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6" r:id="rId2"/>
    <p:sldId id="281" r:id="rId3"/>
    <p:sldId id="285" r:id="rId4"/>
    <p:sldId id="257" r:id="rId5"/>
    <p:sldId id="295" r:id="rId6"/>
    <p:sldId id="263" r:id="rId7"/>
    <p:sldId id="278" r:id="rId8"/>
    <p:sldId id="259" r:id="rId9"/>
    <p:sldId id="260" r:id="rId10"/>
    <p:sldId id="261" r:id="rId11"/>
    <p:sldId id="286" r:id="rId12"/>
    <p:sldId id="291" r:id="rId13"/>
    <p:sldId id="290" r:id="rId14"/>
    <p:sldId id="301" r:id="rId15"/>
    <p:sldId id="302" r:id="rId16"/>
    <p:sldId id="303" r:id="rId17"/>
    <p:sldId id="304" r:id="rId18"/>
    <p:sldId id="307" r:id="rId19"/>
    <p:sldId id="308" r:id="rId20"/>
    <p:sldId id="309" r:id="rId21"/>
    <p:sldId id="310" r:id="rId22"/>
    <p:sldId id="312" r:id="rId23"/>
    <p:sldId id="311" r:id="rId24"/>
    <p:sldId id="313" r:id="rId25"/>
    <p:sldId id="315" r:id="rId26"/>
    <p:sldId id="306" r:id="rId27"/>
    <p:sldId id="279" r:id="rId28"/>
    <p:sldId id="305" r:id="rId29"/>
    <p:sldId id="264" r:id="rId30"/>
    <p:sldId id="300" r:id="rId31"/>
    <p:sldId id="299" r:id="rId32"/>
    <p:sldId id="284" r:id="rId33"/>
    <p:sldId id="262" r:id="rId34"/>
    <p:sldId id="282" r:id="rId35"/>
    <p:sldId id="283" r:id="rId36"/>
    <p:sldId id="294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5" r:id="rId46"/>
    <p:sldId id="276" r:id="rId47"/>
    <p:sldId id="27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86AC-6199-415F-8D4E-D92D5F273F7B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47AEF-D135-49C5-A02E-AFDFC735A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3FB1B-5F96-9E41-92FB-4BED730B16E9}" type="slidenum">
              <a:rPr lang="de-DE"/>
              <a:pPr/>
              <a:t>32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9F02-F0C5-2046-BF3C-951F114018B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DB6-149F-4AF1-BA2F-4869D6A633F0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325E-8FBA-4552-A025-53D3FF9DAE94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69AF-EC57-45C6-B72E-0521A84D8697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0B3-5E26-44D2-8C7D-C4F11C7F6F05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6E48-94EC-4F2D-AB00-8EF2F5D398E1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D14B-0B7C-4538-9170-1916EEFF1D5D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2B8-FCDB-4E6E-910B-1462A3534931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21B3-B2C8-48DD-B6E3-C22AD3BD1735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761E-B40E-4D3B-87CB-AB93380CC916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BEF1-E326-4478-ACC6-F5800A0C89F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FF8A-AB98-4984-8C74-FB0854EAB525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DAQ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Transversity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PVDIS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Alexandre</a:t>
            </a:r>
            <a:r>
              <a:rPr lang="en-US" dirty="0" smtClean="0"/>
              <a:t> </a:t>
            </a:r>
            <a:r>
              <a:rPr lang="en-US" dirty="0" err="1" smtClean="0"/>
              <a:t>Camsonne</a:t>
            </a:r>
            <a:endParaRPr lang="en-US" dirty="0" smtClean="0"/>
          </a:p>
          <a:p>
            <a:r>
              <a:rPr lang="en-US" dirty="0" smtClean="0"/>
              <a:t>Rory </a:t>
            </a:r>
            <a:r>
              <a:rPr lang="en-US" dirty="0" err="1" smtClean="0"/>
              <a:t>Miskimen</a:t>
            </a:r>
            <a:endParaRPr lang="en-US" dirty="0" smtClean="0"/>
          </a:p>
          <a:p>
            <a:r>
              <a:rPr lang="en-US" dirty="0" smtClean="0"/>
              <a:t>Yi </a:t>
            </a:r>
            <a:r>
              <a:rPr lang="en-US" dirty="0" err="1" smtClean="0"/>
              <a:t>Qiang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JLAB electronics PVDIS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143001"/>
          <a:ext cx="8001000" cy="463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233"/>
                <a:gridCol w="1268767"/>
                <a:gridCol w="1333500"/>
                <a:gridCol w="1333500"/>
                <a:gridCol w="1333500"/>
                <a:gridCol w="1333500"/>
              </a:tblGrid>
              <a:tr h="562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Channel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Unit price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Total price sector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Total price 30 sectors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27000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810000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TID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90000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2500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75000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VXS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11500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34500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3400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102000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CTP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150000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Total price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474000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2334000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0B53-9BFE-4BDC-BA18-7F02EC3249E4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71600"/>
          <a:ext cx="7162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95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Number of modules</a:t>
                      </a:r>
                    </a:p>
                  </a:txBody>
                  <a:tcPr marL="9525" marR="9525" marT="9525" marB="0" anchor="ctr"/>
                </a:tc>
              </a:tr>
              <a:tr h="754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1896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54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920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54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754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754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5B9-D239-45C8-BE4E-1414328C7BD0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PVDIS+SIDIS electronics required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255805"/>
          <a:ext cx="7543800" cy="506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502"/>
                <a:gridCol w="1794398"/>
                <a:gridCol w="1885950"/>
                <a:gridCol w="1885950"/>
              </a:tblGrid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Module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Unit</a:t>
                      </a:r>
                      <a:r>
                        <a:rPr lang="en-US" sz="1600" b="0" i="0" u="none" strike="noStrike" baseline="0" dirty="0" smtClean="0">
                          <a:latin typeface="Arial"/>
                        </a:rPr>
                        <a:t> price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Number of modules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Price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FADC 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210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945000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105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420000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Discriminator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525000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VME crate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55000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CTP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30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300000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SSP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40000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GTP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3500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TID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30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180000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30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150000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30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690000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43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146200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L3 farm node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60000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Total detectors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2675500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1243-E9E1-46CD-A16B-4B298794ECAF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685800" y="1905000"/>
            <a:ext cx="762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77337" y="1850409"/>
            <a:ext cx="782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</a:t>
            </a:r>
          </a:p>
          <a:p>
            <a:pPr algn="ctr"/>
            <a:r>
              <a:rPr lang="en-US" dirty="0" smtClean="0"/>
              <a:t>Res</a:t>
            </a:r>
          </a:p>
          <a:p>
            <a:pPr algn="ctr"/>
            <a:r>
              <a:rPr lang="en-US" dirty="0" smtClean="0"/>
              <a:t>timing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Hall A computer upgrade</a:t>
            </a:r>
          </a:p>
          <a:p>
            <a:pPr lvl="1"/>
            <a:r>
              <a:rPr lang="en-US" dirty="0" smtClean="0"/>
              <a:t>FADC tests </a:t>
            </a:r>
          </a:p>
          <a:p>
            <a:pPr lvl="1"/>
            <a:r>
              <a:rPr lang="en-US" dirty="0" smtClean="0"/>
              <a:t>Intel  VME CPU test : reach 10 KHz rate with </a:t>
            </a:r>
            <a:r>
              <a:rPr lang="en-US" dirty="0" err="1" smtClean="0"/>
              <a:t>fastbus</a:t>
            </a:r>
            <a:r>
              <a:rPr lang="en-US" dirty="0" smtClean="0"/>
              <a:t> for g2p </a:t>
            </a:r>
          </a:p>
          <a:p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GEM + APV25 GEM tests during g2p</a:t>
            </a:r>
          </a:p>
          <a:p>
            <a:pPr lvl="1"/>
            <a:r>
              <a:rPr lang="en-US" dirty="0" smtClean="0"/>
              <a:t>FADC tests ( achieve 100 KHz trigger rate for Compton for PEPPO )</a:t>
            </a:r>
          </a:p>
          <a:p>
            <a:pPr lvl="1"/>
            <a:r>
              <a:rPr lang="en-US" dirty="0" smtClean="0"/>
              <a:t>HCAL Trigger development</a:t>
            </a:r>
          </a:p>
          <a:p>
            <a:pPr lvl="1"/>
            <a:r>
              <a:rPr lang="en-US" dirty="0" smtClean="0"/>
              <a:t>4 JLAB FADC250</a:t>
            </a:r>
          </a:p>
          <a:p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Small scale setup for testing  : FADC + trigger + </a:t>
            </a:r>
            <a:r>
              <a:rPr lang="en-US" dirty="0" err="1" smtClean="0"/>
              <a:t>fastbus</a:t>
            </a:r>
            <a:r>
              <a:rPr lang="en-US" dirty="0" smtClean="0"/>
              <a:t> + APV25</a:t>
            </a:r>
          </a:p>
          <a:p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A1n : </a:t>
            </a:r>
          </a:p>
          <a:p>
            <a:pPr lvl="2"/>
            <a:r>
              <a:rPr lang="en-US" dirty="0" smtClean="0"/>
              <a:t>Full scale test of GEM</a:t>
            </a:r>
          </a:p>
          <a:p>
            <a:pPr lvl="2"/>
            <a:r>
              <a:rPr lang="en-US" dirty="0" smtClean="0"/>
              <a:t>Digital Trigger electronics test  parasitic</a:t>
            </a:r>
          </a:p>
          <a:p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Full scale system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048-D9C8-4663-8FB9-32972ACCFF8E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5F71-495C-48BB-A74D-67C68C92F8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Large angle 11(8.8) GeV: 65(55) kHz</a:t>
            </a:r>
          </a:p>
          <a:p>
            <a:pPr lvl="1"/>
            <a:r>
              <a:rPr lang="en-US" sz="2000" dirty="0" smtClean="0"/>
              <a:t>Electron: 11(16.5) kHz</a:t>
            </a:r>
          </a:p>
          <a:p>
            <a:pPr lvl="1"/>
            <a:r>
              <a:rPr lang="en-US" sz="2000" dirty="0" smtClean="0"/>
              <a:t>High energy photon: 51.5(37) kHz</a:t>
            </a:r>
          </a:p>
          <a:p>
            <a:pPr lvl="1"/>
            <a:r>
              <a:rPr lang="en-US" sz="2000" dirty="0" smtClean="0"/>
              <a:t>Hadrons: 55.6(36.7) kHz, Calorimeter rejection: 20/1</a:t>
            </a:r>
          </a:p>
          <a:p>
            <a:r>
              <a:rPr lang="en-US" sz="2000" dirty="0" smtClean="0"/>
              <a:t>Forward side: 119(179) kHz</a:t>
            </a:r>
          </a:p>
          <a:p>
            <a:pPr lvl="1"/>
            <a:r>
              <a:rPr lang="en-US" sz="2000" dirty="0" smtClean="0"/>
              <a:t>Coincidence trigger of Calorimeter &amp; Gas Cherenkov</a:t>
            </a:r>
          </a:p>
          <a:p>
            <a:pPr lvl="1"/>
            <a:r>
              <a:rPr lang="en-US" sz="2000" dirty="0" smtClean="0"/>
              <a:t>Electron: 88.5(151) kHz</a:t>
            </a:r>
          </a:p>
          <a:p>
            <a:pPr lvl="1"/>
            <a:r>
              <a:rPr lang="en-US" sz="2000" dirty="0" smtClean="0"/>
              <a:t>Photon: 623(596) kHz, GC Rejection: 40/1 w/ 20 ns window (1.25 MHz per sector, 30 coincidence)</a:t>
            </a:r>
          </a:p>
          <a:p>
            <a:pPr lvl="1"/>
            <a:r>
              <a:rPr lang="en-US" sz="2000" dirty="0" smtClean="0"/>
              <a:t>Hadrons: 6.1(5.2) MHz, GC rejection, Calorimeter rejection: 10/1</a:t>
            </a:r>
          </a:p>
          <a:p>
            <a:r>
              <a:rPr lang="en-US" sz="2200" dirty="0" smtClean="0"/>
              <a:t>Total: 184(234) kHz</a:t>
            </a:r>
          </a:p>
          <a:p>
            <a:pPr lvl="1"/>
            <a:r>
              <a:rPr lang="en-US" sz="2000" dirty="0" smtClean="0"/>
              <a:t>Minimum: 151(205) kHz if making perfect PID, not much room to improve but still need to keep window as small as possible.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dirty="0" err="1" smtClean="0"/>
              <a:t>Xin</a:t>
            </a:r>
            <a:r>
              <a:rPr lang="en-US" sz="2000" dirty="0" smtClean="0"/>
              <a:t> suggested, GEM can be used to reject photon in Large angle side.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Only in forward region 7.7(6.9) MHz</a:t>
            </a:r>
          </a:p>
          <a:p>
            <a:pPr lvl="1"/>
            <a:r>
              <a:rPr lang="en-US" dirty="0" err="1" smtClean="0"/>
              <a:t>Tripple</a:t>
            </a:r>
            <a:r>
              <a:rPr lang="en-US" dirty="0" smtClean="0"/>
              <a:t> coincidence of Calorimeter, MRPC and </a:t>
            </a:r>
            <a:r>
              <a:rPr lang="en-US" dirty="0" err="1" smtClean="0"/>
              <a:t>Scintillator</a:t>
            </a:r>
            <a:endParaRPr lang="en-US" dirty="0" smtClean="0"/>
          </a:p>
          <a:p>
            <a:pPr lvl="1"/>
            <a:r>
              <a:rPr lang="en-US" dirty="0" smtClean="0"/>
              <a:t>Hadron: 6.1(5.2) MHz</a:t>
            </a:r>
          </a:p>
          <a:p>
            <a:pPr lvl="1"/>
            <a:r>
              <a:rPr lang="en-US" dirty="0" smtClean="0"/>
              <a:t>Electron: 0.1(0.15) MHz</a:t>
            </a:r>
          </a:p>
          <a:p>
            <a:pPr lvl="1"/>
            <a:r>
              <a:rPr lang="en-US" dirty="0" smtClean="0"/>
              <a:t>Photon: 200 MHz</a:t>
            </a:r>
          </a:p>
          <a:p>
            <a:pPr lvl="2"/>
            <a:r>
              <a:rPr lang="en-US" dirty="0" smtClean="0"/>
              <a:t>MPRC rejection: 20/1 w/ 10 ns window (5MHz each MRPC module, 180 coincidence), quite challenging</a:t>
            </a:r>
          </a:p>
          <a:p>
            <a:pPr lvl="2"/>
            <a:r>
              <a:rPr lang="en-US" dirty="0" err="1" smtClean="0"/>
              <a:t>Scintillator</a:t>
            </a:r>
            <a:r>
              <a:rPr lang="en-US" dirty="0" smtClean="0"/>
              <a:t> rejection: 6.5/1 w/ 15 ns window (10 MHz each sector, 30 coincidence)</a:t>
            </a:r>
          </a:p>
          <a:p>
            <a:pPr lvl="1"/>
            <a:r>
              <a:rPr lang="en-US" dirty="0" smtClean="0"/>
              <a:t>Again, not much room left and the coincidence window is pretty tight already.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Coincidence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use traditional way to form it</a:t>
            </a:r>
          </a:p>
          <a:p>
            <a:r>
              <a:rPr lang="en-US" dirty="0" smtClean="0"/>
              <a:t>35 ns window (20 ns electron trigger + 15 ns hadron trigger)</a:t>
            </a:r>
          </a:p>
          <a:p>
            <a:pPr lvl="1"/>
            <a:r>
              <a:rPr lang="en-US" dirty="0" smtClean="0"/>
              <a:t>50(57) kHz</a:t>
            </a:r>
          </a:p>
          <a:p>
            <a:pPr lvl="1"/>
            <a:r>
              <a:rPr lang="en-US" dirty="0" smtClean="0"/>
              <a:t>450 coincidence</a:t>
            </a:r>
          </a:p>
          <a:p>
            <a:r>
              <a:rPr lang="en-US" dirty="0" smtClean="0"/>
              <a:t>Need at least 690 coincidence modules and 480 discriminators (high bandwidth modules) and some summing modules.</a:t>
            </a:r>
          </a:p>
          <a:p>
            <a:r>
              <a:rPr lang="en-US" dirty="0" smtClean="0"/>
              <a:t>Pipeline DAQ can help reduce coincidence window, say </a:t>
            </a:r>
            <a:r>
              <a:rPr lang="en-US" smtClean="0"/>
              <a:t>20 ns </a:t>
            </a:r>
            <a:r>
              <a:rPr lang="en-US" smtClean="0">
                <a:latin typeface="Calibri"/>
                <a:cs typeface="Calibri"/>
              </a:rPr>
              <a:t>and </a:t>
            </a:r>
            <a:r>
              <a:rPr lang="en-US" dirty="0" smtClean="0">
                <a:latin typeface="Calibri"/>
                <a:cs typeface="Calibri"/>
              </a:rPr>
              <a:t>rate to </a:t>
            </a:r>
            <a:r>
              <a:rPr lang="en-US" smtClean="0">
                <a:latin typeface="Calibri"/>
                <a:cs typeface="Calibri"/>
              </a:rPr>
              <a:t>30 kHz.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fADC</a:t>
            </a:r>
            <a:r>
              <a:rPr lang="en-US" dirty="0" smtClean="0"/>
              <a:t> Bottle 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rate:</a:t>
            </a:r>
          </a:p>
          <a:p>
            <a:pPr lvl="1"/>
            <a:r>
              <a:rPr lang="en-US" dirty="0" smtClean="0"/>
              <a:t>Mainly limited by the </a:t>
            </a:r>
            <a:r>
              <a:rPr lang="en-US" dirty="0" err="1" smtClean="0"/>
              <a:t>fADC</a:t>
            </a:r>
            <a:r>
              <a:rPr lang="en-US" dirty="0" smtClean="0"/>
              <a:t> firmware, has been improved and tested up to 200 kHz (with 100 events per block). 300 kHz is a limit based on Dave Abbott.</a:t>
            </a:r>
          </a:p>
          <a:p>
            <a:r>
              <a:rPr lang="en-US" dirty="0" smtClean="0"/>
              <a:t>Data bandwidth for each crate:</a:t>
            </a:r>
          </a:p>
          <a:p>
            <a:pPr lvl="1"/>
            <a:r>
              <a:rPr lang="en-US" dirty="0" smtClean="0"/>
              <a:t>2eVME: 108 MB/s</a:t>
            </a:r>
          </a:p>
          <a:p>
            <a:pPr lvl="1"/>
            <a:r>
              <a:rPr lang="en-US" dirty="0" smtClean="0"/>
              <a:t>2eSST: 154 MB/s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Fastbus</a:t>
            </a:r>
            <a:r>
              <a:rPr lang="en-US" dirty="0" smtClean="0"/>
              <a:t>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6000 TDC channels from Belle</a:t>
            </a:r>
          </a:p>
          <a:p>
            <a:r>
              <a:rPr lang="en-US" dirty="0" smtClean="0"/>
              <a:t>Need delay line</a:t>
            </a:r>
          </a:p>
          <a:p>
            <a:r>
              <a:rPr lang="en-US" dirty="0" smtClean="0"/>
              <a:t>Sensitive to pile up</a:t>
            </a:r>
          </a:p>
          <a:p>
            <a:r>
              <a:rPr lang="en-US" dirty="0" smtClean="0"/>
              <a:t>10 KHz typical, more possible ?</a:t>
            </a:r>
          </a:p>
          <a:p>
            <a:endParaRPr lang="en-US" dirty="0" smtClean="0"/>
          </a:p>
          <a:p>
            <a:r>
              <a:rPr lang="en-US" dirty="0" smtClean="0"/>
              <a:t>Only advantage is we can gather older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funding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the costs for common experiment can help</a:t>
            </a:r>
          </a:p>
          <a:p>
            <a:r>
              <a:rPr lang="en-US" dirty="0" smtClean="0"/>
              <a:t>Hall A 12 </a:t>
            </a:r>
            <a:r>
              <a:rPr lang="en-US" dirty="0" err="1" smtClean="0"/>
              <a:t>GeV</a:t>
            </a:r>
            <a:r>
              <a:rPr lang="en-US" dirty="0" smtClean="0"/>
              <a:t> upgrade</a:t>
            </a:r>
          </a:p>
          <a:p>
            <a:pPr lvl="1"/>
            <a:r>
              <a:rPr lang="en-US" dirty="0" smtClean="0"/>
              <a:t>CTP, GTP, VXS,  50 FADCs 225 K$</a:t>
            </a:r>
          </a:p>
          <a:p>
            <a:r>
              <a:rPr lang="en-US" dirty="0" smtClean="0"/>
              <a:t>SBS</a:t>
            </a:r>
          </a:p>
          <a:p>
            <a:pPr lvl="1"/>
            <a:r>
              <a:rPr lang="en-US" dirty="0" smtClean="0"/>
              <a:t>HCAL trigger : 150 K$  VXS, 16 FADCs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PVDIS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447800"/>
            <a:ext cx="6340235" cy="490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05600" y="1752600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200 to 500 KHz of electrons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individual sectors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Max 17 KHz/sector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25D-7B44-4A90-90AE-72B62AB32747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saving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crates : Performance </a:t>
            </a:r>
            <a:r>
              <a:rPr lang="en-US" dirty="0" err="1" smtClean="0"/>
              <a:t>vs</a:t>
            </a:r>
            <a:r>
              <a:rPr lang="en-US" dirty="0" smtClean="0"/>
              <a:t> Cost</a:t>
            </a:r>
          </a:p>
          <a:p>
            <a:r>
              <a:rPr lang="en-US" dirty="0" smtClean="0"/>
              <a:t>High resolution timing : FADC should give</a:t>
            </a:r>
          </a:p>
          <a:p>
            <a:endParaRPr lang="en-US" dirty="0" smtClean="0"/>
          </a:p>
          <a:p>
            <a:r>
              <a:rPr lang="en-US" dirty="0" smtClean="0"/>
              <a:t>If trigger </a:t>
            </a:r>
            <a:r>
              <a:rPr lang="en-US" dirty="0" smtClean="0"/>
              <a:t>rates are low enough with trigger use Fastbus 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trigger </a:t>
            </a:r>
          </a:p>
          <a:p>
            <a:r>
              <a:rPr lang="en-US" dirty="0" smtClean="0"/>
              <a:t>Do </a:t>
            </a:r>
            <a:r>
              <a:rPr lang="en-US" dirty="0" smtClean="0"/>
              <a:t>we need more advanced trigger</a:t>
            </a:r>
          </a:p>
          <a:p>
            <a:pPr lvl="1"/>
            <a:r>
              <a:rPr lang="en-US" dirty="0" smtClean="0"/>
              <a:t>PID on </a:t>
            </a:r>
            <a:r>
              <a:rPr lang="en-US" dirty="0" smtClean="0"/>
              <a:t>shape of shower, clustering</a:t>
            </a:r>
          </a:p>
          <a:p>
            <a:pPr lvl="1"/>
            <a:r>
              <a:rPr lang="en-US" dirty="0" smtClean="0"/>
              <a:t>Shower preshower in trigger</a:t>
            </a:r>
            <a:endParaRPr lang="en-US" dirty="0" smtClean="0"/>
          </a:p>
          <a:p>
            <a:pPr lvl="1"/>
            <a:r>
              <a:rPr lang="en-US" dirty="0" smtClean="0"/>
              <a:t>Add MRPC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APV25</a:t>
            </a:r>
          </a:p>
          <a:p>
            <a:pPr lvl="1"/>
            <a:r>
              <a:rPr lang="en-US" dirty="0" smtClean="0"/>
              <a:t>40 MHz clock 128 channels</a:t>
            </a:r>
            <a:endParaRPr lang="en-US" dirty="0" smtClean="0"/>
          </a:p>
          <a:p>
            <a:pPr lvl="1"/>
            <a:r>
              <a:rPr lang="en-US" dirty="0" smtClean="0"/>
              <a:t>Latency 11 us because of multiplexing</a:t>
            </a:r>
            <a:endParaRPr lang="en-US" dirty="0" smtClean="0"/>
          </a:p>
          <a:p>
            <a:pPr lvl="1"/>
            <a:r>
              <a:rPr lang="en-US" dirty="0" smtClean="0"/>
              <a:t>Investigates use of other chips ?</a:t>
            </a:r>
          </a:p>
          <a:p>
            <a:pPr lvl="2"/>
            <a:r>
              <a:rPr lang="en-US" dirty="0" smtClean="0"/>
              <a:t>CLAS12, </a:t>
            </a:r>
            <a:r>
              <a:rPr lang="en-US" dirty="0" err="1" smtClean="0"/>
              <a:t>LHCb</a:t>
            </a:r>
            <a:r>
              <a:rPr lang="en-US" dirty="0" smtClean="0"/>
              <a:t>, GSI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Useful features</a:t>
            </a:r>
          </a:p>
          <a:p>
            <a:pPr lvl="1"/>
            <a:r>
              <a:rPr lang="en-US" dirty="0" smtClean="0"/>
              <a:t>Specific channel read-out</a:t>
            </a:r>
          </a:p>
          <a:p>
            <a:pPr lvl="1"/>
            <a:r>
              <a:rPr lang="en-US" dirty="0" smtClean="0"/>
              <a:t>Faster data transfer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Electronics still not really known</a:t>
            </a:r>
          </a:p>
          <a:p>
            <a:r>
              <a:rPr lang="en-US" dirty="0" smtClean="0"/>
              <a:t>Will see with test run</a:t>
            </a:r>
          </a:p>
          <a:p>
            <a:r>
              <a:rPr lang="en-US" dirty="0" smtClean="0"/>
              <a:t>NINO chips + High Res TDC</a:t>
            </a:r>
          </a:p>
          <a:p>
            <a:endParaRPr lang="en-US" dirty="0" smtClean="0"/>
          </a:p>
          <a:p>
            <a:r>
              <a:rPr lang="en-US" dirty="0" smtClean="0"/>
              <a:t>Most likely FE + custom readout electronics</a:t>
            </a:r>
          </a:p>
          <a:p>
            <a:endParaRPr lang="en-US" dirty="0" smtClean="0"/>
          </a:p>
          <a:p>
            <a:r>
              <a:rPr lang="en-US" dirty="0" smtClean="0"/>
              <a:t>Want to coordinate with CODA and electronics group to add at trigger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Limiting factor </a:t>
            </a:r>
            <a:r>
              <a:rPr lang="en-US" dirty="0" err="1" smtClean="0"/>
              <a:t>SiLO</a:t>
            </a:r>
            <a:r>
              <a:rPr lang="en-US" dirty="0" smtClean="0"/>
              <a:t> tape price</a:t>
            </a:r>
          </a:p>
          <a:p>
            <a:r>
              <a:rPr lang="en-US" dirty="0" smtClean="0"/>
              <a:t>L3 can reduce data</a:t>
            </a:r>
          </a:p>
          <a:p>
            <a:pPr lvl="1"/>
            <a:r>
              <a:rPr lang="en-US" dirty="0" smtClean="0"/>
              <a:t>Region of interest</a:t>
            </a:r>
          </a:p>
          <a:p>
            <a:pPr lvl="1"/>
            <a:r>
              <a:rPr lang="en-US" dirty="0" smtClean="0"/>
              <a:t>Coarse tracking</a:t>
            </a:r>
          </a:p>
          <a:p>
            <a:r>
              <a:rPr lang="en-US" dirty="0" smtClean="0"/>
              <a:t>Need to determine how much we want to do </a:t>
            </a:r>
          </a:p>
          <a:p>
            <a:r>
              <a:rPr lang="en-US" dirty="0" smtClean="0"/>
              <a:t>What is possible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12 GeV </a:t>
            </a:r>
            <a:r>
              <a:rPr lang="en-US" dirty="0" smtClean="0"/>
              <a:t>DAQ Test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          Milestone</a:t>
            </a:r>
            <a:r>
              <a:rPr lang="en-US" dirty="0" smtClean="0"/>
              <a:t>	                                                                                             Planned</a:t>
            </a:r>
          </a:p>
          <a:p>
            <a:r>
              <a:rPr lang="en-US" dirty="0" smtClean="0"/>
              <a:t>Implement 1190 and 1290 TDCs on HRS			Oct-11</a:t>
            </a:r>
          </a:p>
          <a:p>
            <a:r>
              <a:rPr lang="en-US" dirty="0" smtClean="0"/>
              <a:t>Implement Fastbus upgrade with Intel Quad </a:t>
            </a:r>
            <a:r>
              <a:rPr lang="en-US" dirty="0" err="1" smtClean="0"/>
              <a:t>cpus</a:t>
            </a:r>
            <a:r>
              <a:rPr lang="en-US" dirty="0" smtClean="0"/>
              <a:t>			Nov-11</a:t>
            </a:r>
          </a:p>
          <a:p>
            <a:r>
              <a:rPr lang="en-US" dirty="0" smtClean="0"/>
              <a:t>Complete the Design of Test Stand for Pipelined Electronics		Dec-11</a:t>
            </a:r>
          </a:p>
          <a:p>
            <a:r>
              <a:rPr lang="en-US" dirty="0" smtClean="0"/>
              <a:t>Obtain prototype TIR boards, new ROC and EB components for CODA 3	Jan-12</a:t>
            </a:r>
          </a:p>
          <a:p>
            <a:r>
              <a:rPr lang="en-US" dirty="0" smtClean="0"/>
              <a:t>Complete the Design of the Delay Modules (Ben </a:t>
            </a:r>
            <a:r>
              <a:rPr lang="en-US" dirty="0" err="1" smtClean="0"/>
              <a:t>Raydo</a:t>
            </a:r>
            <a:r>
              <a:rPr lang="en-US" dirty="0" smtClean="0"/>
              <a:t>)		Feb-12</a:t>
            </a:r>
          </a:p>
          <a:p>
            <a:r>
              <a:rPr lang="en-US" dirty="0" smtClean="0"/>
              <a:t>Parts for Test Stand Delivered (FADC, TDCs, TIR, etc)		Mar-12</a:t>
            </a:r>
          </a:p>
          <a:p>
            <a:r>
              <a:rPr lang="en-US" dirty="0" smtClean="0"/>
              <a:t>Test of Delay Module Prototype Completed			Apr-12</a:t>
            </a:r>
          </a:p>
          <a:p>
            <a:r>
              <a:rPr lang="en-US" dirty="0" smtClean="0"/>
              <a:t>Initial Testing of Pipelined Electronics, informing final design		May-12</a:t>
            </a:r>
          </a:p>
          <a:p>
            <a:r>
              <a:rPr lang="en-US" dirty="0" smtClean="0"/>
              <a:t>Preliminary Design of DAQ and Trigger			Jun-12</a:t>
            </a:r>
          </a:p>
          <a:p>
            <a:r>
              <a:rPr lang="en-US" dirty="0" smtClean="0"/>
              <a:t>Order Delay Modules and other Trigger Modules			Jul-12</a:t>
            </a:r>
          </a:p>
          <a:p>
            <a:r>
              <a:rPr lang="en-US" dirty="0" smtClean="0"/>
              <a:t>Completed Tests of Pipeline Electronics			Aug-12</a:t>
            </a:r>
          </a:p>
          <a:p>
            <a:r>
              <a:rPr lang="en-US" dirty="0" smtClean="0"/>
              <a:t>Final Design of DAQ and Trigger				Sep-12</a:t>
            </a:r>
          </a:p>
          <a:p>
            <a:r>
              <a:rPr lang="en-US" dirty="0" smtClean="0"/>
              <a:t>Order ADCs and TDCs (at this point, looks like </a:t>
            </a:r>
            <a:r>
              <a:rPr lang="en-US" dirty="0" err="1" smtClean="0"/>
              <a:t>Jlab</a:t>
            </a:r>
            <a:r>
              <a:rPr lang="en-US" dirty="0" smtClean="0"/>
              <a:t> FADC and CAEN 1190)	Oct-12</a:t>
            </a:r>
          </a:p>
          <a:p>
            <a:r>
              <a:rPr lang="en-US" dirty="0" smtClean="0"/>
              <a:t>Order Crate Trigger Supervisor, Subsystem Decision Modules, etc.	Nov-12</a:t>
            </a:r>
          </a:p>
          <a:p>
            <a:r>
              <a:rPr lang="en-US" dirty="0" smtClean="0"/>
              <a:t>Order Fibers and Gigabit Ethernet				Dec-12</a:t>
            </a:r>
          </a:p>
          <a:p>
            <a:r>
              <a:rPr lang="en-US" dirty="0" smtClean="0"/>
              <a:t>All DAQ and Trigger modules delivered			Jan-13</a:t>
            </a:r>
          </a:p>
          <a:p>
            <a:r>
              <a:rPr lang="en-US" dirty="0" smtClean="0"/>
              <a:t>Analysis Software Upgrades Completed (based on Test Stand)		Feb-12</a:t>
            </a:r>
          </a:p>
          <a:p>
            <a:r>
              <a:rPr lang="en-US" dirty="0" smtClean="0"/>
              <a:t>Assembly of Full DAQ System Complete			Mar-12</a:t>
            </a:r>
          </a:p>
          <a:p>
            <a:r>
              <a:rPr lang="en-US" dirty="0" smtClean="0"/>
              <a:t>Preliminary Tests of Full DAQ System			Apr-12</a:t>
            </a:r>
          </a:p>
          <a:p>
            <a:r>
              <a:rPr lang="en-US" dirty="0" smtClean="0"/>
              <a:t>Final Tests of Full DAQ System				May-12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3D11-8ECF-476D-8317-0DAC7682D418}" type="datetime1">
              <a:rPr lang="en-US" smtClean="0"/>
              <a:pPr/>
              <a:t>10/15/2011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SuperBigbite DAQ and Electronics Alexandre Camsonne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5F71-495C-48BB-A74D-67C68C92F8D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Funding issue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event </a:t>
            </a:r>
            <a:r>
              <a:rPr lang="en-US" dirty="0" smtClean="0"/>
              <a:t>size : multiplicity , pile-up</a:t>
            </a:r>
            <a:endParaRPr lang="en-US" dirty="0" smtClean="0"/>
          </a:p>
          <a:p>
            <a:r>
              <a:rPr lang="en-US" dirty="0" smtClean="0"/>
              <a:t>Optimization of threshold </a:t>
            </a:r>
            <a:r>
              <a:rPr lang="en-US" dirty="0" err="1" smtClean="0"/>
              <a:t>vs</a:t>
            </a:r>
            <a:r>
              <a:rPr lang="en-US" dirty="0" smtClean="0"/>
              <a:t> kinematical range</a:t>
            </a:r>
          </a:p>
          <a:p>
            <a:r>
              <a:rPr lang="en-US" dirty="0" smtClean="0"/>
              <a:t>Tracking efficiency</a:t>
            </a:r>
          </a:p>
          <a:p>
            <a:r>
              <a:rPr lang="en-US" dirty="0" smtClean="0"/>
              <a:t>Readout 3 samples for GEMs</a:t>
            </a:r>
          </a:p>
          <a:p>
            <a:r>
              <a:rPr lang="en-US" dirty="0" smtClean="0"/>
              <a:t>Optimization of calorimeter with electronics </a:t>
            </a:r>
            <a:r>
              <a:rPr lang="en-US" dirty="0" smtClean="0"/>
              <a:t>cost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requires high rate capability and advanced trigger capability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benefits from Hall D development</a:t>
            </a:r>
          </a:p>
          <a:p>
            <a:pPr lvl="1"/>
            <a:r>
              <a:rPr lang="en-US" dirty="0" smtClean="0"/>
              <a:t>Trigger using FADC</a:t>
            </a:r>
          </a:p>
          <a:p>
            <a:pPr lvl="1"/>
            <a:r>
              <a:rPr lang="en-US" dirty="0" smtClean="0"/>
              <a:t>L3 farm</a:t>
            </a:r>
          </a:p>
          <a:p>
            <a:r>
              <a:rPr lang="en-US" dirty="0" smtClean="0"/>
              <a:t>Electronics and performance to be tested in the next few years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electronics for both experiment around 4 M$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449-0856-405F-89B0-A026F799DF80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Pipeline modules are needed to implement necessary narrow coincidence among detector segments to control the trigger rate. It also help simply the DAQ setup dramatically.</a:t>
            </a:r>
          </a:p>
          <a:p>
            <a:r>
              <a:rPr lang="en-US" dirty="0" smtClean="0"/>
              <a:t>Electron trigger itself is about 200 kHz, well within the trigger limit of 300 kHz, data traffic is not a big concern by using multiple crates. However, better to use coincidence trigger to reduce data footprint. Again, pipeline modules can help a lot here. Goal is &lt; 50 kHz.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0" y="1752600"/>
            <a:ext cx="190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MRPC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sectors</a:t>
            </a:r>
          </a:p>
          <a:p>
            <a:pPr algn="ctr"/>
            <a:r>
              <a:rPr lang="en-US" dirty="0" smtClean="0"/>
              <a:t>Combined </a:t>
            </a:r>
          </a:p>
          <a:p>
            <a:pPr algn="ctr"/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10 regions of interests</a:t>
            </a:r>
          </a:p>
          <a:p>
            <a:pPr algn="ctr"/>
            <a:r>
              <a:rPr lang="en-US" dirty="0" smtClean="0"/>
              <a:t>Max rate 300 KHz</a:t>
            </a:r>
          </a:p>
          <a:p>
            <a:pPr algn="ctr"/>
            <a:r>
              <a:rPr lang="en-US" dirty="0" smtClean="0"/>
              <a:t>10 KHz/sector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352-9485-44C4-A9BE-AF550435B9B7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71600"/>
          <a:ext cx="7162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Number of modules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1896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920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VME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164K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5B9-D239-45C8-BE4E-1414328C7BD0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JLAB electronics PVDIS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143001"/>
          <a:ext cx="8001000" cy="518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233"/>
                <a:gridCol w="1268767"/>
                <a:gridCol w="1333500"/>
                <a:gridCol w="1333500"/>
                <a:gridCol w="1333500"/>
                <a:gridCol w="1333500"/>
              </a:tblGrid>
              <a:tr h="562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Channel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Unit price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Total price sector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Total price 30 sectors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27000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810000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4700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3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450000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4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TID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2500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150000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VXS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11500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690000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3400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204000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CTP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300000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Total price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67400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2022000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0B53-9BFE-4BDC-BA18-7F02EC3249E4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460500" y="1470025"/>
            <a:ext cx="1612900" cy="1133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620838" y="1739900"/>
            <a:ext cx="134937" cy="68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65163" y="4298950"/>
            <a:ext cx="115887" cy="3063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654050" y="4735513"/>
            <a:ext cx="115888" cy="300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65163" y="5159375"/>
            <a:ext cx="100012" cy="312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68338" y="5592763"/>
            <a:ext cx="10001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935038" y="4221163"/>
            <a:ext cx="923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fADC250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923925" y="4657725"/>
            <a:ext cx="2528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CTP</a:t>
            </a:r>
            <a:r>
              <a:rPr lang="en-US" sz="1400"/>
              <a:t> Crate Trigger Processor 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900113" y="5516563"/>
            <a:ext cx="17383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 </a:t>
            </a:r>
            <a:r>
              <a:rPr lang="en-US" sz="1400" b="1"/>
              <a:t>TI</a:t>
            </a:r>
            <a:r>
              <a:rPr lang="en-US" sz="1400"/>
              <a:t> Trigger Interface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935038" y="5121275"/>
            <a:ext cx="1911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SD</a:t>
            </a:r>
            <a:r>
              <a:rPr lang="en-US" sz="1400"/>
              <a:t> Signal Distribution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95288" y="1773238"/>
            <a:ext cx="800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/>
              <a:t>Detector</a:t>
            </a:r>
          </a:p>
          <a:p>
            <a:pPr algn="ctr" eaLnBrk="0" hangingPunct="0"/>
            <a:r>
              <a:rPr lang="en-US" sz="1200" b="1" i="1"/>
              <a:t>Signals</a:t>
            </a:r>
          </a:p>
        </p:txBody>
      </p:sp>
      <p:sp>
        <p:nvSpPr>
          <p:cNvPr id="94229" name="WordArt 21"/>
          <p:cNvSpPr>
            <a:spLocks noChangeArrowheads="1" noChangeShapeType="1" noTextEdit="1"/>
          </p:cNvSpPr>
          <p:nvPr/>
        </p:nvSpPr>
        <p:spPr bwMode="auto">
          <a:xfrm rot="1443512">
            <a:off x="2074863" y="12398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6645275" y="1431925"/>
            <a:ext cx="1612900" cy="1131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6805613" y="1700213"/>
            <a:ext cx="134937" cy="687387"/>
          </a:xfrm>
          <a:prstGeom prst="rect">
            <a:avLst/>
          </a:prstGeom>
          <a:solidFill>
            <a:srgbClr val="00FF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2" name="WordArt 24"/>
          <p:cNvSpPr>
            <a:spLocks noChangeArrowheads="1" noChangeShapeType="1" noTextEdit="1"/>
          </p:cNvSpPr>
          <p:nvPr/>
        </p:nvSpPr>
        <p:spPr bwMode="auto">
          <a:xfrm rot="1443512">
            <a:off x="7413625" y="11636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4627563" y="3305175"/>
            <a:ext cx="2074862" cy="137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4859338" y="3536950"/>
            <a:ext cx="174625" cy="928688"/>
          </a:xfrm>
          <a:prstGeom prst="rect">
            <a:avLst/>
          </a:prstGeom>
          <a:solidFill>
            <a:srgbClr val="FF0066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5" name="WordArt 27"/>
          <p:cNvSpPr>
            <a:spLocks noChangeArrowheads="1" noChangeShapeType="1" noTextEdit="1"/>
          </p:cNvSpPr>
          <p:nvPr/>
        </p:nvSpPr>
        <p:spPr bwMode="auto">
          <a:xfrm rot="1443512">
            <a:off x="7272338" y="728663"/>
            <a:ext cx="1306512" cy="623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Trigger Distribution Crate</a:t>
            </a:r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 rot="5400000">
            <a:off x="4810125" y="3814763"/>
            <a:ext cx="7302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SSP 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5688013" y="3644900"/>
            <a:ext cx="171450" cy="1031875"/>
          </a:xfrm>
          <a:prstGeom prst="rect">
            <a:avLst/>
          </a:prstGeom>
          <a:solidFill>
            <a:srgbClr val="FFFF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8" name="WordArt 30"/>
          <p:cNvSpPr>
            <a:spLocks noChangeArrowheads="1" noChangeShapeType="1" noTextEdit="1"/>
          </p:cNvSpPr>
          <p:nvPr/>
        </p:nvSpPr>
        <p:spPr bwMode="auto">
          <a:xfrm rot="5400000">
            <a:off x="5622925" y="3998913"/>
            <a:ext cx="8064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GTP 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2916238" y="3357563"/>
            <a:ext cx="1568450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Fiber Optic Link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(~100 m)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(64bits @ 125 MHz)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4705350" y="4379913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(8)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572125" y="4567238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(2)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624638" y="2384425"/>
            <a:ext cx="4540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/>
              <a:t>(12)</a:t>
            </a:r>
          </a:p>
        </p:txBody>
      </p:sp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 rot="5400000">
            <a:off x="6781800" y="1911350"/>
            <a:ext cx="382588" cy="1158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TD 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2159000" y="1844675"/>
            <a:ext cx="125413" cy="687388"/>
          </a:xfrm>
          <a:prstGeom prst="rect">
            <a:avLst/>
          </a:prstGeom>
          <a:solidFill>
            <a:srgbClr val="9966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2306638" y="1892300"/>
            <a:ext cx="134937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7812088" y="2600325"/>
            <a:ext cx="3698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/>
              <a:t>(1)</a:t>
            </a:r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7299325" y="1816100"/>
            <a:ext cx="134938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7885113" y="1916113"/>
            <a:ext cx="133350" cy="687387"/>
          </a:xfrm>
          <a:prstGeom prst="rect">
            <a:avLst/>
          </a:prstGeom>
          <a:solidFill>
            <a:srgbClr val="0000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1658F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 rot="1443512">
            <a:off x="5549900" y="2997200"/>
            <a:ext cx="695325" cy="38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2843213" y="1952625"/>
            <a:ext cx="134937" cy="687388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2987675" y="1592263"/>
            <a:ext cx="36513" cy="108267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4" name="Freeform 46"/>
          <p:cNvSpPr>
            <a:spLocks/>
          </p:cNvSpPr>
          <p:nvPr/>
        </p:nvSpPr>
        <p:spPr bwMode="auto">
          <a:xfrm rot="-665623">
            <a:off x="684213" y="2312988"/>
            <a:ext cx="612775" cy="49212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114" y="182"/>
              </a:cxn>
              <a:cxn ang="0">
                <a:pos x="159" y="295"/>
              </a:cxn>
              <a:cxn ang="0">
                <a:pos x="250" y="91"/>
              </a:cxn>
              <a:cxn ang="0">
                <a:pos x="386" y="0"/>
              </a:cxn>
            </a:cxnLst>
            <a:rect l="0" t="0" r="r" b="b"/>
            <a:pathLst>
              <a:path w="386" h="310">
                <a:moveTo>
                  <a:pt x="0" y="227"/>
                </a:moveTo>
                <a:cubicBezTo>
                  <a:pt x="43" y="199"/>
                  <a:pt x="87" y="171"/>
                  <a:pt x="114" y="182"/>
                </a:cubicBezTo>
                <a:cubicBezTo>
                  <a:pt x="141" y="193"/>
                  <a:pt x="136" y="310"/>
                  <a:pt x="159" y="295"/>
                </a:cubicBezTo>
                <a:cubicBezTo>
                  <a:pt x="182" y="280"/>
                  <a:pt x="212" y="140"/>
                  <a:pt x="250" y="91"/>
                </a:cubicBezTo>
                <a:cubicBezTo>
                  <a:pt x="288" y="42"/>
                  <a:pt x="363" y="19"/>
                  <a:pt x="38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 flipV="1">
            <a:off x="1187450" y="1989138"/>
            <a:ext cx="468313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6" name="Freeform 48"/>
          <p:cNvSpPr>
            <a:spLocks/>
          </p:cNvSpPr>
          <p:nvPr/>
        </p:nvSpPr>
        <p:spPr bwMode="auto">
          <a:xfrm>
            <a:off x="2003425" y="2312988"/>
            <a:ext cx="2928938" cy="2303462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8" y="567"/>
              </a:cxn>
              <a:cxn ang="0">
                <a:pos x="98" y="726"/>
              </a:cxn>
              <a:cxn ang="0">
                <a:pos x="439" y="771"/>
              </a:cxn>
              <a:cxn ang="0">
                <a:pos x="1232" y="1406"/>
              </a:cxn>
              <a:cxn ang="0">
                <a:pos x="2253" y="1043"/>
              </a:cxn>
            </a:cxnLst>
            <a:rect l="0" t="0" r="r" b="b"/>
            <a:pathLst>
              <a:path w="2253" h="1451">
                <a:moveTo>
                  <a:pt x="144" y="0"/>
                </a:moveTo>
                <a:cubicBezTo>
                  <a:pt x="80" y="223"/>
                  <a:pt x="16" y="446"/>
                  <a:pt x="8" y="567"/>
                </a:cubicBezTo>
                <a:cubicBezTo>
                  <a:pt x="0" y="688"/>
                  <a:pt x="26" y="692"/>
                  <a:pt x="98" y="726"/>
                </a:cubicBezTo>
                <a:cubicBezTo>
                  <a:pt x="170" y="760"/>
                  <a:pt x="250" y="658"/>
                  <a:pt x="439" y="771"/>
                </a:cubicBezTo>
                <a:cubicBezTo>
                  <a:pt x="628" y="884"/>
                  <a:pt x="930" y="1361"/>
                  <a:pt x="1232" y="1406"/>
                </a:cubicBezTo>
                <a:cubicBezTo>
                  <a:pt x="1534" y="1451"/>
                  <a:pt x="2132" y="1066"/>
                  <a:pt x="2253" y="104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diamond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2124075" y="1628775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 flipH="1" flipV="1">
            <a:off x="2808288" y="1773238"/>
            <a:ext cx="142875" cy="349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5449888" y="3413125"/>
            <a:ext cx="382587" cy="873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0" name="Text Box 52"/>
          <p:cNvSpPr txBox="1">
            <a:spLocks noChangeArrowheads="1"/>
          </p:cNvSpPr>
          <p:nvPr/>
        </p:nvSpPr>
        <p:spPr bwMode="auto">
          <a:xfrm>
            <a:off x="7092950" y="4760913"/>
            <a:ext cx="1744663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/>
              <a:t>Copper Ribbon Cable</a:t>
            </a:r>
          </a:p>
          <a:p>
            <a:pPr algn="ctr" eaLnBrk="0" hangingPunct="0"/>
            <a:r>
              <a:rPr lang="en-US" sz="1200" b="1" i="1"/>
              <a:t>(~1.5 m)</a:t>
            </a:r>
          </a:p>
          <a:p>
            <a:pPr algn="ctr" eaLnBrk="0" hangingPunct="0"/>
            <a:r>
              <a:rPr lang="en-US" sz="1200" b="1" i="1"/>
              <a:t>(32bits @ 250 MHz)</a:t>
            </a:r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6443663" y="3789363"/>
            <a:ext cx="134937" cy="974725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6588125" y="3465513"/>
            <a:ext cx="36513" cy="13335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 flipH="1" flipV="1">
            <a:off x="6227763" y="3644900"/>
            <a:ext cx="323850" cy="714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 flipH="1" flipV="1">
            <a:off x="7775575" y="1665288"/>
            <a:ext cx="323850" cy="714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8172450" y="1520825"/>
            <a:ext cx="36513" cy="115252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6" name="Line 58"/>
          <p:cNvSpPr>
            <a:spLocks noChangeShapeType="1"/>
          </p:cNvSpPr>
          <p:nvPr/>
        </p:nvSpPr>
        <p:spPr bwMode="auto">
          <a:xfrm flipH="1" flipV="1">
            <a:off x="7308850" y="1592263"/>
            <a:ext cx="250825" cy="365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7" name="Freeform 59"/>
          <p:cNvSpPr>
            <a:spLocks/>
          </p:cNvSpPr>
          <p:nvPr/>
        </p:nvSpPr>
        <p:spPr bwMode="auto">
          <a:xfrm>
            <a:off x="6516688" y="2205038"/>
            <a:ext cx="760412" cy="2214562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90" y="204"/>
              </a:cxn>
              <a:cxn ang="0">
                <a:pos x="249" y="408"/>
              </a:cxn>
              <a:cxn ang="0">
                <a:pos x="453" y="680"/>
              </a:cxn>
              <a:cxn ang="0">
                <a:pos x="408" y="1089"/>
              </a:cxn>
              <a:cxn ang="0">
                <a:pos x="136" y="1361"/>
              </a:cxn>
              <a:cxn ang="0">
                <a:pos x="0" y="1293"/>
              </a:cxn>
            </a:cxnLst>
            <a:rect l="0" t="0" r="r" b="b"/>
            <a:pathLst>
              <a:path w="479" h="1395">
                <a:moveTo>
                  <a:pt x="204" y="0"/>
                </a:moveTo>
                <a:cubicBezTo>
                  <a:pt x="143" y="68"/>
                  <a:pt x="83" y="136"/>
                  <a:pt x="90" y="204"/>
                </a:cubicBezTo>
                <a:cubicBezTo>
                  <a:pt x="97" y="272"/>
                  <a:pt x="189" y="329"/>
                  <a:pt x="249" y="408"/>
                </a:cubicBezTo>
                <a:cubicBezTo>
                  <a:pt x="309" y="487"/>
                  <a:pt x="427" y="567"/>
                  <a:pt x="453" y="680"/>
                </a:cubicBezTo>
                <a:cubicBezTo>
                  <a:pt x="479" y="793"/>
                  <a:pt x="461" y="976"/>
                  <a:pt x="408" y="1089"/>
                </a:cubicBezTo>
                <a:cubicBezTo>
                  <a:pt x="355" y="1202"/>
                  <a:pt x="204" y="1327"/>
                  <a:pt x="136" y="1361"/>
                </a:cubicBezTo>
                <a:cubicBezTo>
                  <a:pt x="68" y="1395"/>
                  <a:pt x="11" y="1312"/>
                  <a:pt x="0" y="129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8" name="Freeform 60"/>
          <p:cNvSpPr>
            <a:spLocks/>
          </p:cNvSpPr>
          <p:nvPr/>
        </p:nvSpPr>
        <p:spPr bwMode="auto">
          <a:xfrm>
            <a:off x="5280025" y="2528888"/>
            <a:ext cx="2640013" cy="2814637"/>
          </a:xfrm>
          <a:custGeom>
            <a:avLst/>
            <a:gdLst/>
            <a:ahLst/>
            <a:cxnLst>
              <a:cxn ang="0">
                <a:pos x="302" y="1089"/>
              </a:cxn>
              <a:cxn ang="0">
                <a:pos x="30" y="1429"/>
              </a:cxn>
              <a:cxn ang="0">
                <a:pos x="121" y="1656"/>
              </a:cxn>
              <a:cxn ang="0">
                <a:pos x="643" y="1769"/>
              </a:cxn>
              <a:cxn ang="0">
                <a:pos x="960" y="1633"/>
              </a:cxn>
              <a:cxn ang="0">
                <a:pos x="1414" y="953"/>
              </a:cxn>
              <a:cxn ang="0">
                <a:pos x="1459" y="476"/>
              </a:cxn>
              <a:cxn ang="0">
                <a:pos x="1663" y="0"/>
              </a:cxn>
            </a:cxnLst>
            <a:rect l="0" t="0" r="r" b="b"/>
            <a:pathLst>
              <a:path w="1663" h="1773">
                <a:moveTo>
                  <a:pt x="302" y="1089"/>
                </a:moveTo>
                <a:cubicBezTo>
                  <a:pt x="181" y="1212"/>
                  <a:pt x="60" y="1335"/>
                  <a:pt x="30" y="1429"/>
                </a:cubicBezTo>
                <a:cubicBezTo>
                  <a:pt x="0" y="1523"/>
                  <a:pt x="19" y="1599"/>
                  <a:pt x="121" y="1656"/>
                </a:cubicBezTo>
                <a:cubicBezTo>
                  <a:pt x="223" y="1713"/>
                  <a:pt x="503" y="1773"/>
                  <a:pt x="643" y="1769"/>
                </a:cubicBezTo>
                <a:cubicBezTo>
                  <a:pt x="783" y="1765"/>
                  <a:pt x="832" y="1769"/>
                  <a:pt x="960" y="1633"/>
                </a:cubicBezTo>
                <a:cubicBezTo>
                  <a:pt x="1088" y="1497"/>
                  <a:pt x="1331" y="1146"/>
                  <a:pt x="1414" y="953"/>
                </a:cubicBezTo>
                <a:cubicBezTo>
                  <a:pt x="1497" y="760"/>
                  <a:pt x="1418" y="635"/>
                  <a:pt x="1459" y="476"/>
                </a:cubicBezTo>
                <a:cubicBezTo>
                  <a:pt x="1500" y="317"/>
                  <a:pt x="1581" y="158"/>
                  <a:pt x="1663" y="0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9" name="Freeform 61"/>
          <p:cNvSpPr>
            <a:spLocks/>
          </p:cNvSpPr>
          <p:nvPr/>
        </p:nvSpPr>
        <p:spPr bwMode="auto">
          <a:xfrm>
            <a:off x="2717800" y="1952625"/>
            <a:ext cx="4159250" cy="1260475"/>
          </a:xfrm>
          <a:custGeom>
            <a:avLst/>
            <a:gdLst/>
            <a:ahLst/>
            <a:cxnLst>
              <a:cxn ang="0">
                <a:pos x="2620" y="0"/>
              </a:cxn>
              <a:cxn ang="0">
                <a:pos x="2438" y="204"/>
              </a:cxn>
              <a:cxn ang="0">
                <a:pos x="1690" y="114"/>
              </a:cxn>
              <a:cxn ang="0">
                <a:pos x="1191" y="136"/>
              </a:cxn>
              <a:cxn ang="0">
                <a:pos x="624" y="431"/>
              </a:cxn>
              <a:cxn ang="0">
                <a:pos x="306" y="749"/>
              </a:cxn>
              <a:cxn ang="0">
                <a:pos x="34" y="703"/>
              </a:cxn>
              <a:cxn ang="0">
                <a:pos x="102" y="295"/>
              </a:cxn>
            </a:cxnLst>
            <a:rect l="0" t="0" r="r" b="b"/>
            <a:pathLst>
              <a:path w="2620" h="794">
                <a:moveTo>
                  <a:pt x="2620" y="0"/>
                </a:moveTo>
                <a:cubicBezTo>
                  <a:pt x="2606" y="92"/>
                  <a:pt x="2593" y="185"/>
                  <a:pt x="2438" y="204"/>
                </a:cubicBezTo>
                <a:cubicBezTo>
                  <a:pt x="2283" y="223"/>
                  <a:pt x="1898" y="125"/>
                  <a:pt x="1690" y="114"/>
                </a:cubicBezTo>
                <a:cubicBezTo>
                  <a:pt x="1482" y="103"/>
                  <a:pt x="1369" y="83"/>
                  <a:pt x="1191" y="136"/>
                </a:cubicBezTo>
                <a:cubicBezTo>
                  <a:pt x="1013" y="189"/>
                  <a:pt x="771" y="329"/>
                  <a:pt x="624" y="431"/>
                </a:cubicBezTo>
                <a:cubicBezTo>
                  <a:pt x="477" y="533"/>
                  <a:pt x="404" y="704"/>
                  <a:pt x="306" y="749"/>
                </a:cubicBezTo>
                <a:cubicBezTo>
                  <a:pt x="208" y="794"/>
                  <a:pt x="68" y="779"/>
                  <a:pt x="34" y="703"/>
                </a:cubicBezTo>
                <a:cubicBezTo>
                  <a:pt x="0" y="627"/>
                  <a:pt x="79" y="374"/>
                  <a:pt x="102" y="295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5040313" y="2276475"/>
            <a:ext cx="1517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Fiber Optic Links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Clock/Trigger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(16bits @ 62.5MHz</a:t>
            </a:r>
          </a:p>
        </p:txBody>
      </p:sp>
      <p:sp>
        <p:nvSpPr>
          <p:cNvPr id="94271" name="WordArt 63"/>
          <p:cNvSpPr>
            <a:spLocks noChangeArrowheads="1" noChangeShapeType="1" noTextEdit="1"/>
          </p:cNvSpPr>
          <p:nvPr/>
        </p:nvSpPr>
        <p:spPr bwMode="auto">
          <a:xfrm rot="1774848">
            <a:off x="4464050" y="5029200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Global Trigger Crate</a:t>
            </a:r>
          </a:p>
        </p:txBody>
      </p:sp>
      <p:sp>
        <p:nvSpPr>
          <p:cNvPr id="94272" name="WordArt 64"/>
          <p:cNvSpPr>
            <a:spLocks noChangeArrowheads="1" noChangeShapeType="1" noTextEdit="1"/>
          </p:cNvSpPr>
          <p:nvPr/>
        </p:nvSpPr>
        <p:spPr bwMode="auto">
          <a:xfrm rot="1563895">
            <a:off x="2124075" y="657225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0648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Front-End Crate</a:t>
            </a:r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>
            <a:off x="684213" y="6057900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900113" y="5913438"/>
            <a:ext cx="1468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 </a:t>
            </a:r>
            <a:r>
              <a:rPr lang="en-US" sz="1400" b="1"/>
              <a:t>VXS </a:t>
            </a:r>
            <a:r>
              <a:rPr lang="en-US" sz="1400"/>
              <a:t>Backplane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1368425" y="2420938"/>
            <a:ext cx="498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(16)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2051050" y="256540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2303463" y="26003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735263" y="27082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6300788" y="47974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80" name="Text Box 72"/>
          <p:cNvSpPr txBox="1">
            <a:spLocks noChangeArrowheads="1"/>
          </p:cNvSpPr>
          <p:nvPr/>
        </p:nvSpPr>
        <p:spPr bwMode="auto">
          <a:xfrm>
            <a:off x="7092950" y="245745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81" name="Text Box 73"/>
          <p:cNvSpPr txBox="1">
            <a:spLocks noChangeArrowheads="1"/>
          </p:cNvSpPr>
          <p:nvPr/>
        </p:nvSpPr>
        <p:spPr bwMode="auto">
          <a:xfrm>
            <a:off x="6089650" y="5638800"/>
            <a:ext cx="2773363" cy="623888"/>
          </a:xfrm>
          <a:prstGeom prst="rect">
            <a:avLst/>
          </a:prstGeom>
          <a:solidFill>
            <a:schemeClr val="bg1"/>
          </a:solidFill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1600" b="1">
                <a:solidFill>
                  <a:schemeClr val="accent2"/>
                </a:solidFill>
              </a:rPr>
              <a:t> Trigger Latency ~ 3 </a:t>
            </a:r>
            <a:r>
              <a:rPr lang="el-GR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μ</a:t>
            </a:r>
            <a:r>
              <a:rPr lang="en-US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s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   (F1TDC pipeline ~3.9 </a:t>
            </a:r>
            <a:r>
              <a:rPr lang="el-GR" b="1">
                <a:solidFill>
                  <a:schemeClr val="accent2"/>
                </a:solidFill>
              </a:rPr>
              <a:t>μ</a:t>
            </a:r>
            <a:r>
              <a:rPr lang="en-US" b="1">
                <a:solidFill>
                  <a:schemeClr val="accent2"/>
                </a:solidFill>
              </a:rPr>
              <a:t>s)</a:t>
            </a:r>
            <a:endParaRPr lang="el-GR" b="1">
              <a:solidFill>
                <a:schemeClr val="accent2"/>
              </a:solidFill>
            </a:endParaRPr>
          </a:p>
        </p:txBody>
      </p:sp>
      <p:sp>
        <p:nvSpPr>
          <p:cNvPr id="94282" name="Text Box 74"/>
          <p:cNvSpPr txBox="1">
            <a:spLocks noChangeArrowheads="1"/>
          </p:cNvSpPr>
          <p:nvPr/>
        </p:nvSpPr>
        <p:spPr bwMode="auto">
          <a:xfrm>
            <a:off x="152400" y="3413125"/>
            <a:ext cx="1757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/>
              <a:t>( ) – Number in parentheses</a:t>
            </a:r>
          </a:p>
          <a:p>
            <a:pPr eaLnBrk="0" hangingPunct="0"/>
            <a:r>
              <a:rPr lang="en-US" sz="1000" i="1" dirty="0"/>
              <a:t> refer to number of modules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3962400" y="914400"/>
            <a:ext cx="22002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Custom Designed </a:t>
            </a:r>
          </a:p>
          <a:p>
            <a:r>
              <a:rPr lang="en-US" b="1">
                <a:solidFill>
                  <a:srgbClr val="FF0000"/>
                </a:solidFill>
              </a:rPr>
              <a:t>  Boards at JLAB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>
            <a:off x="2700338" y="5715000"/>
            <a:ext cx="3395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  Pipelined detector readout  electronics: </a:t>
            </a:r>
          </a:p>
          <a:p>
            <a:r>
              <a:rPr lang="en-US" sz="1400"/>
              <a:t>                fADC and F1TDC</a:t>
            </a:r>
            <a:endParaRPr lang="de-DE" sz="1400"/>
          </a:p>
        </p:txBody>
      </p:sp>
      <p:sp>
        <p:nvSpPr>
          <p:cNvPr id="78" name="Title 17"/>
          <p:cNvSpPr txBox="1">
            <a:spLocks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Level-1 Trigger Electronics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1752600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MRPC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sectors</a:t>
            </a:r>
          </a:p>
          <a:p>
            <a:pPr algn="ctr"/>
            <a:r>
              <a:rPr lang="en-US" dirty="0" smtClean="0"/>
              <a:t>combine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2209800"/>
            <a:ext cx="990600" cy="1524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1981200"/>
            <a:ext cx="990600" cy="1524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4191000"/>
            <a:ext cx="990600" cy="1524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D3FA-9E4C-40E4-B189-8FEABF1D9EDF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828800"/>
            <a:ext cx="914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1447800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6576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51054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3276600"/>
            <a:ext cx="19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Gas Cerenkov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724400"/>
            <a:ext cx="20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Heavy Gas Cerenkov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908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194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43000" y="2133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3000" y="2286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43000" y="2438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94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90800" y="1295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1242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724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66800" y="41148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endCxn id="21" idx="2"/>
          </p:cNvCxnSpPr>
          <p:nvPr/>
        </p:nvCxnSpPr>
        <p:spPr>
          <a:xfrm flipV="1">
            <a:off x="914400" y="4724400"/>
            <a:ext cx="2019300" cy="914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200400" y="1828800"/>
            <a:ext cx="369332" cy="1219200"/>
            <a:chOff x="3200400" y="1828800"/>
            <a:chExt cx="369332" cy="1219200"/>
          </a:xfrm>
        </p:grpSpPr>
        <p:sp>
          <p:nvSpPr>
            <p:cNvPr id="34" name="Rectangle 33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71800" y="3505200"/>
            <a:ext cx="369332" cy="1219200"/>
            <a:chOff x="3200400" y="1828800"/>
            <a:chExt cx="369332" cy="1219200"/>
          </a:xfrm>
        </p:grpSpPr>
        <p:sp>
          <p:nvSpPr>
            <p:cNvPr id="39" name="Rectangle 38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4343400" y="2819400"/>
            <a:ext cx="1752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720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Elbow Connector 43"/>
          <p:cNvCxnSpPr>
            <a:stCxn id="35" idx="2"/>
          </p:cNvCxnSpPr>
          <p:nvPr/>
        </p:nvCxnSpPr>
        <p:spPr>
          <a:xfrm>
            <a:off x="3569732" y="2400300"/>
            <a:ext cx="1078468" cy="800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3200400" y="3657600"/>
            <a:ext cx="14478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4423024" y="327317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8006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628957" y="3295843"/>
            <a:ext cx="56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GTP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6172200" y="3276600"/>
            <a:ext cx="7620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239000" y="19812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L1 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err="1" smtClean="0"/>
              <a:t>Pion</a:t>
            </a:r>
            <a:endParaRPr lang="en-US" dirty="0" smtClean="0"/>
          </a:p>
          <a:p>
            <a:pPr algn="ctr"/>
            <a:r>
              <a:rPr lang="en-US" dirty="0" smtClean="0"/>
              <a:t>In</a:t>
            </a:r>
          </a:p>
          <a:p>
            <a:pPr algn="ctr"/>
            <a:r>
              <a:rPr lang="en-US" smtClean="0"/>
              <a:t>3 us</a:t>
            </a:r>
            <a:endParaRPr lang="en-US" dirty="0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2D7F-26E8-401D-8329-A457634B38C0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1600200"/>
            <a:ext cx="800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330569" y="1590431"/>
            <a:ext cx="633046" cy="466969"/>
            <a:chOff x="4454769" y="2657231"/>
            <a:chExt cx="633046" cy="466969"/>
          </a:xfrm>
        </p:grpSpPr>
        <p:sp>
          <p:nvSpPr>
            <p:cNvPr id="9" name="Freeform 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0" y="1600200"/>
            <a:ext cx="633046" cy="466969"/>
            <a:chOff x="4454769" y="2657231"/>
            <a:chExt cx="633046" cy="466969"/>
          </a:xfrm>
        </p:grpSpPr>
        <p:sp>
          <p:nvSpPr>
            <p:cNvPr id="27" name="Freeform 26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114800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mbol" pitchFamily="18" charset="2"/>
              </a:rPr>
              <a:t>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mbol" pitchFamily="18" charset="2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85800" y="23622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590800" y="2362200"/>
            <a:ext cx="633046" cy="466969"/>
            <a:chOff x="4454769" y="2657231"/>
            <a:chExt cx="633046" cy="466969"/>
          </a:xfrm>
        </p:grpSpPr>
        <p:sp>
          <p:nvSpPr>
            <p:cNvPr id="46" name="Freeform 45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371600" y="2362200"/>
            <a:ext cx="633046" cy="990600"/>
            <a:chOff x="4454769" y="2657231"/>
            <a:chExt cx="633046" cy="466969"/>
          </a:xfrm>
        </p:grpSpPr>
        <p:sp>
          <p:nvSpPr>
            <p:cNvPr id="40" name="Freeform 39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685800" y="44958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239000" y="4495800"/>
            <a:ext cx="633046" cy="466969"/>
            <a:chOff x="4454769" y="2657231"/>
            <a:chExt cx="633046" cy="466969"/>
          </a:xfrm>
        </p:grpSpPr>
        <p:sp>
          <p:nvSpPr>
            <p:cNvPr id="59" name="Freeform 5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19800" y="4495800"/>
            <a:ext cx="633046" cy="1981200"/>
            <a:chOff x="4454769" y="2657231"/>
            <a:chExt cx="633046" cy="466969"/>
          </a:xfrm>
        </p:grpSpPr>
        <p:sp>
          <p:nvSpPr>
            <p:cNvPr id="65" name="Freeform 64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00600" y="4495800"/>
            <a:ext cx="633046" cy="466969"/>
            <a:chOff x="4454769" y="2657231"/>
            <a:chExt cx="633046" cy="466969"/>
          </a:xfrm>
        </p:grpSpPr>
        <p:sp>
          <p:nvSpPr>
            <p:cNvPr id="71" name="Freeform 70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1981200" y="33528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81400" y="2971800"/>
            <a:ext cx="12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us latency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4876800" y="5334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800" y="5334000"/>
            <a:ext cx="10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</a:t>
            </a:r>
          </a:p>
          <a:p>
            <a:r>
              <a:rPr lang="en-US" dirty="0" smtClean="0"/>
              <a:t>threshold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1676400" y="6248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1606378" y="3657600"/>
            <a:ext cx="70022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219200" y="16002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133600" y="1524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1143000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shower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429000" y="26670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28194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cxnSp>
        <p:nvCxnSpPr>
          <p:cNvPr id="108" name="Straight Arrow Connector 107"/>
          <p:cNvCxnSpPr>
            <a:stCxn id="99" idx="1"/>
          </p:cNvCxnSpPr>
          <p:nvPr/>
        </p:nvCxnSpPr>
        <p:spPr>
          <a:xfrm flipH="1" flipV="1">
            <a:off x="3124200" y="2590800"/>
            <a:ext cx="304800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29" idx="2"/>
          </p:cNvCxnSpPr>
          <p:nvPr/>
        </p:nvCxnSpPr>
        <p:spPr>
          <a:xfrm flipV="1">
            <a:off x="533400" y="2067169"/>
            <a:ext cx="79131" cy="59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A1CE-08E1-43F3-AA2E-E61EEAABBA39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"/>
          <p:cNvGrpSpPr/>
          <p:nvPr/>
        </p:nvGrpSpPr>
        <p:grpSpPr>
          <a:xfrm>
            <a:off x="86116" y="1635867"/>
            <a:ext cx="1320543" cy="4679297"/>
            <a:chOff x="86116" y="1635867"/>
            <a:chExt cx="1320543" cy="4679297"/>
          </a:xfrm>
        </p:grpSpPr>
        <p:sp>
          <p:nvSpPr>
            <p:cNvPr id="4" name="Cube 3"/>
            <p:cNvSpPr/>
            <p:nvPr/>
          </p:nvSpPr>
          <p:spPr>
            <a:xfrm>
              <a:off x="455448" y="201175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455448" y="238763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455448" y="276352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455448" y="313940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455448" y="163586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455448" y="351529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455448" y="389117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455448" y="426706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455448" y="464294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8" name="Left Brace 77"/>
            <p:cNvSpPr/>
            <p:nvPr/>
          </p:nvSpPr>
          <p:spPr>
            <a:xfrm rot="16200000">
              <a:off x="721270" y="4761622"/>
              <a:ext cx="230352" cy="762000"/>
            </a:xfrm>
            <a:prstGeom prst="leftBrac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115" y="5257798"/>
              <a:ext cx="91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Front-End Crates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977179" y="3075048"/>
              <a:ext cx="249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R</a:t>
              </a:r>
              <a:r>
                <a:rPr lang="en-US" dirty="0" smtClean="0">
                  <a:latin typeface="Century Gothic"/>
                  <a:cs typeface="Century Gothic"/>
                </a:rPr>
                <a:t>ead </a:t>
              </a:r>
              <a:r>
                <a:rPr lang="en-US" b="1" dirty="0" smtClean="0">
                  <a:latin typeface="Century Gothic"/>
                  <a:cs typeface="Century Gothic"/>
                </a:rPr>
                <a:t>O</a:t>
              </a:r>
              <a:r>
                <a:rPr lang="en-US" dirty="0" smtClean="0">
                  <a:latin typeface="Century Gothic"/>
                  <a:cs typeface="Century Gothic"/>
                </a:rPr>
                <a:t>ut </a:t>
              </a:r>
              <a:r>
                <a:rPr lang="en-US" b="1" dirty="0" smtClean="0">
                  <a:latin typeface="Century Gothic"/>
                  <a:cs typeface="Century Gothic"/>
                </a:rPr>
                <a:t>C</a:t>
              </a:r>
              <a:r>
                <a:rPr lang="en-US" dirty="0" smtClean="0">
                  <a:latin typeface="Century Gothic"/>
                  <a:cs typeface="Century Gothic"/>
                </a:rPr>
                <a:t>ontrollers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4415" y="5715000"/>
              <a:ext cx="12122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~60 crates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~50MB/s out per crate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" name="Group 163"/>
          <p:cNvGrpSpPr/>
          <p:nvPr/>
        </p:nvGrpSpPr>
        <p:grpSpPr>
          <a:xfrm>
            <a:off x="914400" y="831620"/>
            <a:ext cx="4114800" cy="5492980"/>
            <a:chOff x="914400" y="831620"/>
            <a:chExt cx="4114800" cy="5492980"/>
          </a:xfrm>
        </p:grpSpPr>
        <p:cxnSp>
          <p:nvCxnSpPr>
            <p:cNvPr id="36" name="Straight Connector 35"/>
            <p:cNvCxnSpPr>
              <a:stCxn id="16" idx="3"/>
            </p:cNvCxnSpPr>
            <p:nvPr/>
          </p:nvCxnSpPr>
          <p:spPr>
            <a:xfrm>
              <a:off x="3124200" y="2080278"/>
              <a:ext cx="609601" cy="19048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6" idx="3"/>
              <a:endCxn id="34" idx="1"/>
            </p:cNvCxnSpPr>
            <p:nvPr/>
          </p:nvCxnSpPr>
          <p:spPr>
            <a:xfrm>
              <a:off x="3124200" y="2080278"/>
              <a:ext cx="609600" cy="6121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3"/>
            </p:cNvCxnSpPr>
            <p:nvPr/>
          </p:nvCxnSpPr>
          <p:spPr>
            <a:xfrm>
              <a:off x="3124200" y="3291807"/>
              <a:ext cx="609600" cy="693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4" idx="1"/>
            </p:cNvCxnSpPr>
            <p:nvPr/>
          </p:nvCxnSpPr>
          <p:spPr>
            <a:xfrm flipV="1">
              <a:off x="3124200" y="2692437"/>
              <a:ext cx="609600" cy="586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34" idx="1"/>
            </p:cNvCxnSpPr>
            <p:nvPr/>
          </p:nvCxnSpPr>
          <p:spPr>
            <a:xfrm flipV="1">
              <a:off x="3124200" y="2692437"/>
              <a:ext cx="609600" cy="18108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3"/>
            </p:cNvCxnSpPr>
            <p:nvPr/>
          </p:nvCxnSpPr>
          <p:spPr>
            <a:xfrm flipV="1">
              <a:off x="3124200" y="3985148"/>
              <a:ext cx="609600" cy="51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7448" y="4058925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217448" y="4389036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217448" y="4389036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7448" y="2903266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17448" y="3233377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217448" y="3233377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5"/>
              <a:endCxn id="16" idx="1"/>
            </p:cNvCxnSpPr>
            <p:nvPr/>
          </p:nvCxnSpPr>
          <p:spPr>
            <a:xfrm>
              <a:off x="1217448" y="1750167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5"/>
              <a:endCxn id="16" idx="1"/>
            </p:cNvCxnSpPr>
            <p:nvPr/>
          </p:nvCxnSpPr>
          <p:spPr>
            <a:xfrm flipV="1">
              <a:off x="1217448" y="2080278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5"/>
              <a:endCxn id="16" idx="1"/>
            </p:cNvCxnSpPr>
            <p:nvPr/>
          </p:nvCxnSpPr>
          <p:spPr>
            <a:xfrm flipV="1">
              <a:off x="1217448" y="2080278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828800" y="2847396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28800" y="1635867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28800" y="4058925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733800" y="2248026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733800" y="3545988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79" name="Left Brace 78"/>
            <p:cNvSpPr/>
            <p:nvPr/>
          </p:nvSpPr>
          <p:spPr>
            <a:xfrm rot="16200000">
              <a:off x="3298496" y="3525341"/>
              <a:ext cx="230352" cy="323105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66998" y="5261301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Staged Event Building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4400" y="83162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blocked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2" name="Left Brace 91"/>
            <p:cNvSpPr/>
            <p:nvPr/>
          </p:nvSpPr>
          <p:spPr>
            <a:xfrm rot="5400000">
              <a:off x="1407947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Left Brace 92"/>
            <p:cNvSpPr/>
            <p:nvPr/>
          </p:nvSpPr>
          <p:spPr>
            <a:xfrm rot="5400000">
              <a:off x="3314700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46131" y="8320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partially recombined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33600" y="5724436"/>
              <a:ext cx="2743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N </a:t>
              </a:r>
              <a:r>
                <a:rPr lang="en-US" sz="1100" dirty="0" err="1" smtClean="0">
                  <a:latin typeface="Century Gothic"/>
                  <a:cs typeface="Century Gothic"/>
                </a:rPr>
                <a:t>x</a:t>
              </a:r>
              <a:r>
                <a:rPr lang="en-US" sz="1100" dirty="0" smtClean="0">
                  <a:latin typeface="Century Gothic"/>
                  <a:cs typeface="Century Gothic"/>
                </a:rPr>
                <a:t> M array of nodes (exact number to be determined by available hardware at time of purchase)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3" name="Group 164"/>
          <p:cNvGrpSpPr/>
          <p:nvPr/>
        </p:nvGrpSpPr>
        <p:grpSpPr>
          <a:xfrm>
            <a:off x="4769069" y="990600"/>
            <a:ext cx="2087173" cy="5096442"/>
            <a:chOff x="4769069" y="990600"/>
            <a:chExt cx="2087173" cy="5096442"/>
          </a:xfrm>
        </p:grpSpPr>
        <p:sp>
          <p:nvSpPr>
            <p:cNvPr id="80" name="Left Brace 79"/>
            <p:cNvSpPr/>
            <p:nvPr/>
          </p:nvSpPr>
          <p:spPr>
            <a:xfrm rot="16200000">
              <a:off x="6018922" y="4494922"/>
              <a:ext cx="230352" cy="1295399"/>
            </a:xfrm>
            <a:prstGeom prst="leftBrac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8798" y="5256045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Level-3 Trigger and monitoring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5" name="Left Brace 94"/>
            <p:cNvSpPr/>
            <p:nvPr/>
          </p:nvSpPr>
          <p:spPr>
            <a:xfrm rot="5400000">
              <a:off x="5143504" y="1178984"/>
              <a:ext cx="230352" cy="458955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69069" y="990600"/>
              <a:ext cx="102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full events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7" name="Cloud 96"/>
            <p:cNvSpPr/>
            <p:nvPr/>
          </p:nvSpPr>
          <p:spPr>
            <a:xfrm>
              <a:off x="5334000" y="1931565"/>
              <a:ext cx="1522242" cy="2879129"/>
            </a:xfrm>
            <a:prstGeom prst="cloud">
              <a:avLst/>
            </a:prstGeom>
            <a:gradFill>
              <a:gsLst>
                <a:gs pos="0">
                  <a:srgbClr val="660066"/>
                </a:gs>
                <a:gs pos="100000">
                  <a:schemeClr val="accent4">
                    <a:lumMod val="7500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L3 Farm</a:t>
              </a:r>
              <a:endParaRPr lang="en-US" dirty="0"/>
            </a:p>
          </p:txBody>
        </p:sp>
        <p:sp>
          <p:nvSpPr>
            <p:cNvPr id="112" name="Bevel 111"/>
            <p:cNvSpPr/>
            <p:nvPr/>
          </p:nvSpPr>
          <p:spPr>
            <a:xfrm>
              <a:off x="5767989" y="2387637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5" name="Bevel 114"/>
            <p:cNvSpPr/>
            <p:nvPr/>
          </p:nvSpPr>
          <p:spPr>
            <a:xfrm>
              <a:off x="5629383" y="2763522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31" name="Straight Connector 130"/>
            <p:cNvCxnSpPr>
              <a:stCxn id="35" idx="3"/>
              <a:endCxn id="116" idx="5"/>
            </p:cNvCxnSpPr>
            <p:nvPr/>
          </p:nvCxnSpPr>
          <p:spPr>
            <a:xfrm flipV="1">
              <a:off x="5029200" y="3655036"/>
              <a:ext cx="915709" cy="335363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Bevel 115"/>
            <p:cNvSpPr/>
            <p:nvPr/>
          </p:nvSpPr>
          <p:spPr>
            <a:xfrm>
              <a:off x="5920389" y="3556958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Bevel 116"/>
            <p:cNvSpPr/>
            <p:nvPr/>
          </p:nvSpPr>
          <p:spPr>
            <a:xfrm>
              <a:off x="5488158" y="3655036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Bevel 117"/>
            <p:cNvSpPr/>
            <p:nvPr/>
          </p:nvSpPr>
          <p:spPr>
            <a:xfrm>
              <a:off x="5767989" y="3794243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9" name="Bevel 118"/>
            <p:cNvSpPr/>
            <p:nvPr/>
          </p:nvSpPr>
          <p:spPr>
            <a:xfrm>
              <a:off x="5920388" y="3952041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112" idx="4"/>
            </p:cNvCxnSpPr>
            <p:nvPr/>
          </p:nvCxnSpPr>
          <p:spPr>
            <a:xfrm flipV="1">
              <a:off x="5029201" y="2485715"/>
              <a:ext cx="738788" cy="27652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14" idx="5"/>
            </p:cNvCxnSpPr>
            <p:nvPr/>
          </p:nvCxnSpPr>
          <p:spPr>
            <a:xfrm flipV="1">
              <a:off x="5029202" y="2692437"/>
              <a:ext cx="1054312" cy="7108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4"/>
            </p:cNvCxnSpPr>
            <p:nvPr/>
          </p:nvCxnSpPr>
          <p:spPr>
            <a:xfrm>
              <a:off x="5029202" y="2762241"/>
              <a:ext cx="600181" cy="99359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35" idx="3"/>
              <a:endCxn id="117" idx="5"/>
            </p:cNvCxnSpPr>
            <p:nvPr/>
          </p:nvCxnSpPr>
          <p:spPr>
            <a:xfrm flipV="1">
              <a:off x="5029200" y="3753114"/>
              <a:ext cx="483478" cy="237285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35" idx="3"/>
              <a:endCxn id="118" idx="5"/>
            </p:cNvCxnSpPr>
            <p:nvPr/>
          </p:nvCxnSpPr>
          <p:spPr>
            <a:xfrm flipV="1">
              <a:off x="5029200" y="3892321"/>
              <a:ext cx="763309" cy="9807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35" idx="3"/>
              <a:endCxn id="119" idx="4"/>
            </p:cNvCxnSpPr>
            <p:nvPr/>
          </p:nvCxnSpPr>
          <p:spPr>
            <a:xfrm>
              <a:off x="5029200" y="3990399"/>
              <a:ext cx="891188" cy="5972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Bevel 113"/>
            <p:cNvSpPr/>
            <p:nvPr/>
          </p:nvSpPr>
          <p:spPr>
            <a:xfrm>
              <a:off x="6058994" y="2594359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66"/>
          <p:cNvGrpSpPr/>
          <p:nvPr/>
        </p:nvGrpSpPr>
        <p:grpSpPr>
          <a:xfrm>
            <a:off x="6186875" y="1194881"/>
            <a:ext cx="2869257" cy="5027206"/>
            <a:chOff x="6186875" y="1194881"/>
            <a:chExt cx="2869257" cy="5027206"/>
          </a:xfrm>
        </p:grpSpPr>
        <p:sp>
          <p:nvSpPr>
            <p:cNvPr id="87" name="TextBox 86"/>
            <p:cNvSpPr txBox="1"/>
            <p:nvPr/>
          </p:nvSpPr>
          <p:spPr>
            <a:xfrm rot="16200000">
              <a:off x="8265554" y="3259541"/>
              <a:ext cx="1211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entury Gothic"/>
                  <a:cs typeface="Century Gothic"/>
                </a:rPr>
                <a:t>Raid Disk</a:t>
              </a:r>
              <a:endParaRPr lang="en-US" i="1" dirty="0">
                <a:latin typeface="Century Gothic"/>
                <a:cs typeface="Century Gothic"/>
              </a:endParaRPr>
            </a:p>
          </p:txBody>
        </p:sp>
        <p:cxnSp>
          <p:nvCxnSpPr>
            <p:cNvPr id="89" name="Straight Arrow Connector 88"/>
            <p:cNvCxnSpPr>
              <a:endCxn id="87" idx="0"/>
            </p:cNvCxnSpPr>
            <p:nvPr/>
          </p:nvCxnSpPr>
          <p:spPr>
            <a:xfrm>
              <a:off x="8305801" y="3444207"/>
              <a:ext cx="38099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7010400" y="3002355"/>
              <a:ext cx="1295400" cy="888822"/>
            </a:xfrm>
            <a:prstGeom prst="roundRect">
              <a:avLst/>
            </a:prstGeom>
            <a:gradFill>
              <a:gsLst>
                <a:gs pos="0">
                  <a:srgbClr val="0000FF"/>
                </a:gs>
                <a:gs pos="100000">
                  <a:schemeClr val="accent5">
                    <a:lumMod val="75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Recorder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81" name="Left Brace 80"/>
            <p:cNvSpPr/>
            <p:nvPr/>
          </p:nvSpPr>
          <p:spPr>
            <a:xfrm rot="16200000">
              <a:off x="7542922" y="4498425"/>
              <a:ext cx="230352" cy="1295400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10398" y="5264806"/>
              <a:ext cx="1219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Event Recording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93555" y="5791200"/>
              <a:ext cx="12122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entury Gothic"/>
                  <a:cs typeface="Century Gothic"/>
                </a:rPr>
                <a:t>3</a:t>
              </a:r>
              <a:r>
                <a:rPr lang="en-US" sz="1100" dirty="0" smtClean="0">
                  <a:latin typeface="Century Gothic"/>
                  <a:cs typeface="Century Gothic"/>
                </a:rPr>
                <a:t>00MB/s in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300MB/s out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141" name="Straight Connector 140"/>
            <p:cNvCxnSpPr>
              <a:stCxn id="112" idx="0"/>
              <a:endCxn id="74" idx="1"/>
            </p:cNvCxnSpPr>
            <p:nvPr/>
          </p:nvCxnSpPr>
          <p:spPr>
            <a:xfrm>
              <a:off x="6350000" y="2485715"/>
              <a:ext cx="660400" cy="961051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4" idx="1"/>
              <a:endCxn id="74" idx="1"/>
            </p:cNvCxnSpPr>
            <p:nvPr/>
          </p:nvCxnSpPr>
          <p:spPr>
            <a:xfrm>
              <a:off x="6616486" y="2692437"/>
              <a:ext cx="393914" cy="754329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15" idx="1"/>
              <a:endCxn id="74" idx="1"/>
            </p:cNvCxnSpPr>
            <p:nvPr/>
          </p:nvCxnSpPr>
          <p:spPr>
            <a:xfrm>
              <a:off x="6186875" y="2861600"/>
              <a:ext cx="823525" cy="585166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6" idx="1"/>
              <a:endCxn id="74" idx="1"/>
            </p:cNvCxnSpPr>
            <p:nvPr/>
          </p:nvCxnSpPr>
          <p:spPr>
            <a:xfrm flipV="1">
              <a:off x="6477881" y="3446766"/>
              <a:ext cx="532519" cy="208270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18" idx="1"/>
              <a:endCxn id="74" idx="1"/>
            </p:cNvCxnSpPr>
            <p:nvPr/>
          </p:nvCxnSpPr>
          <p:spPr>
            <a:xfrm flipV="1">
              <a:off x="6325481" y="3446766"/>
              <a:ext cx="684919" cy="445555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19" idx="0"/>
              <a:endCxn id="74" idx="1"/>
            </p:cNvCxnSpPr>
            <p:nvPr/>
          </p:nvCxnSpPr>
          <p:spPr>
            <a:xfrm flipV="1">
              <a:off x="6502399" y="3446766"/>
              <a:ext cx="508001" cy="603353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856242" y="1194881"/>
              <a:ext cx="19050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All nodes connected with 1GB/s links</a:t>
              </a:r>
              <a:br>
                <a:rPr lang="en-US" sz="1100" i="1" dirty="0" smtClean="0">
                  <a:latin typeface="Century Gothic"/>
                  <a:cs typeface="Century Gothic"/>
                </a:rPr>
              </a:br>
              <a:endParaRPr lang="en-US" sz="1100" i="1" dirty="0" smtClean="0">
                <a:latin typeface="Century Gothic"/>
                <a:cs typeface="Century Gothic"/>
              </a:endParaRPr>
            </a:p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Switches connected with 10GB/s fiber optics</a:t>
              </a:r>
              <a:endParaRPr lang="en-US" sz="1100" i="1" dirty="0">
                <a:latin typeface="Century Gothic"/>
                <a:cs typeface="Century Gothic"/>
              </a:endParaRPr>
            </a:p>
          </p:txBody>
        </p:sp>
      </p:grpSp>
      <p:sp>
        <p:nvSpPr>
          <p:cNvPr id="86" name="Title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99" name="Date Placeholder 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DE1A-F57C-4EC4-A165-59E670C66AE7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D L1 Trigger-DAQ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172200" cy="2057400"/>
          </a:xfrm>
        </p:spPr>
        <p:txBody>
          <a:bodyPr/>
          <a:lstStyle/>
          <a:p>
            <a:r>
              <a:rPr lang="en-US" sz="1800" dirty="0" smtClean="0">
                <a:cs typeface="Times New Roman" pitchFamily="18" charset="0"/>
              </a:rPr>
              <a:t>Low luminosity (10</a:t>
            </a:r>
            <a:r>
              <a:rPr lang="en-US" sz="1800" baseline="30000" dirty="0" smtClean="0">
                <a:cs typeface="Times New Roman" pitchFamily="18" charset="0"/>
              </a:rPr>
              <a:t>7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</a:t>
            </a:r>
            <a:r>
              <a:rPr lang="en-US" sz="1800" dirty="0" err="1" smtClean="0">
                <a:cs typeface="Times New Roman" pitchFamily="18" charset="0"/>
              </a:rPr>
              <a:t>GeV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smtClean="0"/>
              <a:t>20 kHz L1</a:t>
            </a:r>
          </a:p>
          <a:p>
            <a:r>
              <a:rPr lang="en-US" sz="1800" dirty="0" smtClean="0">
                <a:cs typeface="Times New Roman" pitchFamily="18" charset="0"/>
              </a:rPr>
              <a:t>High luminosity (10</a:t>
            </a:r>
            <a:r>
              <a:rPr lang="en-US" sz="1800" baseline="30000" dirty="0" smtClean="0">
                <a:cs typeface="Times New Roman" pitchFamily="18" charset="0"/>
              </a:rPr>
              <a:t>8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</a:t>
            </a:r>
            <a:r>
              <a:rPr lang="en-US" sz="1800" dirty="0" err="1" smtClean="0">
                <a:cs typeface="Times New Roman" pitchFamily="18" charset="0"/>
              </a:rPr>
              <a:t>GeV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200 kHz L1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Reduced to 20 kHz L3 by online farm</a:t>
            </a:r>
          </a:p>
          <a:p>
            <a:r>
              <a:rPr lang="en-US" sz="1800" dirty="0" smtClean="0"/>
              <a:t>Event size: 15 </a:t>
            </a:r>
            <a:r>
              <a:rPr lang="en-US" sz="1800" dirty="0" err="1" smtClean="0"/>
              <a:t>kB</a:t>
            </a:r>
            <a:r>
              <a:rPr lang="en-US" sz="1800" dirty="0" smtClean="0"/>
              <a:t>; Rate to disk: 3 GB/s</a:t>
            </a:r>
          </a:p>
          <a:p>
            <a:endParaRPr lang="en-US" sz="1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028890"/>
            <a:ext cx="5925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cs typeface="Times New Roman" pitchFamily="18" charset="0"/>
              </a:rPr>
              <a:t>Detectors which can be used in the Level-1 trigger:</a:t>
            </a:r>
            <a:endParaRPr lang="de-DE" sz="2000" u="sng" dirty="0">
              <a:cs typeface="Times New Roman" pitchFamily="18" charset="0"/>
            </a:endParaRPr>
          </a:p>
        </p:txBody>
      </p:sp>
      <p:pic>
        <p:nvPicPr>
          <p:cNvPr id="8" name="Picture 28" descr="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124200" cy="1938338"/>
          </a:xfrm>
          <a:prstGeom prst="rect">
            <a:avLst/>
          </a:prstGeom>
          <a:noFill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553200" y="21336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99"/>
                </a:solidFill>
              </a:rPr>
              <a:t>SC</a:t>
            </a:r>
            <a:endParaRPr lang="de-DE" sz="1200">
              <a:solidFill>
                <a:srgbClr val="FF3399"/>
              </a:solidFill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858000" y="2286000"/>
            <a:ext cx="304800" cy="762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429000"/>
          <a:ext cx="3276600" cy="1524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4600"/>
                <a:gridCol w="76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Forward Calorimeter (FCAL)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Barrel Calorimeter (BCAL)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Start Counter (SC)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Time of Flight (TOF)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Photon Tagger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21"/>
          <p:cNvGrpSpPr/>
          <p:nvPr/>
        </p:nvGrpSpPr>
        <p:grpSpPr>
          <a:xfrm>
            <a:off x="4141788" y="3810000"/>
            <a:ext cx="5002212" cy="2119313"/>
            <a:chOff x="3962400" y="4191000"/>
            <a:chExt cx="5002212" cy="2119313"/>
          </a:xfrm>
        </p:grpSpPr>
        <p:pic>
          <p:nvPicPr>
            <p:cNvPr id="12" name="Picture 5" descr="fcal_bcal_sc1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267200"/>
              <a:ext cx="4849812" cy="201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848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0960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16200000">
              <a:off x="3522662" y="4873625"/>
              <a:ext cx="1122363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(GeV)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 rot="16200000">
              <a:off x="51863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</a:t>
              </a:r>
              <a:r>
                <a:rPr lang="en-US" sz="800" b="0"/>
                <a:t>)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 rot="16200000">
              <a:off x="67992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</a:t>
              </a:r>
              <a:r>
                <a:rPr lang="en-US" sz="800" b="0"/>
                <a:t>)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962400" y="4191000"/>
              <a:ext cx="1667444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Electromagnetic background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118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&lt; 8 </a:t>
              </a:r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GeV</a:t>
              </a:r>
              <a:endPara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4120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&gt; 8 </a:t>
              </a:r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GeV</a:t>
              </a:r>
              <a:endPara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502920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Basic Trigger Requirement:</a:t>
            </a:r>
            <a:endParaRPr lang="en-US" u="sng" dirty="0"/>
          </a:p>
        </p:txBody>
      </p:sp>
      <p:sp>
        <p:nvSpPr>
          <p:cNvPr id="25" name="Rectangle 24"/>
          <p:cNvSpPr/>
          <p:nvPr/>
        </p:nvSpPr>
        <p:spPr>
          <a:xfrm>
            <a:off x="838200" y="5486400"/>
            <a:ext cx="284404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E</a:t>
            </a:r>
            <a:r>
              <a:rPr lang="en-US" baseline="-25000" dirty="0" smtClean="0">
                <a:cs typeface="Times New Roman" pitchFamily="18" charset="0"/>
              </a:rPr>
              <a:t>BCAL</a:t>
            </a:r>
            <a:r>
              <a:rPr lang="en-US" dirty="0" smtClean="0">
                <a:cs typeface="Times New Roman" pitchFamily="18" charset="0"/>
              </a:rPr>
              <a:t> + 4 ∙ E</a:t>
            </a:r>
            <a:r>
              <a:rPr lang="en-US" baseline="-25000" dirty="0" smtClean="0">
                <a:cs typeface="Times New Roman" pitchFamily="18" charset="0"/>
              </a:rPr>
              <a:t>FCAL</a:t>
            </a:r>
            <a:r>
              <a:rPr lang="en-US" dirty="0" smtClean="0">
                <a:cs typeface="Times New Roman" pitchFamily="18" charset="0"/>
              </a:rPr>
              <a:t> &gt; 2 </a:t>
            </a:r>
            <a:r>
              <a:rPr lang="en-US" dirty="0" err="1" smtClean="0">
                <a:cs typeface="Times New Roman" pitchFamily="18" charset="0"/>
              </a:rPr>
              <a:t>GeV</a:t>
            </a:r>
            <a:endParaRPr lang="en-US" dirty="0" smtClean="0">
              <a:cs typeface="Times New Roman" pitchFamily="18" charset="0"/>
            </a:endParaRPr>
          </a:p>
          <a:p>
            <a:pPr algn="ctr"/>
            <a:r>
              <a:rPr lang="en-US" dirty="0" smtClean="0">
                <a:cs typeface="Times New Roman" pitchFamily="18" charset="0"/>
              </a:rPr>
              <a:t>and a hit in Start Counter</a:t>
            </a:r>
            <a:endParaRPr lang="de-DE" dirty="0"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D2C8CF06-A9B4-49AC-AA89-A68C3E65F55D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Electronics for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181600"/>
          </a:xfrm>
        </p:spPr>
        <p:txBody>
          <a:bodyPr/>
          <a:lstStyle/>
          <a:p>
            <a:r>
              <a:rPr lang="en-US" sz="1800" dirty="0" smtClean="0">
                <a:latin typeface="Century Gothic"/>
                <a:cs typeface="Century Gothic"/>
              </a:rPr>
              <a:t>VME Switched Serial (VXS) </a:t>
            </a:r>
            <a:r>
              <a:rPr lang="en-US" sz="1800" dirty="0" err="1" smtClean="0">
                <a:latin typeface="Century Gothic"/>
                <a:cs typeface="Century Gothic"/>
              </a:rPr>
              <a:t>backplate</a:t>
            </a:r>
            <a:endParaRPr lang="en-US" sz="1800" dirty="0" smtClean="0">
              <a:latin typeface="Century Gothic"/>
              <a:cs typeface="Century Gothic"/>
            </a:endParaRP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10 </a:t>
            </a:r>
            <a:r>
              <a:rPr lang="en-US" sz="1800" dirty="0" err="1" smtClean="0">
                <a:latin typeface="Century Gothic"/>
                <a:cs typeface="Century Gothic"/>
              </a:rPr>
              <a:t>Gbps</a:t>
            </a:r>
            <a:r>
              <a:rPr lang="en-US" sz="1800" dirty="0" smtClean="0">
                <a:latin typeface="Century Gothic"/>
                <a:cs typeface="Century Gothic"/>
              </a:rPr>
              <a:t> to switch module (J</a:t>
            </a:r>
            <a:r>
              <a:rPr lang="en-US" sz="1800" baseline="-25000" dirty="0" smtClean="0">
                <a:latin typeface="Century Gothic"/>
                <a:cs typeface="Century Gothic"/>
              </a:rPr>
              <a:t>0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320 MB/s VME-2eSST (J</a:t>
            </a:r>
            <a:r>
              <a:rPr lang="en-US" sz="1800" baseline="-25000" dirty="0" smtClean="0">
                <a:latin typeface="Century Gothic"/>
                <a:cs typeface="Century Gothic"/>
              </a:rPr>
              <a:t>1</a:t>
            </a:r>
            <a:r>
              <a:rPr lang="en-US" sz="1800" dirty="0" smtClean="0">
                <a:latin typeface="Century Gothic"/>
                <a:cs typeface="Century Gothic"/>
              </a:rPr>
              <a:t>/J</a:t>
            </a:r>
            <a:r>
              <a:rPr lang="en-US" sz="1800" baseline="-25000" dirty="0" smtClean="0">
                <a:latin typeface="Century Gothic"/>
                <a:cs typeface="Century Gothic"/>
              </a:rPr>
              <a:t>2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  <a:cs typeface="Century Gothic"/>
              </a:rPr>
              <a:t>All payload modules are fully pipelined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FADC125</a:t>
            </a:r>
            <a:r>
              <a:rPr lang="en-US" sz="1800" dirty="0" smtClean="0">
                <a:latin typeface="Century Gothic"/>
              </a:rPr>
              <a:t> (12 bit, 72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FADC250</a:t>
            </a:r>
            <a:r>
              <a:rPr lang="en-US" sz="1800" dirty="0" smtClean="0">
                <a:latin typeface="Century Gothic"/>
              </a:rPr>
              <a:t> (12 bit, 16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F1-TDC</a:t>
            </a:r>
            <a:r>
              <a:rPr lang="en-US" sz="1800" dirty="0" smtClean="0">
                <a:latin typeface="Century Gothic"/>
              </a:rPr>
              <a:t> (60 </a:t>
            </a:r>
            <a:r>
              <a:rPr lang="en-US" sz="1800" dirty="0" err="1" smtClean="0">
                <a:latin typeface="Century Gothic"/>
              </a:rPr>
              <a:t>ps</a:t>
            </a:r>
            <a:r>
              <a:rPr lang="en-US" sz="1800" dirty="0" smtClean="0">
                <a:latin typeface="Century Gothic"/>
              </a:rPr>
              <a:t>, 32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 or 115 </a:t>
            </a:r>
            <a:r>
              <a:rPr lang="en-US" sz="1800" dirty="0" err="1" smtClean="0">
                <a:latin typeface="Century Gothic"/>
              </a:rPr>
              <a:t>ps</a:t>
            </a:r>
            <a:r>
              <a:rPr lang="en-US" sz="1800" dirty="0" smtClean="0">
                <a:latin typeface="Century Gothic"/>
              </a:rPr>
              <a:t>, 48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</a:rPr>
              <a:t>Trigger Related Modules</a:t>
            </a:r>
          </a:p>
          <a:p>
            <a:pPr lvl="1"/>
            <a:r>
              <a:rPr lang="en-US" sz="1800" b="1" dirty="0" smtClean="0">
                <a:latin typeface="Century Gothic"/>
              </a:rPr>
              <a:t>C</a:t>
            </a:r>
            <a:r>
              <a:rPr lang="en-US" sz="1800" dirty="0" smtClean="0">
                <a:latin typeface="Century Gothic"/>
              </a:rPr>
              <a:t>rate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CTP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ub-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ystem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SSP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G</a:t>
            </a:r>
            <a:r>
              <a:rPr lang="en-US" sz="1800" dirty="0" smtClean="0">
                <a:latin typeface="Century Gothic"/>
              </a:rPr>
              <a:t>lobal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GTP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upervisor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TS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I</a:t>
            </a:r>
            <a:r>
              <a:rPr lang="en-US" sz="1800" dirty="0" smtClean="0">
                <a:latin typeface="Century Gothic"/>
              </a:rPr>
              <a:t>nterface/Distribution(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TI/D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ignal </a:t>
            </a:r>
            <a:r>
              <a:rPr lang="en-US" sz="1800" b="1" dirty="0" smtClean="0">
                <a:latin typeface="Century Gothic"/>
              </a:rPr>
              <a:t>D</a:t>
            </a:r>
            <a:r>
              <a:rPr lang="en-US" sz="1800" dirty="0" smtClean="0">
                <a:latin typeface="Century Gothic"/>
              </a:rPr>
              <a:t>istribution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SD</a:t>
            </a:r>
            <a:r>
              <a:rPr lang="en-US" sz="1800" dirty="0" smtClean="0">
                <a:latin typeface="Century Gothic"/>
              </a:rPr>
              <a:t>)</a:t>
            </a:r>
          </a:p>
        </p:txBody>
      </p:sp>
      <p:pic>
        <p:nvPicPr>
          <p:cNvPr id="4" name="Picture 3" descr="PICT0546.JPG"/>
          <p:cNvPicPr>
            <a:picLocks noChangeAspect="1"/>
          </p:cNvPicPr>
          <p:nvPr/>
        </p:nvPicPr>
        <p:blipFill>
          <a:blip r:embed="rId2" cstate="print">
            <a:lum bright="-15000"/>
          </a:blip>
          <a:stretch>
            <a:fillRect/>
          </a:stretch>
        </p:blipFill>
        <p:spPr>
          <a:xfrm>
            <a:off x="5410200" y="990600"/>
            <a:ext cx="3075940" cy="22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1T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16650" y="3327400"/>
            <a:ext cx="1463040" cy="3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470" y="3429000"/>
            <a:ext cx="1295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FADC125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470" y="5791200"/>
            <a:ext cx="1295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F1-TDC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8697963D-3BE3-41B8-81F1-92389526FB0A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37" name="Striped Right Arrow 236"/>
          <p:cNvSpPr/>
          <p:nvPr/>
        </p:nvSpPr>
        <p:spPr bwMode="auto">
          <a:xfrm>
            <a:off x="3657600" y="5181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81764"/>
              <a:gd name="adj2" fmla="val -10061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7" name="Rectangular Callout 246"/>
          <p:cNvSpPr/>
          <p:nvPr/>
        </p:nvSpPr>
        <p:spPr bwMode="auto">
          <a:xfrm>
            <a:off x="304800" y="3810000"/>
            <a:ext cx="2819400" cy="1600200"/>
          </a:xfrm>
          <a:prstGeom prst="wedgeRectCallout">
            <a:avLst>
              <a:gd name="adj1" fmla="val 69558"/>
              <a:gd name="adj2" fmla="val -6003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FADC250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12 bit @ 250 MHz, 16 </a:t>
            </a:r>
            <a:r>
              <a:rPr lang="en-US" sz="1600" dirty="0" err="1" smtClean="0"/>
              <a:t>ch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amplitude from all channels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CTP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6096000" y="5105400"/>
            <a:ext cx="2819400" cy="1143000"/>
          </a:xfrm>
          <a:prstGeom prst="wedgeRectCallout">
            <a:avLst>
              <a:gd name="adj1" fmla="val -104412"/>
              <a:gd name="adj2" fmla="val -4191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Crate Trigger Processor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energies from FADCs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SSP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100873"/>
              <a:gd name="adj2" fmla="val -55772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Fiber Optics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64 bit @ 125 MHz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9" name="Group 375"/>
          <p:cNvGrpSpPr/>
          <p:nvPr/>
        </p:nvGrpSpPr>
        <p:grpSpPr>
          <a:xfrm>
            <a:off x="14478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SSP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pic>
        <p:nvPicPr>
          <p:cNvPr id="379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78394" y="893606"/>
            <a:ext cx="1882923" cy="238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0" name="TextBox 379"/>
          <p:cNvSpPr txBox="1"/>
          <p:nvPr/>
        </p:nvSpPr>
        <p:spPr>
          <a:xfrm>
            <a:off x="4191000" y="31242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59746775-7779-48E1-98D7-F0FEFDFDBED6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APV25 + VME module based</a:t>
            </a:r>
          </a:p>
          <a:p>
            <a:r>
              <a:rPr lang="en-US" dirty="0" smtClean="0"/>
              <a:t>Up to 164 000 channels</a:t>
            </a:r>
          </a:p>
          <a:p>
            <a:r>
              <a:rPr lang="en-US" dirty="0" smtClean="0"/>
              <a:t>APV 25 : 128 channels</a:t>
            </a:r>
          </a:p>
          <a:p>
            <a:r>
              <a:rPr lang="en-US" dirty="0" smtClean="0"/>
              <a:t>VME readout : 16 APV25 = 2048 channels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crate per sectors for FADC and GEM for PVDIS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99B9-5929-45DC-87B6-F866799603FC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grpSp>
        <p:nvGrpSpPr>
          <p:cNvPr id="9" name="Group 375"/>
          <p:cNvGrpSpPr/>
          <p:nvPr/>
        </p:nvGrpSpPr>
        <p:grpSpPr>
          <a:xfrm>
            <a:off x="44958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CTP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0" name="Group 375"/>
          <p:cNvGrpSpPr/>
          <p:nvPr/>
        </p:nvGrpSpPr>
        <p:grpSpPr>
          <a:xfrm>
            <a:off x="78486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5" name="Rectangle 234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TS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1" name="Rectangular Callout 240"/>
          <p:cNvSpPr/>
          <p:nvPr/>
        </p:nvSpPr>
        <p:spPr bwMode="auto">
          <a:xfrm>
            <a:off x="6096000" y="4876800"/>
            <a:ext cx="2819400" cy="1371600"/>
          </a:xfrm>
          <a:prstGeom prst="wedgeRectCallout">
            <a:avLst>
              <a:gd name="adj1" fmla="val -180378"/>
              <a:gd name="adj2" fmla="val -203091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Global 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Processor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Collect L1 data from SSPs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Calculate trigger equations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32 bit trigger pattern to 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>
            <a:off x="1524000" y="18288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5176"/>
              <a:gd name="adj2" fmla="val -656439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371600"/>
          </a:xfrm>
          <a:prstGeom prst="wedgeRectCallout">
            <a:avLst>
              <a:gd name="adj1" fmla="val -1413"/>
              <a:gd name="adj2" fmla="val -11955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Sub-System Processor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 Consolidates multiple crate subsystems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Report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total energy or hit pattern to GTP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4" name="Rectangular Callout 243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3421"/>
              <a:gd name="adj2" fmla="val -464873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Copper Ribbon Cable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4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3886200" y="1371600"/>
            <a:ext cx="2828978" cy="14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9" name="TextBox 248"/>
          <p:cNvSpPr txBox="1"/>
          <p:nvPr/>
        </p:nvSpPr>
        <p:spPr>
          <a:xfrm>
            <a:off x="4876800" y="28956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237" name="Date Placeholder 236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A6F63602-A565-48B9-B2FC-26EFEC444570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240" name="Footer Placeholder 239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4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247"/>
          <p:cNvGrpSpPr/>
          <p:nvPr/>
        </p:nvGrpSpPr>
        <p:grpSpPr>
          <a:xfrm>
            <a:off x="57150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9" name="Rectangle 248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TI</a:t>
              </a: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8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9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1" name="Rectangular Callout 240"/>
          <p:cNvSpPr/>
          <p:nvPr/>
        </p:nvSpPr>
        <p:spPr bwMode="auto">
          <a:xfrm>
            <a:off x="6096000" y="4648200"/>
            <a:ext cx="2819400" cy="1600200"/>
          </a:xfrm>
          <a:prstGeom prst="wedgeRectCallout">
            <a:avLst>
              <a:gd name="adj1" fmla="val 14608"/>
              <a:gd name="adj2" fmla="val -157651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Supervisor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Calculate 8 bit trigger types from 32 bit trigger pattern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Prescale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Transfer trigger and sync signal to TD (16 bit total)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 rot="10800000">
            <a:off x="7010400" y="2514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897"/>
              <a:gd name="adj2" fmla="val -23535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066800"/>
          </a:xfrm>
          <a:prstGeom prst="wedgeRectCallout">
            <a:avLst>
              <a:gd name="adj1" fmla="val 150981"/>
              <a:gd name="adj2" fmla="val -138032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Distribution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trigger, clock and synchronize signals to TI in each Crate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4" name="Rectangular Callout 243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142330"/>
              <a:gd name="adj2" fmla="val -356439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Fiber Optics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1 </a:t>
            </a:r>
            <a:r>
              <a:rPr lang="en-US" sz="1600" dirty="0" err="1" smtClean="0"/>
              <a:t>G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0" name="Group 233"/>
          <p:cNvGrpSpPr/>
          <p:nvPr/>
        </p:nvGrpSpPr>
        <p:grpSpPr>
          <a:xfrm>
            <a:off x="2362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7" name="Rectangle 236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GTP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C2A2E4FF-12A8-47D2-9A72-F26D75996276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/>
          <p:nvPr/>
        </p:nvSpPr>
        <p:spPr bwMode="auto">
          <a:xfrm>
            <a:off x="304800" y="3810000"/>
            <a:ext cx="2819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VME Readout Controller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Gigabit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ethernet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4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5"/>
          <p:cNvGrpSpPr/>
          <p:nvPr/>
        </p:nvGrpSpPr>
        <p:grpSpPr>
          <a:xfrm>
            <a:off x="7696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TD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9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304800" y="5105400"/>
            <a:ext cx="2819400" cy="1143000"/>
          </a:xfrm>
          <a:prstGeom prst="wedgeRectCallout">
            <a:avLst>
              <a:gd name="adj1" fmla="val 105813"/>
              <a:gd name="adj2" fmla="val -3999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Signal Distribution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common signals to all modules: busy, sync</a:t>
            </a:r>
            <a:r>
              <a:rPr lang="en-US" sz="1600" dirty="0" smtClean="0"/>
              <a:t> and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 1/2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4" name="Striped Right Arrow 233"/>
          <p:cNvSpPr/>
          <p:nvPr/>
        </p:nvSpPr>
        <p:spPr bwMode="auto">
          <a:xfrm rot="10800000">
            <a:off x="4724400" y="5181600"/>
            <a:ext cx="10668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6096000" y="5638800"/>
            <a:ext cx="2819400" cy="609600"/>
          </a:xfrm>
          <a:prstGeom prst="wedgeRectCallout">
            <a:avLst>
              <a:gd name="adj1" fmla="val -77523"/>
              <a:gd name="adj2" fmla="val -100838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4 bit @ 250 MHz: 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1371600"/>
          </a:xfrm>
          <a:prstGeom prst="wedgeRectCallout">
            <a:avLst>
              <a:gd name="adj1" fmla="val -61798"/>
              <a:gd name="adj2" fmla="val -3105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Interface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Receive trigger, clock and sync signals from TD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Make crate trigger decision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Pass signals to SD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" name="Left Arrow 234"/>
          <p:cNvSpPr/>
          <p:nvPr/>
        </p:nvSpPr>
        <p:spPr bwMode="auto">
          <a:xfrm>
            <a:off x="2667000" y="4267200"/>
            <a:ext cx="838200" cy="381000"/>
          </a:xfrm>
          <a:prstGeom prst="leftArrow">
            <a:avLst>
              <a:gd name="adj1" fmla="val 50000"/>
              <a:gd name="adj2" fmla="val 685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39" name="Picture 238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26843" y="1402357"/>
            <a:ext cx="2103120" cy="158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TextBox 240"/>
          <p:cNvSpPr txBox="1"/>
          <p:nvPr/>
        </p:nvSpPr>
        <p:spPr>
          <a:xfrm>
            <a:off x="4267200" y="3352800"/>
            <a:ext cx="914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TID</a:t>
            </a:r>
            <a:endParaRPr lang="en-US" dirty="0"/>
          </a:p>
        </p:txBody>
      </p:sp>
      <p:sp>
        <p:nvSpPr>
          <p:cNvPr id="236" name="Date Placeholder 235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63B17831-2DEA-4B59-B162-3831285C4B83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237" name="Footer Placeholder 236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123" t="19358" r="10864" b="20199"/>
          <a:stretch>
            <a:fillRect/>
          </a:stretch>
        </p:blipFill>
        <p:spPr bwMode="auto">
          <a:xfrm>
            <a:off x="0" y="1066800"/>
            <a:ext cx="4588162" cy="2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etector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493896"/>
            <a:ext cx="5437619" cy="3830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53300" y="4229100"/>
            <a:ext cx="1447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995" y="2667000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TOF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time of flight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8048092" y="3066235"/>
            <a:ext cx="469662" cy="409856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ame Side Corner Rectangle 14"/>
          <p:cNvSpPr/>
          <p:nvPr/>
        </p:nvSpPr>
        <p:spPr>
          <a:xfrm rot="5400000">
            <a:off x="5100358" y="3992286"/>
            <a:ext cx="102867" cy="466017"/>
          </a:xfrm>
          <a:prstGeom prst="snip2SameRect">
            <a:avLst>
              <a:gd name="adj1" fmla="val 30081"/>
              <a:gd name="adj2" fmla="val 0"/>
            </a:avLst>
          </a:prstGeom>
          <a:solidFill>
            <a:schemeClr val="tx1">
              <a:lumMod val="75000"/>
              <a:lumOff val="2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29000" y="33213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SC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start counter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256" y="3658394"/>
            <a:ext cx="901047" cy="563290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83199" y="1066800"/>
            <a:ext cx="375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2.2T superconducting </a:t>
            </a:r>
            <a:r>
              <a:rPr lang="en-US" sz="1600" dirty="0" err="1" smtClean="0"/>
              <a:t>solenoidal</a:t>
            </a:r>
            <a:r>
              <a:rPr lang="en-US" sz="1600" dirty="0" smtClean="0"/>
              <a:t> magnet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Fixed target (LH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tagged </a:t>
            </a:r>
            <a:r>
              <a:rPr lang="en-US" sz="1600" dirty="0" err="1" smtClean="0">
                <a:latin typeface="Symbol" charset="2"/>
                <a:cs typeface="Symbol" charset="2"/>
              </a:rPr>
              <a:t>g</a:t>
            </a:r>
            <a:r>
              <a:rPr lang="en-US" sz="1600" dirty="0" err="1" smtClean="0"/>
              <a:t>/s</a:t>
            </a:r>
            <a:r>
              <a:rPr lang="en-US" sz="1600" dirty="0" smtClean="0"/>
              <a:t> (8.4-9.0GeV)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hermetic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7343" y="805190"/>
            <a:ext cx="87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2.2 Tesla</a:t>
            </a:r>
          </a:p>
          <a:p>
            <a:pPr algn="ctr"/>
            <a:r>
              <a:rPr lang="en-US" sz="1400" b="1" i="1" dirty="0" smtClean="0"/>
              <a:t>Solenoid</a:t>
            </a:r>
            <a:endParaRPr lang="en-US" sz="1400" b="1" i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529620" y="1478930"/>
            <a:ext cx="913798" cy="612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/>
          <p:nvPr/>
        </p:nvGrpSpPr>
        <p:grpSpPr>
          <a:xfrm>
            <a:off x="274125" y="3657600"/>
            <a:ext cx="6641025" cy="882646"/>
            <a:chOff x="274125" y="3657600"/>
            <a:chExt cx="6641025" cy="882646"/>
          </a:xfrm>
        </p:grpSpPr>
        <p:sp>
          <p:nvSpPr>
            <p:cNvPr id="48" name="Rectangle 47"/>
            <p:cNvSpPr/>
            <p:nvPr/>
          </p:nvSpPr>
          <p:spPr>
            <a:xfrm>
              <a:off x="274125" y="3657600"/>
              <a:ext cx="3026198" cy="8002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24550" y="3914775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88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9550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11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4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38875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9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61175" y="4251328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67276" y="3914775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67276" y="4286252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90483" y="3585839"/>
            <a:ext cx="8015342" cy="1705572"/>
            <a:chOff x="490483" y="3585839"/>
            <a:chExt cx="8015342" cy="1705572"/>
          </a:xfrm>
        </p:grpSpPr>
        <p:sp>
          <p:nvSpPr>
            <p:cNvPr id="50" name="Rectangle 49"/>
            <p:cNvSpPr/>
            <p:nvPr/>
          </p:nvSpPr>
          <p:spPr>
            <a:xfrm>
              <a:off x="490483" y="4572000"/>
              <a:ext cx="3255095" cy="71941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3150" y="3756024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3150" y="4559300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24825" y="3585839"/>
              <a:ext cx="381000" cy="127826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1620" y="4572000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 smtClean="0">
                <a:solidFill>
                  <a:srgbClr val="000090"/>
                </a:solidFill>
              </a:rPr>
              <a:t>Calorimetry</a:t>
            </a:r>
            <a:endParaRPr lang="en-US" sz="1600" b="1" u="sng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 (lead, fiber sandwich)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Calorimeter (lead-glass blocks)</a:t>
            </a:r>
            <a:endParaRPr lang="en-US" sz="1200" dirty="0"/>
          </a:p>
        </p:txBody>
      </p:sp>
      <p:grpSp>
        <p:nvGrpSpPr>
          <p:cNvPr id="4" name="Group 52"/>
          <p:cNvGrpSpPr/>
          <p:nvPr/>
        </p:nvGrpSpPr>
        <p:grpSpPr>
          <a:xfrm>
            <a:off x="1006365" y="3505994"/>
            <a:ext cx="7090361" cy="2729826"/>
            <a:chOff x="1006365" y="3505994"/>
            <a:chExt cx="7090361" cy="2729826"/>
          </a:xfrm>
        </p:grpSpPr>
        <p:sp>
          <p:nvSpPr>
            <p:cNvPr id="42" name="Snip Same Side Corner Rectangle 41"/>
            <p:cNvSpPr/>
            <p:nvPr/>
          </p:nvSpPr>
          <p:spPr>
            <a:xfrm rot="5400000">
              <a:off x="5103533" y="3995461"/>
              <a:ext cx="102867" cy="466017"/>
            </a:xfrm>
            <a:prstGeom prst="snip2SameRect">
              <a:avLst>
                <a:gd name="adj1" fmla="val 30081"/>
                <a:gd name="adj2" fmla="val 0"/>
              </a:avLst>
            </a:prstGeom>
            <a:solidFill>
              <a:srgbClr val="FFFF00">
                <a:alpha val="49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51007" y="3505994"/>
              <a:ext cx="45719" cy="1453356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6365" y="5410200"/>
              <a:ext cx="2575035" cy="8256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90600" y="5355848"/>
            <a:ext cx="25026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PID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Time of Flight wall (</a:t>
            </a:r>
            <a:r>
              <a:rPr lang="en-US" sz="1200" dirty="0" err="1" smtClean="0"/>
              <a:t>scintillators</a:t>
            </a:r>
            <a:r>
              <a:rPr lang="en-US" sz="12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Start counter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125" y="3711714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Charged particle tracking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Central drift chamber (straw tube)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drift chamber (cathode strip)</a:t>
            </a:r>
            <a:endParaRPr lang="en-US" sz="1200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565D419F-7870-4D79-97B5-EBEE7617CE3A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7861150" y="5006601"/>
            <a:ext cx="922867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313615" cy="4572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62723"/>
                <a:gridCol w="1462723"/>
                <a:gridCol w="1462723"/>
                <a:gridCol w="1462723"/>
                <a:gridCol w="1462723"/>
              </a:tblGrid>
              <a:tr h="8382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 End</a:t>
                      </a:r>
                    </a:p>
                    <a:p>
                      <a:pPr algn="ctr"/>
                      <a:r>
                        <a:rPr lang="en-US" dirty="0" smtClean="0"/>
                        <a:t>DAQ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</a:p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 Trigger</a:t>
                      </a:r>
                    </a:p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to mass</a:t>
                      </a:r>
                    </a:p>
                    <a:p>
                      <a:pPr algn="ctr"/>
                      <a:r>
                        <a:rPr lang="en-US" dirty="0" smtClean="0"/>
                        <a:t>Storage</a:t>
                      </a:r>
                    </a:p>
                  </a:txBody>
                  <a:tcPr anchor="ctr"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GlueX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15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CLAS12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2,500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ATLAS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113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1,500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75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k</a:t>
                      </a:r>
                      <a:r>
                        <a:rPr lang="en-US" sz="2400" b="1" dirty="0" err="1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LHCb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0.6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PHENIX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0.9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/>
                        <a:t>~</a:t>
                      </a:r>
                      <a:r>
                        <a:rPr lang="en-US" sz="2400" b="1" dirty="0" smtClean="0"/>
                        <a:t>60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~</a:t>
                      </a:r>
                      <a:r>
                        <a:rPr lang="en-US" sz="2400" b="1" baseline="0" dirty="0" smtClean="0"/>
                        <a:t> 15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395762" y="3795238"/>
            <a:ext cx="18245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LHC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7895" y="2427871"/>
            <a:ext cx="901703" cy="338554"/>
          </a:xfrm>
          <a:prstGeom prst="rect">
            <a:avLst/>
          </a:prstGeom>
          <a:solidFill>
            <a:srgbClr val="B0A2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JLab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737" y="5168533"/>
            <a:ext cx="922019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BNL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3649" y="5075766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12415" y="3635002"/>
            <a:ext cx="18203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CHEP2007 talk</a:t>
            </a:r>
          </a:p>
          <a:p>
            <a:pPr algn="ctr"/>
            <a:r>
              <a:rPr lang="en-US" sz="1200" b="1" dirty="0" smtClean="0"/>
              <a:t>Sylvain </a:t>
            </a:r>
            <a:r>
              <a:rPr lang="en-US" sz="1200" b="1" dirty="0" err="1" smtClean="0"/>
              <a:t>Chapelin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73850" y="2276101"/>
            <a:ext cx="897466" cy="646331"/>
          </a:xfrm>
          <a:prstGeom prst="rect">
            <a:avLst/>
          </a:prstGeom>
          <a:solidFill>
            <a:srgbClr val="B0A2F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private comm.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75511" y="5867400"/>
            <a:ext cx="282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* Jeff </a:t>
            </a:r>
            <a:r>
              <a:rPr lang="en-US" sz="1200" b="1" dirty="0" err="1" smtClean="0"/>
              <a:t>Landgraf</a:t>
            </a:r>
            <a:r>
              <a:rPr lang="en-US" sz="1200" b="1" dirty="0" smtClean="0"/>
              <a:t> Private Comm. 2/11/2010</a:t>
            </a:r>
          </a:p>
          <a:p>
            <a:r>
              <a:rPr lang="en-US" sz="1200" b="1" dirty="0" smtClean="0"/>
              <a:t>** CHEP2006 talk </a:t>
            </a:r>
            <a:r>
              <a:rPr lang="en-US" sz="1200" b="1" dirty="0" err="1" smtClean="0"/>
              <a:t>MartinL</a:t>
            </a:r>
            <a:r>
              <a:rPr lang="en-US" sz="1200" b="1" dirty="0" smtClean="0"/>
              <a:t>. </a:t>
            </a:r>
            <a:r>
              <a:rPr lang="en-US" sz="1200" b="1" dirty="0" err="1" smtClean="0"/>
              <a:t>Purschke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16348" y="5505735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**</a:t>
            </a:r>
            <a:endParaRPr lang="en-US" sz="1200" b="1" dirty="0"/>
          </a:p>
        </p:txBody>
      </p:sp>
      <p:sp>
        <p:nvSpPr>
          <p:cNvPr id="19" name="Oval 18"/>
          <p:cNvSpPr/>
          <p:nvPr/>
        </p:nvSpPr>
        <p:spPr>
          <a:xfrm>
            <a:off x="6415893" y="2092953"/>
            <a:ext cx="1752600" cy="55831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GlueX</a:t>
            </a:r>
            <a:r>
              <a:rPr lang="en-US" dirty="0" smtClean="0"/>
              <a:t> Data Rate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80BEEE48-5911-4A89-9AD2-CF5E65E5622E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CODA3 – What’s different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36718" cy="423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59"/>
                <a:gridCol w="4018359"/>
              </a:tblGrid>
              <a:tr h="604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2.5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3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Control</a:t>
                      </a:r>
                      <a:r>
                        <a:rPr lang="en-US" sz="1400" baseline="0" dirty="0" smtClean="0"/>
                        <a:t> (X, Motif, C++)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rcServer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runcontrol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Experiment</a:t>
                      </a:r>
                      <a:r>
                        <a:rPr lang="en-US" sz="1400" baseline="0" dirty="0" smtClean="0"/>
                        <a:t> Control – AFECS (pure JAVA)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rcPlatform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rcgui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Communication/Database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msql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cdev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dptcl</a:t>
                      </a:r>
                      <a:r>
                        <a:rPr lang="en-US" sz="1400" dirty="0" smtClean="0"/>
                        <a:t>, CMLOG)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cMsg</a:t>
                      </a:r>
                      <a:r>
                        <a:rPr lang="en-US" sz="1400" baseline="0" dirty="0" smtClean="0"/>
                        <a:t> – CODA Publish/Subscribe messaging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r>
                        <a:rPr lang="en-US" sz="1400" baseline="0" dirty="0" smtClean="0"/>
                        <a:t> I/O</a:t>
                      </a:r>
                    </a:p>
                    <a:p>
                      <a:r>
                        <a:rPr lang="en-US" sz="1400" baseline="0" dirty="0" smtClean="0"/>
                        <a:t>C-based simple API (open/close read/write)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EVIO – JAVA/C++/C APIs </a:t>
                      </a:r>
                    </a:p>
                    <a:p>
                      <a:r>
                        <a:rPr lang="en-US" sz="1400" dirty="0" smtClean="0"/>
                        <a:t>Tools for creating data objects,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serializing, etc…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 Builder / ET System</a:t>
                      </a:r>
                      <a:r>
                        <a:rPr lang="en-US" sz="1400" baseline="0" dirty="0" smtClean="0"/>
                        <a:t> / Event Recorder</a:t>
                      </a:r>
                    </a:p>
                    <a:p>
                      <a:r>
                        <a:rPr lang="en-US" sz="1400" dirty="0" smtClean="0"/>
                        <a:t>(single</a:t>
                      </a:r>
                      <a:r>
                        <a:rPr lang="en-US" sz="1400" baseline="0" dirty="0" smtClean="0"/>
                        <a:t> build stream)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EMU (Event</a:t>
                      </a:r>
                      <a:r>
                        <a:rPr lang="en-US" sz="1400" baseline="0" dirty="0" smtClean="0"/>
                        <a:t> Management Unit)</a:t>
                      </a:r>
                    </a:p>
                    <a:p>
                      <a:r>
                        <a:rPr lang="en-US" sz="1400" dirty="0" smtClean="0"/>
                        <a:t>Parallel</a:t>
                      </a:r>
                      <a:r>
                        <a:rPr lang="en-US" sz="1400" baseline="0" dirty="0" smtClean="0"/>
                        <a:t>/Staged event building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Front-End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en-US" sz="1400" baseline="0" dirty="0" err="1" smtClean="0"/>
                        <a:t>vxWorks</a:t>
                      </a:r>
                      <a:r>
                        <a:rPr lang="en-US" sz="1400" baseline="0" dirty="0" smtClean="0"/>
                        <a:t> ROC</a:t>
                      </a:r>
                    </a:p>
                    <a:p>
                      <a:r>
                        <a:rPr lang="en-US" sz="1400" baseline="0" dirty="0" smtClean="0"/>
                        <a:t>(Interrupt driven – event by event readout)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Linux ROC, Multithreaded</a:t>
                      </a:r>
                    </a:p>
                    <a:p>
                      <a:r>
                        <a:rPr lang="en-US" sz="1400" dirty="0" smtClean="0"/>
                        <a:t>(polling</a:t>
                      </a:r>
                      <a:r>
                        <a:rPr lang="en-US" sz="1400" baseline="0" dirty="0" smtClean="0"/>
                        <a:t> – event blocking)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Triggering</a:t>
                      </a:r>
                      <a:r>
                        <a:rPr lang="en-US" sz="1400" baseline="0" dirty="0" smtClean="0"/>
                        <a:t>: 32 ROC limit, (12 trigger bits -&gt; 16 types)</a:t>
                      </a:r>
                    </a:p>
                    <a:p>
                      <a:r>
                        <a:rPr lang="en-US" sz="1400" baseline="0" dirty="0" smtClean="0"/>
                        <a:t>TS required for buffered mode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 ROC limit,</a:t>
                      </a:r>
                      <a:r>
                        <a:rPr lang="en-US" sz="1400" baseline="0" dirty="0" smtClean="0"/>
                        <a:t> (32 trigger bits -&gt; 256 types)</a:t>
                      </a:r>
                    </a:p>
                    <a:p>
                      <a:r>
                        <a:rPr lang="en-US" sz="1400" baseline="0" dirty="0" smtClean="0"/>
                        <a:t>TI supports TS functionality. </a:t>
                      </a:r>
                      <a:r>
                        <a:rPr lang="en-US" sz="1400" baseline="0" dirty="0" err="1" smtClean="0"/>
                        <a:t>Timestamping</a:t>
                      </a:r>
                      <a:r>
                        <a:rPr lang="en-US" sz="1400" baseline="0" dirty="0" smtClean="0"/>
                        <a:t> (4ns)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B2BC7D35-5AF5-43D2-8969-31A162314AF3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Encoding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E24F44DF-C2CB-4B87-AA8D-B78378B06759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25" t="12163" r="6864" b="7847"/>
          <a:stretch>
            <a:fillRect/>
          </a:stretch>
        </p:blipFill>
        <p:spPr bwMode="auto">
          <a:xfrm>
            <a:off x="836919" y="935643"/>
            <a:ext cx="7468881" cy="53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GTP Trigger Bit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CF88357E-9D35-4AB1-9353-69A474F7C8CD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5832"/>
            <a:ext cx="8704898" cy="53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SIDIS Detector Data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50 ns windows, 11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7723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00201"/>
                <a:gridCol w="1161585"/>
                <a:gridCol w="1642945"/>
                <a:gridCol w="2148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Size per</a:t>
                      </a:r>
                      <a:r>
                        <a:rPr lang="en-US" baseline="0" dirty="0" smtClean="0"/>
                        <a:t> hit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r>
                        <a:rPr lang="en-US" baseline="0" dirty="0" smtClean="0"/>
                        <a:t> (time)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 x 2 (X/Y)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r>
                        <a:rPr lang="en-US" baseline="0" dirty="0" smtClean="0"/>
                        <a:t>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</a:t>
                      </a:r>
                      <a:r>
                        <a:rPr lang="en-US" baseline="0" dirty="0" smtClean="0"/>
                        <a:t>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4091" y="5181600"/>
            <a:ext cx="4367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header and other over head</a:t>
            </a:r>
          </a:p>
          <a:p>
            <a:pPr algn="ctr"/>
            <a:r>
              <a:rPr lang="en-US" sz="2400" dirty="0" smtClean="0"/>
              <a:t>event size is ~ </a:t>
            </a:r>
            <a:r>
              <a:rPr lang="en-US" sz="2400" b="1" dirty="0" smtClean="0"/>
              <a:t>4 </a:t>
            </a:r>
            <a:r>
              <a:rPr lang="en-US" sz="2400" b="1" dirty="0" err="1" smtClean="0"/>
              <a:t>kB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To be verified by simulation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Virtually dead time less</a:t>
            </a:r>
          </a:p>
          <a:p>
            <a:r>
              <a:rPr lang="en-US" dirty="0" smtClean="0"/>
              <a:t>Flexibility in L1</a:t>
            </a:r>
          </a:p>
          <a:p>
            <a:endParaRPr lang="en-US" dirty="0" smtClean="0"/>
          </a:p>
          <a:p>
            <a:r>
              <a:rPr lang="en-US" dirty="0" smtClean="0"/>
              <a:t>Data online filtering with L3 farm</a:t>
            </a:r>
          </a:p>
          <a:p>
            <a:r>
              <a:rPr lang="en-US" dirty="0" smtClean="0"/>
              <a:t>Reduce data to from 800 Mb/s to 50 Mb/s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D50E-349D-4361-B0CA-274BFCE7755F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data reduction algorithm</a:t>
            </a:r>
          </a:p>
          <a:p>
            <a:pPr lvl="1"/>
            <a:r>
              <a:rPr lang="en-US" dirty="0" smtClean="0"/>
              <a:t>Crude tracking</a:t>
            </a:r>
          </a:p>
          <a:p>
            <a:pPr lvl="1"/>
            <a:r>
              <a:rPr lang="en-US" dirty="0" smtClean="0"/>
              <a:t>Geometrical region on interests</a:t>
            </a:r>
          </a:p>
          <a:p>
            <a:pPr lvl="1"/>
            <a:r>
              <a:rPr lang="en-US" dirty="0" err="1" smtClean="0"/>
              <a:t>Downsampling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Determine number of nodes needed for required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F790-7B84-4535-A21A-3EF0361576E5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ADC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PEPPO : injector positron experiment</a:t>
            </a:r>
          </a:p>
          <a:p>
            <a:pPr lvl="1"/>
            <a:r>
              <a:rPr lang="en-US" dirty="0" smtClean="0"/>
              <a:t>2 prototype FADC</a:t>
            </a:r>
          </a:p>
          <a:p>
            <a:pPr lvl="1"/>
            <a:r>
              <a:rPr lang="en-US" dirty="0" smtClean="0"/>
              <a:t>2 New Hall D FADC</a:t>
            </a:r>
            <a:endParaRPr lang="en-US" dirty="0"/>
          </a:p>
          <a:p>
            <a:pPr lvl="1"/>
            <a:r>
              <a:rPr lang="en-US" dirty="0" smtClean="0"/>
              <a:t>Test pipelining</a:t>
            </a:r>
            <a:endParaRPr lang="en-US" dirty="0"/>
          </a:p>
          <a:p>
            <a:pPr lvl="1"/>
            <a:r>
              <a:rPr lang="en-US" dirty="0" smtClean="0"/>
              <a:t>Goal : reach 100 KHz similar to Hall A Compton DAQ</a:t>
            </a:r>
          </a:p>
          <a:p>
            <a:pPr lvl="1"/>
            <a:r>
              <a:rPr lang="en-US" dirty="0" smtClean="0"/>
              <a:t>Some beam maybe available in October</a:t>
            </a:r>
          </a:p>
          <a:p>
            <a:r>
              <a:rPr lang="en-US" dirty="0" err="1" smtClean="0"/>
              <a:t>Umass</a:t>
            </a:r>
            <a:r>
              <a:rPr lang="en-US" dirty="0" smtClean="0"/>
              <a:t> : </a:t>
            </a:r>
          </a:p>
          <a:p>
            <a:pPr lvl="1"/>
            <a:r>
              <a:rPr lang="en-US" dirty="0" smtClean="0"/>
              <a:t>test setup for Hall D electronics</a:t>
            </a:r>
          </a:p>
          <a:p>
            <a:pPr lvl="1"/>
            <a:r>
              <a:rPr lang="en-US" dirty="0" smtClean="0"/>
              <a:t>Can develop PVDIS electronics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C16D-A6F2-4D8A-852B-4CC4A6B12353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D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Elliot </a:t>
            </a:r>
            <a:r>
              <a:rPr lang="en-US" dirty="0" err="1" smtClean="0"/>
              <a:t>Wollin</a:t>
            </a:r>
            <a:r>
              <a:rPr lang="en-US" dirty="0" smtClean="0"/>
              <a:t> and </a:t>
            </a:r>
            <a:r>
              <a:rPr lang="en-US" dirty="0" err="1" smtClean="0"/>
              <a:t>Vardjan</a:t>
            </a:r>
            <a:endParaRPr lang="en-US" dirty="0" smtClean="0"/>
          </a:p>
          <a:p>
            <a:pPr lvl="1"/>
            <a:r>
              <a:rPr lang="en-US" dirty="0" err="1" smtClean="0"/>
              <a:t>Cosmics</a:t>
            </a:r>
            <a:r>
              <a:rPr lang="en-US" dirty="0" smtClean="0"/>
              <a:t> test stand this fall using CODA 3 alpha</a:t>
            </a:r>
          </a:p>
          <a:p>
            <a:pPr lvl="1"/>
            <a:r>
              <a:rPr lang="en-US" dirty="0" smtClean="0"/>
              <a:t>CODA 3 support L3 farm nodes</a:t>
            </a:r>
          </a:p>
          <a:p>
            <a:pPr lvl="2"/>
            <a:r>
              <a:rPr lang="en-US" dirty="0" smtClean="0"/>
              <a:t>All events go through L3 when going to Event Recorder</a:t>
            </a:r>
          </a:p>
          <a:p>
            <a:pPr lvl="2"/>
            <a:r>
              <a:rPr lang="en-US" dirty="0" smtClean="0"/>
              <a:t>Events transferred using ET between nodes</a:t>
            </a:r>
          </a:p>
          <a:p>
            <a:pPr lvl="2"/>
            <a:r>
              <a:rPr lang="en-US" dirty="0" smtClean="0"/>
              <a:t>Nodes and process managing being worked out by </a:t>
            </a:r>
            <a:r>
              <a:rPr lang="en-US" dirty="0" err="1" smtClean="0"/>
              <a:t>Vardjan</a:t>
            </a:r>
            <a:endParaRPr lang="en-US" dirty="0" smtClean="0"/>
          </a:p>
          <a:p>
            <a:pPr lvl="1"/>
            <a:r>
              <a:rPr lang="en-US" dirty="0" smtClean="0"/>
              <a:t>CODA 3 Alpha available after Thanksgiving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D522-FAE8-4186-9439-2286F16FB7F9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3024</Words>
  <Application>Microsoft Office PowerPoint</Application>
  <PresentationFormat>On-screen Show (4:3)</PresentationFormat>
  <Paragraphs>1156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SoLID DAQ for Transversity and PVDIS</vt:lpstr>
      <vt:lpstr>Detector layout and trigger for PVDIS</vt:lpstr>
      <vt:lpstr>Detector layout and trigger for SIDIS</vt:lpstr>
      <vt:lpstr>GEM readout</vt:lpstr>
      <vt:lpstr>SoLID SIDIS Detector Data Rates</vt:lpstr>
      <vt:lpstr>Pipelined Hall D DAQ </vt:lpstr>
      <vt:lpstr>L3 Farm</vt:lpstr>
      <vt:lpstr>Flash ADC work</vt:lpstr>
      <vt:lpstr>Hall D developments</vt:lpstr>
      <vt:lpstr>JLAB electronics PVDIS</vt:lpstr>
      <vt:lpstr>SIDIS channel count</vt:lpstr>
      <vt:lpstr>PVDIS+SIDIS electronics required</vt:lpstr>
      <vt:lpstr>Time line</vt:lpstr>
      <vt:lpstr>Electron Trigger</vt:lpstr>
      <vt:lpstr>Hadron Trigger</vt:lpstr>
      <vt:lpstr>Coincidence Trigger</vt:lpstr>
      <vt:lpstr>fADC Bottle Neck</vt:lpstr>
      <vt:lpstr>Fastbus option</vt:lpstr>
      <vt:lpstr>Electronics funding options</vt:lpstr>
      <vt:lpstr>Cost saving options</vt:lpstr>
      <vt:lpstr>Trigger </vt:lpstr>
      <vt:lpstr>GEM readout</vt:lpstr>
      <vt:lpstr>MRPC</vt:lpstr>
      <vt:lpstr>L3 farm</vt:lpstr>
      <vt:lpstr>Hall A 12 GeV DAQ Test stand</vt:lpstr>
      <vt:lpstr>Open questions</vt:lpstr>
      <vt:lpstr>Conclusion</vt:lpstr>
      <vt:lpstr>Summary</vt:lpstr>
      <vt:lpstr>Backup slides</vt:lpstr>
      <vt:lpstr>SIDIS channel count</vt:lpstr>
      <vt:lpstr>JLAB electronics PVDIS</vt:lpstr>
      <vt:lpstr>Slide 32</vt:lpstr>
      <vt:lpstr>Detector layout and trigger for SIDIS</vt:lpstr>
      <vt:lpstr>Pipelined Hall D DAQ </vt:lpstr>
      <vt:lpstr>Pipelined Hall D DAQ </vt:lpstr>
      <vt:lpstr>L3 Farm</vt:lpstr>
      <vt:lpstr>Hall D L1 Trigger-DAQ Rate</vt:lpstr>
      <vt:lpstr>Custom Electronics for JLab</vt:lpstr>
      <vt:lpstr>L1 Trigger Diagram</vt:lpstr>
      <vt:lpstr>L1 Trigger Diagram</vt:lpstr>
      <vt:lpstr>L1 Trigger Diagram</vt:lpstr>
      <vt:lpstr>L1 Trigger Diagram</vt:lpstr>
      <vt:lpstr>The GlueX Detector</vt:lpstr>
      <vt:lpstr>GlueX Data Rate</vt:lpstr>
      <vt:lpstr>CODA3 – What’s different</vt:lpstr>
      <vt:lpstr>FADC Encoding Example</vt:lpstr>
      <vt:lpstr>GTP Trigger Bit Example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camsonne</dc:creator>
  <cp:lastModifiedBy>Camsonne</cp:lastModifiedBy>
  <cp:revision>107</cp:revision>
  <dcterms:created xsi:type="dcterms:W3CDTF">2011-09-21T02:43:12Z</dcterms:created>
  <dcterms:modified xsi:type="dcterms:W3CDTF">2011-10-15T14:26:36Z</dcterms:modified>
</cp:coreProperties>
</file>