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sldIdLst>
    <p:sldId id="264" r:id="rId3"/>
    <p:sldId id="266" r:id="rId4"/>
    <p:sldId id="273" r:id="rId5"/>
    <p:sldId id="272" r:id="rId6"/>
    <p:sldId id="256" r:id="rId7"/>
    <p:sldId id="267" r:id="rId8"/>
    <p:sldId id="268" r:id="rId9"/>
    <p:sldId id="260" r:id="rId10"/>
    <p:sldId id="269" r:id="rId11"/>
    <p:sldId id="270" r:id="rId12"/>
    <p:sldId id="258" r:id="rId13"/>
    <p:sldId id="271" r:id="rId14"/>
    <p:sldId id="259" r:id="rId15"/>
    <p:sldId id="262" r:id="rId16"/>
  </p:sldIdLst>
  <p:sldSz cx="9144000" cy="6858000" type="screen4x3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宋体" pitchFamily="2" charset="-122"/>
      <p:regular r:id="rId22"/>
    </p:embeddedFont>
    <p:embeddedFont>
      <p:font typeface="Lucida Sans Unicode" pitchFamily="34" charset="0"/>
      <p:regular r:id="rId23"/>
    </p:embeddedFont>
    <p:embeddedFont>
      <p:font typeface="Verdana" pitchFamily="34" charset="0"/>
      <p:regular r:id="rId24"/>
      <p:bold r:id="rId25"/>
      <p:italic r:id="rId26"/>
      <p:boldItalic r:id="rId27"/>
    </p:embeddedFont>
    <p:embeddedFont>
      <p:font typeface="Wingdings 2" pitchFamily="18" charset="2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595" autoAdjust="0"/>
  </p:normalViewPr>
  <p:slideViewPr>
    <p:cSldViewPr>
      <p:cViewPr varScale="1">
        <p:scale>
          <a:sx n="85" d="100"/>
          <a:sy n="85" d="100"/>
        </p:scale>
        <p:origin x="-51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54E36-3BF8-40F3-BCEC-4C9389B3101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0EEE2-6753-4B22-ABF4-F69D939EA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FCE4C-735D-42A2-A4EB-1A819801A85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0EEE2-6753-4B22-ABF4-F69D939EA66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303F-AF95-458B-94C5-C76FE8DAC5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B818-6CF8-410C-98C2-095EFF4B8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303F-AF95-458B-94C5-C76FE8DAC5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B818-6CF8-410C-98C2-095EFF4B8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303F-AF95-458B-94C5-C76FE8DAC5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B818-6CF8-410C-98C2-095EFF4B8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9F22-5145-41F9-BFC6-4E18681BA9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5122-5C96-4AEB-8E33-AF9B738191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0BE9-BE05-4444-8959-17B283DC16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8406-2CD8-4C9B-BBE5-12E89B9B5B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D94A7-4089-4984-B105-BDFEBFCA09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930B-B7A9-468E-9EE5-EAEEA65B86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E84E-74BC-4F48-81EE-9F84027C30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F59C7-F16A-4D0A-801B-EF9528EA53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303F-AF95-458B-94C5-C76FE8DAC5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B818-6CF8-410C-98C2-095EFF4B8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7A9D-2F9F-4A0F-9AC8-916F75A657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EA81-5E05-4BE0-B2B0-FCFE357055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5536-006A-446F-AC5F-B54225D879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303F-AF95-458B-94C5-C76FE8DAC5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B818-6CF8-410C-98C2-095EFF4B8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303F-AF95-458B-94C5-C76FE8DAC5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B818-6CF8-410C-98C2-095EFF4B8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303F-AF95-458B-94C5-C76FE8DAC5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B818-6CF8-410C-98C2-095EFF4B8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303F-AF95-458B-94C5-C76FE8DAC5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B818-6CF8-410C-98C2-095EFF4B8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303F-AF95-458B-94C5-C76FE8DAC5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B818-6CF8-410C-98C2-095EFF4B8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303F-AF95-458B-94C5-C76FE8DAC5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B818-6CF8-410C-98C2-095EFF4B8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303F-AF95-458B-94C5-C76FE8DAC5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B818-6CF8-410C-98C2-095EFF4B8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7303F-AF95-458B-94C5-C76FE8DAC5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1B818-6CF8-410C-98C2-095EFF4B8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1D15C-A5A6-4D34-92E7-8E0595D3F7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>
            <a:normAutofit/>
          </a:bodyPr>
          <a:lstStyle/>
          <a:p>
            <a:r>
              <a:rPr lang="en-US" sz="5600" dirty="0" err="1" smtClean="0">
                <a:solidFill>
                  <a:srgbClr val="FF0000"/>
                </a:solidFill>
              </a:rPr>
              <a:t>SoLID</a:t>
            </a:r>
            <a:r>
              <a:rPr lang="en-US" sz="5600" dirty="0" smtClean="0">
                <a:solidFill>
                  <a:srgbClr val="FF0000"/>
                </a:solidFill>
              </a:rPr>
              <a:t> Simulation Update</a:t>
            </a:r>
            <a:endParaRPr lang="en-US" sz="5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86000"/>
            <a:ext cx="6400800" cy="2667000"/>
          </a:xfrm>
        </p:spPr>
        <p:txBody>
          <a:bodyPr>
            <a:normAutofit/>
          </a:bodyPr>
          <a:lstStyle/>
          <a:p>
            <a:r>
              <a:rPr lang="en-US" b="1" i="1" dirty="0" err="1" smtClean="0">
                <a:solidFill>
                  <a:schemeClr val="tx1"/>
                </a:solidFill>
              </a:rPr>
              <a:t>Zhiwen</a:t>
            </a:r>
            <a:r>
              <a:rPr lang="en-US" b="1" i="1" dirty="0" smtClean="0">
                <a:solidFill>
                  <a:schemeClr val="tx1"/>
                </a:solidFill>
              </a:rPr>
              <a:t> Zhao</a:t>
            </a:r>
            <a:endParaRPr lang="en-US" altLang="zh-CN" b="1" i="1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University of Virginia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SoLID</a:t>
            </a:r>
            <a:r>
              <a:rPr lang="en-US" dirty="0" smtClean="0">
                <a:solidFill>
                  <a:schemeClr val="tx1"/>
                </a:solidFill>
              </a:rPr>
              <a:t> Collaboration Meeting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2011/10/14</a:t>
            </a:r>
          </a:p>
        </p:txBody>
      </p:sp>
      <p:pic>
        <p:nvPicPr>
          <p:cNvPr id="5" name="Picture 2" descr="J:\talk\UVA_Rotund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1328" y="4876800"/>
            <a:ext cx="1730272" cy="175475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867400"/>
            <a:ext cx="2667000" cy="78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11968" y="4766608"/>
            <a:ext cx="3040832" cy="193899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000" dirty="0" smtClean="0"/>
              <a:t> Introduction</a:t>
            </a:r>
          </a:p>
          <a:p>
            <a:pPr>
              <a:buFont typeface="Arial" pitchFamily="34" charset="0"/>
              <a:buChar char="•"/>
            </a:pPr>
            <a:r>
              <a:rPr lang="en-US" sz="3000" dirty="0" smtClean="0"/>
              <a:t> GEMC Update</a:t>
            </a:r>
          </a:p>
          <a:p>
            <a:pPr>
              <a:buFont typeface="Arial" pitchFamily="34" charset="0"/>
              <a:buChar char="•"/>
            </a:pPr>
            <a:r>
              <a:rPr lang="en-US" sz="3000" dirty="0" smtClean="0"/>
              <a:t> Simulation Study</a:t>
            </a:r>
          </a:p>
          <a:p>
            <a:pPr>
              <a:buFont typeface="Arial" pitchFamily="34" charset="0"/>
              <a:buChar char="•"/>
            </a:pPr>
            <a:r>
              <a:rPr lang="en-US" sz="3000" dirty="0" smtClean="0"/>
              <a:t> Summary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Z:\Downloads\solid_CLEO_SIDI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057400"/>
            <a:ext cx="4478498" cy="4572000"/>
          </a:xfrm>
          <a:prstGeom prst="rect">
            <a:avLst/>
          </a:prstGeom>
          <a:noFill/>
        </p:spPr>
      </p:pic>
      <p:pic>
        <p:nvPicPr>
          <p:cNvPr id="3075" name="Picture 3" descr="Z:\Downloads\solid_CLEO_PVDI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057400"/>
            <a:ext cx="4478498" cy="4572000"/>
          </a:xfrm>
          <a:prstGeom prst="rect">
            <a:avLst/>
          </a:prstGeom>
          <a:noFill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CLEO Magnet Yoke Design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(Paul Reimer, Yang Zhang, Zhiwen Zhao, Eric Fuchey, Simona Malace)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8800" y="1809690"/>
            <a:ext cx="9144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006BA"/>
                </a:solidFill>
              </a:rPr>
              <a:t>PVDIS</a:t>
            </a:r>
            <a:endParaRPr lang="en-US" sz="2000" dirty="0">
              <a:solidFill>
                <a:srgbClr val="2006BA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24600" y="1809690"/>
            <a:ext cx="9144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006BA"/>
                </a:solidFill>
              </a:rPr>
              <a:t>SIDIS</a:t>
            </a:r>
            <a:endParaRPr lang="en-US" sz="2000" dirty="0">
              <a:solidFill>
                <a:srgbClr val="2006BA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848600" cy="5334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sz="2500" dirty="0" smtClean="0"/>
              <a:t>Its field map and geometry are implemented in GEMC.</a:t>
            </a:r>
          </a:p>
          <a:p>
            <a:pPr>
              <a:buNone/>
            </a:pPr>
            <a:endParaRPr lang="en-US" sz="2500" dirty="0" smtClean="0"/>
          </a:p>
          <a:p>
            <a:pPr>
              <a:buNone/>
            </a:pPr>
            <a:endParaRPr lang="en-US" sz="2500" dirty="0" smtClean="0"/>
          </a:p>
          <a:p>
            <a:pPr>
              <a:buNone/>
            </a:pPr>
            <a:endParaRPr lang="en-US" sz="25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Background in EC</a:t>
            </a:r>
            <a:br>
              <a:rPr lang="en-US" sz="4000" dirty="0" smtClean="0"/>
            </a:br>
            <a:r>
              <a:rPr lang="en-US" sz="2200" dirty="0" smtClean="0"/>
              <a:t>(</a:t>
            </a:r>
            <a:r>
              <a:rPr lang="en-US" sz="2200" dirty="0" err="1" smtClean="0"/>
              <a:t>Zhiwen</a:t>
            </a:r>
            <a:r>
              <a:rPr lang="en-US" sz="2200" dirty="0" smtClean="0"/>
              <a:t> Zhao, </a:t>
            </a:r>
            <a:r>
              <a:rPr lang="en-US" sz="2200" dirty="0" err="1" smtClean="0"/>
              <a:t>Xin</a:t>
            </a:r>
            <a:r>
              <a:rPr lang="en-US" sz="2200" dirty="0" smtClean="0"/>
              <a:t> </a:t>
            </a:r>
            <a:r>
              <a:rPr lang="en-US" sz="2200" dirty="0" err="1" smtClean="0"/>
              <a:t>Qian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7650" name="Picture 2" descr="C:\Users\zhao\Downloads\solid\solid_BaBar_SIDIS_Eflux_e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989" y="3872068"/>
            <a:ext cx="5325611" cy="2909732"/>
          </a:xfrm>
          <a:prstGeom prst="rect">
            <a:avLst/>
          </a:prstGeom>
          <a:noFill/>
        </p:spPr>
      </p:pic>
      <p:pic>
        <p:nvPicPr>
          <p:cNvPr id="27651" name="Picture 3" descr="C:\Users\zhao\Downloads\solid\solid_BaBar_PVDIS_open_Eflux_e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90600"/>
            <a:ext cx="5020811" cy="27432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990600"/>
            <a:ext cx="4953000" cy="2743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000" dirty="0" smtClean="0"/>
              <a:t>GEMC electron and photon energy flux confirms Geant3 result.</a:t>
            </a:r>
          </a:p>
          <a:p>
            <a:r>
              <a:rPr lang="en-US" sz="3000" dirty="0" err="1" smtClean="0"/>
              <a:t>Hadron</a:t>
            </a:r>
            <a:r>
              <a:rPr lang="en-US" sz="3000" dirty="0" smtClean="0"/>
              <a:t> energy flux is under study.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838200"/>
            <a:ext cx="24384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006BA"/>
                </a:solidFill>
              </a:rPr>
              <a:t>PVDIS forward angle</a:t>
            </a:r>
            <a:endParaRPr lang="en-US" sz="2000" dirty="0">
              <a:solidFill>
                <a:srgbClr val="2006BA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3810000"/>
            <a:ext cx="24384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006BA"/>
                </a:solidFill>
              </a:rPr>
              <a:t>SIDIS forward angle</a:t>
            </a:r>
            <a:endParaRPr lang="en-US" sz="2000" dirty="0">
              <a:solidFill>
                <a:srgbClr val="2006BA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0" y="3810000"/>
            <a:ext cx="24384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006BA"/>
                </a:solidFill>
              </a:rPr>
              <a:t>SIDIS </a:t>
            </a:r>
            <a:r>
              <a:rPr lang="en-US" sz="2000" dirty="0" err="1" smtClean="0">
                <a:solidFill>
                  <a:srgbClr val="2006BA"/>
                </a:solidFill>
              </a:rPr>
              <a:t>lareg</a:t>
            </a:r>
            <a:r>
              <a:rPr lang="en-US" sz="2000" dirty="0" smtClean="0">
                <a:solidFill>
                  <a:srgbClr val="2006BA"/>
                </a:solidFill>
              </a:rPr>
              <a:t> angle</a:t>
            </a:r>
            <a:endParaRPr lang="en-US" sz="2000" dirty="0">
              <a:solidFill>
                <a:srgbClr val="2006BA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096000" y="4267200"/>
            <a:ext cx="2362200" cy="1905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Black: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total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500" baseline="0" dirty="0" smtClean="0">
                <a:solidFill>
                  <a:srgbClr val="FF0000"/>
                </a:solidFill>
              </a:rPr>
              <a:t>Red: electron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500" dirty="0" smtClean="0">
                <a:solidFill>
                  <a:schemeClr val="accent3"/>
                </a:solidFill>
              </a:rPr>
              <a:t>Green: photon</a:t>
            </a:r>
            <a:endParaRPr lang="en-US" sz="2500" baseline="0" dirty="0" smtClean="0">
              <a:solidFill>
                <a:schemeClr val="accent3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Blue: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hadron</a:t>
            </a:r>
            <a:endParaRPr kumimoji="0" lang="en-US" sz="2500" b="0" i="0" u="none" strike="noStrike" kern="1200" cap="none" spc="0" normalizeH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001C54"/>
                </a:solidFill>
                <a:latin typeface="Lucida Sans Unicode"/>
              </a:rPr>
              <a:t>EC Radiation Resistant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14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21792" lvl="1" indent="-228600">
              <a:spcBef>
                <a:spcPts val="324"/>
              </a:spcBef>
              <a:buClr>
                <a:srgbClr val="0F6FC6"/>
              </a:buClr>
              <a:buFont typeface="Verdana"/>
              <a:buChar char="◦"/>
            </a:pPr>
            <a:r>
              <a:rPr lang="en-US" sz="2400" dirty="0" smtClean="0">
                <a:solidFill>
                  <a:srgbClr val="001C54"/>
                </a:solidFill>
                <a:latin typeface="Lucida Sans Unicode"/>
              </a:rPr>
              <a:t>PVDIS  forward angle</a:t>
            </a:r>
          </a:p>
          <a:p>
            <a:pPr marL="859536" lvl="2">
              <a:spcBef>
                <a:spcPts val="350"/>
              </a:spcBef>
              <a:buClr>
                <a:srgbClr val="009DD9"/>
              </a:buClr>
              <a:buSzPct val="100000"/>
              <a:buFont typeface="Wingdings 2"/>
              <a:buChar char=""/>
            </a:pPr>
            <a:r>
              <a:rPr lang="en-US" sz="1800" dirty="0" smtClean="0">
                <a:solidFill>
                  <a:srgbClr val="001C54"/>
                </a:solidFill>
                <a:latin typeface="Lucida Sans Unicode"/>
              </a:rPr>
              <a:t>EM &lt;=2k </a:t>
            </a:r>
            <a:r>
              <a:rPr lang="en-US" sz="1800" dirty="0" err="1" smtClean="0">
                <a:solidFill>
                  <a:srgbClr val="001C54"/>
                </a:solidFill>
                <a:latin typeface="Lucida Sans Unicode"/>
              </a:rPr>
              <a:t>GeV</a:t>
            </a:r>
            <a:r>
              <a:rPr lang="en-US" sz="1800" dirty="0" smtClean="0">
                <a:solidFill>
                  <a:srgbClr val="001C54"/>
                </a:solidFill>
                <a:latin typeface="Lucida Sans Unicode"/>
              </a:rPr>
              <a:t>/cm</a:t>
            </a:r>
            <a:r>
              <a:rPr lang="en-US" sz="1800" baseline="30000" dirty="0" smtClean="0">
                <a:solidFill>
                  <a:srgbClr val="001C54"/>
                </a:solidFill>
                <a:latin typeface="Lucida Sans Unicode"/>
              </a:rPr>
              <a:t>2</a:t>
            </a:r>
            <a:r>
              <a:rPr lang="en-US" sz="1800" dirty="0" smtClean="0">
                <a:solidFill>
                  <a:srgbClr val="001C54"/>
                </a:solidFill>
                <a:latin typeface="Lucida Sans Unicode"/>
              </a:rPr>
              <a:t>/s + </a:t>
            </a:r>
            <a:r>
              <a:rPr lang="en-US" sz="1800" dirty="0" err="1" smtClean="0">
                <a:solidFill>
                  <a:srgbClr val="001C54"/>
                </a:solidFill>
                <a:latin typeface="Lucida Sans Unicode"/>
              </a:rPr>
              <a:t>pion</a:t>
            </a:r>
            <a:r>
              <a:rPr lang="en-US" sz="1800" dirty="0" smtClean="0">
                <a:solidFill>
                  <a:srgbClr val="001C54"/>
                </a:solidFill>
                <a:latin typeface="Lucida Sans Unicode"/>
              </a:rPr>
              <a:t>, 	total ~&lt;60 </a:t>
            </a:r>
            <a:r>
              <a:rPr lang="en-US" sz="1800" dirty="0" err="1" smtClean="0">
                <a:solidFill>
                  <a:srgbClr val="001C54"/>
                </a:solidFill>
                <a:latin typeface="Lucida Sans Unicode"/>
              </a:rPr>
              <a:t>krad</a:t>
            </a:r>
            <a:r>
              <a:rPr lang="en-US" sz="1800" dirty="0" smtClean="0">
                <a:solidFill>
                  <a:srgbClr val="001C54"/>
                </a:solidFill>
                <a:latin typeface="Lucida Sans Unicode"/>
              </a:rPr>
              <a:t>/year</a:t>
            </a:r>
          </a:p>
          <a:p>
            <a:pPr marL="621792" lvl="1" indent="-228600">
              <a:spcBef>
                <a:spcPts val="324"/>
              </a:spcBef>
              <a:buClr>
                <a:srgbClr val="0F6FC6"/>
              </a:buClr>
              <a:buFont typeface="Verdana"/>
              <a:buChar char="◦"/>
            </a:pPr>
            <a:r>
              <a:rPr lang="en-US" sz="2400" dirty="0" smtClean="0">
                <a:solidFill>
                  <a:srgbClr val="001C54"/>
                </a:solidFill>
                <a:latin typeface="Lucida Sans Unicode"/>
              </a:rPr>
              <a:t>SIDIS   forward angle </a:t>
            </a:r>
          </a:p>
          <a:p>
            <a:pPr marL="859536" lvl="2">
              <a:spcBef>
                <a:spcPts val="350"/>
              </a:spcBef>
              <a:buClr>
                <a:srgbClr val="009DD9"/>
              </a:buClr>
              <a:buSzPct val="100000"/>
              <a:buFont typeface="Wingdings 2"/>
              <a:buChar char=""/>
            </a:pPr>
            <a:r>
              <a:rPr lang="en-US" sz="1800" dirty="0" smtClean="0">
                <a:solidFill>
                  <a:srgbClr val="001C54"/>
                </a:solidFill>
                <a:latin typeface="Lucida Sans Unicode"/>
              </a:rPr>
              <a:t>EM &lt;=5k </a:t>
            </a:r>
            <a:r>
              <a:rPr lang="en-US" sz="1800" dirty="0" err="1" smtClean="0">
                <a:solidFill>
                  <a:srgbClr val="001C54"/>
                </a:solidFill>
                <a:latin typeface="Lucida Sans Unicode"/>
              </a:rPr>
              <a:t>GeV</a:t>
            </a:r>
            <a:r>
              <a:rPr lang="en-US" sz="1800" dirty="0" smtClean="0">
                <a:solidFill>
                  <a:srgbClr val="001C54"/>
                </a:solidFill>
                <a:latin typeface="Lucida Sans Unicode"/>
              </a:rPr>
              <a:t>/cm</a:t>
            </a:r>
            <a:r>
              <a:rPr lang="en-US" sz="1800" baseline="30000" dirty="0" smtClean="0">
                <a:solidFill>
                  <a:srgbClr val="001C54"/>
                </a:solidFill>
                <a:latin typeface="Lucida Sans Unicode"/>
              </a:rPr>
              <a:t>2</a:t>
            </a:r>
            <a:r>
              <a:rPr lang="en-US" sz="1800" dirty="0" smtClean="0">
                <a:solidFill>
                  <a:srgbClr val="001C54"/>
                </a:solidFill>
                <a:latin typeface="Lucida Sans Unicode"/>
              </a:rPr>
              <a:t>/s + </a:t>
            </a:r>
            <a:r>
              <a:rPr lang="en-US" sz="1800" dirty="0" err="1" smtClean="0">
                <a:solidFill>
                  <a:srgbClr val="001C54"/>
                </a:solidFill>
                <a:latin typeface="Lucida Sans Unicode"/>
              </a:rPr>
              <a:t>pion</a:t>
            </a:r>
            <a:r>
              <a:rPr lang="en-US" sz="1800" dirty="0" smtClean="0">
                <a:solidFill>
                  <a:srgbClr val="001C54"/>
                </a:solidFill>
                <a:latin typeface="Lucida Sans Unicode"/>
              </a:rPr>
              <a:t> , 	total ~&lt;100 </a:t>
            </a:r>
            <a:r>
              <a:rPr lang="en-US" sz="1800" dirty="0" err="1" smtClean="0">
                <a:solidFill>
                  <a:srgbClr val="001C54"/>
                </a:solidFill>
                <a:latin typeface="Lucida Sans Unicode"/>
              </a:rPr>
              <a:t>krad</a:t>
            </a:r>
            <a:r>
              <a:rPr lang="en-US" sz="1800" dirty="0" smtClean="0">
                <a:solidFill>
                  <a:srgbClr val="001C54"/>
                </a:solidFill>
                <a:latin typeface="Lucida Sans Unicode"/>
              </a:rPr>
              <a:t>/year</a:t>
            </a:r>
          </a:p>
          <a:p>
            <a:pPr marL="621792" lvl="1" indent="-228600">
              <a:spcBef>
                <a:spcPts val="324"/>
              </a:spcBef>
              <a:buClr>
                <a:srgbClr val="0F6FC6"/>
              </a:buClr>
              <a:buFont typeface="Verdana"/>
              <a:buChar char="◦"/>
            </a:pPr>
            <a:r>
              <a:rPr lang="en-US" sz="2400" dirty="0" smtClean="0">
                <a:solidFill>
                  <a:srgbClr val="001C54"/>
                </a:solidFill>
                <a:latin typeface="Lucida Sans Unicode"/>
              </a:rPr>
              <a:t>SIDIS   large angle</a:t>
            </a:r>
          </a:p>
          <a:p>
            <a:pPr marL="859536" lvl="2">
              <a:spcBef>
                <a:spcPts val="350"/>
              </a:spcBef>
              <a:buClr>
                <a:srgbClr val="009DD9"/>
              </a:buClr>
              <a:buSzPct val="100000"/>
              <a:buFont typeface="Wingdings 2"/>
              <a:buChar char=""/>
            </a:pPr>
            <a:r>
              <a:rPr lang="en-US" sz="1800" dirty="0" smtClean="0">
                <a:solidFill>
                  <a:srgbClr val="001C54"/>
                </a:solidFill>
                <a:latin typeface="Lucida Sans Unicode"/>
              </a:rPr>
              <a:t>EM &lt;=20k </a:t>
            </a:r>
            <a:r>
              <a:rPr lang="en-US" sz="1800" dirty="0" err="1" smtClean="0">
                <a:solidFill>
                  <a:srgbClr val="001C54"/>
                </a:solidFill>
                <a:latin typeface="Lucida Sans Unicode"/>
              </a:rPr>
              <a:t>GeV</a:t>
            </a:r>
            <a:r>
              <a:rPr lang="en-US" sz="1800" dirty="0" smtClean="0">
                <a:solidFill>
                  <a:srgbClr val="001C54"/>
                </a:solidFill>
                <a:latin typeface="Lucida Sans Unicode"/>
              </a:rPr>
              <a:t>/cm</a:t>
            </a:r>
            <a:r>
              <a:rPr lang="en-US" sz="1800" baseline="30000" dirty="0" smtClean="0">
                <a:solidFill>
                  <a:srgbClr val="001C54"/>
                </a:solidFill>
                <a:latin typeface="Lucida Sans Unicode"/>
              </a:rPr>
              <a:t>2</a:t>
            </a:r>
            <a:r>
              <a:rPr lang="en-US" sz="1800" dirty="0" smtClean="0">
                <a:solidFill>
                  <a:srgbClr val="001C54"/>
                </a:solidFill>
                <a:latin typeface="Lucida Sans Unicode"/>
              </a:rPr>
              <a:t>/s + </a:t>
            </a:r>
            <a:r>
              <a:rPr lang="en-US" sz="1800" dirty="0" err="1" smtClean="0">
                <a:solidFill>
                  <a:srgbClr val="001C54"/>
                </a:solidFill>
                <a:latin typeface="Lucida Sans Unicode"/>
              </a:rPr>
              <a:t>pion</a:t>
            </a:r>
            <a:r>
              <a:rPr lang="en-US" sz="1800" dirty="0" smtClean="0">
                <a:solidFill>
                  <a:srgbClr val="001C54"/>
                </a:solidFill>
                <a:latin typeface="Lucida Sans Unicode"/>
              </a:rPr>
              <a:t>, 	total ~&lt;400 </a:t>
            </a:r>
            <a:r>
              <a:rPr lang="en-US" sz="1800" dirty="0" err="1" smtClean="0">
                <a:solidFill>
                  <a:srgbClr val="001C54"/>
                </a:solidFill>
                <a:latin typeface="Lucida Sans Unicode"/>
              </a:rPr>
              <a:t>krad</a:t>
            </a:r>
            <a:r>
              <a:rPr lang="en-US" sz="1800" dirty="0" smtClean="0">
                <a:solidFill>
                  <a:srgbClr val="001C54"/>
                </a:solidFill>
                <a:latin typeface="Lucida Sans Unicode"/>
              </a:rPr>
              <a:t>/year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181317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621792" lvl="1" indent="-228600">
              <a:spcBef>
                <a:spcPts val="324"/>
              </a:spcBef>
              <a:buClr>
                <a:srgbClr val="0F6FC6"/>
              </a:buClr>
              <a:buFont typeface="Verdana"/>
              <a:buChar char="◦"/>
            </a:pPr>
            <a:endParaRPr lang="en-US" sz="1600" dirty="0" smtClean="0">
              <a:solidFill>
                <a:srgbClr val="001C54"/>
              </a:solidFill>
              <a:latin typeface="Lucida Sans Unicode"/>
            </a:endParaRPr>
          </a:p>
        </p:txBody>
      </p:sp>
      <p:grpSp>
        <p:nvGrpSpPr>
          <p:cNvPr id="6" name="组合 12"/>
          <p:cNvGrpSpPr/>
          <p:nvPr/>
        </p:nvGrpSpPr>
        <p:grpSpPr>
          <a:xfrm>
            <a:off x="3048000" y="4495800"/>
            <a:ext cx="5715000" cy="1518884"/>
            <a:chOff x="2667000" y="4724400"/>
            <a:chExt cx="6064250" cy="1611705"/>
          </a:xfrm>
        </p:grpSpPr>
        <p:pic>
          <p:nvPicPr>
            <p:cNvPr id="7" name="Picture 12" descr="Mod_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67000" y="4724400"/>
              <a:ext cx="6064250" cy="161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矩形 11"/>
            <p:cNvSpPr/>
            <p:nvPr/>
          </p:nvSpPr>
          <p:spPr>
            <a:xfrm>
              <a:off x="2667000" y="4724400"/>
              <a:ext cx="2313455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Typical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Shashlik</a:t>
              </a:r>
              <a:endParaRPr lang="en-US" sz="16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1100" dirty="0" err="1" smtClean="0">
                  <a:solidFill>
                    <a:schemeClr val="bg1"/>
                  </a:solidFill>
                </a:rPr>
                <a:t>Polyakov</a:t>
              </a:r>
              <a:r>
                <a:rPr lang="en-US" sz="1100" dirty="0" smtClean="0">
                  <a:solidFill>
                    <a:schemeClr val="bg1"/>
                  </a:solidFill>
                </a:rPr>
                <a:t>, COMPASS Talk, 2010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838200" y="5943600"/>
            <a:ext cx="5486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1"/>
            <a:r>
              <a:rPr lang="en-US" dirty="0" smtClean="0"/>
              <a:t>COMPASS module Radiation hardness ~ 500kRad, </a:t>
            </a:r>
          </a:p>
          <a:p>
            <a:pPr lvl="1"/>
            <a:r>
              <a:rPr lang="en-US" dirty="0" smtClean="0"/>
              <a:t>See EC talk for improving the property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GEM Response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(</a:t>
            </a:r>
            <a:r>
              <a:rPr lang="en-US" sz="2200" dirty="0" err="1" smtClean="0"/>
              <a:t>Zhiwen</a:t>
            </a:r>
            <a:r>
              <a:rPr lang="en-US" sz="2200" dirty="0" smtClean="0"/>
              <a:t> Zhao, </a:t>
            </a:r>
            <a:r>
              <a:rPr lang="en-US" sz="2200" dirty="0" err="1" smtClean="0"/>
              <a:t>Evaristo</a:t>
            </a:r>
            <a:r>
              <a:rPr lang="en-US" sz="2200" dirty="0" smtClean="0"/>
              <a:t> </a:t>
            </a:r>
            <a:r>
              <a:rPr lang="en-US" sz="2200" dirty="0" err="1" smtClean="0"/>
              <a:t>Cisbani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990601"/>
            <a:ext cx="3886200" cy="60016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 smtClean="0"/>
              <a:t>#  * </a:t>
            </a:r>
            <a:r>
              <a:rPr lang="en-US" sz="1200" dirty="0" err="1" smtClean="0"/>
              <a:t>HoneyComb</a:t>
            </a:r>
            <a:endParaRPr lang="en-US" sz="1200" dirty="0" smtClean="0"/>
          </a:p>
          <a:p>
            <a:r>
              <a:rPr lang="en-US" sz="1200" dirty="0" smtClean="0"/>
              <a:t>#  *  0   NEMA G10 120 um</a:t>
            </a:r>
          </a:p>
          <a:p>
            <a:r>
              <a:rPr lang="en-US" sz="1200" dirty="0" smtClean="0"/>
              <a:t>#  *  1   NOMEX    3</a:t>
            </a:r>
          </a:p>
          <a:p>
            <a:r>
              <a:rPr lang="en-US" sz="1200" dirty="0" smtClean="0"/>
              <a:t>#  *  2   NEMA G10 120 um</a:t>
            </a:r>
          </a:p>
          <a:p>
            <a:r>
              <a:rPr lang="en-US" sz="1200" dirty="0" smtClean="0"/>
              <a:t>#  * Drift Cathode</a:t>
            </a:r>
          </a:p>
          <a:p>
            <a:r>
              <a:rPr lang="en-US" sz="1200" dirty="0" smtClean="0"/>
              <a:t>#  *  4   </a:t>
            </a:r>
            <a:r>
              <a:rPr lang="en-US" sz="1200" dirty="0" err="1" smtClean="0"/>
              <a:t>Kapton</a:t>
            </a:r>
            <a:r>
              <a:rPr lang="en-US" sz="1200" dirty="0" smtClean="0"/>
              <a:t> 50 um</a:t>
            </a:r>
          </a:p>
          <a:p>
            <a:r>
              <a:rPr lang="en-US" sz="1200" dirty="0" smtClean="0"/>
              <a:t>#  *  3   Copper 5 um</a:t>
            </a:r>
          </a:p>
          <a:p>
            <a:r>
              <a:rPr lang="en-US" sz="1200" dirty="0" smtClean="0"/>
              <a:t>#  *  5   Air 3 mm</a:t>
            </a:r>
          </a:p>
          <a:p>
            <a:r>
              <a:rPr lang="en-US" sz="1200" dirty="0" smtClean="0"/>
              <a:t>#  * GEM0</a:t>
            </a:r>
          </a:p>
          <a:p>
            <a:r>
              <a:rPr lang="en-US" sz="1200" dirty="0" smtClean="0"/>
              <a:t>#  *  6   Copper 5 um</a:t>
            </a:r>
          </a:p>
          <a:p>
            <a:r>
              <a:rPr lang="en-US" sz="1200" dirty="0" smtClean="0"/>
              <a:t>#  *  7   </a:t>
            </a:r>
            <a:r>
              <a:rPr lang="en-US" sz="1200" dirty="0" err="1" smtClean="0"/>
              <a:t>Kapton</a:t>
            </a:r>
            <a:r>
              <a:rPr lang="en-US" sz="1200" dirty="0" smtClean="0"/>
              <a:t> 50 um</a:t>
            </a:r>
          </a:p>
          <a:p>
            <a:r>
              <a:rPr lang="en-US" sz="1200" dirty="0" smtClean="0"/>
              <a:t>#  *  8   Copper 5 um</a:t>
            </a:r>
          </a:p>
          <a:p>
            <a:r>
              <a:rPr lang="en-US" sz="1200" dirty="0" smtClean="0"/>
              <a:t>#  *  9   Air 2 mm</a:t>
            </a:r>
          </a:p>
          <a:p>
            <a:r>
              <a:rPr lang="en-US" sz="1200" dirty="0" smtClean="0"/>
              <a:t>#  * GEM1</a:t>
            </a:r>
          </a:p>
          <a:p>
            <a:r>
              <a:rPr lang="en-US" sz="1200" dirty="0" smtClean="0"/>
              <a:t>#  * 10   Copper 5 um</a:t>
            </a:r>
          </a:p>
          <a:p>
            <a:r>
              <a:rPr lang="en-US" sz="1200" dirty="0" smtClean="0"/>
              <a:t>#  * 11   </a:t>
            </a:r>
            <a:r>
              <a:rPr lang="en-US" sz="1200" dirty="0" err="1" smtClean="0"/>
              <a:t>Kapton</a:t>
            </a:r>
            <a:r>
              <a:rPr lang="en-US" sz="1200" dirty="0" smtClean="0"/>
              <a:t> 50 um</a:t>
            </a:r>
          </a:p>
          <a:p>
            <a:r>
              <a:rPr lang="en-US" sz="1200" dirty="0" smtClean="0"/>
              <a:t>#  * 12   Copper 5 um</a:t>
            </a:r>
          </a:p>
          <a:p>
            <a:r>
              <a:rPr lang="en-US" sz="1200" dirty="0" smtClean="0"/>
              <a:t>#  * 13   Air 2 mm</a:t>
            </a:r>
          </a:p>
          <a:p>
            <a:r>
              <a:rPr lang="en-US" sz="1200" dirty="0" smtClean="0"/>
              <a:t>#  * GEM2</a:t>
            </a:r>
          </a:p>
          <a:p>
            <a:r>
              <a:rPr lang="en-US" sz="1200" dirty="0" smtClean="0"/>
              <a:t>#  * 14   Copper 5 um</a:t>
            </a:r>
          </a:p>
          <a:p>
            <a:r>
              <a:rPr lang="en-US" sz="1200" dirty="0" smtClean="0"/>
              <a:t>#  * 15   </a:t>
            </a:r>
            <a:r>
              <a:rPr lang="en-US" sz="1200" dirty="0" err="1" smtClean="0"/>
              <a:t>Kapton</a:t>
            </a:r>
            <a:r>
              <a:rPr lang="en-US" sz="1200" dirty="0" smtClean="0"/>
              <a:t> 50 um</a:t>
            </a:r>
          </a:p>
          <a:p>
            <a:r>
              <a:rPr lang="en-US" sz="1200" dirty="0" smtClean="0"/>
              <a:t>#  * 16   Copper 5 um</a:t>
            </a:r>
          </a:p>
          <a:p>
            <a:r>
              <a:rPr lang="en-US" sz="1200" dirty="0" smtClean="0"/>
              <a:t>#  * 17   Air 2 mm </a:t>
            </a:r>
          </a:p>
          <a:p>
            <a:r>
              <a:rPr lang="en-US" sz="1200" dirty="0" smtClean="0"/>
              <a:t>#  * Readout Board</a:t>
            </a:r>
          </a:p>
          <a:p>
            <a:r>
              <a:rPr lang="en-US" sz="1200" dirty="0" smtClean="0"/>
              <a:t>#  * 18   Copper 10 um</a:t>
            </a:r>
          </a:p>
          <a:p>
            <a:r>
              <a:rPr lang="en-US" sz="1200" dirty="0" smtClean="0"/>
              <a:t>#  * 19   </a:t>
            </a:r>
            <a:r>
              <a:rPr lang="en-US" sz="1200" dirty="0" err="1" smtClean="0"/>
              <a:t>Kapton</a:t>
            </a:r>
            <a:r>
              <a:rPr lang="en-US" sz="1200" dirty="0" smtClean="0"/>
              <a:t> 50 um</a:t>
            </a:r>
          </a:p>
          <a:p>
            <a:r>
              <a:rPr lang="en-US" sz="1200" dirty="0" smtClean="0"/>
              <a:t>#  * 20   G10 120 um + 60 um (assume 60 um glue as G10)    # not </a:t>
            </a:r>
            <a:r>
              <a:rPr lang="en-US" sz="1200" dirty="0" err="1" smtClean="0"/>
              <a:t>implmented</a:t>
            </a:r>
            <a:r>
              <a:rPr lang="en-US" sz="1200" dirty="0" smtClean="0"/>
              <a:t> yet</a:t>
            </a:r>
          </a:p>
          <a:p>
            <a:r>
              <a:rPr lang="en-US" sz="1200" dirty="0" smtClean="0"/>
              <a:t>#  * Honeycomb</a:t>
            </a:r>
          </a:p>
          <a:p>
            <a:r>
              <a:rPr lang="en-US" sz="1200" dirty="0" smtClean="0"/>
              <a:t>#  * 21   NEMA G10 120 um</a:t>
            </a:r>
          </a:p>
          <a:p>
            <a:r>
              <a:rPr lang="en-US" sz="1200" dirty="0" smtClean="0"/>
              <a:t>#  * 22   NOMEX    3 um</a:t>
            </a:r>
          </a:p>
          <a:p>
            <a:r>
              <a:rPr lang="en-US" sz="1200" dirty="0" smtClean="0"/>
              <a:t>#  * 23   NEMA G10 120 um</a:t>
            </a:r>
            <a:endParaRPr lang="en-US" sz="1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1066800"/>
            <a:ext cx="4648200" cy="452596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n-US" sz="3000" dirty="0" smtClean="0"/>
              <a:t>To obtain more realistic GEM response, we borrow from SBS GEM simulation and the geometry and material of GEM module are realized in GEMC. </a:t>
            </a:r>
          </a:p>
          <a:p>
            <a:r>
              <a:rPr lang="en-US" sz="3000" dirty="0" smtClean="0"/>
              <a:t>The EM background study is underway.</a:t>
            </a:r>
          </a:p>
          <a:p>
            <a:r>
              <a:rPr lang="en-US" sz="3000" dirty="0" smtClean="0"/>
              <a:t>For GEM Digitization, see Tracking talk.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Summary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17637"/>
            <a:ext cx="8610600" cy="2697163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000" dirty="0" err="1" smtClean="0"/>
              <a:t>SoLID</a:t>
            </a:r>
            <a:r>
              <a:rPr lang="en-US" sz="3000" dirty="0" smtClean="0"/>
              <a:t> GEMC Framework is moving forward.</a:t>
            </a:r>
          </a:p>
          <a:p>
            <a:r>
              <a:rPr lang="en-US" sz="3000" dirty="0" smtClean="0"/>
              <a:t>Many simulation study is well under way.</a:t>
            </a:r>
          </a:p>
          <a:p>
            <a:r>
              <a:rPr lang="en-US" sz="3000" dirty="0" smtClean="0"/>
              <a:t>Several tutorials and hand on sessions have been given when I was in China at </a:t>
            </a:r>
            <a:r>
              <a:rPr lang="en-US" sz="3000" dirty="0" err="1" smtClean="0"/>
              <a:t>Tsinghua</a:t>
            </a:r>
            <a:r>
              <a:rPr lang="en-US" sz="3000" dirty="0" smtClean="0"/>
              <a:t> Univ., CIAE, USTC, and </a:t>
            </a:r>
            <a:r>
              <a:rPr lang="en-US" sz="3000" dirty="0" err="1" smtClean="0"/>
              <a:t>Huangshan</a:t>
            </a:r>
            <a:r>
              <a:rPr lang="en-US" sz="3000" dirty="0" smtClean="0"/>
              <a:t>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800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dirty="0" err="1" smtClean="0"/>
              <a:t>SoLID</a:t>
            </a:r>
            <a:r>
              <a:rPr lang="en-US" dirty="0" smtClean="0"/>
              <a:t> collaboration has successfully adopted GEMC as its Geant4 simulation framework and joined in GEMC development. The framework is used for various studies to help detector design.</a:t>
            </a:r>
          </a:p>
          <a:p>
            <a:r>
              <a:rPr lang="en-US" dirty="0" smtClean="0"/>
              <a:t>A lot of subsystem design and simulation progresses have been made. More studies are under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3048000" cy="50292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GDML output support</a:t>
            </a:r>
          </a:p>
          <a:p>
            <a:r>
              <a:rPr lang="en-US" dirty="0" smtClean="0"/>
              <a:t>Option to record </a:t>
            </a:r>
            <a:r>
              <a:rPr lang="en-US" dirty="0" err="1" smtClean="0"/>
              <a:t>passby</a:t>
            </a:r>
            <a:r>
              <a:rPr lang="en-US" dirty="0" smtClean="0"/>
              <a:t> particle or not</a:t>
            </a:r>
          </a:p>
          <a:p>
            <a:r>
              <a:rPr lang="en-US" dirty="0" smtClean="0"/>
              <a:t>“Signal” interface for every step of each hit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GEMC Update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2200" dirty="0" smtClean="0">
                <a:solidFill>
                  <a:prstClr val="black"/>
                </a:solidFill>
              </a:rPr>
              <a:t>(Maurizio </a:t>
            </a:r>
            <a:r>
              <a:rPr lang="en-US" sz="2200" dirty="0" err="1" smtClean="0">
                <a:solidFill>
                  <a:prstClr val="black"/>
                </a:solidFill>
              </a:rPr>
              <a:t>Ungaro</a:t>
            </a:r>
            <a:r>
              <a:rPr lang="en-US" sz="2200" dirty="0" smtClean="0">
                <a:solidFill>
                  <a:prstClr val="black"/>
                </a:solidFill>
              </a:rPr>
              <a:t>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Z:\Downloads\GEMC_signal_interfa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4421" y="1295400"/>
            <a:ext cx="5337179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28956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Ideal magnet design</a:t>
            </a:r>
          </a:p>
          <a:p>
            <a:r>
              <a:rPr lang="en-US" dirty="0" smtClean="0"/>
              <a:t>CLEO magnet design and detector layout</a:t>
            </a:r>
          </a:p>
          <a:p>
            <a:r>
              <a:rPr lang="en-US" dirty="0" smtClean="0"/>
              <a:t> Energy flux at EC</a:t>
            </a:r>
          </a:p>
          <a:p>
            <a:r>
              <a:rPr lang="en-US" dirty="0" smtClean="0"/>
              <a:t>GEM response and </a:t>
            </a:r>
            <a:r>
              <a:rPr lang="en-US" dirty="0" err="1" smtClean="0"/>
              <a:t>digitazation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SoLID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Simulation Study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Ideal Magnet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(</a:t>
            </a:r>
            <a:r>
              <a:rPr lang="en-US" sz="2200" dirty="0" err="1" smtClean="0"/>
              <a:t>Mehdi</a:t>
            </a:r>
            <a:r>
              <a:rPr lang="en-US" sz="2200" dirty="0" smtClean="0"/>
              <a:t> </a:t>
            </a:r>
            <a:r>
              <a:rPr lang="en-US" altLang="zh-CN" sz="2000" dirty="0" err="1" smtClean="0"/>
              <a:t>Meziane</a:t>
            </a:r>
            <a:r>
              <a:rPr lang="en-US" sz="2200" dirty="0" smtClean="0"/>
              <a:t>, Yang Zhang, Paul Reimer, </a:t>
            </a:r>
            <a:r>
              <a:rPr lang="en-US" sz="2200" dirty="0" err="1" smtClean="0"/>
              <a:t>Zhiwen</a:t>
            </a:r>
            <a:r>
              <a:rPr lang="en-US" sz="2200" dirty="0" smtClean="0"/>
              <a:t> Zhao)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805836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22437"/>
            <a:ext cx="8229600" cy="792163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An ideal (short and fat) magnet and yoke are produced.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C:\Users\zhao\Downloads\solid\magnet\kinemati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447800"/>
            <a:ext cx="4129944" cy="51816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4267200"/>
            <a:ext cx="3819892" cy="236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SIDIS Kinematic Coverage@11GeV </a:t>
            </a:r>
            <a:r>
              <a:rPr lang="en-US" sz="2400" dirty="0" smtClean="0"/>
              <a:t>(</a:t>
            </a:r>
            <a:r>
              <a:rPr lang="en-US" sz="2400" dirty="0" err="1" smtClean="0"/>
              <a:t>Mehdi</a:t>
            </a:r>
            <a:r>
              <a:rPr lang="en-US" sz="2400" dirty="0" smtClean="0"/>
              <a:t> </a:t>
            </a:r>
            <a:r>
              <a:rPr lang="en-US" sz="2400" dirty="0" err="1" smtClean="0"/>
              <a:t>Meziane</a:t>
            </a:r>
            <a:r>
              <a:rPr lang="en-US" sz="2400" dirty="0" smtClean="0"/>
              <a:t>, Yang Zhang, Paul Reimer, </a:t>
            </a:r>
            <a:r>
              <a:rPr lang="en-US" sz="2400" dirty="0" err="1" smtClean="0"/>
              <a:t>Zhiwen</a:t>
            </a:r>
            <a:r>
              <a:rPr lang="en-US" sz="2400" dirty="0" smtClean="0"/>
              <a:t> Zhao)</a:t>
            </a: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524000"/>
            <a:ext cx="3581400" cy="270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343400" y="3276600"/>
            <a:ext cx="2209800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b="1" i="1" dirty="0" smtClean="0">
                <a:solidFill>
                  <a:srgbClr val="00B050"/>
                </a:solidFill>
              </a:rPr>
              <a:t> Green area,  </a:t>
            </a:r>
          </a:p>
          <a:p>
            <a:r>
              <a:rPr lang="en-US" sz="1500" b="1" i="1" dirty="0" smtClean="0">
                <a:solidFill>
                  <a:srgbClr val="00B050"/>
                </a:solidFill>
              </a:rPr>
              <a:t>large angle coverage</a:t>
            </a:r>
          </a:p>
          <a:p>
            <a:pPr>
              <a:buFont typeface="Arial" pitchFamily="34" charset="0"/>
              <a:buChar char="•"/>
            </a:pPr>
            <a:r>
              <a:rPr lang="en-US" sz="1500" b="1" i="1" dirty="0" smtClean="0"/>
              <a:t> Black area,               forward angle coverage</a:t>
            </a:r>
            <a:endParaRPr lang="en-US" sz="1500" b="1" i="1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09600" y="990600"/>
            <a:ext cx="8229600" cy="4873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800" dirty="0" smtClean="0"/>
              <a:t>SIDIS kinematics for the ideal magnet is studied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33400" y="1752600"/>
          <a:ext cx="8077200" cy="4578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200"/>
                <a:gridCol w="1346200"/>
                <a:gridCol w="1651000"/>
                <a:gridCol w="1041400"/>
                <a:gridCol w="1346200"/>
                <a:gridCol w="1346200"/>
              </a:tblGrid>
              <a:tr h="598714"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ZEUS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rgbClr val="FF0000"/>
                          </a:solidFill>
                        </a:rPr>
                        <a:t>BaBar</a:t>
                      </a:r>
                      <a:r>
                        <a:rPr lang="en-US" sz="2300" dirty="0" smtClean="0">
                          <a:solidFill>
                            <a:srgbClr val="FF0000"/>
                          </a:solidFill>
                        </a:rPr>
                        <a:t>/CLEO</a:t>
                      </a:r>
                      <a:endParaRPr lang="en-US" sz="23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CDF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Glue-X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solidFill>
                            <a:srgbClr val="FF0000"/>
                          </a:solidFill>
                        </a:rPr>
                        <a:t>Ideal Magnet</a:t>
                      </a:r>
                      <a:endParaRPr lang="en-US" sz="23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x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0.05-0.58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solidFill>
                            <a:srgbClr val="FF0000"/>
                          </a:solidFill>
                        </a:rPr>
                        <a:t>0.05-0.65</a:t>
                      </a:r>
                      <a:endParaRPr lang="en-US" sz="23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 smtClean="0"/>
                        <a:t>0.05-0.64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 smtClean="0"/>
                        <a:t>0.05-0.64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 smtClean="0">
                          <a:solidFill>
                            <a:srgbClr val="FF0000"/>
                          </a:solidFill>
                        </a:rPr>
                        <a:t>0.05-0.65</a:t>
                      </a:r>
                    </a:p>
                  </a:txBody>
                  <a:tcPr anchor="ctr"/>
                </a:tc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z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0.3-0.7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solidFill>
                            <a:srgbClr val="FF0000"/>
                          </a:solidFill>
                        </a:rPr>
                        <a:t>0.3-0.7</a:t>
                      </a:r>
                      <a:endParaRPr lang="en-US" sz="23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0.3-0.7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0.3-0.7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solidFill>
                            <a:srgbClr val="FF0000"/>
                          </a:solidFill>
                        </a:rPr>
                        <a:t>0.3-0.7</a:t>
                      </a:r>
                      <a:endParaRPr lang="en-US" sz="23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Q</a:t>
                      </a:r>
                      <a:r>
                        <a:rPr lang="en-US" sz="2300" baseline="30000" dirty="0" smtClean="0"/>
                        <a:t>2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1-6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solidFill>
                            <a:srgbClr val="FF0000"/>
                          </a:solidFill>
                        </a:rPr>
                        <a:t>1-9</a:t>
                      </a:r>
                      <a:endParaRPr lang="en-US" sz="23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1-7.2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1-8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solidFill>
                            <a:srgbClr val="FF0000"/>
                          </a:solidFill>
                        </a:rPr>
                        <a:t>1-9</a:t>
                      </a:r>
                      <a:endParaRPr lang="en-US" sz="23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W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2.3-4.2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solidFill>
                            <a:srgbClr val="FF0000"/>
                          </a:solidFill>
                        </a:rPr>
                        <a:t>2.3-4.4</a:t>
                      </a:r>
                      <a:endParaRPr lang="en-US" sz="23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2.3-4.2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2.3-4.2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solidFill>
                            <a:srgbClr val="FF0000"/>
                          </a:solidFill>
                        </a:rPr>
                        <a:t>2.3-4.3</a:t>
                      </a:r>
                      <a:endParaRPr lang="en-US" sz="23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W</a:t>
                      </a:r>
                      <a:r>
                        <a:rPr lang="en-US" sz="2300" baseline="30000" dirty="0" smtClean="0"/>
                        <a:t>’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1.6-3.4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solidFill>
                            <a:srgbClr val="FF0000"/>
                          </a:solidFill>
                        </a:rPr>
                        <a:t>1.6-3.5</a:t>
                      </a:r>
                      <a:endParaRPr lang="en-US" sz="23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1.6-3.4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1.6-3.4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solidFill>
                            <a:srgbClr val="FF0000"/>
                          </a:solidFill>
                        </a:rPr>
                        <a:t>1.7-3.5</a:t>
                      </a:r>
                      <a:endParaRPr lang="en-US" sz="23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P</a:t>
                      </a:r>
                      <a:r>
                        <a:rPr lang="en-US" sz="2300" baseline="-25000" dirty="0" smtClean="0"/>
                        <a:t>T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0-1.45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solidFill>
                            <a:srgbClr val="FF0000"/>
                          </a:solidFill>
                        </a:rPr>
                        <a:t>0-1.7</a:t>
                      </a:r>
                      <a:endParaRPr lang="en-US" sz="23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0-1.45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0-1.45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solidFill>
                            <a:srgbClr val="FF0000"/>
                          </a:solidFill>
                        </a:rPr>
                        <a:t>0-1.6</a:t>
                      </a:r>
                      <a:endParaRPr lang="en-US" sz="23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SIDIS Kinematic Coverage@11GeV </a:t>
            </a:r>
            <a:r>
              <a:rPr lang="en-US" sz="2400" dirty="0" smtClean="0"/>
              <a:t>(</a:t>
            </a:r>
            <a:r>
              <a:rPr lang="en-US" sz="2400" dirty="0" err="1" smtClean="0"/>
              <a:t>Mehdi</a:t>
            </a:r>
            <a:r>
              <a:rPr lang="en-US" sz="2400" dirty="0" smtClean="0"/>
              <a:t> </a:t>
            </a:r>
            <a:r>
              <a:rPr lang="en-US" sz="2400" dirty="0" err="1" smtClean="0"/>
              <a:t>Meziane</a:t>
            </a:r>
            <a:r>
              <a:rPr lang="en-US" sz="2400" dirty="0" smtClean="0"/>
              <a:t>, Yang Zhang, Paul Reimer, </a:t>
            </a:r>
            <a:r>
              <a:rPr lang="en-US" sz="2400" dirty="0" err="1" smtClean="0"/>
              <a:t>Zhiwen</a:t>
            </a:r>
            <a:r>
              <a:rPr lang="en-US" sz="2400" dirty="0" smtClean="0"/>
              <a:t> Zhao)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112837"/>
            <a:ext cx="8229600" cy="4873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800" dirty="0" smtClean="0"/>
              <a:t>The </a:t>
            </a:r>
            <a:r>
              <a:rPr lang="en-US" sz="2800" dirty="0" smtClean="0"/>
              <a:t>result </a:t>
            </a:r>
            <a:r>
              <a:rPr lang="en-US" sz="2800" dirty="0" smtClean="0"/>
              <a:t>of the ideal magnet is </a:t>
            </a:r>
            <a:r>
              <a:rPr lang="en-US" sz="2800" dirty="0" smtClean="0"/>
              <a:t>similar to </a:t>
            </a:r>
            <a:r>
              <a:rPr lang="en-US" sz="2800" dirty="0" err="1" smtClean="0"/>
              <a:t>BaBar</a:t>
            </a:r>
            <a:r>
              <a:rPr lang="en-US" sz="2800" dirty="0" smtClean="0"/>
              <a:t>/CLEO.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CLEO Magnet Yoke Design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(Paul Reimer, Yang Zhang, </a:t>
            </a:r>
            <a:r>
              <a:rPr lang="en-US" sz="2200" dirty="0" err="1" smtClean="0"/>
              <a:t>Zhiwen</a:t>
            </a:r>
            <a:r>
              <a:rPr lang="en-US" sz="2200" dirty="0" smtClean="0"/>
              <a:t> Zhao, Eric </a:t>
            </a:r>
            <a:r>
              <a:rPr lang="en-US" sz="2200" dirty="0" err="1" smtClean="0"/>
              <a:t>Fuchey</a:t>
            </a:r>
            <a:r>
              <a:rPr lang="en-US" sz="2200" dirty="0" smtClean="0"/>
              <a:t>, </a:t>
            </a:r>
            <a:r>
              <a:rPr lang="en-US" sz="2200" dirty="0" err="1" smtClean="0"/>
              <a:t>Simona</a:t>
            </a:r>
            <a:r>
              <a:rPr lang="en-US" sz="2200" dirty="0" smtClean="0"/>
              <a:t> </a:t>
            </a:r>
            <a:r>
              <a:rPr lang="en-US" sz="2200" dirty="0" err="1" smtClean="0"/>
              <a:t>Malace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zhao\Downloads\solid\magnet\CLEOv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200400"/>
            <a:ext cx="6446687" cy="3657600"/>
          </a:xfrm>
          <a:prstGeom prst="rect">
            <a:avLst/>
          </a:prstGeom>
          <a:noFill/>
        </p:spPr>
      </p:pic>
      <p:pic>
        <p:nvPicPr>
          <p:cNvPr id="1027" name="Picture 3" descr="C:\Users\zhao\Downloads\solid\magnet\CLEOV5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1113" y="990600"/>
            <a:ext cx="6446687" cy="36576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629400" cy="6096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sz="3000" dirty="0" smtClean="0"/>
              <a:t>A new yoke for CLEO magnet is designed</a:t>
            </a:r>
            <a:r>
              <a:rPr lang="en-US" sz="3000" dirty="0" smtClean="0"/>
              <a:t>.</a:t>
            </a:r>
            <a:endParaRPr lang="en-US" sz="3000" dirty="0" smtClean="0"/>
          </a:p>
          <a:p>
            <a:pPr>
              <a:buNone/>
            </a:pPr>
            <a:endParaRPr lang="en-US" sz="3000" dirty="0" smtClean="0"/>
          </a:p>
          <a:p>
            <a:pPr>
              <a:buNone/>
            </a:pPr>
            <a:endParaRPr lang="en-US" sz="3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3352800" y="2114490"/>
            <a:ext cx="22098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006BA"/>
                </a:solidFill>
              </a:rPr>
              <a:t>NO Edge in </a:t>
            </a:r>
            <a:r>
              <a:rPr lang="en-US" sz="2000" dirty="0" err="1" smtClean="0">
                <a:solidFill>
                  <a:srgbClr val="2006BA"/>
                </a:solidFill>
              </a:rPr>
              <a:t>endcup</a:t>
            </a:r>
            <a:endParaRPr lang="en-US" sz="2000" dirty="0">
              <a:solidFill>
                <a:srgbClr val="2006B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4572000"/>
            <a:ext cx="22098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006BA"/>
                </a:solidFill>
              </a:rPr>
              <a:t>YES Edge in </a:t>
            </a:r>
            <a:r>
              <a:rPr lang="en-US" sz="2000" dirty="0" err="1" smtClean="0">
                <a:solidFill>
                  <a:srgbClr val="2006BA"/>
                </a:solidFill>
              </a:rPr>
              <a:t>endcup</a:t>
            </a:r>
            <a:endParaRPr lang="en-US" sz="2000" dirty="0">
              <a:solidFill>
                <a:srgbClr val="2006BA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29400" y="4953000"/>
            <a:ext cx="21336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/>
              <a:t>Minimize field at </a:t>
            </a:r>
            <a:r>
              <a:rPr lang="en-US" sz="2400" dirty="0" err="1" smtClean="0"/>
              <a:t>endcup</a:t>
            </a:r>
            <a:endParaRPr lang="en-US" sz="2400" dirty="0"/>
          </a:p>
        </p:txBody>
      </p:sp>
      <p:sp>
        <p:nvSpPr>
          <p:cNvPr id="14" name="Left Arrow 13"/>
          <p:cNvSpPr/>
          <p:nvPr/>
        </p:nvSpPr>
        <p:spPr>
          <a:xfrm>
            <a:off x="4648200" y="4953000"/>
            <a:ext cx="1905000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876800"/>
            <a:ext cx="596753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4038600"/>
            <a:ext cx="596753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2819400"/>
            <a:ext cx="597828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28600" y="2133600"/>
            <a:ext cx="29718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/>
              <a:t>Minimize field in front near SIDIS 3He target</a:t>
            </a:r>
            <a:endParaRPr lang="en-US" sz="2400" dirty="0"/>
          </a:p>
        </p:txBody>
      </p:sp>
      <p:sp>
        <p:nvSpPr>
          <p:cNvPr id="18" name="Left Arrow 17"/>
          <p:cNvSpPr/>
          <p:nvPr/>
        </p:nvSpPr>
        <p:spPr>
          <a:xfrm rot="13355140">
            <a:off x="2983241" y="3113186"/>
            <a:ext cx="916078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15925115">
            <a:off x="1266439" y="3825664"/>
            <a:ext cx="2266626" cy="5601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CLEO Magnet Yoke Design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(Paul Reimer, Yang Zhang, Zhiwen Zhao, Eric Fuchey, Simona Malace)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066800" y="1066800"/>
            <a:ext cx="6629400" cy="6096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sz="3000" dirty="0" smtClean="0"/>
              <a:t>A new yoke for CLEO magnet is designed</a:t>
            </a:r>
            <a:r>
              <a:rPr lang="en-US" sz="3000" dirty="0" smtClean="0"/>
              <a:t>.</a:t>
            </a:r>
            <a:endParaRPr lang="en-US" sz="3000" dirty="0" smtClean="0"/>
          </a:p>
          <a:p>
            <a:pPr>
              <a:buNone/>
            </a:pPr>
            <a:endParaRPr lang="en-US" sz="3000" dirty="0" smtClean="0"/>
          </a:p>
          <a:p>
            <a:pPr>
              <a:buNone/>
            </a:pPr>
            <a:endParaRPr lang="en-US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658</Words>
  <Application>Microsoft Office PowerPoint</Application>
  <PresentationFormat>On-screen Show (4:3)</PresentationFormat>
  <Paragraphs>158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宋体</vt:lpstr>
      <vt:lpstr>Lucida Sans Unicode</vt:lpstr>
      <vt:lpstr>Verdana</vt:lpstr>
      <vt:lpstr>Wingdings 2</vt:lpstr>
      <vt:lpstr>Office Theme</vt:lpstr>
      <vt:lpstr>1_Office Theme</vt:lpstr>
      <vt:lpstr>SoLID Simulation Update</vt:lpstr>
      <vt:lpstr>Introduction</vt:lpstr>
      <vt:lpstr>GEMC Update (Maurizio Ungaro)</vt:lpstr>
      <vt:lpstr>SoLID Simulation Study</vt:lpstr>
      <vt:lpstr>Ideal Magnet (Mehdi Meziane, Yang Zhang, Paul Reimer, Zhiwen Zhao)</vt:lpstr>
      <vt:lpstr>SIDIS Kinematic Coverage@11GeV (Mehdi Meziane, Yang Zhang, Paul Reimer, Zhiwen Zhao)</vt:lpstr>
      <vt:lpstr>SIDIS Kinematic Coverage@11GeV (Mehdi Meziane, Yang Zhang, Paul Reimer, Zhiwen Zhao)</vt:lpstr>
      <vt:lpstr>CLEO Magnet Yoke Design (Paul Reimer, Yang Zhang, Zhiwen Zhao, Eric Fuchey, Simona Malace)</vt:lpstr>
      <vt:lpstr>Slide 9</vt:lpstr>
      <vt:lpstr>Slide 10</vt:lpstr>
      <vt:lpstr>Background in EC (Zhiwen Zhao, Xin Qian)</vt:lpstr>
      <vt:lpstr>EC Radiation Resistant</vt:lpstr>
      <vt:lpstr>GEM Response (Zhiwen Zhao, Evaristo Cisbani)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Compare geant4 to geant3 results</dc:title>
  <dc:creator>zhao</dc:creator>
  <cp:lastModifiedBy>Windows User</cp:lastModifiedBy>
  <cp:revision>48</cp:revision>
  <dcterms:created xsi:type="dcterms:W3CDTF">2011-09-18T13:52:58Z</dcterms:created>
  <dcterms:modified xsi:type="dcterms:W3CDTF">2011-10-14T07:39:58Z</dcterms:modified>
</cp:coreProperties>
</file>