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4" r:id="rId6"/>
    <p:sldId id="265" r:id="rId7"/>
    <p:sldId id="267" r:id="rId8"/>
    <p:sldId id="266" r:id="rId9"/>
    <p:sldId id="268" r:id="rId10"/>
    <p:sldId id="271" r:id="rId11"/>
    <p:sldId id="272" r:id="rId12"/>
    <p:sldId id="273" r:id="rId13"/>
    <p:sldId id="275" r:id="rId14"/>
    <p:sldId id="269" r:id="rId15"/>
    <p:sldId id="274" r:id="rId16"/>
    <p:sldId id="278" r:id="rId17"/>
    <p:sldId id="276" r:id="rId18"/>
    <p:sldId id="282" r:id="rId19"/>
    <p:sldId id="283" r:id="rId20"/>
    <p:sldId id="284" r:id="rId21"/>
    <p:sldId id="277" r:id="rId22"/>
    <p:sldId id="270" r:id="rId23"/>
    <p:sldId id="259" r:id="rId24"/>
    <p:sldId id="261" r:id="rId25"/>
    <p:sldId id="263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985" autoAdjust="0"/>
    <p:restoredTop sz="94660"/>
  </p:normalViewPr>
  <p:slideViewPr>
    <p:cSldViewPr snapToGrid="0">
      <p:cViewPr>
        <p:scale>
          <a:sx n="70" d="100"/>
          <a:sy n="70" d="100"/>
        </p:scale>
        <p:origin x="-1650" y="-96"/>
      </p:cViewPr>
      <p:guideLst>
        <p:guide orient="horz" pos="2160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My%20Documents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513354344396888E-2"/>
          <c:y val="3.5551077768822319E-2"/>
          <c:w val="0.88524414239615168"/>
          <c:h val="0.856631946597226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Resolution. (cm)</c:v>
                </c:pt>
              </c:strCache>
            </c:strRef>
          </c:tx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Sheet2!$C$2:$C$7</c:f>
              <c:numCache>
                <c:formatCode>General</c:formatCode>
                <c:ptCount val="6"/>
                <c:pt idx="0">
                  <c:v>0.70420000000000005</c:v>
                </c:pt>
                <c:pt idx="1">
                  <c:v>0.70130000000000003</c:v>
                </c:pt>
                <c:pt idx="2">
                  <c:v>0.83730000000000004</c:v>
                </c:pt>
                <c:pt idx="3">
                  <c:v>1.0289999999999977</c:v>
                </c:pt>
                <c:pt idx="4">
                  <c:v>2.0449999999999999</c:v>
                </c:pt>
                <c:pt idx="5">
                  <c:v>2.9899999999999998</c:v>
                </c:pt>
              </c:numCache>
            </c:numRef>
          </c:yVal>
          <c:smooth val="1"/>
        </c:ser>
        <c:ser>
          <c:idx val="2"/>
          <c:order val="1"/>
          <c:tx>
            <c:strRef>
              <c:f>Sheet2!$F$1</c:f>
              <c:strCache>
                <c:ptCount val="1"/>
                <c:pt idx="0">
                  <c:v>Back Ground (%)</c:v>
                </c:pt>
              </c:strCache>
            </c:strRef>
          </c:tx>
          <c:dLbls>
            <c:dLbl>
              <c:idx val="4"/>
              <c:layout>
                <c:manualLayout>
                  <c:x val="5.7129560239129193E-3"/>
                  <c:y val="1.0498687664041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Sheet2!$F$2:$F$7</c:f>
              <c:numCache>
                <c:formatCode>0.0</c:formatCode>
                <c:ptCount val="6"/>
                <c:pt idx="0">
                  <c:v>0.36000000000000032</c:v>
                </c:pt>
                <c:pt idx="1">
                  <c:v>0.64000000000000112</c:v>
                </c:pt>
                <c:pt idx="2">
                  <c:v>0.64000000000000112</c:v>
                </c:pt>
                <c:pt idx="3">
                  <c:v>1</c:v>
                </c:pt>
                <c:pt idx="4">
                  <c:v>2.56</c:v>
                </c:pt>
                <c:pt idx="5">
                  <c:v>4</c:v>
                </c:pt>
              </c:numCache>
            </c:numRef>
          </c:yVal>
          <c:smooth val="1"/>
        </c:ser>
        <c:ser>
          <c:idx val="3"/>
          <c:order val="2"/>
          <c:tx>
            <c:strRef>
              <c:f>Sheet2!$I$1</c:f>
              <c:strCache>
                <c:ptCount val="1"/>
                <c:pt idx="0">
                  <c:v>Cost (M$)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x"/>
            <c:size val="10"/>
            <c:spPr>
              <a:ln>
                <a:solidFill>
                  <a:srgbClr val="7030A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Sheet2!$B$2:$B$7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16</c:v>
                </c:pt>
                <c:pt idx="5">
                  <c:v>20</c:v>
                </c:pt>
              </c:numCache>
            </c:numRef>
          </c:xVal>
          <c:yVal>
            <c:numRef>
              <c:f>Sheet2!$I$2:$I$7</c:f>
              <c:numCache>
                <c:formatCode>0.0</c:formatCode>
                <c:ptCount val="6"/>
                <c:pt idx="0">
                  <c:v>32.15</c:v>
                </c:pt>
                <c:pt idx="1">
                  <c:v>8.3250000000000028</c:v>
                </c:pt>
                <c:pt idx="2">
                  <c:v>2.4</c:v>
                </c:pt>
                <c:pt idx="3">
                  <c:v>1.6700000000000019</c:v>
                </c:pt>
                <c:pt idx="4">
                  <c:v>0.85312500000000124</c:v>
                </c:pt>
                <c:pt idx="5">
                  <c:v>0.68000000000000094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756992"/>
        <c:axId val="88758528"/>
      </c:scatterChart>
      <c:valAx>
        <c:axId val="8875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8758528"/>
        <c:crosses val="autoZero"/>
        <c:crossBetween val="midCat"/>
      </c:valAx>
      <c:valAx>
        <c:axId val="88758528"/>
        <c:scaling>
          <c:orientation val="minMax"/>
          <c:max val="4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756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021289005540979"/>
          <c:y val="0.36185279505219087"/>
          <c:w val="0.25913779830638889"/>
          <c:h val="0.2556552617984863"/>
        </c:manualLayout>
      </c:layout>
      <c:overlay val="0"/>
      <c:spPr>
        <a:solidFill>
          <a:schemeClr val="bg1"/>
        </a:solidFill>
        <a:ln w="9525" cmpd="sng"/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888C-1541-454F-9DED-2CE230DA6A3B}" type="datetimeFigureOut">
              <a:rPr lang="en-US" smtClean="0"/>
              <a:t>10/15/2011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E1849-A2EC-402F-A005-94EFC8BF2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59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E86D3-2369-497A-A879-75BE9DACF91F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6ABC-39E8-4303-8225-854B910E2BDE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F036C-1D37-438F-83B7-B93F86046097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A8D8-250F-4133-AFF5-43E8553CF17F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AEAAF-7A01-4169-B576-4AFEEC59BA78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E4D7-C18C-424F-81AC-554E2327F38B}" type="datetime1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38673-8A7D-4EEC-BC1C-64E22D045444}" type="datetime1">
              <a:rPr lang="en-US" smtClean="0"/>
              <a:t>10/15/2011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523B-010A-4C95-BB63-4930A382B4E2}" type="datetime1">
              <a:rPr lang="en-US" smtClean="0"/>
              <a:t>10/15/2011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D786D-CB54-43D6-88B2-5F91BB4EBD72}" type="datetime1">
              <a:rPr lang="en-US" smtClean="0"/>
              <a:t>10/15/2011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5C8FC-AFE3-4E16-A458-FF5759585973}" type="datetime1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9DAAB-368A-4ACB-989B-AC9B9CB5EB51}" type="datetime1">
              <a:rPr lang="en-US" smtClean="0"/>
              <a:t>10/15/2011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3">
                <a:lumMod val="60000"/>
                <a:lumOff val="40000"/>
              </a:schemeClr>
            </a:gs>
            <a:gs pos="75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661A9-EEDE-4AE3-A232-5435F7F80CA7}" type="datetime1">
              <a:rPr lang="en-US" smtClean="0"/>
              <a:t>10/15/2011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 txBox="1">
            <a:spLocks/>
          </p:cNvSpPr>
          <p:nvPr/>
        </p:nvSpPr>
        <p:spPr>
          <a:xfrm>
            <a:off x="336756" y="430164"/>
            <a:ext cx="8458200" cy="1676399"/>
          </a:xfrm>
          <a:prstGeom prst="rect">
            <a:avLst/>
          </a:prstGeom>
        </p:spPr>
        <p:txBody>
          <a:bodyPr vert="horz" anchor="b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5400" b="1" noProof="0" dirty="0" smtClean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itchFamily="18" charset="0"/>
                <a:ea typeface="+mj-ea"/>
                <a:cs typeface="+mj-cs"/>
              </a:rPr>
              <a:t>Calorimeter Design</a:t>
            </a:r>
          </a:p>
          <a:p>
            <a:pPr lvl="0" algn="ctr">
              <a:spcBef>
                <a:spcPct val="0"/>
              </a:spcBef>
              <a:defRPr/>
            </a:pPr>
            <a:r>
              <a:rPr kumimoji="0" lang="en-US" altLang="zh-CN" sz="5400" b="1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onstantia" pitchFamily="18" charset="0"/>
                <a:ea typeface="+mj-ea"/>
                <a:cs typeface="+mj-cs"/>
              </a:rPr>
              <a:t>for SoLID Project</a:t>
            </a:r>
            <a:endParaRPr kumimoji="0" lang="zh-CN" altLang="en-US" sz="29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Constantia" pitchFamily="18" charset="0"/>
              <a:ea typeface="+mj-ea"/>
              <a:cs typeface="+mj-cs"/>
            </a:endParaRPr>
          </a:p>
        </p:txBody>
      </p:sp>
      <p:sp>
        <p:nvSpPr>
          <p:cNvPr id="9" name="副标题 2"/>
          <p:cNvSpPr txBox="1">
            <a:spLocks/>
          </p:cNvSpPr>
          <p:nvPr/>
        </p:nvSpPr>
        <p:spPr>
          <a:xfrm>
            <a:off x="565356" y="3276600"/>
            <a:ext cx="8001000" cy="609600"/>
          </a:xfrm>
          <a:prstGeom prst="rect">
            <a:avLst/>
          </a:prstGeom>
        </p:spPr>
        <p:txBody>
          <a:bodyPr vert="horz" lIns="45720" rIns="45720">
            <a:noAutofit/>
          </a:bodyPr>
          <a:lstStyle/>
          <a:p>
            <a:pPr marR="64008" lvl="0" algn="ctr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altLang="zh-CN" sz="28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Mehdi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MEZIANE,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Jin 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HUANG, </a:t>
            </a:r>
            <a:r>
              <a:rPr lang="en-US" altLang="zh-CN" sz="28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Zhiwen</a:t>
            </a:r>
            <a:r>
              <a:rPr lang="en-US" altLang="zh-CN" sz="28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ZHAO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60756" y="458218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800" b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SoLID</a:t>
            </a:r>
            <a:r>
              <a:rPr lang="en-US" altLang="zh-CN" sz="28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Collaboration </a:t>
            </a:r>
            <a:r>
              <a:rPr lang="en-US" altLang="zh-CN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Meeting</a:t>
            </a:r>
            <a:endParaRPr lang="en-US" altLang="zh-CN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52567" y="5257800"/>
            <a:ext cx="4826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400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October 15</a:t>
            </a:r>
            <a:r>
              <a:rPr lang="en-US" altLang="zh-CN" sz="2400" b="1" baseline="30000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th</a:t>
            </a:r>
            <a:r>
              <a:rPr lang="en-US" altLang="zh-CN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, 2011, Jefferson Lab</a:t>
            </a:r>
            <a:endParaRPr lang="zh-CN" alt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8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5569" y="180975"/>
            <a:ext cx="792518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Light Read-out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968" y="1371600"/>
            <a:ext cx="4913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Large  Angle Calorimeter: </a:t>
            </a:r>
            <a:endParaRPr lang="en-US" sz="2800" b="1" u="sng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569" y="2209800"/>
            <a:ext cx="7482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Preferred option: transport light outside the magnetic field.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4196" y="2762310"/>
            <a:ext cx="66663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PMT read out outside the magnet is easy to maintain.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549" y="3733800"/>
            <a:ext cx="538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Forward  Angle Calorimeter: 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116" y="4476690"/>
            <a:ext cx="7162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Option 1 : transport light outside the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endcap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, easy access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116" y="4970502"/>
            <a:ext cx="5195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Option 2 : in field  light readout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(&lt;100G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).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Need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PMT with mu-metal shielding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6116" y="5772090"/>
            <a:ext cx="3888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Both options are under studies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9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2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54650" y="180975"/>
            <a:ext cx="602440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Fibers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0944" y="1073891"/>
            <a:ext cx="16799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Fibers: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9796" y="1568705"/>
            <a:ext cx="5707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Wave Length Shifting fibers (WLS):  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2340858"/>
            <a:ext cx="8360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KURARAY Y11:  - good attenuation length (3.5-4m),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02574" y="4202668"/>
            <a:ext cx="6593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(M.J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en-US" b="1" i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Varanda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et al. /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NIM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in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Phys. Res. </a:t>
            </a:r>
            <a:r>
              <a:rPr lang="en-US" b="1" i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 453 (2000)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255}258)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2574" y="2930604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                         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29870" y="296186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good radiation hardness : &lt;30% loss of  </a:t>
            </a:r>
          </a:p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light output  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after a 693 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krad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irradiation.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48529" y="3821668"/>
            <a:ext cx="414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- Recovery: few 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percents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after 10 days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796" y="5257800"/>
            <a:ext cx="234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Clear Fibers: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4822" y="5312392"/>
            <a:ext cx="651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KURARAY clear PS,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Super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Eska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…, options under study.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3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97256" y="2620370"/>
            <a:ext cx="7705299" cy="3151139"/>
            <a:chOff x="1703811" y="4648200"/>
            <a:chExt cx="7440189" cy="2362200"/>
          </a:xfrm>
        </p:grpSpPr>
        <p:graphicFrame>
          <p:nvGraphicFramePr>
            <p:cNvPr id="5" name="Object 2"/>
            <p:cNvGraphicFramePr>
              <a:graphicFrameLocks noChangeAspect="1"/>
            </p:cNvGraphicFramePr>
            <p:nvPr/>
          </p:nvGraphicFramePr>
          <p:xfrm>
            <a:off x="5105400" y="4795091"/>
            <a:ext cx="4038600" cy="2062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r:id="rId3" imgW="6982975" imgH="3566843" progId="">
                    <p:embed/>
                  </p:oleObj>
                </mc:Choice>
                <mc:Fallback>
                  <p:oleObj r:id="rId3" imgW="6982975" imgH="3566843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5400" y="4795091"/>
                          <a:ext cx="4038600" cy="20629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03811" y="4648200"/>
              <a:ext cx="3477789" cy="2362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7" name="Rectangle 6"/>
            <p:cNvSpPr/>
            <p:nvPr/>
          </p:nvSpPr>
          <p:spPr>
            <a:xfrm>
              <a:off x="3856545" y="4800600"/>
              <a:ext cx="246413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128-fiber connector</a:t>
              </a:r>
            </a:p>
            <a:p>
              <a:pPr algn="ctr"/>
              <a:r>
                <a:rPr lang="en-US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LHCb</a:t>
              </a:r>
              <a:endPara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963304" y="180975"/>
            <a:ext cx="717363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Connectors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0944" y="1249043"/>
            <a:ext cx="2065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Option 1: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1622952"/>
            <a:ext cx="67835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One to one WLS/clear fiber connector,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used in previous experiments (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LHCb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, Minos)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63304" y="180975"/>
            <a:ext cx="717363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Connectors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9722" y="4120524"/>
            <a:ext cx="2098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Option 3:</a:t>
            </a:r>
            <a:endParaRPr lang="en-US" sz="2800" b="1" u="sng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9378" y="4562673"/>
            <a:ext cx="79779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Glue the WLS fibers to a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lucite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disk coupled to a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lucite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Rod with optical grease or Si gel “cookie”.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200" y="5943600"/>
            <a:ext cx="7317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Need more R&amp;D to decide what is the best option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944" y="764941"/>
            <a:ext cx="2109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Option 2:</a:t>
            </a:r>
            <a:endParaRPr lang="en-US" sz="2800" b="1" u="sng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1138850"/>
            <a:ext cx="683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Thermal fusion: splice the WLS and clear fiber.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599" y="1586978"/>
            <a:ext cx="76211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Giorgio </a:t>
            </a:r>
            <a:r>
              <a:rPr lang="en-US" b="1" i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Apollinari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et al NIM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in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Phys. Research. 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A311 (1992) 5211-528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6161" y="1097891"/>
            <a:ext cx="2013854" cy="3860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nut 9"/>
          <p:cNvSpPr/>
          <p:nvPr/>
        </p:nvSpPr>
        <p:spPr>
          <a:xfrm rot="19780824">
            <a:off x="3766777" y="2079163"/>
            <a:ext cx="1214651" cy="1801505"/>
          </a:xfrm>
          <a:prstGeom prst="donut">
            <a:avLst>
              <a:gd name="adj" fmla="val 111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0633" y="2021255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joint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6383" y="5339078"/>
            <a:ext cx="5255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Would reduce the cost significantly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57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68280" y="180975"/>
            <a:ext cx="621561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Hexagon Layout Simulation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638016" y="1585678"/>
            <a:ext cx="2838450" cy="2686050"/>
            <a:chOff x="1733552" y="2209800"/>
            <a:chExt cx="2838450" cy="268605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3552" y="2209800"/>
              <a:ext cx="283845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>
            <a:xfrm>
              <a:off x="1981200" y="4495800"/>
              <a:ext cx="25110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Hexagon Shashlyk model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686014" y="1585678"/>
            <a:ext cx="2838450" cy="2686050"/>
            <a:chOff x="4781550" y="2209800"/>
            <a:chExt cx="2838450" cy="2686050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1550" y="2209800"/>
              <a:ext cx="283845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5105400" y="4495800"/>
              <a:ext cx="23228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 GeV electron shower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7550" y="4833665"/>
            <a:ext cx="8469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Energy weighted position resolution is about the same as 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the square layout one: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~1cm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13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132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4735855" y="867768"/>
            <a:ext cx="4297680" cy="2743200"/>
            <a:chOff x="122831" y="867768"/>
            <a:chExt cx="4297680" cy="2743200"/>
          </a:xfrm>
        </p:grpSpPr>
        <p:pic>
          <p:nvPicPr>
            <p:cNvPr id="3" name="Picture 2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2831" y="867768"/>
              <a:ext cx="4297680" cy="2743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582356" y="2633777"/>
              <a:ext cx="261802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Energy deposition for </a:t>
              </a:r>
              <a:r>
                <a:rPr lang="en-US" sz="3600" b="1" dirty="0" smtClean="0">
                  <a:solidFill>
                    <a:srgbClr val="FF0000"/>
                  </a:solidFill>
                </a:rPr>
                <a:t>e</a:t>
              </a:r>
              <a:r>
                <a:rPr lang="en-US" sz="3600" b="1" baseline="30000" dirty="0" smtClean="0">
                  <a:solidFill>
                    <a:srgbClr val="FF0000"/>
                  </a:solidFill>
                </a:rPr>
                <a:t>-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32073" y="3720201"/>
            <a:ext cx="4297680" cy="2743200"/>
            <a:chOff x="4691129" y="908713"/>
            <a:chExt cx="4297680" cy="2743200"/>
          </a:xfrm>
        </p:grpSpPr>
        <p:pic>
          <p:nvPicPr>
            <p:cNvPr id="4" name="Picture 3"/>
            <p:cNvPicPr preferRelativeResize="0"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129" y="908713"/>
              <a:ext cx="4297680" cy="27432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5181600" y="2695333"/>
              <a:ext cx="247561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/>
                <a:t>Energy deposition for </a:t>
              </a:r>
              <a:r>
                <a:rPr lang="el-GR" sz="3200" b="1" dirty="0" smtClean="0">
                  <a:solidFill>
                    <a:schemeClr val="tx2"/>
                  </a:solidFill>
                </a:rPr>
                <a:t>γ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891368" y="180975"/>
            <a:ext cx="536659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Background Simulation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14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75074" y="108152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The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radiation dose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scintillators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is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100krad~2Mrad,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material dependent. 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75074" y="3201026"/>
            <a:ext cx="5738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Dose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=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(fraction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energy deposition for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              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each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layer) *(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energy flux)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75074" y="5043528"/>
            <a:ext cx="4681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(fraction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energy deposition) is calculated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using GEANT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4 simulation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each layer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and different incoming particle kinematic energy.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75074" y="412227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(energy flux) is generated by using GEMC and Babar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model.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75074" y="200277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Doses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on the fibers are similar to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the doses 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scintillator tiles (both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are plastic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based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).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5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891368" y="180975"/>
            <a:ext cx="536659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Background Simulation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801" y="895428"/>
            <a:ext cx="4995081" cy="325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15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27299" y="4220654"/>
            <a:ext cx="9280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The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first 10 layers of scintillator have most of the radiation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dose.  Dominated by </a:t>
            </a:r>
            <a:r>
              <a:rPr lang="el-GR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γ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7299" y="4672085"/>
            <a:ext cx="9171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Not much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safety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margin to radiation limit for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some scintillator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. 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Need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to use radiation hard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material.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7299" y="5400515"/>
            <a:ext cx="963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Can add a front shielding of 1~2mm lead (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equivalent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to 2~3 layers) to reduce the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radiation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in the first few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layers.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7299" y="6128946"/>
            <a:ext cx="5394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GEMC background model is being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improved.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4412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69304" y="180975"/>
            <a:ext cx="375436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Budget Estimate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688222"/>
              </p:ext>
            </p:extLst>
          </p:nvPr>
        </p:nvGraphicFramePr>
        <p:xfrm>
          <a:off x="104915" y="1009144"/>
          <a:ext cx="8857967" cy="293846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05270"/>
                <a:gridCol w="832514"/>
                <a:gridCol w="883216"/>
                <a:gridCol w="973667"/>
                <a:gridCol w="973667"/>
                <a:gridCol w="973667"/>
                <a:gridCol w="1043213"/>
                <a:gridCol w="1095375"/>
                <a:gridCol w="877378"/>
              </a:tblGrid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Experiment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Angle (degree)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Radius (cm)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Area(m</a:t>
                      </a:r>
                      <a:r>
                        <a:rPr lang="en-US" sz="1400" b="0" baseline="30000" dirty="0" smtClean="0"/>
                        <a:t>2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Number of modules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Module cost (M$)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Fiber Extension (M$)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PMT+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support (M$)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Total cost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PVDIS </a:t>
                      </a:r>
                    </a:p>
                    <a:p>
                      <a:pPr algn="ctr"/>
                      <a:r>
                        <a:rPr lang="en-US" sz="1400" b="0" dirty="0" smtClean="0"/>
                        <a:t>(forward angle)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22-35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110-258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~10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1000?</a:t>
                      </a:r>
                      <a:br>
                        <a:rPr lang="en-US" sz="1400" b="0" dirty="0" smtClean="0"/>
                      </a:br>
                      <a:r>
                        <a:rPr lang="en-US" sz="1400" b="0" dirty="0" smtClean="0"/>
                        <a:t>~Baffle</a:t>
                      </a:r>
                      <a:r>
                        <a:rPr lang="en-US" sz="1400" b="0" baseline="0" dirty="0" smtClean="0"/>
                        <a:t> design</a:t>
                      </a:r>
                      <a:endParaRPr lang="en-US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1.5</a:t>
                      </a:r>
                      <a:endParaRPr lang="en-US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</a:t>
                      </a:r>
                      <a:endParaRPr lang="en-US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0.6</a:t>
                      </a:r>
                      <a:endParaRPr lang="en-US" sz="1400" b="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2.1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SIDIS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(forward angle)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9-15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107-202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908</a:t>
                      </a:r>
                      <a:endParaRPr lang="en-US" sz="1400" b="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734616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SIDIS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(large angle)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17-24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82-141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5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492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0.8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0.3(?)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0.3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1.4</a:t>
                      </a:r>
                      <a:endParaRPr lang="en-US" sz="14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61992" y="4049963"/>
            <a:ext cx="4285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>
              <a:spcBef>
                <a:spcPts val="400"/>
              </a:spcBef>
              <a:buSzPct val="100000"/>
              <a:buFont typeface="Wingdings" pitchFamily="2" charset="2"/>
              <a:buChar char="v"/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Support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structure: 0.2M$ (?) </a:t>
            </a:r>
          </a:p>
        </p:txBody>
      </p:sp>
      <p:sp>
        <p:nvSpPr>
          <p:cNvPr id="5" name="Rectangle 4"/>
          <p:cNvSpPr/>
          <p:nvPr/>
        </p:nvSpPr>
        <p:spPr>
          <a:xfrm>
            <a:off x="-61992" y="5696558"/>
            <a:ext cx="9083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>
              <a:spcBef>
                <a:spcPts val="400"/>
              </a:spcBef>
              <a:buSzPct val="100000"/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Rearrangement of  modules between PVDIS &amp; SIDIS large angle calorimeters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61992" y="5147693"/>
            <a:ext cx="9205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>
              <a:spcBef>
                <a:spcPts val="400"/>
              </a:spcBef>
              <a:buSzPct val="100000"/>
              <a:buFont typeface="Wingdings" pitchFamily="2" charset="2"/>
              <a:buChar char="v"/>
            </a:pP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PVDIS : factor 0.5 reduction due to only covers ~half of azimuthal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angle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61992" y="4598828"/>
            <a:ext cx="77128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>
              <a:spcBef>
                <a:spcPts val="400"/>
              </a:spcBef>
              <a:buSzPct val="100000"/>
              <a:buFont typeface="Wingdings" pitchFamily="2" charset="2"/>
              <a:buChar char="v"/>
            </a:pP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10x10cm </a:t>
            </a:r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Shashlyk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module costs about $1~1.5K each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16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9784" y="180975"/>
            <a:ext cx="6913816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TEST of the COMPASS modules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7337" y="2247851"/>
            <a:ext cx="8206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To help parameterizing the light sampling for WSL fibers and anchor the simulation.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37" y="3651647"/>
            <a:ext cx="85475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To study the position resolution at different incoming angles.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77337" y="5055443"/>
            <a:ext cx="8425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We will borrow 30(5x6) COMPASS module used for TPE@CLAS, but still need PMT, base and electronics.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337" y="1213387"/>
            <a:ext cx="8547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To gain direct experience with the modules.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17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6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408" y="3724696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808" y="3724696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11" descr="img_1086.jpg"/>
          <p:cNvPicPr preferRelativeResize="0"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326408" y="884832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img_1087.jpg"/>
          <p:cNvPicPr preferRelativeResize="0"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9808" y="884832"/>
            <a:ext cx="4114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9016" y="180975"/>
            <a:ext cx="8708025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COMPASS modules used for TPE@CLAS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18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4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4795" y="180975"/>
            <a:ext cx="228299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OUTLINE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" y="1177925"/>
            <a:ext cx="291009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Requirements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1987562"/>
            <a:ext cx="4343400" cy="2078148"/>
            <a:chOff x="104774" y="1825673"/>
            <a:chExt cx="4343400" cy="2078148"/>
          </a:xfrm>
        </p:grpSpPr>
        <p:sp>
          <p:nvSpPr>
            <p:cNvPr id="16" name="Rectangle 15"/>
            <p:cNvSpPr/>
            <p:nvPr/>
          </p:nvSpPr>
          <p:spPr>
            <a:xfrm>
              <a:off x="104774" y="1825673"/>
              <a:ext cx="43434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v"/>
              </a:pP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Constantia" pitchFamily="18" charset="0"/>
                </a:rPr>
                <a:t>Calorimeter  design</a:t>
              </a:r>
            </a:p>
          </p:txBody>
        </p:sp>
        <p:sp>
          <p:nvSpPr>
            <p:cNvPr id="17" name="TextBox 16"/>
            <p:cNvSpPr txBox="1"/>
            <p:nvPr/>
          </p:nvSpPr>
          <p:spPr bwMode="auto">
            <a:xfrm>
              <a:off x="685800" y="2334161"/>
              <a:ext cx="2625912" cy="156966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nstantia" pitchFamily="18" charset="0"/>
                </a:rPr>
                <a:t>Best Option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nstantia" pitchFamily="18" charset="0"/>
                </a:rPr>
                <a:t>Tunable design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nstantia" pitchFamily="18" charset="0"/>
                </a:rPr>
                <a:t>Layout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buFont typeface="Wingdings" pitchFamily="2" charset="2"/>
                <a:buChar char="Ø"/>
                <a:defRPr/>
              </a:pPr>
              <a:r>
                <a:rPr lang="en-US" sz="2400" b="1" dirty="0" smtClean="0">
                  <a:solidFill>
                    <a:schemeClr val="accent1">
                      <a:lumMod val="50000"/>
                    </a:schemeClr>
                  </a:solidFill>
                  <a:latin typeface="Constantia" pitchFamily="18" charset="0"/>
                </a:rPr>
                <a:t>Light Readout</a:t>
              </a:r>
              <a:endParaRPr lang="en-US" sz="2400" b="1" dirty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4167461"/>
            <a:ext cx="327987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Budget Estimate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4977098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Constantia" pitchFamily="18" charset="0"/>
              </a:rPr>
              <a:t>Simulation Update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5786735"/>
            <a:ext cx="24261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Conclusion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7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05784" y="180975"/>
            <a:ext cx="348633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Beam Test Plan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61659" y="1277037"/>
            <a:ext cx="75540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Before the holiday, setup and bench test with cosmic ray for calibration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659" y="3005617"/>
            <a:ext cx="66259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After the holiday, beam test in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HallA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549" y="3577431"/>
            <a:ext cx="5622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gain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balance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sampling fraction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energy resolution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Timing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position resolution with angles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19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215224" y="180975"/>
            <a:ext cx="265406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Conclusion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95400" y="7620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1888" y="1337467"/>
            <a:ext cx="824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Square Layout preferred over hexagon and ring sector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888" y="2208289"/>
            <a:ext cx="8080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Need more R&amp;D on the WLS/clear fibers connection 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(connectors, fusion, bundle…)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888" y="4319265"/>
            <a:ext cx="70457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Budget:    $2.1 M for PVDIS + SIDIS large angle</a:t>
            </a:r>
          </a:p>
          <a:p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                   $1.4 M for SIDIS forward angle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888" y="3448443"/>
            <a:ext cx="5527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Background simulation is ongoing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888" y="5559419"/>
            <a:ext cx="7141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Plan for a beam test of the COMPASS modules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73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344" y="2895600"/>
            <a:ext cx="4214295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rgbClr val="FF0000"/>
                </a:solidFill>
                <a:latin typeface="Constantia" pitchFamily="18" charset="0"/>
              </a:rPr>
              <a:t>Backup Slides</a:t>
            </a:r>
            <a:endParaRPr lang="en-US" sz="4800" b="1" dirty="0">
              <a:solidFill>
                <a:srgbClr val="FF0000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33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20296" y="180975"/>
            <a:ext cx="388798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REQUIREMENTS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3335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152400" y="1101213"/>
            <a:ext cx="7620000" cy="1184787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Electron-hadron separation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: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100:1 pion rejection in electron sample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Energy resolution: </a:t>
            </a: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σ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(E)/E ~ 6%/√E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3077788"/>
            <a:ext cx="8989142" cy="931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628" lvl="0" indent="-342900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100000"/>
              <a:buFont typeface="Wingdings" pitchFamily="2" charset="2"/>
              <a:buChar char="v"/>
              <a:defRPr/>
            </a:pPr>
            <a:r>
              <a:rPr lang="en-US" sz="2800" b="1" u="sng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Provide shower </a:t>
            </a:r>
            <a:r>
              <a:rPr lang="en-US" sz="2800" b="1" u="sng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Position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:</a:t>
            </a:r>
            <a:endParaRPr lang="en-US" sz="28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  <a:p>
            <a:pPr marL="736092" lvl="1" indent="-342900">
              <a:spcBef>
                <a:spcPts val="324"/>
              </a:spcBef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σ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~1cm, for tracking initial seed /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suppress background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00600"/>
            <a:ext cx="85049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Time </a:t>
            </a:r>
            <a:r>
              <a:rPr lang="en-US" sz="2800" b="1" u="sng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response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: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marL="800100" lvl="1" indent="-342900">
              <a:buClr>
                <a:schemeClr val="tx2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σ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&lt;~ few hundreds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ps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, provide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trigger/identify beam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</a:t>
            </a:r>
          </a:p>
          <a:p>
            <a:pPr lvl="1">
              <a:buClr>
                <a:srgbClr val="0F6FC6"/>
              </a:buClr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bunch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(TOF PID)</a:t>
            </a:r>
          </a:p>
        </p:txBody>
      </p:sp>
    </p:spTree>
    <p:extLst>
      <p:ext uri="{BB962C8B-B14F-4D97-AF65-F5344CB8AC3E}">
        <p14:creationId xmlns:p14="http://schemas.microsoft.com/office/powerpoint/2010/main" val="95691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7408" y="180975"/>
            <a:ext cx="6891310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Flexibility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047690"/>
            <a:ext cx="7597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Great design adaptability to match the experimental needs.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1504890"/>
            <a:ext cx="50693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Two experienced providers contacted: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7200" y="1828800"/>
            <a:ext cx="54857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IHEP at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Protvino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for design &amp; production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266890"/>
            <a:ext cx="6849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INR at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Trozic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for design  &amp; UNIPLAST for production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graphicFrame>
        <p:nvGraphicFramePr>
          <p:cNvPr id="16" name="内容占位符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328052"/>
              </p:ext>
            </p:extLst>
          </p:nvPr>
        </p:nvGraphicFramePr>
        <p:xfrm>
          <a:off x="533400" y="2819400"/>
          <a:ext cx="8077200" cy="35966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19400"/>
                <a:gridCol w="1828800"/>
                <a:gridCol w="1676400"/>
                <a:gridCol w="1752600"/>
              </a:tblGrid>
              <a:tr h="4543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Experiment</a:t>
                      </a:r>
                      <a:endParaRPr lang="en-US" sz="18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COMPASS</a:t>
                      </a:r>
                    </a:p>
                    <a:p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PANDA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KIPIO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Pb</a:t>
                      </a:r>
                      <a:r>
                        <a:rPr lang="en-US" sz="1600" baseline="0" dirty="0" smtClean="0"/>
                        <a:t> Thick/ Layer  (mm)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0.8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0.28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672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Sci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Thick/ Layer  (mm)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Energy Res.    a/</a:t>
                      </a:r>
                      <a:r>
                        <a:rPr lang="en-US" sz="1600" dirty="0" err="1" smtClean="0"/>
                        <a:t>sqrt</a:t>
                      </a:r>
                      <a:r>
                        <a:rPr lang="en-US" sz="1600" dirty="0" smtClean="0"/>
                        <a:t>(E)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6.5%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~3%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~3%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Rad. Length,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X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baseline="0" dirty="0" smtClean="0"/>
                        <a:t> (mm)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34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Total Rad. Length (X</a:t>
                      </a:r>
                      <a:r>
                        <a:rPr lang="en-US" sz="1600" baseline="-25000" dirty="0" smtClean="0"/>
                        <a:t>0</a:t>
                      </a:r>
                      <a:r>
                        <a:rPr lang="en-US" sz="1600" dirty="0" smtClean="0"/>
                        <a:t>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22.5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16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Moliere radius (mm)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36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59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Typical Detecting Energy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1</a:t>
                      </a:r>
                      <a:r>
                        <a:rPr lang="en-US" sz="1600" baseline="0" dirty="0" smtClean="0"/>
                        <a:t>~</a:t>
                      </a:r>
                      <a:r>
                        <a:rPr lang="en-US" sz="1600" dirty="0" smtClean="0"/>
                        <a:t>10</a:t>
                      </a:r>
                      <a:r>
                        <a:rPr lang="en-US" sz="1600" baseline="30000" dirty="0" smtClean="0"/>
                        <a:t>2</a:t>
                      </a:r>
                      <a:r>
                        <a:rPr lang="en-US" sz="1600" dirty="0" smtClean="0"/>
                        <a:t>GeV?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&lt;10GeV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&lt;1GeV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Trans.</a:t>
                      </a:r>
                      <a:r>
                        <a:rPr lang="en-US" sz="1600" baseline="0" dirty="0" smtClean="0"/>
                        <a:t> Size (cm)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~4x4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11x11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11x11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1593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 depth(cm)</a:t>
                      </a:r>
                      <a:endParaRPr lang="en-US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680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555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58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7351" y="180975"/>
            <a:ext cx="8123249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Lead/</a:t>
            </a:r>
            <a:r>
              <a:rPr lang="en-US" sz="3600" b="1" dirty="0" err="1" smtClean="0">
                <a:solidFill>
                  <a:srgbClr val="FF0000"/>
                </a:solidFill>
                <a:latin typeface="Constantia" pitchFamily="18" charset="0"/>
              </a:rPr>
              <a:t>Sci</a:t>
            </a: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 Ratio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1047690"/>
            <a:ext cx="8590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Tuning of the ratio performed with a dedicated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Geant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4 simulation.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540146"/>
            <a:ext cx="8978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Can reach a pion rejection factor of 100/1 with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Pb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thick. = 0.6 mm /layer 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Bent-Up Arrow 1"/>
          <p:cNvSpPr/>
          <p:nvPr/>
        </p:nvSpPr>
        <p:spPr>
          <a:xfrm rot="5400000">
            <a:off x="206796" y="1469603"/>
            <a:ext cx="378558" cy="334952"/>
          </a:xfrm>
          <a:prstGeom prst="bent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C:\Users\Huang Jin\AppData\Local\Temp\c1_n6.png"/>
          <p:cNvPicPr>
            <a:picLocks noChangeAspect="1" noChangeArrowheads="1"/>
          </p:cNvPicPr>
          <p:nvPr/>
        </p:nvPicPr>
        <p:blipFill rotWithShape="1">
          <a:blip r:embed="rId2" cstate="print"/>
          <a:srcRect r="4950"/>
          <a:stretch/>
        </p:blipFill>
        <p:spPr bwMode="auto">
          <a:xfrm>
            <a:off x="76200" y="2452048"/>
            <a:ext cx="4345675" cy="3100551"/>
          </a:xfrm>
          <a:prstGeom prst="rect">
            <a:avLst/>
          </a:prstGeom>
          <a:noFill/>
        </p:spPr>
      </p:pic>
      <p:pic>
        <p:nvPicPr>
          <p:cNvPr id="11" name="Picture 3" descr="C:\Users\Huang Jin\AppData\Local\Temp\c1_n9.png"/>
          <p:cNvPicPr>
            <a:picLocks noChangeAspect="1" noChangeArrowheads="1"/>
          </p:cNvPicPr>
          <p:nvPr/>
        </p:nvPicPr>
        <p:blipFill rotWithShape="1">
          <a:blip r:embed="rId3" cstate="print"/>
          <a:srcRect r="6094"/>
          <a:stretch/>
        </p:blipFill>
        <p:spPr bwMode="auto">
          <a:xfrm>
            <a:off x="4698242" y="2462048"/>
            <a:ext cx="4293358" cy="3100552"/>
          </a:xfrm>
          <a:prstGeom prst="rect">
            <a:avLst/>
          </a:prstGeom>
          <a:noFill/>
        </p:spPr>
      </p:pic>
      <p:sp>
        <p:nvSpPr>
          <p:cNvPr id="13" name="矩形 9"/>
          <p:cNvSpPr/>
          <p:nvPr/>
        </p:nvSpPr>
        <p:spPr>
          <a:xfrm>
            <a:off x="3124885" y="5181600"/>
            <a:ext cx="1272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 (GeV)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7773085" y="5181600"/>
            <a:ext cx="1272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 (GeV)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5" name="矩形 11"/>
          <p:cNvSpPr/>
          <p:nvPr/>
        </p:nvSpPr>
        <p:spPr>
          <a:xfrm>
            <a:off x="914400" y="2057400"/>
            <a:ext cx="29220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Electron Efficiency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6" name="矩形 12"/>
          <p:cNvSpPr/>
          <p:nvPr/>
        </p:nvSpPr>
        <p:spPr>
          <a:xfrm>
            <a:off x="5588882" y="2092656"/>
            <a:ext cx="2711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1/(Pion rejection)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cxnSp>
        <p:nvCxnSpPr>
          <p:cNvPr id="17" name="直接连接符 14"/>
          <p:cNvCxnSpPr/>
          <p:nvPr/>
        </p:nvCxnSpPr>
        <p:spPr>
          <a:xfrm>
            <a:off x="541360" y="3415352"/>
            <a:ext cx="3657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5"/>
          <p:cNvCxnSpPr/>
          <p:nvPr/>
        </p:nvCxnSpPr>
        <p:spPr>
          <a:xfrm>
            <a:off x="5091752" y="4686872"/>
            <a:ext cx="36576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6"/>
          <p:cNvSpPr/>
          <p:nvPr/>
        </p:nvSpPr>
        <p:spPr>
          <a:xfrm>
            <a:off x="3276600" y="3429000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97%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矩形 17"/>
          <p:cNvSpPr/>
          <p:nvPr/>
        </p:nvSpPr>
        <p:spPr>
          <a:xfrm>
            <a:off x="6768152" y="4114800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100:1 Rejection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6" name="直接连接符 27"/>
          <p:cNvCxnSpPr/>
          <p:nvPr/>
        </p:nvCxnSpPr>
        <p:spPr>
          <a:xfrm>
            <a:off x="6033448" y="2508912"/>
            <a:ext cx="0" cy="30363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9"/>
          <p:cNvCxnSpPr/>
          <p:nvPr/>
        </p:nvCxnSpPr>
        <p:spPr>
          <a:xfrm>
            <a:off x="6006152" y="5105400"/>
            <a:ext cx="15240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7"/>
          <p:cNvCxnSpPr/>
          <p:nvPr/>
        </p:nvCxnSpPr>
        <p:spPr>
          <a:xfrm>
            <a:off x="7560860" y="2526268"/>
            <a:ext cx="0" cy="30363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27"/>
          <p:cNvCxnSpPr/>
          <p:nvPr/>
        </p:nvCxnSpPr>
        <p:spPr>
          <a:xfrm>
            <a:off x="1388660" y="2495264"/>
            <a:ext cx="0" cy="30363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29"/>
          <p:cNvCxnSpPr/>
          <p:nvPr/>
        </p:nvCxnSpPr>
        <p:spPr>
          <a:xfrm>
            <a:off x="1361364" y="5091752"/>
            <a:ext cx="1524000" cy="158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27"/>
          <p:cNvCxnSpPr/>
          <p:nvPr/>
        </p:nvCxnSpPr>
        <p:spPr>
          <a:xfrm>
            <a:off x="2916072" y="2512620"/>
            <a:ext cx="0" cy="3036332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11"/>
          <p:cNvSpPr/>
          <p:nvPr/>
        </p:nvSpPr>
        <p:spPr>
          <a:xfrm>
            <a:off x="2606350" y="5791200"/>
            <a:ext cx="394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Range of interest: 3~7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GeV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1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 of calorimeter 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Shashlik</a:t>
            </a:r>
            <a:r>
              <a:rPr lang="en-US" dirty="0" smtClean="0"/>
              <a:t> calorimeter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SciFi calorimeter – </a:t>
            </a:r>
            <a:r>
              <a:rPr lang="en-US" dirty="0" err="1" smtClean="0"/>
              <a:t>Pb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SciFi calorimeter – Fe </a:t>
            </a:r>
          </a:p>
          <a:p>
            <a:pPr marL="971550" lvl="1" indent="-514350"/>
            <a:r>
              <a:rPr lang="en-US" dirty="0" smtClean="0"/>
              <a:t>Combined with end cap</a:t>
            </a:r>
            <a:endParaRPr lang="en-US" dirty="0"/>
          </a:p>
        </p:txBody>
      </p:sp>
      <p:grpSp>
        <p:nvGrpSpPr>
          <p:cNvPr id="6" name="组合 8"/>
          <p:cNvGrpSpPr/>
          <p:nvPr/>
        </p:nvGrpSpPr>
        <p:grpSpPr>
          <a:xfrm>
            <a:off x="5710634" y="2133600"/>
            <a:ext cx="3433366" cy="2667000"/>
            <a:chOff x="5638800" y="1066800"/>
            <a:chExt cx="3433366" cy="266700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1143000"/>
              <a:ext cx="3433366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矩形 7"/>
            <p:cNvSpPr/>
            <p:nvPr/>
          </p:nvSpPr>
          <p:spPr>
            <a:xfrm>
              <a:off x="6405166" y="1066800"/>
              <a:ext cx="171072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/>
                <a:t>Typical </a:t>
              </a:r>
              <a:r>
                <a:rPr lang="en-US" sz="1600" dirty="0" err="1" smtClean="0"/>
                <a:t>Pb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SciFi</a:t>
              </a:r>
              <a:endParaRPr lang="en-US" sz="1600" dirty="0" smtClean="0"/>
            </a:p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</a:rPr>
                <a:t>Hertzog, NIM, 1990</a:t>
              </a:r>
              <a:endParaRPr lang="en-US" sz="11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9" name="组合 12"/>
          <p:cNvGrpSpPr/>
          <p:nvPr/>
        </p:nvGrpSpPr>
        <p:grpSpPr>
          <a:xfrm>
            <a:off x="2743200" y="5105400"/>
            <a:ext cx="6064250" cy="1611705"/>
            <a:chOff x="2667000" y="4724400"/>
            <a:chExt cx="6064250" cy="1611705"/>
          </a:xfrm>
        </p:grpSpPr>
        <p:pic>
          <p:nvPicPr>
            <p:cNvPr id="10" name="Picture 12" descr="Mod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67000" y="4724400"/>
              <a:ext cx="6064250" cy="16117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矩形 11"/>
            <p:cNvSpPr/>
            <p:nvPr/>
          </p:nvSpPr>
          <p:spPr>
            <a:xfrm>
              <a:off x="2667000" y="4724400"/>
              <a:ext cx="2313455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Typical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Shashlik</a:t>
              </a:r>
              <a:endParaRPr lang="en-US" sz="16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sz="1100" dirty="0" err="1" smtClean="0">
                  <a:solidFill>
                    <a:schemeClr val="bg1"/>
                  </a:solidFill>
                </a:rPr>
                <a:t>Polyakov</a:t>
              </a:r>
              <a:r>
                <a:rPr lang="en-US" sz="1100" dirty="0" smtClean="0">
                  <a:solidFill>
                    <a:schemeClr val="bg1"/>
                  </a:solidFill>
                </a:rPr>
                <a:t>, COMPASS Talk, 2010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11817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option A &amp; B</a:t>
            </a:r>
            <a:br>
              <a:rPr lang="en-US" dirty="0" smtClean="0"/>
            </a:br>
            <a:r>
              <a:rPr lang="en-US" sz="2700" dirty="0" smtClean="0"/>
              <a:t>Shashlyk and SciFi-</a:t>
            </a:r>
            <a:r>
              <a:rPr lang="en-US" sz="2700" dirty="0" err="1" smtClean="0"/>
              <a:t>Pb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Similarity</a:t>
            </a:r>
          </a:p>
          <a:p>
            <a:pPr lvl="1"/>
            <a:r>
              <a:rPr lang="en-US" dirty="0" err="1" smtClean="0"/>
              <a:t>Pb</a:t>
            </a:r>
            <a:r>
              <a:rPr lang="en-US" dirty="0" smtClean="0"/>
              <a:t>-scintillator based sampling calorimeter</a:t>
            </a:r>
          </a:p>
          <a:p>
            <a:pPr lvl="1"/>
            <a:r>
              <a:rPr lang="en-US" dirty="0" smtClean="0"/>
              <a:t>Similar in resolution and radiation hardness</a:t>
            </a:r>
          </a:p>
          <a:p>
            <a:pPr lvl="1"/>
            <a:r>
              <a:rPr lang="en-US" dirty="0" smtClean="0"/>
              <a:t>Both fit the need of SoLID</a:t>
            </a:r>
          </a:p>
          <a:p>
            <a:r>
              <a:rPr lang="en-US" dirty="0" smtClean="0"/>
              <a:t>Choice : Shashlyk</a:t>
            </a:r>
          </a:p>
          <a:p>
            <a:pPr lvl="1"/>
            <a:r>
              <a:rPr lang="en-US" dirty="0" smtClean="0"/>
              <a:t>Easier to read out light: </a:t>
            </a:r>
            <a:br>
              <a:rPr lang="en-US" dirty="0" smtClean="0"/>
            </a:br>
            <a:r>
              <a:rPr lang="en-US" dirty="0" smtClean="0"/>
              <a:t>Photon collection area 100 times smaller than SciFi</a:t>
            </a:r>
          </a:p>
          <a:p>
            <a:pPr lvl="1"/>
            <a:r>
              <a:rPr lang="en-US" dirty="0" smtClean="0"/>
              <a:t> Matured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22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Compare A &amp; C for the forward </a:t>
            </a:r>
            <a:r>
              <a:rPr lang="en-US" sz="4000" dirty="0" err="1" smtClean="0"/>
              <a:t>Calo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r>
              <a:rPr lang="en-US" sz="4000" dirty="0" err="1" smtClean="0"/>
              <a:t>The</a:t>
            </a:r>
            <a:r>
              <a:rPr lang="en-US" sz="4000" dirty="0" smtClean="0"/>
              <a:t> choice - </a:t>
            </a:r>
            <a:r>
              <a:rPr lang="en-US" dirty="0" err="1" smtClean="0"/>
              <a:t>Shashlik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9B30C-4390-497D-8D9E-6D46F956F3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Reason of choosing </a:t>
            </a:r>
            <a:r>
              <a:rPr lang="en-US" sz="2800" dirty="0" err="1" smtClean="0"/>
              <a:t>Shashlik</a:t>
            </a:r>
            <a:r>
              <a:rPr lang="en-US" sz="2800" dirty="0" smtClean="0"/>
              <a:t> over </a:t>
            </a:r>
            <a:r>
              <a:rPr lang="en-US" sz="2800" dirty="0" err="1" smtClean="0"/>
              <a:t>Scifi</a:t>
            </a:r>
            <a:r>
              <a:rPr lang="en-US" sz="2800" dirty="0" smtClean="0"/>
              <a:t>/Fe in </a:t>
            </a:r>
            <a:r>
              <a:rPr lang="en-US" sz="2800" dirty="0" err="1" smtClean="0"/>
              <a:t>endcup</a:t>
            </a:r>
            <a:endParaRPr lang="en-US" sz="2800" dirty="0" smtClean="0"/>
          </a:p>
          <a:p>
            <a:r>
              <a:rPr lang="en-US" sz="2800" dirty="0" err="1" smtClean="0"/>
              <a:t>Shashlik</a:t>
            </a:r>
            <a:r>
              <a:rPr lang="en-US" sz="2800" dirty="0" smtClean="0"/>
              <a:t> is cheaper.</a:t>
            </a:r>
          </a:p>
          <a:p>
            <a:pPr lvl="1"/>
            <a:r>
              <a:rPr lang="en-US" sz="2400" dirty="0" smtClean="0"/>
              <a:t>It’s production module cost cheaper or similar to </a:t>
            </a:r>
            <a:r>
              <a:rPr lang="en-US" sz="2400" dirty="0" err="1" smtClean="0"/>
              <a:t>SciFi</a:t>
            </a:r>
            <a:r>
              <a:rPr lang="en-US" sz="2400" dirty="0" smtClean="0"/>
              <a:t> fiber cost alone.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Shashlik</a:t>
            </a:r>
            <a:r>
              <a:rPr lang="en-US" dirty="0" smtClean="0"/>
              <a:t> is more mature.</a:t>
            </a:r>
          </a:p>
          <a:p>
            <a:pPr lvl="1"/>
            <a:r>
              <a:rPr lang="en-US" sz="2400" dirty="0" err="1" smtClean="0"/>
              <a:t>SciFi</a:t>
            </a:r>
            <a:r>
              <a:rPr lang="en-US" sz="2400" dirty="0" smtClean="0"/>
              <a:t>/Fe needs R&amp;D</a:t>
            </a:r>
          </a:p>
          <a:p>
            <a:r>
              <a:rPr lang="en-US" sz="2800" dirty="0" err="1" smtClean="0"/>
              <a:t>Shashlik</a:t>
            </a:r>
            <a:r>
              <a:rPr lang="en-US" sz="2800" dirty="0" smtClean="0"/>
              <a:t> is easier.</a:t>
            </a:r>
          </a:p>
          <a:p>
            <a:pPr lvl="1"/>
            <a:r>
              <a:rPr lang="en-US" sz="2400" dirty="0" smtClean="0"/>
              <a:t>several suppliers with good experience are available.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5053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561" y="180975"/>
            <a:ext cx="729129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SIDIS/PVDIS CONFIGURATIONS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Z:\work_doc\solid\BaBar_SIDIS_ec_forwardangle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0"/>
            <a:ext cx="3806722" cy="3886200"/>
          </a:xfrm>
          <a:prstGeom prst="rect">
            <a:avLst/>
          </a:prstGeom>
          <a:noFill/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CCE5F9"/>
              </a:clrFrom>
              <a:clrTo>
                <a:srgbClr val="CCE5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362200"/>
            <a:ext cx="35817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Down Arrow 21"/>
          <p:cNvSpPr/>
          <p:nvPr/>
        </p:nvSpPr>
        <p:spPr>
          <a:xfrm rot="2166104">
            <a:off x="7691337" y="2015996"/>
            <a:ext cx="381659" cy="1142470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166104">
            <a:off x="3773773" y="2340841"/>
            <a:ext cx="381659" cy="1036004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20069750">
            <a:off x="1546593" y="2857754"/>
            <a:ext cx="381659" cy="899205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76200" y="2101552"/>
            <a:ext cx="2895600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SIDIS Large Angle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0" y="1644352"/>
            <a:ext cx="2639224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SIDIS Forward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Angle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248400" y="1339552"/>
            <a:ext cx="2639224" cy="71784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PVDIS Forward </a:t>
            </a:r>
          </a:p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Angle</a:t>
            </a:r>
            <a:endParaRPr lang="en-US" sz="24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4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7408" y="180975"/>
            <a:ext cx="7287444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Best Option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295400" y="8382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25" y="1143001"/>
            <a:ext cx="32516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0" y="2819400"/>
            <a:ext cx="5421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Lead-Scintillator Sampling Calorimeter: 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Shashlyk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Constantia" pitchFamily="18" charset="0"/>
              </a:rPr>
              <a:t> Calorimeter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8" name="Picture 12" descr="Mo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43000"/>
            <a:ext cx="5181600" cy="151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0" y="3793182"/>
            <a:ext cx="4786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Fibers collect and read out the light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4459188"/>
            <a:ext cx="8943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Great flexibility, tunable energy resolution: 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~ 6%/√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is not a problem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0" y="5125194"/>
            <a:ext cx="5563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Good radiation Hardness: ~ 500 </a:t>
            </a:r>
            <a:r>
              <a:rPr lang="en-US" sz="2000" b="1" dirty="0" err="1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krad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/year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5791200"/>
            <a:ext cx="7411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Well developed and mature technology: used previously </a:t>
            </a:r>
          </a:p>
          <a:p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Constantia" pitchFamily="18" charset="0"/>
              </a:rPr>
              <a:t>     in other experiments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3269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90600" y="180975"/>
            <a:ext cx="719831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Lateral Size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内容占位符 9"/>
          <p:cNvGraphicFramePr>
            <a:graphicFrameLocks/>
          </p:cNvGraphicFramePr>
          <p:nvPr/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矩形 7"/>
          <p:cNvSpPr/>
          <p:nvPr/>
        </p:nvSpPr>
        <p:spPr>
          <a:xfrm>
            <a:off x="4038600" y="5943600"/>
            <a:ext cx="1877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block Size (cm)</a:t>
            </a:r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5400000">
            <a:off x="2832476" y="1687204"/>
            <a:ext cx="2362200" cy="1066800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Good Balance</a:t>
            </a:r>
            <a:endParaRPr lang="en-US" sz="2400" b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44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08911" y="180975"/>
            <a:ext cx="9034333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Layout - Ring Sector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1214744"/>
            <a:ext cx="5038725" cy="503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41968" y="1371600"/>
            <a:ext cx="27965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Excellent coverage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(no edge effect)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2995880"/>
            <a:ext cx="38733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Small minimum number of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blocks but several molds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(~50 k each!)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68" y="4927937"/>
            <a:ext cx="3844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Block size varies with the 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radius, so does the position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     resolution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783090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5744" y="180975"/>
            <a:ext cx="8456867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Layout - Hexagon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68" y="1600200"/>
            <a:ext cx="3063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Possible  edge effects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68" y="2664969"/>
            <a:ext cx="4007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Larger number of blocks but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one molds 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68" y="4037514"/>
            <a:ext cx="243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Same block size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56" y="1219200"/>
            <a:ext cx="5038344" cy="503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1968" y="5102283"/>
            <a:ext cx="42065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Only  six direct neighbors for </a:t>
            </a:r>
          </a:p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 each block, easier background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 determination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70591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3400" y="180975"/>
            <a:ext cx="8035661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Layout - Square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968" y="1600200"/>
            <a:ext cx="30638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Possible  edge effects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68" y="2716808"/>
            <a:ext cx="3804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~ Same number of block as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the hexagon layout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1968" y="4141192"/>
            <a:ext cx="2434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Same block size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7" name="Picture 4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456" y="1210056"/>
            <a:ext cx="5038344" cy="503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1968" y="5257800"/>
            <a:ext cx="37462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Easy assembly and mature </a:t>
            </a:r>
          </a:p>
          <a:p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    production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97858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655320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2986" y="180975"/>
            <a:ext cx="8625118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Constantia" pitchFamily="18" charset="0"/>
              </a:rPr>
              <a:t>Calorimeter Design: Layout - Summary</a:t>
            </a:r>
            <a:endParaRPr lang="en-US" sz="3600" b="1" dirty="0">
              <a:solidFill>
                <a:srgbClr val="FF0000"/>
              </a:solidFill>
              <a:latin typeface="Constantia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914400"/>
            <a:ext cx="6477000" cy="0"/>
          </a:xfrm>
          <a:prstGeom prst="line">
            <a:avLst/>
          </a:prstGeom>
          <a:ln w="254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416" y="4419600"/>
            <a:ext cx="4430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Preferred  configuration: Square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0454" y="4863037"/>
            <a:ext cx="2043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Easy assembly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5324404"/>
            <a:ext cx="26304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Mature production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" y="1585341"/>
            <a:ext cx="9070848" cy="256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21472" y="5777060"/>
            <a:ext cx="537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Constantia" pitchFamily="18" charset="0"/>
              </a:rPr>
              <a:t>- Greater Flexibility (easier rearrangement)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574718"/>
            <a:ext cx="2133600" cy="365125"/>
          </a:xfrm>
        </p:spPr>
        <p:txBody>
          <a:bodyPr/>
          <a:lstStyle/>
          <a:p>
            <a:r>
              <a:rPr lang="en-US" sz="1600" b="1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4370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1328</Words>
  <Application>Microsoft Office PowerPoint</Application>
  <PresentationFormat>On-screen Show (4:3)</PresentationFormat>
  <Paragraphs>292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of calorimeter types</vt:lpstr>
      <vt:lpstr>Compare option A &amp; B Shashlyk and SciFi-Pb</vt:lpstr>
      <vt:lpstr>Compare A &amp; C for the forward Calo. The choice - Shashlik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MEPGroup</dc:creator>
  <cp:lastModifiedBy>MEPGroup</cp:lastModifiedBy>
  <cp:revision>60</cp:revision>
  <dcterms:created xsi:type="dcterms:W3CDTF">2006-08-16T00:00:00Z</dcterms:created>
  <dcterms:modified xsi:type="dcterms:W3CDTF">2011-10-15T11:54:08Z</dcterms:modified>
</cp:coreProperties>
</file>