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4" r:id="rId2"/>
    <p:sldMasterId id="2147483801" r:id="rId3"/>
  </p:sldMasterIdLst>
  <p:notesMasterIdLst>
    <p:notesMasterId r:id="rId64"/>
  </p:notesMasterIdLst>
  <p:handoutMasterIdLst>
    <p:handoutMasterId r:id="rId65"/>
  </p:handoutMasterIdLst>
  <p:sldIdLst>
    <p:sldId id="261" r:id="rId4"/>
    <p:sldId id="279" r:id="rId5"/>
    <p:sldId id="311" r:id="rId6"/>
    <p:sldId id="313" r:id="rId7"/>
    <p:sldId id="266" r:id="rId8"/>
    <p:sldId id="267" r:id="rId9"/>
    <p:sldId id="288" r:id="rId10"/>
    <p:sldId id="289" r:id="rId11"/>
    <p:sldId id="290" r:id="rId12"/>
    <p:sldId id="291" r:id="rId13"/>
    <p:sldId id="341" r:id="rId14"/>
    <p:sldId id="292" r:id="rId15"/>
    <p:sldId id="293" r:id="rId16"/>
    <p:sldId id="359" r:id="rId17"/>
    <p:sldId id="360" r:id="rId18"/>
    <p:sldId id="342" r:id="rId19"/>
    <p:sldId id="346" r:id="rId20"/>
    <p:sldId id="296" r:id="rId21"/>
    <p:sldId id="297" r:id="rId22"/>
    <p:sldId id="298" r:id="rId23"/>
    <p:sldId id="348" r:id="rId24"/>
    <p:sldId id="349" r:id="rId25"/>
    <p:sldId id="350" r:id="rId26"/>
    <p:sldId id="355" r:id="rId27"/>
    <p:sldId id="356" r:id="rId28"/>
    <p:sldId id="277" r:id="rId29"/>
    <p:sldId id="357" r:id="rId30"/>
    <p:sldId id="299" r:id="rId31"/>
    <p:sldId id="322" r:id="rId32"/>
    <p:sldId id="273" r:id="rId33"/>
    <p:sldId id="358" r:id="rId34"/>
    <p:sldId id="361" r:id="rId35"/>
    <p:sldId id="326" r:id="rId36"/>
    <p:sldId id="327" r:id="rId37"/>
    <p:sldId id="328" r:id="rId38"/>
    <p:sldId id="329" r:id="rId39"/>
    <p:sldId id="330" r:id="rId40"/>
    <p:sldId id="331" r:id="rId41"/>
    <p:sldId id="333" r:id="rId42"/>
    <p:sldId id="334" r:id="rId43"/>
    <p:sldId id="335" r:id="rId44"/>
    <p:sldId id="336" r:id="rId45"/>
    <p:sldId id="337" r:id="rId46"/>
    <p:sldId id="338" r:id="rId47"/>
    <p:sldId id="339" r:id="rId48"/>
    <p:sldId id="362" r:id="rId49"/>
    <p:sldId id="340" r:id="rId50"/>
    <p:sldId id="272" r:id="rId51"/>
    <p:sldId id="274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23" r:id="rId60"/>
    <p:sldId id="324" r:id="rId61"/>
    <p:sldId id="325" r:id="rId62"/>
    <p:sldId id="332" r:id="rId63"/>
  </p:sldIdLst>
  <p:sldSz cx="9144000" cy="6858000" type="screen4x3"/>
  <p:notesSz cx="6858000" cy="9144000"/>
  <p:embeddedFontLst>
    <p:embeddedFont>
      <p:font typeface="ＭＳ Ｐゴシック" pitchFamily="34" charset="-128"/>
      <p:regular r:id="rId66"/>
    </p:embeddedFont>
    <p:embeddedFont>
      <p:font typeface="Verdana" pitchFamily="34" charset="0"/>
      <p:regular r:id="rId67"/>
      <p:bold r:id="rId68"/>
      <p:italic r:id="rId69"/>
      <p:boldItalic r:id="rId70"/>
    </p:embeddedFont>
    <p:embeddedFont>
      <p:font typeface="Calibri" pitchFamily="34" charset="0"/>
      <p:regular r:id="rId71"/>
      <p:bold r:id="rId72"/>
      <p:italic r:id="rId73"/>
      <p:boldItalic r:id="rId74"/>
    </p:embeddedFont>
    <p:embeddedFont>
      <p:font typeface="Lucida Sans Unicode" pitchFamily="34" charset="0"/>
      <p:regular r:id="rId75"/>
    </p:embeddedFont>
    <p:embeddedFont>
      <p:font typeface="Corbel" pitchFamily="34" charset="0"/>
      <p:regular r:id="rId76"/>
      <p:bold r:id="rId77"/>
      <p:italic r:id="rId78"/>
      <p:boldItalic r:id="rId79"/>
    </p:embeddedFont>
    <p:embeddedFont>
      <p:font typeface="Comic Sans MS" pitchFamily="66" charset="0"/>
      <p:regular r:id="rId80"/>
      <p:bold r:id="rId81"/>
    </p:embeddedFont>
    <p:embeddedFont>
      <p:font typeface="Arial Narrow" pitchFamily="34" charset="0"/>
      <p:regular r:id="rId82"/>
      <p:bold r:id="rId83"/>
      <p:italic r:id="rId84"/>
      <p:boldItalic r:id="rId8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D10FC"/>
    <a:srgbClr val="000000"/>
    <a:srgbClr val="66FF33"/>
    <a:srgbClr val="40F25E"/>
    <a:srgbClr val="33CC33"/>
    <a:srgbClr val="FF0000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45" autoAdjust="0"/>
    <p:restoredTop sz="95621" autoAdjust="0"/>
  </p:normalViewPr>
  <p:slideViewPr>
    <p:cSldViewPr>
      <p:cViewPr>
        <p:scale>
          <a:sx n="106" d="100"/>
          <a:sy n="106" d="100"/>
        </p:scale>
        <p:origin x="-1044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84" Type="http://schemas.openxmlformats.org/officeDocument/2006/relationships/font" Target="fonts/font19.fntdata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17.fntdata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handoutMaster" Target="handoutMasters/handout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Relationship Id="rId4" Type="http://schemas.openxmlformats.org/officeDocument/2006/relationships/image" Target="../media/image1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8D491E-D2F2-4209-915A-06F718F71419}" type="datetimeFigureOut">
              <a:rPr lang="en-US"/>
              <a:pPr>
                <a:defRPr/>
              </a:pPr>
              <a:t>10/13/2011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5A4D50-BD4F-4D88-B4D2-EF64BBB43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9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C401014-19C7-4F78-B23F-3DBBF8A86C60}" type="datetimeFigureOut">
              <a:rPr lang="en-US"/>
              <a:pPr>
                <a:defRPr/>
              </a:pPr>
              <a:t>10/13/2011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BD0391B-159E-4AE9-AFF0-00C034CA6F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AEE56580-E777-47A1-A6CA-3549547A8E19}" type="slidenum">
              <a:rPr lang="en-US" sz="1200">
                <a:latin typeface="Calibri" pitchFamily="34" charset="0"/>
              </a:rPr>
              <a:pPr algn="r" eaLnBrk="1" hangingPunct="1"/>
              <a:t>28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3738"/>
            <a:ext cx="4570413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1813"/>
            <a:ext cx="5486400" cy="411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3738"/>
            <a:ext cx="4570413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1813"/>
            <a:ext cx="5486400" cy="411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3738"/>
            <a:ext cx="4570413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 bwMode="auto">
          <a:xfrm>
            <a:off x="685800" y="4341813"/>
            <a:ext cx="5486400" cy="411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032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6763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xfrm>
            <a:off x="912813" y="4346575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6763" cy="3432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xfrm>
            <a:off x="912813" y="4346575"/>
            <a:ext cx="503237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85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2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457200" y="6408738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843213" y="6408738"/>
            <a:ext cx="3455987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8738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18D52F4-5FE7-4AD1-9EF8-C020BEFEB98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535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457200" y="6408738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843213" y="6408738"/>
            <a:ext cx="3455987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08738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E4D1AC2-1652-4842-B7CF-2B8F45D2E9E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922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26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25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461125"/>
            <a:ext cx="2895600" cy="3968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818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703D9-18FD-46C3-861A-C62B1F867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3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461125"/>
            <a:ext cx="2895600" cy="3968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781800" y="638175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61B02-3C7F-4299-AFC0-DA8DAA12B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50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gradFill flip="none"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FF66"/>
            </a:solidFill>
            <a:round/>
            <a:headEnd/>
            <a:tailEnd/>
          </a:ln>
          <a:effectLst>
            <a:glow rad="101600">
              <a:srgbClr val="FFFEE7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/>
          <a:p>
            <a:pPr>
              <a:defRPr/>
            </a:pPr>
            <a:endParaRPr kumimoji="1"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95263" y="228600"/>
            <a:ext cx="3787775" cy="1722438"/>
            <a:chOff x="195263" y="228600"/>
            <a:chExt cx="3787775" cy="1722438"/>
          </a:xfrm>
          <a:effectLst>
            <a:glow rad="101600">
              <a:schemeClr val="bg1">
                <a:lumMod val="85000"/>
                <a:alpha val="75000"/>
              </a:schemeClr>
            </a:glow>
          </a:effectLst>
        </p:grpSpPr>
        <p:sp>
          <p:nvSpPr>
            <p:cNvPr id="6" name="Freeform 9"/>
            <p:cNvSpPr>
              <a:spLocks/>
            </p:cNvSpPr>
            <p:nvPr/>
          </p:nvSpPr>
          <p:spPr bwMode="auto">
            <a:xfrm>
              <a:off x="280988" y="280988"/>
              <a:ext cx="3571875" cy="1614488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304800" y="228600"/>
              <a:ext cx="3562350" cy="159861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752476" y="457200"/>
              <a:ext cx="2362200" cy="145891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195263" y="234950"/>
              <a:ext cx="3787775" cy="1716088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</p:grpSp>
      <p:grpSp>
        <p:nvGrpSpPr>
          <p:cNvPr id="15" name="Group 70"/>
          <p:cNvGrpSpPr>
            <a:grpSpLocks/>
          </p:cNvGrpSpPr>
          <p:nvPr userDrawn="1"/>
        </p:nvGrpSpPr>
        <p:grpSpPr bwMode="auto">
          <a:xfrm>
            <a:off x="7848600" y="4343400"/>
            <a:ext cx="742950" cy="1058863"/>
            <a:chOff x="7848600" y="4343400"/>
            <a:chExt cx="742950" cy="1058863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7793038" y="4660900"/>
              <a:ext cx="998538" cy="46513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7766845" y="4641056"/>
              <a:ext cx="995362" cy="460375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7938295" y="4622006"/>
              <a:ext cx="658812" cy="42227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7848600" y="4343400"/>
              <a:ext cx="742950" cy="1058863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3886200" y="19050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lin ang="0" scaled="1"/>
              <a:tileRect/>
            </a:gra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kumimoji="1"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>
              <a:defRPr>
                <a:solidFill>
                  <a:srgbClr val="0000FF"/>
                </a:solidFill>
                <a:latin typeface="+mj-lt"/>
              </a:defRPr>
            </a:lvl1pPr>
          </a:lstStyle>
          <a:p>
            <a:r>
              <a:rPr lang="ja-JP" altLang="en-US" noProof="0" dirty="0" smtClean="0"/>
              <a:t>マスタ</a:t>
            </a:r>
            <a:r>
              <a:rPr lang="en-US" altLang="ja-JP" noProof="0" dirty="0" smtClean="0"/>
              <a:t> </a:t>
            </a:r>
            <a:r>
              <a:rPr lang="ja-JP" altLang="en-US" noProof="0" dirty="0" smtClean="0"/>
              <a:t>タイトルの書式設定</a:t>
            </a:r>
            <a:endParaRPr lang="en-US" altLang="ja-JP" noProof="0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defRPr sz="2000"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  <a:endParaRPr lang="en-US" altLang="ja-JP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377950" y="6248400"/>
            <a:ext cx="1728788" cy="330200"/>
          </a:xfrm>
        </p:spPr>
        <p:txBody>
          <a:bodyPr/>
          <a:lstStyle>
            <a:lvl1pPr>
              <a:defRPr sz="1400" b="1" i="0" dirty="0">
                <a:solidFill>
                  <a:srgbClr val="0000FF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4978400" cy="381000"/>
          </a:xfrm>
        </p:spPr>
        <p:txBody>
          <a:bodyPr/>
          <a:lstStyle>
            <a:lvl1pPr>
              <a:defRPr sz="1400" b="1" i="0" dirty="0">
                <a:solidFill>
                  <a:srgbClr val="FF00FF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15300" y="6248400"/>
            <a:ext cx="571500" cy="292100"/>
          </a:xfrm>
        </p:spPr>
        <p:txBody>
          <a:bodyPr/>
          <a:lstStyle>
            <a:lvl1pPr>
              <a:defRPr sz="1400" b="0" i="0" smtClean="0">
                <a:solidFill>
                  <a:srgbClr val="0000FF"/>
                </a:solidFill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C43861F8-A632-43C1-88B9-178CECC7D387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644964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E79EEFC3-546B-444E-9844-984C6B2F690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3603540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5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98638" y="6561138"/>
            <a:ext cx="1439862" cy="263525"/>
          </a:xfrm>
        </p:spPr>
        <p:txBody>
          <a:bodyPr/>
          <a:lstStyle>
            <a:lvl1pPr>
              <a:defRPr b="0" dirty="0">
                <a:solidFill>
                  <a:srgbClr val="00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dirty="0">
                <a:solidFill>
                  <a:srgbClr val="FF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rgbClr val="00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C19EEC7B-26A3-455E-9580-FC4E3A2E4D9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2823694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7" descr="picture.outloo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8240" b="1648"/>
          <a:stretch>
            <a:fillRect/>
          </a:stretch>
        </p:blipFill>
        <p:spPr bwMode="auto">
          <a:xfrm>
            <a:off x="700088" y="17463"/>
            <a:ext cx="1492250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60"/>
          <p:cNvGrpSpPr>
            <a:grpSpLocks/>
          </p:cNvGrpSpPr>
          <p:nvPr userDrawn="1"/>
        </p:nvGrpSpPr>
        <p:grpSpPr bwMode="auto">
          <a:xfrm rot="5400000">
            <a:off x="4086225" y="-3648075"/>
            <a:ext cx="431800" cy="8604250"/>
            <a:chOff x="5468" y="1333"/>
            <a:chExt cx="243" cy="2714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 flipH="1">
              <a:off x="5506" y="1334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806450"/>
            <a:ext cx="8855075" cy="5616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0" y="0"/>
            <a:ext cx="65405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735138" y="6573838"/>
            <a:ext cx="1439862" cy="263525"/>
          </a:xfrm>
        </p:spPr>
        <p:txBody>
          <a:bodyPr/>
          <a:lstStyle>
            <a:lvl1pPr>
              <a:defRPr b="0" dirty="0">
                <a:solidFill>
                  <a:srgbClr val="00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dirty="0">
                <a:solidFill>
                  <a:srgbClr val="FF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smtClean="0">
                <a:solidFill>
                  <a:srgbClr val="0000FF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5C383A1D-6FF5-421A-B046-BE13B4EB9B4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7979483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F681DA88-904A-4CA8-B82F-0BC67300390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132597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7" descr="picture.outloo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8240" b="1648"/>
          <a:stretch>
            <a:fillRect/>
          </a:stretch>
        </p:blipFill>
        <p:spPr bwMode="auto">
          <a:xfrm>
            <a:off x="674688" y="0"/>
            <a:ext cx="14922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60"/>
          <p:cNvGrpSpPr>
            <a:grpSpLocks/>
          </p:cNvGrpSpPr>
          <p:nvPr userDrawn="1"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5" name="Freeform 4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6" name="Freeform 5"/>
            <p:cNvSpPr>
              <a:spLocks/>
            </p:cNvSpPr>
            <p:nvPr userDrawn="1"/>
          </p:nvSpPr>
          <p:spPr bwMode="auto">
            <a:xfrm flipH="1">
              <a:off x="5506" y="1334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0"/>
            <a:ext cx="64262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6F6742C7-C6E7-49F6-BAE6-B648A5F55B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4222533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7A32F9CF-4F2F-4CBA-8844-EC7A9A2C22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6912022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75" y="692150"/>
            <a:ext cx="4351338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692150"/>
            <a:ext cx="4351337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58963" y="6565900"/>
            <a:ext cx="1506537" cy="274638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75025" y="6578600"/>
            <a:ext cx="4237038" cy="228600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7DD54E8C-71C1-433D-B6E1-BB01B1E36A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1508985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b="0">
                <a:latin typeface="Arial" pitchFamily="34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b="0">
                <a:latin typeface="Arial" pitchFamily="34" charset="0"/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b="0">
                <a:latin typeface="Arial" pitchFamily="34" charset="0"/>
              </a:defRPr>
            </a:lvl1pPr>
          </a:lstStyle>
          <a:p>
            <a:pPr>
              <a:defRPr/>
            </a:pPr>
            <a:fld id="{A4E6D23A-9FE2-435E-9A47-9C390224E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637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gradFill flip="none" rotWithShape="1">
            <a:gsLst>
              <a:gs pos="0">
                <a:srgbClr val="FFFF66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FF66"/>
            </a:solidFill>
            <a:round/>
            <a:headEnd/>
            <a:tailEnd/>
          </a:ln>
          <a:effectLst>
            <a:glow rad="101600">
              <a:srgbClr val="FFFEE7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>
            <a:prstTxWarp prst="textNoShape">
              <a:avLst/>
            </a:prstTxWarp>
          </a:bodyPr>
          <a:lstStyle/>
          <a:p>
            <a:endParaRPr kumimoji="1"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blurRad="63500" dist="46662" dir="2115817" algn="ctr" rotWithShape="0">
              <a:schemeClr val="bg2">
                <a:alpha val="74998"/>
              </a:schemeClr>
            </a:outerShdw>
          </a:effectLst>
        </p:spPr>
        <p:txBody>
          <a:bodyPr/>
          <a:lstStyle>
            <a:lvl1pPr>
              <a:defRPr>
                <a:solidFill>
                  <a:srgbClr val="0000FF"/>
                </a:solidFill>
                <a:latin typeface="+mj-lt"/>
              </a:defRPr>
            </a:lvl1pPr>
          </a:lstStyle>
          <a:p>
            <a:r>
              <a:rPr lang="ja-JP" altLang="en-US" noProof="0" dirty="0" smtClean="0"/>
              <a:t>マスタ</a:t>
            </a:r>
            <a:r>
              <a:rPr lang="en-US" altLang="ja-JP" noProof="0" dirty="0" smtClean="0"/>
              <a:t> </a:t>
            </a:r>
            <a:r>
              <a:rPr lang="ja-JP" altLang="en-US" noProof="0" dirty="0" smtClean="0"/>
              <a:t>タイトルの書式設定</a:t>
            </a:r>
            <a:endParaRPr lang="en-US" altLang="ja-JP" noProof="0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defRPr sz="2000"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  <a:endParaRPr lang="en-US" altLang="ja-JP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1378367" y="6248401"/>
            <a:ext cx="1728894" cy="330200"/>
          </a:xfrm>
        </p:spPr>
        <p:txBody>
          <a:bodyPr/>
          <a:lstStyle>
            <a:lvl1pPr>
              <a:defRPr sz="1400" b="1" i="0">
                <a:solidFill>
                  <a:srgbClr val="0000FF"/>
                </a:solidFill>
                <a:effectLst/>
              </a:defRPr>
            </a:lvl1pPr>
          </a:lstStyle>
          <a:p>
            <a:endParaRPr lang="en-US" altLang="ja-JP" dirty="0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4978400" cy="381000"/>
          </a:xfrm>
        </p:spPr>
        <p:txBody>
          <a:bodyPr/>
          <a:lstStyle>
            <a:lvl1pPr>
              <a:defRPr sz="1400" b="1" i="0">
                <a:solidFill>
                  <a:srgbClr val="FF00FF"/>
                </a:solidFill>
                <a:effectLst/>
              </a:defRPr>
            </a:lvl1pPr>
          </a:lstStyle>
          <a:p>
            <a:endParaRPr lang="en-US" altLang="ja-JP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115300" y="6248400"/>
            <a:ext cx="571500" cy="292100"/>
          </a:xfrm>
        </p:spPr>
        <p:txBody>
          <a:bodyPr/>
          <a:lstStyle>
            <a:lvl1pPr>
              <a:defRPr sz="1400" b="0" i="0">
                <a:solidFill>
                  <a:srgbClr val="0000FF"/>
                </a:solidFill>
                <a:effectLst/>
              </a:defRPr>
            </a:lvl1pPr>
          </a:lstStyle>
          <a:p>
            <a:fld id="{684DC042-DA42-6A4D-AE89-46F8D07AA4EE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95263" y="228600"/>
            <a:ext cx="3787775" cy="1722438"/>
            <a:chOff x="195263" y="228600"/>
            <a:chExt cx="3787775" cy="1722438"/>
          </a:xfrm>
          <a:effectLst>
            <a:glow rad="101600">
              <a:schemeClr val="bg1">
                <a:lumMod val="85000"/>
                <a:alpha val="75000"/>
              </a:schemeClr>
            </a:glow>
          </a:effectLst>
        </p:grpSpPr>
        <p:sp>
          <p:nvSpPr>
            <p:cNvPr id="9225" name="Freeform 9"/>
            <p:cNvSpPr>
              <a:spLocks/>
            </p:cNvSpPr>
            <p:nvPr userDrawn="1"/>
          </p:nvSpPr>
          <p:spPr bwMode="auto">
            <a:xfrm>
              <a:off x="280988" y="280988"/>
              <a:ext cx="3571875" cy="1614488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9226" name="Freeform 10"/>
            <p:cNvSpPr>
              <a:spLocks/>
            </p:cNvSpPr>
            <p:nvPr userDrawn="1"/>
          </p:nvSpPr>
          <p:spPr bwMode="auto">
            <a:xfrm>
              <a:off x="304800" y="228600"/>
              <a:ext cx="3562350" cy="159861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9227" name="Freeform 11"/>
            <p:cNvSpPr>
              <a:spLocks/>
            </p:cNvSpPr>
            <p:nvPr userDrawn="1"/>
          </p:nvSpPr>
          <p:spPr bwMode="auto">
            <a:xfrm>
              <a:off x="752476" y="457200"/>
              <a:ext cx="2362200" cy="145891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pSp>
          <p:nvGrpSpPr>
            <p:cNvPr id="9228" name="Group 12"/>
            <p:cNvGrpSpPr>
              <a:grpSpLocks/>
            </p:cNvGrpSpPr>
            <p:nvPr userDrawn="1"/>
          </p:nvGrpSpPr>
          <p:grpSpPr bwMode="auto">
            <a:xfrm>
              <a:off x="195263" y="234950"/>
              <a:ext cx="3787775" cy="1716088"/>
              <a:chOff x="123" y="148"/>
              <a:chExt cx="2386" cy="1081"/>
            </a:xfrm>
          </p:grpSpPr>
          <p:sp>
            <p:nvSpPr>
              <p:cNvPr id="9229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9230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9231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9232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9233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</p:grpSp>
      <p:grpSp>
        <p:nvGrpSpPr>
          <p:cNvPr id="33" name="Group 32"/>
          <p:cNvGrpSpPr/>
          <p:nvPr userDrawn="1"/>
        </p:nvGrpSpPr>
        <p:grpSpPr>
          <a:xfrm>
            <a:off x="7848600" y="4343400"/>
            <a:ext cx="742950" cy="1058863"/>
            <a:chOff x="7848600" y="4343400"/>
            <a:chExt cx="742950" cy="1058863"/>
          </a:xfrm>
        </p:grpSpPr>
        <p:sp>
          <p:nvSpPr>
            <p:cNvPr id="9235" name="Freeform 19"/>
            <p:cNvSpPr>
              <a:spLocks/>
            </p:cNvSpPr>
            <p:nvPr userDrawn="1"/>
          </p:nvSpPr>
          <p:spPr bwMode="auto">
            <a:xfrm rot="7320404">
              <a:off x="7793037" y="4660900"/>
              <a:ext cx="998538" cy="465138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9236" name="Freeform 20"/>
            <p:cNvSpPr>
              <a:spLocks/>
            </p:cNvSpPr>
            <p:nvPr userDrawn="1"/>
          </p:nvSpPr>
          <p:spPr bwMode="auto">
            <a:xfrm rot="7320404">
              <a:off x="7767637" y="4640263"/>
              <a:ext cx="995363" cy="460375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9237" name="Freeform 21"/>
            <p:cNvSpPr>
              <a:spLocks/>
            </p:cNvSpPr>
            <p:nvPr userDrawn="1"/>
          </p:nvSpPr>
          <p:spPr bwMode="auto">
            <a:xfrm rot="7320404">
              <a:off x="7937500" y="4622800"/>
              <a:ext cx="660400" cy="420688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pSp>
          <p:nvGrpSpPr>
            <p:cNvPr id="9238" name="Group 22"/>
            <p:cNvGrpSpPr>
              <a:grpSpLocks/>
            </p:cNvGrpSpPr>
            <p:nvPr userDrawn="1"/>
          </p:nvGrpSpPr>
          <p:grpSpPr bwMode="auto">
            <a:xfrm>
              <a:off x="7848600" y="4343400"/>
              <a:ext cx="742950" cy="1058863"/>
              <a:chOff x="4986" y="2752"/>
              <a:chExt cx="468" cy="667"/>
            </a:xfrm>
          </p:grpSpPr>
          <p:sp>
            <p:nvSpPr>
              <p:cNvPr id="9239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9240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9241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9242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9243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</p:grpSp>
      <p:sp>
        <p:nvSpPr>
          <p:cNvPr id="9244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prstDash val="solid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kumimoji="1"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245" name="Freeform 29"/>
          <p:cNvSpPr>
            <a:spLocks/>
          </p:cNvSpPr>
          <p:nvPr/>
        </p:nvSpPr>
        <p:spPr bwMode="auto">
          <a:xfrm>
            <a:off x="3886200" y="19050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gradFill flip="none" rotWithShape="1">
              <a:gsLst>
                <a:gs pos="0">
                  <a:srgbClr val="FF00FF"/>
                </a:gs>
                <a:gs pos="100000">
                  <a:srgbClr val="FFFFFF"/>
                </a:gs>
              </a:gsLst>
              <a:lin ang="0" scaled="1"/>
              <a:tileRect/>
            </a:gra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kumimoji="1" lang="en-US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17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7B1A700-7212-524C-82CA-F704C367C37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045202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99169" y="6561667"/>
            <a:ext cx="1439332" cy="262467"/>
          </a:xfrm>
        </p:spPr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00FF"/>
                </a:solidFill>
              </a:defRPr>
            </a:lvl1pPr>
          </a:lstStyle>
          <a:p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fld id="{5C1AF64A-CB62-3D4B-9CBC-C26B9FF18E2B}" type="slidenum">
              <a:rPr lang="en-US" altLang="ja-JP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498329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0098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.outloo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9" t="8240" b="1648"/>
          <a:stretch>
            <a:fillRect/>
          </a:stretch>
        </p:blipFill>
        <p:spPr>
          <a:xfrm>
            <a:off x="699324" y="16699"/>
            <a:ext cx="1492758" cy="6889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806450"/>
            <a:ext cx="8855075" cy="5616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35669" y="6574367"/>
            <a:ext cx="1439332" cy="262467"/>
          </a:xfrm>
        </p:spPr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endParaRPr lang="en-US" altLang="ja-JP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51201" y="6565900"/>
            <a:ext cx="4902200" cy="228600"/>
          </a:xfrm>
        </p:spPr>
        <p:txBody>
          <a:bodyPr/>
          <a:lstStyle>
            <a:lvl1pPr>
              <a:defRPr smtClean="0">
                <a:solidFill>
                  <a:srgbClr val="FF00FF"/>
                </a:solidFill>
              </a:defRPr>
            </a:lvl1pPr>
          </a:lstStyle>
          <a:p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0000FF"/>
                </a:solidFill>
              </a:defRPr>
            </a:lvl1pPr>
          </a:lstStyle>
          <a:p>
            <a:fld id="{5C1AF64A-CB62-3D4B-9CBC-C26B9FF18E2B}" type="slidenum">
              <a:rPr lang="en-US" altLang="ja-JP"/>
              <a:pPr/>
              <a:t>‹#›</a:t>
            </a:fld>
            <a:endParaRPr lang="en-US" altLang="ja-JP" dirty="0"/>
          </a:p>
        </p:txBody>
      </p:sp>
      <p:grpSp>
        <p:nvGrpSpPr>
          <p:cNvPr id="10" name="Group 60"/>
          <p:cNvGrpSpPr>
            <a:grpSpLocks/>
          </p:cNvGrpSpPr>
          <p:nvPr userDrawn="1"/>
        </p:nvGrpSpPr>
        <p:grpSpPr bwMode="auto">
          <a:xfrm rot="5400000">
            <a:off x="4086225" y="-3648075"/>
            <a:ext cx="431800" cy="8604250"/>
            <a:chOff x="5468" y="1333"/>
            <a:chExt cx="243" cy="2714"/>
          </a:xfrm>
        </p:grpSpPr>
        <p:sp>
          <p:nvSpPr>
            <p:cNvPr id="11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2" name="Freeform 62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0" y="0"/>
            <a:ext cx="65405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6518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C7F85B-340E-9941-AF39-030851572DD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94785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EC7F85B-340E-9941-AF39-030851572DD6}" type="slidenum">
              <a:rPr lang="en-US" altLang="ja-JP"/>
              <a:pPr/>
              <a:t>‹#›</a:t>
            </a:fld>
            <a:endParaRPr lang="en-US" altLang="ja-JP"/>
          </a:p>
        </p:txBody>
      </p:sp>
      <p:pic>
        <p:nvPicPr>
          <p:cNvPr id="6" name="Picture 5" descr="picture.outlook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9" t="8240" b="1648"/>
          <a:stretch>
            <a:fillRect/>
          </a:stretch>
        </p:blipFill>
        <p:spPr>
          <a:xfrm>
            <a:off x="673924" y="0"/>
            <a:ext cx="1492758" cy="688942"/>
          </a:xfrm>
          <a:prstGeom prst="rect">
            <a:avLst/>
          </a:prstGeom>
        </p:spPr>
      </p:pic>
      <p:grpSp>
        <p:nvGrpSpPr>
          <p:cNvPr id="8" name="Group 60"/>
          <p:cNvGrpSpPr>
            <a:grpSpLocks/>
          </p:cNvGrpSpPr>
          <p:nvPr userDrawn="1"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9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0" name="Freeform 62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0"/>
            <a:ext cx="6426200" cy="5921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5893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BD2CD6-BD71-9540-8FCE-C04CD30520C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124689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975" y="692150"/>
            <a:ext cx="4351338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692150"/>
            <a:ext cx="4351337" cy="56165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858429" y="6565901"/>
            <a:ext cx="1507067" cy="275168"/>
          </a:xfrm>
        </p:spPr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75035" y="6578600"/>
            <a:ext cx="4236508" cy="228600"/>
          </a:xfrm>
        </p:spPr>
        <p:txBody>
          <a:bodyPr/>
          <a:lstStyle>
            <a:lvl1pPr>
              <a:defRPr smtClean="0"/>
            </a:lvl1pPr>
          </a:lstStyle>
          <a:p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C92166-1194-2F48-BFD2-97EB8C06103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531916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pitchFamily="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32F8949-A4D7-1044-8DE4-2C17568E9D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515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2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5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0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445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98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524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6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png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8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8" r:id="rId12"/>
    <p:sldLayoutId id="2147483789" r:id="rId13"/>
    <p:sldLayoutId id="2147483786" r:id="rId14"/>
    <p:sldLayoutId id="2147483787" r:id="rId15"/>
    <p:sldLayoutId id="2147483799" r:id="rId16"/>
    <p:sldLayoutId id="2147483800" r:id="rId1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31963" y="6565900"/>
            <a:ext cx="15065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0" y="6565900"/>
            <a:ext cx="490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53200"/>
            <a:ext cx="5334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b="1" i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1pPr>
          </a:lstStyle>
          <a:p>
            <a:pPr>
              <a:defRPr/>
            </a:pPr>
            <a:fld id="{025F7487-A5F6-49D8-9848-BDE5E370DF6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8248" name="Rectangle 5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" y="596900"/>
            <a:ext cx="902652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smtClean="0"/>
              <a:t>level</a:t>
            </a:r>
            <a:endParaRPr lang="en-GB" dirty="0"/>
          </a:p>
        </p:txBody>
      </p:sp>
      <p:grpSp>
        <p:nvGrpSpPr>
          <p:cNvPr id="2054" name="Group 58"/>
          <p:cNvGrpSpPr>
            <a:grpSpLocks noChangeAspect="1"/>
          </p:cNvGrpSpPr>
          <p:nvPr/>
        </p:nvGrpSpPr>
        <p:grpSpPr bwMode="auto">
          <a:xfrm>
            <a:off x="0" y="6156325"/>
            <a:ext cx="1003300" cy="701675"/>
            <a:chOff x="7938" y="5878513"/>
            <a:chExt cx="1338262" cy="935037"/>
          </a:xfrm>
        </p:grpSpPr>
        <p:sp>
          <p:nvSpPr>
            <p:cNvPr id="8203" name="Freeform 11"/>
            <p:cNvSpPr>
              <a:spLocks noChangeAspect="1"/>
            </p:cNvSpPr>
            <p:nvPr userDrawn="1"/>
          </p:nvSpPr>
          <p:spPr bwMode="auto">
            <a:xfrm>
              <a:off x="31231" y="5895437"/>
              <a:ext cx="1295912" cy="774261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4" name="Freeform 12"/>
            <p:cNvSpPr>
              <a:spLocks noChangeAspect="1"/>
            </p:cNvSpPr>
            <p:nvPr userDrawn="1"/>
          </p:nvSpPr>
          <p:spPr bwMode="auto">
            <a:xfrm>
              <a:off x="1219150" y="5988517"/>
              <a:ext cx="84700" cy="15231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5" name="Freeform 13"/>
            <p:cNvSpPr>
              <a:spLocks noChangeAspect="1"/>
            </p:cNvSpPr>
            <p:nvPr userDrawn="1"/>
          </p:nvSpPr>
          <p:spPr bwMode="auto">
            <a:xfrm>
              <a:off x="24878" y="6216988"/>
              <a:ext cx="944406" cy="488674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6" name="Freeform 14"/>
            <p:cNvSpPr>
              <a:spLocks noChangeAspect="1"/>
            </p:cNvSpPr>
            <p:nvPr userDrawn="1"/>
          </p:nvSpPr>
          <p:spPr bwMode="auto">
            <a:xfrm>
              <a:off x="156163" y="6257182"/>
              <a:ext cx="624664" cy="44636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7" name="Freeform 15"/>
            <p:cNvSpPr>
              <a:spLocks noChangeAspect="1"/>
            </p:cNvSpPr>
            <p:nvPr userDrawn="1"/>
          </p:nvSpPr>
          <p:spPr bwMode="auto">
            <a:xfrm>
              <a:off x="579664" y="5929284"/>
              <a:ext cx="160930" cy="143852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8" name="Freeform 16"/>
            <p:cNvSpPr>
              <a:spLocks noChangeAspect="1"/>
            </p:cNvSpPr>
            <p:nvPr userDrawn="1"/>
          </p:nvSpPr>
          <p:spPr bwMode="auto">
            <a:xfrm>
              <a:off x="766004" y="6680276"/>
              <a:ext cx="88935" cy="133274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9" name="Freeform 17"/>
            <p:cNvSpPr>
              <a:spLocks noChangeAspect="1"/>
            </p:cNvSpPr>
            <p:nvPr userDrawn="1"/>
          </p:nvSpPr>
          <p:spPr bwMode="auto">
            <a:xfrm>
              <a:off x="602957" y="6018134"/>
              <a:ext cx="228690" cy="456941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10" name="Freeform 18"/>
            <p:cNvSpPr>
              <a:spLocks noChangeAspect="1"/>
            </p:cNvSpPr>
            <p:nvPr userDrawn="1"/>
          </p:nvSpPr>
          <p:spPr bwMode="auto">
            <a:xfrm>
              <a:off x="797767" y="5996979"/>
              <a:ext cx="431971" cy="207316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11" name="Freeform 19"/>
            <p:cNvSpPr>
              <a:spLocks noChangeAspect="1"/>
            </p:cNvSpPr>
            <p:nvPr userDrawn="1"/>
          </p:nvSpPr>
          <p:spPr bwMode="auto">
            <a:xfrm>
              <a:off x="414499" y="6119676"/>
              <a:ext cx="186340" cy="80388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pSp>
          <p:nvGrpSpPr>
            <p:cNvPr id="2073" name="Group 20"/>
            <p:cNvGrpSpPr>
              <a:grpSpLocks noChangeAspect="1"/>
            </p:cNvGrpSpPr>
            <p:nvPr userDrawn="1"/>
          </p:nvGrpSpPr>
          <p:grpSpPr bwMode="auto">
            <a:xfrm>
              <a:off x="7938" y="5878513"/>
              <a:ext cx="1338262" cy="929081"/>
              <a:chOff x="5" y="3490"/>
              <a:chExt cx="1124" cy="780"/>
            </a:xfrm>
          </p:grpSpPr>
          <p:grpSp>
            <p:nvGrpSpPr>
              <p:cNvPr id="2074" name="Group 21"/>
              <p:cNvGrpSpPr>
                <a:grpSpLocks noChangeAspect="1"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8214" name="Freeform 22"/>
                <p:cNvSpPr>
                  <a:spLocks noChangeAspect="1"/>
                </p:cNvSpPr>
                <p:nvPr userDrawn="1"/>
              </p:nvSpPr>
              <p:spPr bwMode="auto">
                <a:xfrm>
                  <a:off x="499" y="3588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15" name="Freeform 23"/>
                <p:cNvSpPr>
                  <a:spLocks noChangeAspect="1"/>
                </p:cNvSpPr>
                <p:nvPr userDrawn="1"/>
              </p:nvSpPr>
              <p:spPr bwMode="auto">
                <a:xfrm>
                  <a:off x="636" y="4136"/>
                  <a:ext cx="116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16" name="Freeform 24"/>
                <p:cNvSpPr>
                  <a:spLocks noChangeAspect="1"/>
                </p:cNvSpPr>
                <p:nvPr userDrawn="1"/>
              </p:nvSpPr>
              <p:spPr bwMode="auto">
                <a:xfrm>
                  <a:off x="1005" y="3563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</p:grpSp>
          <p:sp>
            <p:nvSpPr>
              <p:cNvPr id="8217" name="Freeform 25"/>
              <p:cNvSpPr>
                <a:spLocks noChangeAspect="1"/>
              </p:cNvSpPr>
              <p:nvPr userDrawn="1"/>
            </p:nvSpPr>
            <p:spPr bwMode="auto">
              <a:xfrm>
                <a:off x="76" y="3732"/>
                <a:ext cx="594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218" name="Freeform 26"/>
              <p:cNvSpPr>
                <a:spLocks noChangeAspect="1"/>
              </p:cNvSpPr>
              <p:nvPr userDrawn="1"/>
            </p:nvSpPr>
            <p:spPr bwMode="auto">
              <a:xfrm>
                <a:off x="259" y="3886"/>
                <a:ext cx="245" cy="147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219" name="Freeform 27"/>
              <p:cNvSpPr>
                <a:spLocks noChangeAspect="1"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grpSp>
            <p:nvGrpSpPr>
              <p:cNvPr id="2078" name="Group 28"/>
              <p:cNvGrpSpPr>
                <a:grpSpLocks noChangeAspect="1"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8221" name="Freeform 29"/>
                <p:cNvSpPr>
                  <a:spLocks noChangeAspect="1"/>
                </p:cNvSpPr>
                <p:nvPr userDrawn="1"/>
              </p:nvSpPr>
              <p:spPr bwMode="auto">
                <a:xfrm>
                  <a:off x="668" y="4048"/>
                  <a:ext cx="76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2" name="Freeform 30"/>
                <p:cNvSpPr>
                  <a:spLocks noChangeAspect="1"/>
                </p:cNvSpPr>
                <p:nvPr userDrawn="1"/>
              </p:nvSpPr>
              <p:spPr bwMode="auto">
                <a:xfrm>
                  <a:off x="5" y="3728"/>
                  <a:ext cx="841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3" name="Freeform 31"/>
                <p:cNvSpPr>
                  <a:spLocks noChangeAspect="1"/>
                </p:cNvSpPr>
                <p:nvPr userDrawn="1"/>
              </p:nvSpPr>
              <p:spPr bwMode="auto">
                <a:xfrm>
                  <a:off x="106" y="3771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4" name="Freeform 32"/>
                <p:cNvSpPr>
                  <a:spLocks noChangeAspect="1"/>
                </p:cNvSpPr>
                <p:nvPr userDrawn="1"/>
              </p:nvSpPr>
              <p:spPr bwMode="auto">
                <a:xfrm>
                  <a:off x="450" y="3490"/>
                  <a:ext cx="322" cy="595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5" name="Freeform 33"/>
                <p:cNvSpPr>
                  <a:spLocks noChangeAspect="1"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6" name="Freeform 34"/>
                <p:cNvSpPr>
                  <a:spLocks noChangeAspect="1"/>
                </p:cNvSpPr>
                <p:nvPr userDrawn="1"/>
              </p:nvSpPr>
              <p:spPr bwMode="auto">
                <a:xfrm>
                  <a:off x="329" y="3630"/>
                  <a:ext cx="194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7" name="Freeform 35"/>
                <p:cNvSpPr>
                  <a:spLocks noChangeAspect="1"/>
                </p:cNvSpPr>
                <p:nvPr userDrawn="1"/>
              </p:nvSpPr>
              <p:spPr bwMode="auto">
                <a:xfrm>
                  <a:off x="658" y="3538"/>
                  <a:ext cx="471" cy="211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8" name="Freeform 36"/>
                <p:cNvSpPr>
                  <a:spLocks noChangeAspect="1"/>
                </p:cNvSpPr>
                <p:nvPr userDrawn="1"/>
              </p:nvSpPr>
              <p:spPr bwMode="auto">
                <a:xfrm>
                  <a:off x="716" y="3605"/>
                  <a:ext cx="245" cy="87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</p:grpSp>
        </p:grpSp>
      </p:grpSp>
      <p:grpSp>
        <p:nvGrpSpPr>
          <p:cNvPr id="2055" name="Group 37"/>
          <p:cNvGrpSpPr>
            <a:grpSpLocks/>
          </p:cNvGrpSpPr>
          <p:nvPr/>
        </p:nvGrpSpPr>
        <p:grpSpPr bwMode="auto">
          <a:xfrm>
            <a:off x="8680450" y="1628775"/>
            <a:ext cx="385763" cy="4795838"/>
            <a:chOff x="5468" y="1333"/>
            <a:chExt cx="243" cy="2714"/>
          </a:xfrm>
        </p:grpSpPr>
        <p:sp>
          <p:nvSpPr>
            <p:cNvPr id="823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3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</p:grp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8212732" y="414865"/>
            <a:ext cx="1212372" cy="1073944"/>
            <a:chOff x="7907932" y="0"/>
            <a:chExt cx="1616506" cy="143192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194" name="Freeform 2"/>
            <p:cNvSpPr>
              <a:spLocks noChangeAspect="1"/>
            </p:cNvSpPr>
            <p:nvPr/>
          </p:nvSpPr>
          <p:spPr bwMode="auto">
            <a:xfrm rot="18427436">
              <a:off x="8253722" y="-35530"/>
              <a:ext cx="870572" cy="1562152"/>
            </a:xfrm>
            <a:custGeom>
              <a:avLst/>
              <a:gdLst/>
              <a:ahLst/>
              <a:cxnLst>
                <a:cxn ang="0">
                  <a:pos x="2903" y="433"/>
                </a:cxn>
                <a:cxn ang="0">
                  <a:pos x="2565" y="80"/>
                </a:cxn>
                <a:cxn ang="0">
                  <a:pos x="2241" y="0"/>
                </a:cxn>
                <a:cxn ang="0">
                  <a:pos x="110" y="2811"/>
                </a:cxn>
                <a:cxn ang="0">
                  <a:pos x="110" y="3228"/>
                </a:cxn>
                <a:cxn ang="0">
                  <a:pos x="0" y="3631"/>
                </a:cxn>
                <a:cxn ang="0">
                  <a:pos x="72" y="3686"/>
                </a:cxn>
                <a:cxn ang="0">
                  <a:pos x="441" y="3355"/>
                </a:cxn>
                <a:cxn ang="0">
                  <a:pos x="740" y="3228"/>
                </a:cxn>
                <a:cxn ang="0">
                  <a:pos x="2903" y="433"/>
                </a:cxn>
                <a:cxn ang="0">
                  <a:pos x="2903" y="433"/>
                </a:cxn>
              </a:cxnLst>
              <a:rect l="0" t="0" r="r" b="b"/>
              <a:pathLst>
                <a:path w="2903" h="3686">
                  <a:moveTo>
                    <a:pt x="2903" y="433"/>
                  </a:moveTo>
                  <a:lnTo>
                    <a:pt x="2565" y="80"/>
                  </a:lnTo>
                  <a:lnTo>
                    <a:pt x="2241" y="0"/>
                  </a:lnTo>
                  <a:lnTo>
                    <a:pt x="110" y="2811"/>
                  </a:lnTo>
                  <a:lnTo>
                    <a:pt x="110" y="3228"/>
                  </a:lnTo>
                  <a:lnTo>
                    <a:pt x="0" y="3631"/>
                  </a:lnTo>
                  <a:lnTo>
                    <a:pt x="72" y="3686"/>
                  </a:lnTo>
                  <a:lnTo>
                    <a:pt x="441" y="3355"/>
                  </a:lnTo>
                  <a:lnTo>
                    <a:pt x="740" y="3228"/>
                  </a:lnTo>
                  <a:lnTo>
                    <a:pt x="2903" y="433"/>
                  </a:lnTo>
                  <a:lnTo>
                    <a:pt x="2903" y="4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0" name="Freeform 8"/>
            <p:cNvSpPr>
              <a:spLocks noChangeAspect="1"/>
            </p:cNvSpPr>
            <p:nvPr/>
          </p:nvSpPr>
          <p:spPr bwMode="auto">
            <a:xfrm rot="18427436">
              <a:off x="8302127" y="-39735"/>
              <a:ext cx="872951" cy="1571670"/>
            </a:xfrm>
            <a:custGeom>
              <a:avLst/>
              <a:gdLst/>
              <a:ahLst/>
              <a:cxnLst>
                <a:cxn ang="0">
                  <a:pos x="2293" y="0"/>
                </a:cxn>
                <a:cxn ang="0">
                  <a:pos x="130" y="2835"/>
                </a:cxn>
                <a:cxn ang="0">
                  <a:pos x="131" y="3201"/>
                </a:cxn>
                <a:cxn ang="0">
                  <a:pos x="0" y="3633"/>
                </a:cxn>
                <a:cxn ang="0">
                  <a:pos x="50" y="3703"/>
                </a:cxn>
                <a:cxn ang="0">
                  <a:pos x="422" y="3352"/>
                </a:cxn>
                <a:cxn ang="0">
                  <a:pos x="763" y="3220"/>
                </a:cxn>
                <a:cxn ang="0">
                  <a:pos x="2911" y="428"/>
                </a:cxn>
                <a:cxn ang="0">
                  <a:pos x="2589" y="96"/>
                </a:cxn>
                <a:cxn ang="0">
                  <a:pos x="2293" y="0"/>
                </a:cxn>
                <a:cxn ang="0">
                  <a:pos x="2293" y="0"/>
                </a:cxn>
              </a:cxnLst>
              <a:rect l="0" t="0" r="r" b="b"/>
              <a:pathLst>
                <a:path w="2911" h="3703">
                  <a:moveTo>
                    <a:pt x="2293" y="0"/>
                  </a:moveTo>
                  <a:lnTo>
                    <a:pt x="130" y="2835"/>
                  </a:lnTo>
                  <a:lnTo>
                    <a:pt x="131" y="3201"/>
                  </a:lnTo>
                  <a:lnTo>
                    <a:pt x="0" y="3633"/>
                  </a:lnTo>
                  <a:lnTo>
                    <a:pt x="50" y="3703"/>
                  </a:lnTo>
                  <a:lnTo>
                    <a:pt x="422" y="3352"/>
                  </a:lnTo>
                  <a:lnTo>
                    <a:pt x="763" y="3220"/>
                  </a:lnTo>
                  <a:lnTo>
                    <a:pt x="2911" y="428"/>
                  </a:lnTo>
                  <a:lnTo>
                    <a:pt x="2589" y="96"/>
                  </a:lnTo>
                  <a:lnTo>
                    <a:pt x="2293" y="0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1" name="Freeform 9"/>
            <p:cNvSpPr>
              <a:spLocks noChangeAspect="1"/>
            </p:cNvSpPr>
            <p:nvPr/>
          </p:nvSpPr>
          <p:spPr bwMode="auto">
            <a:xfrm rot="18427436">
              <a:off x="8292965" y="120342"/>
              <a:ext cx="768292" cy="1177860"/>
            </a:xfrm>
            <a:custGeom>
              <a:avLst/>
              <a:gdLst/>
              <a:ahLst/>
              <a:cxnLst>
                <a:cxn ang="0">
                  <a:pos x="0" y="2485"/>
                </a:cxn>
                <a:cxn ang="0">
                  <a:pos x="432" y="2553"/>
                </a:cxn>
                <a:cxn ang="0">
                  <a:pos x="736" y="2777"/>
                </a:cxn>
                <a:cxn ang="0">
                  <a:pos x="2561" y="399"/>
                </a:cxn>
                <a:cxn ang="0">
                  <a:pos x="2118" y="82"/>
                </a:cxn>
                <a:cxn ang="0">
                  <a:pos x="1898" y="0"/>
                </a:cxn>
                <a:cxn ang="0">
                  <a:pos x="0" y="2485"/>
                </a:cxn>
                <a:cxn ang="0">
                  <a:pos x="0" y="2485"/>
                </a:cxn>
              </a:cxnLst>
              <a:rect l="0" t="0" r="r" b="b"/>
              <a:pathLst>
                <a:path w="2561" h="2777">
                  <a:moveTo>
                    <a:pt x="0" y="2485"/>
                  </a:moveTo>
                  <a:lnTo>
                    <a:pt x="432" y="2553"/>
                  </a:lnTo>
                  <a:lnTo>
                    <a:pt x="736" y="2777"/>
                  </a:lnTo>
                  <a:lnTo>
                    <a:pt x="2561" y="399"/>
                  </a:lnTo>
                  <a:lnTo>
                    <a:pt x="2118" y="82"/>
                  </a:lnTo>
                  <a:lnTo>
                    <a:pt x="1898" y="0"/>
                  </a:lnTo>
                  <a:lnTo>
                    <a:pt x="0" y="2485"/>
                  </a:lnTo>
                  <a:lnTo>
                    <a:pt x="0" y="248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pSp>
          <p:nvGrpSpPr>
            <p:cNvPr id="8232" name="Group 40"/>
            <p:cNvGrpSpPr>
              <a:grpSpLocks noChangeAspect="1"/>
            </p:cNvGrpSpPr>
            <p:nvPr/>
          </p:nvGrpSpPr>
          <p:grpSpPr bwMode="auto">
            <a:xfrm>
              <a:off x="7924800" y="0"/>
              <a:ext cx="1599034" cy="1431925"/>
              <a:chOff x="4610" y="57"/>
              <a:chExt cx="1344" cy="1204"/>
            </a:xfrm>
          </p:grpSpPr>
          <p:grpSp>
            <p:nvGrpSpPr>
              <p:cNvPr id="8233" name="Group 41"/>
              <p:cNvGrpSpPr>
                <a:grpSpLocks noChangeAspect="1"/>
              </p:cNvGrpSpPr>
              <p:nvPr/>
            </p:nvGrpSpPr>
            <p:grpSpPr bwMode="auto">
              <a:xfrm>
                <a:off x="4610" y="57"/>
                <a:ext cx="1344" cy="1204"/>
                <a:chOff x="4610" y="57"/>
                <a:chExt cx="1344" cy="1204"/>
              </a:xfrm>
            </p:grpSpPr>
            <p:sp>
              <p:nvSpPr>
                <p:cNvPr id="8234" name="Freeform 42"/>
                <p:cNvSpPr>
                  <a:spLocks noChangeAspect="1"/>
                </p:cNvSpPr>
                <p:nvPr/>
              </p:nvSpPr>
              <p:spPr bwMode="auto">
                <a:xfrm rot="-3172564">
                  <a:off x="5430" y="1086"/>
                  <a:ext cx="62" cy="288"/>
                </a:xfrm>
                <a:custGeom>
                  <a:avLst/>
                  <a:gdLst/>
                  <a:ahLst/>
                  <a:cxnLst>
                    <a:cxn ang="0">
                      <a:pos x="123" y="9"/>
                    </a:cxn>
                    <a:cxn ang="0">
                      <a:pos x="131" y="342"/>
                    </a:cxn>
                    <a:cxn ang="0">
                      <a:pos x="0" y="806"/>
                    </a:cxn>
                    <a:cxn ang="0">
                      <a:pos x="79" y="789"/>
                    </a:cxn>
                    <a:cxn ang="0">
                      <a:pos x="218" y="376"/>
                    </a:cxn>
                    <a:cxn ang="0">
                      <a:pos x="245" y="0"/>
                    </a:cxn>
                    <a:cxn ang="0">
                      <a:pos x="123" y="9"/>
                    </a:cxn>
                    <a:cxn ang="0">
                      <a:pos x="123" y="9"/>
                    </a:cxn>
                  </a:cxnLst>
                  <a:rect l="0" t="0" r="r" b="b"/>
                  <a:pathLst>
                    <a:path w="245" h="806">
                      <a:moveTo>
                        <a:pt x="123" y="9"/>
                      </a:moveTo>
                      <a:lnTo>
                        <a:pt x="131" y="342"/>
                      </a:lnTo>
                      <a:lnTo>
                        <a:pt x="0" y="806"/>
                      </a:lnTo>
                      <a:lnTo>
                        <a:pt x="79" y="789"/>
                      </a:lnTo>
                      <a:lnTo>
                        <a:pt x="218" y="376"/>
                      </a:lnTo>
                      <a:lnTo>
                        <a:pt x="245" y="0"/>
                      </a:lnTo>
                      <a:lnTo>
                        <a:pt x="123" y="9"/>
                      </a:lnTo>
                      <a:lnTo>
                        <a:pt x="123" y="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grpSp>
              <p:nvGrpSpPr>
                <p:cNvPr id="8235" name="Group 43"/>
                <p:cNvGrpSpPr>
                  <a:grpSpLocks noChangeAspect="1"/>
                </p:cNvGrpSpPr>
                <p:nvPr/>
              </p:nvGrpSpPr>
              <p:grpSpPr bwMode="auto">
                <a:xfrm>
                  <a:off x="4610" y="57"/>
                  <a:ext cx="1344" cy="985"/>
                  <a:chOff x="4610" y="57"/>
                  <a:chExt cx="1344" cy="985"/>
                </a:xfrm>
              </p:grpSpPr>
              <p:sp>
                <p:nvSpPr>
                  <p:cNvPr id="8236" name="Freeform 44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66" y="71"/>
                    <a:ext cx="153" cy="12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8" y="184"/>
                      </a:cxn>
                      <a:cxn ang="0">
                        <a:pos x="500" y="349"/>
                      </a:cxn>
                      <a:cxn ang="0">
                        <a:pos x="604" y="140"/>
                      </a:cxn>
                      <a:cxn ang="0">
                        <a:pos x="359" y="9"/>
                      </a:cxn>
                      <a:cxn ang="0">
                        <a:pos x="464" y="184"/>
                      </a:cxn>
                      <a:cxn ang="0">
                        <a:pos x="131" y="17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04" h="349">
                        <a:moveTo>
                          <a:pt x="0" y="0"/>
                        </a:moveTo>
                        <a:lnTo>
                          <a:pt x="298" y="184"/>
                        </a:lnTo>
                        <a:lnTo>
                          <a:pt x="500" y="349"/>
                        </a:lnTo>
                        <a:lnTo>
                          <a:pt x="604" y="140"/>
                        </a:lnTo>
                        <a:lnTo>
                          <a:pt x="359" y="9"/>
                        </a:lnTo>
                        <a:lnTo>
                          <a:pt x="464" y="184"/>
                        </a:lnTo>
                        <a:lnTo>
                          <a:pt x="131" y="1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37" name="Freeform 45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5048" y="332"/>
                    <a:ext cx="269" cy="438"/>
                  </a:xfrm>
                  <a:custGeom>
                    <a:avLst/>
                    <a:gdLst/>
                    <a:ahLst/>
                    <a:cxnLst>
                      <a:cxn ang="0">
                        <a:pos x="741" y="129"/>
                      </a:cxn>
                      <a:cxn ang="0">
                        <a:pos x="485" y="352"/>
                      </a:cxn>
                      <a:cxn ang="0">
                        <a:pos x="163" y="762"/>
                      </a:cxn>
                      <a:cxn ang="0">
                        <a:pos x="0" y="1101"/>
                      </a:cxn>
                      <a:cxn ang="0">
                        <a:pos x="59" y="1230"/>
                      </a:cxn>
                      <a:cxn ang="0">
                        <a:pos x="262" y="1201"/>
                      </a:cxn>
                      <a:cxn ang="0">
                        <a:pos x="578" y="914"/>
                      </a:cxn>
                      <a:cxn ang="0">
                        <a:pos x="876" y="534"/>
                      </a:cxn>
                      <a:cxn ang="0">
                        <a:pos x="1034" y="270"/>
                      </a:cxn>
                      <a:cxn ang="0">
                        <a:pos x="1064" y="84"/>
                      </a:cxn>
                      <a:cxn ang="0">
                        <a:pos x="977" y="0"/>
                      </a:cxn>
                      <a:cxn ang="0">
                        <a:pos x="836" y="65"/>
                      </a:cxn>
                      <a:cxn ang="0">
                        <a:pos x="969" y="107"/>
                      </a:cxn>
                      <a:cxn ang="0">
                        <a:pos x="876" y="352"/>
                      </a:cxn>
                      <a:cxn ang="0">
                        <a:pos x="690" y="656"/>
                      </a:cxn>
                      <a:cxn ang="0">
                        <a:pos x="350" y="1008"/>
                      </a:cxn>
                      <a:cxn ang="0">
                        <a:pos x="116" y="1114"/>
                      </a:cxn>
                      <a:cxn ang="0">
                        <a:pos x="135" y="943"/>
                      </a:cxn>
                      <a:cxn ang="0">
                        <a:pos x="437" y="504"/>
                      </a:cxn>
                      <a:cxn ang="0">
                        <a:pos x="831" y="118"/>
                      </a:cxn>
                      <a:cxn ang="0">
                        <a:pos x="741" y="129"/>
                      </a:cxn>
                      <a:cxn ang="0">
                        <a:pos x="741" y="129"/>
                      </a:cxn>
                    </a:cxnLst>
                    <a:rect l="0" t="0" r="r" b="b"/>
                    <a:pathLst>
                      <a:path w="1064" h="1230">
                        <a:moveTo>
                          <a:pt x="741" y="129"/>
                        </a:moveTo>
                        <a:lnTo>
                          <a:pt x="485" y="352"/>
                        </a:lnTo>
                        <a:lnTo>
                          <a:pt x="163" y="762"/>
                        </a:lnTo>
                        <a:lnTo>
                          <a:pt x="0" y="1101"/>
                        </a:lnTo>
                        <a:lnTo>
                          <a:pt x="59" y="1230"/>
                        </a:lnTo>
                        <a:lnTo>
                          <a:pt x="262" y="1201"/>
                        </a:lnTo>
                        <a:lnTo>
                          <a:pt x="578" y="914"/>
                        </a:lnTo>
                        <a:lnTo>
                          <a:pt x="876" y="534"/>
                        </a:lnTo>
                        <a:lnTo>
                          <a:pt x="1034" y="270"/>
                        </a:lnTo>
                        <a:lnTo>
                          <a:pt x="1064" y="84"/>
                        </a:lnTo>
                        <a:lnTo>
                          <a:pt x="977" y="0"/>
                        </a:lnTo>
                        <a:lnTo>
                          <a:pt x="836" y="65"/>
                        </a:lnTo>
                        <a:lnTo>
                          <a:pt x="969" y="107"/>
                        </a:lnTo>
                        <a:lnTo>
                          <a:pt x="876" y="352"/>
                        </a:lnTo>
                        <a:lnTo>
                          <a:pt x="690" y="656"/>
                        </a:lnTo>
                        <a:lnTo>
                          <a:pt x="350" y="1008"/>
                        </a:lnTo>
                        <a:lnTo>
                          <a:pt x="116" y="1114"/>
                        </a:lnTo>
                        <a:lnTo>
                          <a:pt x="135" y="943"/>
                        </a:lnTo>
                        <a:lnTo>
                          <a:pt x="437" y="504"/>
                        </a:lnTo>
                        <a:lnTo>
                          <a:pt x="831" y="118"/>
                        </a:lnTo>
                        <a:lnTo>
                          <a:pt x="741" y="129"/>
                        </a:lnTo>
                        <a:lnTo>
                          <a:pt x="741" y="12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38" name="Freeform 46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858" y="182"/>
                    <a:ext cx="505" cy="898"/>
                  </a:xfrm>
                  <a:custGeom>
                    <a:avLst/>
                    <a:gdLst/>
                    <a:ahLst/>
                    <a:cxnLst>
                      <a:cxn ang="0">
                        <a:pos x="1941" y="0"/>
                      </a:cxn>
                      <a:cxn ang="0">
                        <a:pos x="0" y="2521"/>
                      </a:cxn>
                      <a:cxn ang="0">
                        <a:pos x="192" y="2450"/>
                      </a:cxn>
                      <a:cxn ang="0">
                        <a:pos x="2002" y="61"/>
                      </a:cxn>
                      <a:cxn ang="0">
                        <a:pos x="1941" y="0"/>
                      </a:cxn>
                      <a:cxn ang="0">
                        <a:pos x="1941" y="0"/>
                      </a:cxn>
                    </a:cxnLst>
                    <a:rect l="0" t="0" r="r" b="b"/>
                    <a:pathLst>
                      <a:path w="2002" h="2521">
                        <a:moveTo>
                          <a:pt x="1941" y="0"/>
                        </a:moveTo>
                        <a:lnTo>
                          <a:pt x="0" y="2521"/>
                        </a:lnTo>
                        <a:lnTo>
                          <a:pt x="192" y="2450"/>
                        </a:lnTo>
                        <a:lnTo>
                          <a:pt x="2002" y="61"/>
                        </a:lnTo>
                        <a:lnTo>
                          <a:pt x="1941" y="0"/>
                        </a:lnTo>
                        <a:lnTo>
                          <a:pt x="1941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39" name="Freeform 47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03" y="-19"/>
                    <a:ext cx="758" cy="1344"/>
                  </a:xfrm>
                  <a:custGeom>
                    <a:avLst/>
                    <a:gdLst/>
                    <a:ahLst/>
                    <a:cxnLst>
                      <a:cxn ang="0">
                        <a:pos x="95" y="2844"/>
                      </a:cxn>
                      <a:cxn ang="0">
                        <a:pos x="394" y="2834"/>
                      </a:cxn>
                      <a:cxn ang="0">
                        <a:pos x="821" y="3009"/>
                      </a:cxn>
                      <a:cxn ang="0">
                        <a:pos x="681" y="2817"/>
                      </a:cxn>
                      <a:cxn ang="0">
                        <a:pos x="367" y="2703"/>
                      </a:cxn>
                      <a:cxn ang="0">
                        <a:pos x="637" y="2720"/>
                      </a:cxn>
                      <a:cxn ang="0">
                        <a:pos x="979" y="2870"/>
                      </a:cxn>
                      <a:cxn ang="0">
                        <a:pos x="2859" y="420"/>
                      </a:cxn>
                      <a:cxn ang="0">
                        <a:pos x="2578" y="148"/>
                      </a:cxn>
                      <a:cxn ang="0">
                        <a:pos x="2308" y="0"/>
                      </a:cxn>
                      <a:cxn ang="0">
                        <a:pos x="2692" y="78"/>
                      </a:cxn>
                      <a:cxn ang="0">
                        <a:pos x="3007" y="428"/>
                      </a:cxn>
                      <a:cxn ang="0">
                        <a:pos x="831" y="3273"/>
                      </a:cxn>
                      <a:cxn ang="0">
                        <a:pos x="481" y="3412"/>
                      </a:cxn>
                      <a:cxn ang="0">
                        <a:pos x="105" y="3771"/>
                      </a:cxn>
                      <a:cxn ang="0">
                        <a:pos x="0" y="3667"/>
                      </a:cxn>
                      <a:cxn ang="0">
                        <a:pos x="131" y="3631"/>
                      </a:cxn>
                      <a:cxn ang="0">
                        <a:pos x="376" y="3385"/>
                      </a:cxn>
                      <a:cxn ang="0">
                        <a:pos x="165" y="3273"/>
                      </a:cxn>
                      <a:cxn ang="0">
                        <a:pos x="165" y="3176"/>
                      </a:cxn>
                      <a:cxn ang="0">
                        <a:pos x="411" y="3298"/>
                      </a:cxn>
                      <a:cxn ang="0">
                        <a:pos x="411" y="3186"/>
                      </a:cxn>
                      <a:cxn ang="0">
                        <a:pos x="603" y="3220"/>
                      </a:cxn>
                      <a:cxn ang="0">
                        <a:pos x="428" y="3079"/>
                      </a:cxn>
                      <a:cxn ang="0">
                        <a:pos x="629" y="3062"/>
                      </a:cxn>
                      <a:cxn ang="0">
                        <a:pos x="95" y="2844"/>
                      </a:cxn>
                      <a:cxn ang="0">
                        <a:pos x="95" y="2844"/>
                      </a:cxn>
                    </a:cxnLst>
                    <a:rect l="0" t="0" r="r" b="b"/>
                    <a:pathLst>
                      <a:path w="3007" h="3771">
                        <a:moveTo>
                          <a:pt x="95" y="2844"/>
                        </a:moveTo>
                        <a:lnTo>
                          <a:pt x="394" y="2834"/>
                        </a:lnTo>
                        <a:lnTo>
                          <a:pt x="821" y="3009"/>
                        </a:lnTo>
                        <a:lnTo>
                          <a:pt x="681" y="2817"/>
                        </a:lnTo>
                        <a:lnTo>
                          <a:pt x="367" y="2703"/>
                        </a:lnTo>
                        <a:lnTo>
                          <a:pt x="637" y="2720"/>
                        </a:lnTo>
                        <a:lnTo>
                          <a:pt x="979" y="2870"/>
                        </a:lnTo>
                        <a:lnTo>
                          <a:pt x="2859" y="420"/>
                        </a:lnTo>
                        <a:lnTo>
                          <a:pt x="2578" y="148"/>
                        </a:lnTo>
                        <a:lnTo>
                          <a:pt x="2308" y="0"/>
                        </a:lnTo>
                        <a:lnTo>
                          <a:pt x="2692" y="78"/>
                        </a:lnTo>
                        <a:lnTo>
                          <a:pt x="3007" y="428"/>
                        </a:lnTo>
                        <a:lnTo>
                          <a:pt x="831" y="3273"/>
                        </a:lnTo>
                        <a:lnTo>
                          <a:pt x="481" y="3412"/>
                        </a:lnTo>
                        <a:lnTo>
                          <a:pt x="105" y="3771"/>
                        </a:lnTo>
                        <a:lnTo>
                          <a:pt x="0" y="3667"/>
                        </a:lnTo>
                        <a:lnTo>
                          <a:pt x="131" y="3631"/>
                        </a:lnTo>
                        <a:lnTo>
                          <a:pt x="376" y="3385"/>
                        </a:lnTo>
                        <a:lnTo>
                          <a:pt x="165" y="3273"/>
                        </a:lnTo>
                        <a:lnTo>
                          <a:pt x="165" y="3176"/>
                        </a:lnTo>
                        <a:lnTo>
                          <a:pt x="411" y="3298"/>
                        </a:lnTo>
                        <a:lnTo>
                          <a:pt x="411" y="3186"/>
                        </a:lnTo>
                        <a:lnTo>
                          <a:pt x="603" y="3220"/>
                        </a:lnTo>
                        <a:lnTo>
                          <a:pt x="428" y="3079"/>
                        </a:lnTo>
                        <a:lnTo>
                          <a:pt x="629" y="3062"/>
                        </a:lnTo>
                        <a:lnTo>
                          <a:pt x="95" y="2844"/>
                        </a:lnTo>
                        <a:lnTo>
                          <a:pt x="95" y="28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40" name="Freeform 48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5297" y="897"/>
                    <a:ext cx="169" cy="122"/>
                  </a:xfrm>
                  <a:custGeom>
                    <a:avLst/>
                    <a:gdLst/>
                    <a:ahLst/>
                    <a:cxnLst>
                      <a:cxn ang="0">
                        <a:pos x="0" y="80"/>
                      </a:cxn>
                      <a:cxn ang="0">
                        <a:pos x="255" y="106"/>
                      </a:cxn>
                      <a:cxn ang="0">
                        <a:pos x="639" y="342"/>
                      </a:cxn>
                      <a:cxn ang="0">
                        <a:pos x="673" y="289"/>
                      </a:cxn>
                      <a:cxn ang="0">
                        <a:pos x="447" y="114"/>
                      </a:cxn>
                      <a:cxn ang="0">
                        <a:pos x="26" y="0"/>
                      </a:cxn>
                      <a:cxn ang="0">
                        <a:pos x="0" y="80"/>
                      </a:cxn>
                      <a:cxn ang="0">
                        <a:pos x="0" y="80"/>
                      </a:cxn>
                    </a:cxnLst>
                    <a:rect l="0" t="0" r="r" b="b"/>
                    <a:pathLst>
                      <a:path w="673" h="342">
                        <a:moveTo>
                          <a:pt x="0" y="80"/>
                        </a:moveTo>
                        <a:lnTo>
                          <a:pt x="255" y="106"/>
                        </a:lnTo>
                        <a:lnTo>
                          <a:pt x="639" y="342"/>
                        </a:lnTo>
                        <a:lnTo>
                          <a:pt x="673" y="289"/>
                        </a:lnTo>
                        <a:lnTo>
                          <a:pt x="447" y="114"/>
                        </a:lnTo>
                        <a:lnTo>
                          <a:pt x="26" y="0"/>
                        </a:lnTo>
                        <a:lnTo>
                          <a:pt x="0" y="80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41" name="Freeform 49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5253" y="806"/>
                    <a:ext cx="181" cy="144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40" y="148"/>
                      </a:cxn>
                      <a:cxn ang="0">
                        <a:pos x="638" y="403"/>
                      </a:cxn>
                      <a:cxn ang="0">
                        <a:pos x="716" y="296"/>
                      </a:cxn>
                      <a:cxn ang="0">
                        <a:pos x="420" y="114"/>
                      </a:cxn>
                      <a:cxn ang="0">
                        <a:pos x="70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6" h="403">
                        <a:moveTo>
                          <a:pt x="0" y="78"/>
                        </a:moveTo>
                        <a:lnTo>
                          <a:pt x="340" y="148"/>
                        </a:lnTo>
                        <a:lnTo>
                          <a:pt x="638" y="403"/>
                        </a:lnTo>
                        <a:lnTo>
                          <a:pt x="716" y="296"/>
                        </a:lnTo>
                        <a:lnTo>
                          <a:pt x="420" y="114"/>
                        </a:lnTo>
                        <a:lnTo>
                          <a:pt x="70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42" name="Freeform 50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85" y="210"/>
                    <a:ext cx="181" cy="14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16" y="139"/>
                      </a:cxn>
                      <a:cxn ang="0">
                        <a:pos x="649" y="411"/>
                      </a:cxn>
                      <a:cxn ang="0">
                        <a:pos x="717" y="314"/>
                      </a:cxn>
                      <a:cxn ang="0">
                        <a:pos x="394" y="87"/>
                      </a:cxn>
                      <a:cxn ang="0">
                        <a:pos x="54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7" h="411">
                        <a:moveTo>
                          <a:pt x="0" y="78"/>
                        </a:moveTo>
                        <a:lnTo>
                          <a:pt x="316" y="139"/>
                        </a:lnTo>
                        <a:lnTo>
                          <a:pt x="649" y="411"/>
                        </a:lnTo>
                        <a:lnTo>
                          <a:pt x="717" y="314"/>
                        </a:lnTo>
                        <a:lnTo>
                          <a:pt x="394" y="87"/>
                        </a:lnTo>
                        <a:lnTo>
                          <a:pt x="54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43" name="Freeform 51"/>
                  <p:cNvSpPr>
                    <a:spLocks noChangeAspect="1"/>
                  </p:cNvSpPr>
                  <p:nvPr/>
                </p:nvSpPr>
                <p:spPr bwMode="auto">
                  <a:xfrm rot="-3172564">
                    <a:off x="4948" y="142"/>
                    <a:ext cx="179" cy="138"/>
                  </a:xfrm>
                  <a:custGeom>
                    <a:avLst/>
                    <a:gdLst/>
                    <a:ahLst/>
                    <a:cxnLst>
                      <a:cxn ang="0">
                        <a:pos x="0" y="88"/>
                      </a:cxn>
                      <a:cxn ang="0">
                        <a:pos x="272" y="131"/>
                      </a:cxn>
                      <a:cxn ang="0">
                        <a:pos x="665" y="386"/>
                      </a:cxn>
                      <a:cxn ang="0">
                        <a:pos x="709" y="308"/>
                      </a:cxn>
                      <a:cxn ang="0">
                        <a:pos x="306" y="53"/>
                      </a:cxn>
                      <a:cxn ang="0">
                        <a:pos x="43" y="0"/>
                      </a:cxn>
                      <a:cxn ang="0">
                        <a:pos x="0" y="88"/>
                      </a:cxn>
                      <a:cxn ang="0">
                        <a:pos x="0" y="88"/>
                      </a:cxn>
                    </a:cxnLst>
                    <a:rect l="0" t="0" r="r" b="b"/>
                    <a:pathLst>
                      <a:path w="709" h="386">
                        <a:moveTo>
                          <a:pt x="0" y="88"/>
                        </a:moveTo>
                        <a:lnTo>
                          <a:pt x="272" y="131"/>
                        </a:lnTo>
                        <a:lnTo>
                          <a:pt x="665" y="386"/>
                        </a:lnTo>
                        <a:lnTo>
                          <a:pt x="709" y="308"/>
                        </a:lnTo>
                        <a:lnTo>
                          <a:pt x="306" y="53"/>
                        </a:lnTo>
                        <a:lnTo>
                          <a:pt x="43" y="0"/>
                        </a:lnTo>
                        <a:lnTo>
                          <a:pt x="0" y="88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</p:grpSp>
          </p:grpSp>
          <p:sp>
            <p:nvSpPr>
              <p:cNvPr id="8244" name="Line 52"/>
              <p:cNvSpPr>
                <a:spLocks noChangeAspect="1" noChangeShapeType="1"/>
              </p:cNvSpPr>
              <p:nvPr/>
            </p:nvSpPr>
            <p:spPr bwMode="auto">
              <a:xfrm>
                <a:off x="4870" y="84"/>
                <a:ext cx="42" cy="9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</p:grpSp>
      <p:pic>
        <p:nvPicPr>
          <p:cNvPr id="2057" name="Picture 56" descr="EIClogo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338"/>
            <a:ext cx="45878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" name="Group 60"/>
          <p:cNvGrpSpPr>
            <a:grpSpLocks/>
          </p:cNvGrpSpPr>
          <p:nvPr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8253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54" name="Freeform 62"/>
            <p:cNvSpPr>
              <a:spLocks/>
            </p:cNvSpPr>
            <p:nvPr userDrawn="1"/>
          </p:nvSpPr>
          <p:spPr bwMode="auto">
            <a:xfrm flipH="1">
              <a:off x="5506" y="1334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</p:grp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400"/>
            <a:ext cx="8458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err="1" smtClean="0"/>
              <a:t>bubu</a:t>
            </a:r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MS PGothic" pitchFamily="34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q"/>
        <a:defRPr kumimoji="1" sz="22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Font typeface="Wingdings" pitchFamily="2" charset="2"/>
        <a:buChar char="Ø"/>
        <a:defRPr kumimoji="1"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3"/>
        </a:buBlip>
        <a:defRPr kumimoji="1" sz="16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20000"/>
        <a:buBlip>
          <a:blip r:embed="rId14"/>
        </a:buBlip>
        <a:defRPr kumimoji="1" sz="1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31429" y="6565901"/>
            <a:ext cx="1507067" cy="27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endParaRPr lang="en-US" altLang="ja-JP" b="1" dirty="0">
              <a:latin typeface="Comic Sans MS" charset="0"/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51201" y="6565900"/>
            <a:ext cx="4902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200" i="1">
                <a:solidFill>
                  <a:srgbClr val="FF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endParaRPr lang="en-US" altLang="ja-JP" b="1" dirty="0">
              <a:latin typeface="Comic Sans MS" charset="0"/>
            </a:endParaRP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53200"/>
            <a:ext cx="5334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fld id="{9EA87294-3AFE-9D4E-921B-BEF8B3AF57E5}" type="slidenum">
              <a:rPr lang="en-US" altLang="ja-JP" b="1" smtClean="0">
                <a:latin typeface="Comic Sans MS" charset="0"/>
              </a:rPr>
              <a:pPr/>
              <a:t>‹#›</a:t>
            </a:fld>
            <a:endParaRPr lang="en-US" altLang="ja-JP" b="1" dirty="0">
              <a:latin typeface="Comic Sans MS" charset="0"/>
            </a:endParaRPr>
          </a:p>
        </p:txBody>
      </p:sp>
      <p:sp>
        <p:nvSpPr>
          <p:cNvPr id="8248" name="Rectangle 5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" y="596900"/>
            <a:ext cx="9026525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</a:t>
            </a:r>
            <a:r>
              <a:rPr lang="en-GB" dirty="0" smtClean="0"/>
              <a:t>level</a:t>
            </a:r>
            <a:endParaRPr lang="en-GB" dirty="0"/>
          </a:p>
        </p:txBody>
      </p: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0" y="6156722"/>
            <a:ext cx="1003762" cy="701278"/>
            <a:chOff x="7938" y="5878513"/>
            <a:chExt cx="1338262" cy="935037"/>
          </a:xfrm>
        </p:grpSpPr>
        <p:sp>
          <p:nvSpPr>
            <p:cNvPr id="8203" name="Freeform 11"/>
            <p:cNvSpPr>
              <a:spLocks noChangeAspect="1"/>
            </p:cNvSpPr>
            <p:nvPr userDrawn="1"/>
          </p:nvSpPr>
          <p:spPr bwMode="auto">
            <a:xfrm>
              <a:off x="30560" y="5896380"/>
              <a:ext cx="1296590" cy="773043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4" name="Freeform 12"/>
            <p:cNvSpPr>
              <a:spLocks noChangeAspect="1"/>
            </p:cNvSpPr>
            <p:nvPr userDrawn="1"/>
          </p:nvSpPr>
          <p:spPr bwMode="auto">
            <a:xfrm>
              <a:off x="1218803" y="5988097"/>
              <a:ext cx="84534" cy="15365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5" name="Freeform 13"/>
            <p:cNvSpPr>
              <a:spLocks noChangeAspect="1"/>
            </p:cNvSpPr>
            <p:nvPr userDrawn="1"/>
          </p:nvSpPr>
          <p:spPr bwMode="auto">
            <a:xfrm>
              <a:off x="25797" y="6216794"/>
              <a:ext cx="942975" cy="488363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6" name="Freeform 14"/>
            <p:cNvSpPr>
              <a:spLocks noChangeAspect="1"/>
            </p:cNvSpPr>
            <p:nvPr userDrawn="1"/>
          </p:nvSpPr>
          <p:spPr bwMode="auto">
            <a:xfrm>
              <a:off x="155575" y="6257292"/>
              <a:ext cx="625078" cy="445483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7" name="Freeform 15"/>
            <p:cNvSpPr>
              <a:spLocks noChangeAspect="1"/>
            </p:cNvSpPr>
            <p:nvPr userDrawn="1"/>
          </p:nvSpPr>
          <p:spPr bwMode="auto">
            <a:xfrm>
              <a:off x="579438" y="5928540"/>
              <a:ext cx="160734" cy="144127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8" name="Freeform 16"/>
            <p:cNvSpPr>
              <a:spLocks noChangeAspect="1"/>
            </p:cNvSpPr>
            <p:nvPr userDrawn="1"/>
          </p:nvSpPr>
          <p:spPr bwMode="auto">
            <a:xfrm>
              <a:off x="765175" y="6680143"/>
              <a:ext cx="90487" cy="133407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9" name="Freeform 17"/>
            <p:cNvSpPr>
              <a:spLocks noChangeAspect="1"/>
            </p:cNvSpPr>
            <p:nvPr userDrawn="1"/>
          </p:nvSpPr>
          <p:spPr bwMode="auto">
            <a:xfrm>
              <a:off x="602060" y="6017875"/>
              <a:ext cx="229791" cy="45620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10" name="Freeform 18"/>
            <p:cNvSpPr>
              <a:spLocks noChangeAspect="1"/>
            </p:cNvSpPr>
            <p:nvPr userDrawn="1"/>
          </p:nvSpPr>
          <p:spPr bwMode="auto">
            <a:xfrm>
              <a:off x="797322" y="5997626"/>
              <a:ext cx="433387" cy="207257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11" name="Freeform 19"/>
            <p:cNvSpPr>
              <a:spLocks noChangeAspect="1"/>
            </p:cNvSpPr>
            <p:nvPr userDrawn="1"/>
          </p:nvSpPr>
          <p:spPr bwMode="auto">
            <a:xfrm>
              <a:off x="415132" y="6120312"/>
              <a:ext cx="185737" cy="79806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pSp>
          <p:nvGrpSpPr>
            <p:cNvPr id="8212" name="Group 20"/>
            <p:cNvGrpSpPr>
              <a:grpSpLocks noChangeAspect="1"/>
            </p:cNvGrpSpPr>
            <p:nvPr userDrawn="1"/>
          </p:nvGrpSpPr>
          <p:grpSpPr bwMode="auto">
            <a:xfrm>
              <a:off x="7938" y="5878513"/>
              <a:ext cx="1338262" cy="929081"/>
              <a:chOff x="5" y="3490"/>
              <a:chExt cx="1124" cy="780"/>
            </a:xfrm>
          </p:grpSpPr>
          <p:grpSp>
            <p:nvGrpSpPr>
              <p:cNvPr id="8213" name="Group 21"/>
              <p:cNvGrpSpPr>
                <a:grpSpLocks noChangeAspect="1"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8214" name="Freeform 22"/>
                <p:cNvSpPr>
                  <a:spLocks noChangeAspect="1"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15" name="Freeform 23"/>
                <p:cNvSpPr>
                  <a:spLocks noChangeAspect="1"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16" name="Freeform 24"/>
                <p:cNvSpPr>
                  <a:spLocks noChangeAspect="1"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</p:grpSp>
          <p:sp>
            <p:nvSpPr>
              <p:cNvPr id="8217" name="Freeform 25"/>
              <p:cNvSpPr>
                <a:spLocks noChangeAspect="1"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218" name="Freeform 26"/>
              <p:cNvSpPr>
                <a:spLocks noChangeAspect="1"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sp>
            <p:nvSpPr>
              <p:cNvPr id="8219" name="Freeform 27"/>
              <p:cNvSpPr>
                <a:spLocks noChangeAspect="1"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  <p:grpSp>
            <p:nvGrpSpPr>
              <p:cNvPr id="8220" name="Group 28"/>
              <p:cNvGrpSpPr>
                <a:grpSpLocks noChangeAspect="1"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8221" name="Freeform 29"/>
                <p:cNvSpPr>
                  <a:spLocks noChangeAspect="1"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2" name="Freeform 30"/>
                <p:cNvSpPr>
                  <a:spLocks noChangeAspect="1"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3" name="Freeform 31"/>
                <p:cNvSpPr>
                  <a:spLocks noChangeAspect="1"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4" name="Freeform 32"/>
                <p:cNvSpPr>
                  <a:spLocks noChangeAspect="1"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5" name="Freeform 33"/>
                <p:cNvSpPr>
                  <a:spLocks noChangeAspect="1"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6" name="Freeform 34"/>
                <p:cNvSpPr>
                  <a:spLocks noChangeAspect="1"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7" name="Freeform 35"/>
                <p:cNvSpPr>
                  <a:spLocks noChangeAspect="1"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8228" name="Freeform 36"/>
                <p:cNvSpPr>
                  <a:spLocks noChangeAspect="1"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</p:grpSp>
        </p:grpSp>
      </p:grpSp>
      <p:grpSp>
        <p:nvGrpSpPr>
          <p:cNvPr id="8229" name="Group 37"/>
          <p:cNvGrpSpPr>
            <a:grpSpLocks/>
          </p:cNvGrpSpPr>
          <p:nvPr/>
        </p:nvGrpSpPr>
        <p:grpSpPr bwMode="auto">
          <a:xfrm>
            <a:off x="8680450" y="1628775"/>
            <a:ext cx="385763" cy="4795838"/>
            <a:chOff x="5468" y="1333"/>
            <a:chExt cx="243" cy="2714"/>
          </a:xfrm>
        </p:grpSpPr>
        <p:sp>
          <p:nvSpPr>
            <p:cNvPr id="823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3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</p:grpSp>
      <p:grpSp>
        <p:nvGrpSpPr>
          <p:cNvPr id="60" name="Group 59"/>
          <p:cNvGrpSpPr>
            <a:grpSpLocks noChangeAspect="1"/>
          </p:cNvGrpSpPr>
          <p:nvPr/>
        </p:nvGrpSpPr>
        <p:grpSpPr>
          <a:xfrm>
            <a:off x="8212732" y="414865"/>
            <a:ext cx="1212372" cy="1073944"/>
            <a:chOff x="7907932" y="0"/>
            <a:chExt cx="1616506" cy="1431925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8194" name="Freeform 2"/>
            <p:cNvSpPr>
              <a:spLocks noChangeAspect="1"/>
            </p:cNvSpPr>
            <p:nvPr/>
          </p:nvSpPr>
          <p:spPr bwMode="auto">
            <a:xfrm rot="18427436">
              <a:off x="8253722" y="-35530"/>
              <a:ext cx="870572" cy="1562152"/>
            </a:xfrm>
            <a:custGeom>
              <a:avLst/>
              <a:gdLst/>
              <a:ahLst/>
              <a:cxnLst>
                <a:cxn ang="0">
                  <a:pos x="2903" y="433"/>
                </a:cxn>
                <a:cxn ang="0">
                  <a:pos x="2565" y="80"/>
                </a:cxn>
                <a:cxn ang="0">
                  <a:pos x="2241" y="0"/>
                </a:cxn>
                <a:cxn ang="0">
                  <a:pos x="110" y="2811"/>
                </a:cxn>
                <a:cxn ang="0">
                  <a:pos x="110" y="3228"/>
                </a:cxn>
                <a:cxn ang="0">
                  <a:pos x="0" y="3631"/>
                </a:cxn>
                <a:cxn ang="0">
                  <a:pos x="72" y="3686"/>
                </a:cxn>
                <a:cxn ang="0">
                  <a:pos x="441" y="3355"/>
                </a:cxn>
                <a:cxn ang="0">
                  <a:pos x="740" y="3228"/>
                </a:cxn>
                <a:cxn ang="0">
                  <a:pos x="2903" y="433"/>
                </a:cxn>
                <a:cxn ang="0">
                  <a:pos x="2903" y="433"/>
                </a:cxn>
              </a:cxnLst>
              <a:rect l="0" t="0" r="r" b="b"/>
              <a:pathLst>
                <a:path w="2903" h="3686">
                  <a:moveTo>
                    <a:pt x="2903" y="433"/>
                  </a:moveTo>
                  <a:lnTo>
                    <a:pt x="2565" y="80"/>
                  </a:lnTo>
                  <a:lnTo>
                    <a:pt x="2241" y="0"/>
                  </a:lnTo>
                  <a:lnTo>
                    <a:pt x="110" y="2811"/>
                  </a:lnTo>
                  <a:lnTo>
                    <a:pt x="110" y="3228"/>
                  </a:lnTo>
                  <a:lnTo>
                    <a:pt x="0" y="3631"/>
                  </a:lnTo>
                  <a:lnTo>
                    <a:pt x="72" y="3686"/>
                  </a:lnTo>
                  <a:lnTo>
                    <a:pt x="441" y="3355"/>
                  </a:lnTo>
                  <a:lnTo>
                    <a:pt x="740" y="3228"/>
                  </a:lnTo>
                  <a:lnTo>
                    <a:pt x="2903" y="433"/>
                  </a:lnTo>
                  <a:lnTo>
                    <a:pt x="2903" y="43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0" name="Freeform 8"/>
            <p:cNvSpPr>
              <a:spLocks noChangeAspect="1"/>
            </p:cNvSpPr>
            <p:nvPr/>
          </p:nvSpPr>
          <p:spPr bwMode="auto">
            <a:xfrm rot="18427436">
              <a:off x="8302127" y="-39735"/>
              <a:ext cx="872951" cy="1571670"/>
            </a:xfrm>
            <a:custGeom>
              <a:avLst/>
              <a:gdLst/>
              <a:ahLst/>
              <a:cxnLst>
                <a:cxn ang="0">
                  <a:pos x="2293" y="0"/>
                </a:cxn>
                <a:cxn ang="0">
                  <a:pos x="130" y="2835"/>
                </a:cxn>
                <a:cxn ang="0">
                  <a:pos x="131" y="3201"/>
                </a:cxn>
                <a:cxn ang="0">
                  <a:pos x="0" y="3633"/>
                </a:cxn>
                <a:cxn ang="0">
                  <a:pos x="50" y="3703"/>
                </a:cxn>
                <a:cxn ang="0">
                  <a:pos x="422" y="3352"/>
                </a:cxn>
                <a:cxn ang="0">
                  <a:pos x="763" y="3220"/>
                </a:cxn>
                <a:cxn ang="0">
                  <a:pos x="2911" y="428"/>
                </a:cxn>
                <a:cxn ang="0">
                  <a:pos x="2589" y="96"/>
                </a:cxn>
                <a:cxn ang="0">
                  <a:pos x="2293" y="0"/>
                </a:cxn>
                <a:cxn ang="0">
                  <a:pos x="2293" y="0"/>
                </a:cxn>
              </a:cxnLst>
              <a:rect l="0" t="0" r="r" b="b"/>
              <a:pathLst>
                <a:path w="2911" h="3703">
                  <a:moveTo>
                    <a:pt x="2293" y="0"/>
                  </a:moveTo>
                  <a:lnTo>
                    <a:pt x="130" y="2835"/>
                  </a:lnTo>
                  <a:lnTo>
                    <a:pt x="131" y="3201"/>
                  </a:lnTo>
                  <a:lnTo>
                    <a:pt x="0" y="3633"/>
                  </a:lnTo>
                  <a:lnTo>
                    <a:pt x="50" y="3703"/>
                  </a:lnTo>
                  <a:lnTo>
                    <a:pt x="422" y="3352"/>
                  </a:lnTo>
                  <a:lnTo>
                    <a:pt x="763" y="3220"/>
                  </a:lnTo>
                  <a:lnTo>
                    <a:pt x="2911" y="428"/>
                  </a:lnTo>
                  <a:lnTo>
                    <a:pt x="2589" y="96"/>
                  </a:lnTo>
                  <a:lnTo>
                    <a:pt x="2293" y="0"/>
                  </a:lnTo>
                  <a:lnTo>
                    <a:pt x="2293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01" name="Freeform 9"/>
            <p:cNvSpPr>
              <a:spLocks noChangeAspect="1"/>
            </p:cNvSpPr>
            <p:nvPr/>
          </p:nvSpPr>
          <p:spPr bwMode="auto">
            <a:xfrm rot="18427436">
              <a:off x="8292965" y="120342"/>
              <a:ext cx="768292" cy="1177860"/>
            </a:xfrm>
            <a:custGeom>
              <a:avLst/>
              <a:gdLst/>
              <a:ahLst/>
              <a:cxnLst>
                <a:cxn ang="0">
                  <a:pos x="0" y="2485"/>
                </a:cxn>
                <a:cxn ang="0">
                  <a:pos x="432" y="2553"/>
                </a:cxn>
                <a:cxn ang="0">
                  <a:pos x="736" y="2777"/>
                </a:cxn>
                <a:cxn ang="0">
                  <a:pos x="2561" y="399"/>
                </a:cxn>
                <a:cxn ang="0">
                  <a:pos x="2118" y="82"/>
                </a:cxn>
                <a:cxn ang="0">
                  <a:pos x="1898" y="0"/>
                </a:cxn>
                <a:cxn ang="0">
                  <a:pos x="0" y="2485"/>
                </a:cxn>
                <a:cxn ang="0">
                  <a:pos x="0" y="2485"/>
                </a:cxn>
              </a:cxnLst>
              <a:rect l="0" t="0" r="r" b="b"/>
              <a:pathLst>
                <a:path w="2561" h="2777">
                  <a:moveTo>
                    <a:pt x="0" y="2485"/>
                  </a:moveTo>
                  <a:lnTo>
                    <a:pt x="432" y="2553"/>
                  </a:lnTo>
                  <a:lnTo>
                    <a:pt x="736" y="2777"/>
                  </a:lnTo>
                  <a:lnTo>
                    <a:pt x="2561" y="399"/>
                  </a:lnTo>
                  <a:lnTo>
                    <a:pt x="2118" y="82"/>
                  </a:lnTo>
                  <a:lnTo>
                    <a:pt x="1898" y="0"/>
                  </a:lnTo>
                  <a:lnTo>
                    <a:pt x="0" y="2485"/>
                  </a:lnTo>
                  <a:lnTo>
                    <a:pt x="0" y="248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pSp>
          <p:nvGrpSpPr>
            <p:cNvPr id="8232" name="Group 40"/>
            <p:cNvGrpSpPr>
              <a:grpSpLocks noChangeAspect="1"/>
            </p:cNvGrpSpPr>
            <p:nvPr/>
          </p:nvGrpSpPr>
          <p:grpSpPr bwMode="auto">
            <a:xfrm>
              <a:off x="7924800" y="0"/>
              <a:ext cx="1599034" cy="1431925"/>
              <a:chOff x="4610" y="57"/>
              <a:chExt cx="1344" cy="1204"/>
            </a:xfrm>
          </p:grpSpPr>
          <p:grpSp>
            <p:nvGrpSpPr>
              <p:cNvPr id="8233" name="Group 41"/>
              <p:cNvGrpSpPr>
                <a:grpSpLocks noChangeAspect="1"/>
              </p:cNvGrpSpPr>
              <p:nvPr userDrawn="1"/>
            </p:nvGrpSpPr>
            <p:grpSpPr bwMode="auto">
              <a:xfrm>
                <a:off x="4610" y="57"/>
                <a:ext cx="1344" cy="1204"/>
                <a:chOff x="4610" y="57"/>
                <a:chExt cx="1344" cy="1204"/>
              </a:xfrm>
            </p:grpSpPr>
            <p:sp>
              <p:nvSpPr>
                <p:cNvPr id="8234" name="Freeform 42"/>
                <p:cNvSpPr>
                  <a:spLocks noChangeAspect="1"/>
                </p:cNvSpPr>
                <p:nvPr userDrawn="1"/>
              </p:nvSpPr>
              <p:spPr bwMode="auto">
                <a:xfrm rot="-3172564">
                  <a:off x="5430" y="1086"/>
                  <a:ext cx="62" cy="288"/>
                </a:xfrm>
                <a:custGeom>
                  <a:avLst/>
                  <a:gdLst/>
                  <a:ahLst/>
                  <a:cxnLst>
                    <a:cxn ang="0">
                      <a:pos x="123" y="9"/>
                    </a:cxn>
                    <a:cxn ang="0">
                      <a:pos x="131" y="342"/>
                    </a:cxn>
                    <a:cxn ang="0">
                      <a:pos x="0" y="806"/>
                    </a:cxn>
                    <a:cxn ang="0">
                      <a:pos x="79" y="789"/>
                    </a:cxn>
                    <a:cxn ang="0">
                      <a:pos x="218" y="376"/>
                    </a:cxn>
                    <a:cxn ang="0">
                      <a:pos x="245" y="0"/>
                    </a:cxn>
                    <a:cxn ang="0">
                      <a:pos x="123" y="9"/>
                    </a:cxn>
                    <a:cxn ang="0">
                      <a:pos x="123" y="9"/>
                    </a:cxn>
                  </a:cxnLst>
                  <a:rect l="0" t="0" r="r" b="b"/>
                  <a:pathLst>
                    <a:path w="245" h="806">
                      <a:moveTo>
                        <a:pt x="123" y="9"/>
                      </a:moveTo>
                      <a:lnTo>
                        <a:pt x="131" y="342"/>
                      </a:lnTo>
                      <a:lnTo>
                        <a:pt x="0" y="806"/>
                      </a:lnTo>
                      <a:lnTo>
                        <a:pt x="79" y="789"/>
                      </a:lnTo>
                      <a:lnTo>
                        <a:pt x="218" y="376"/>
                      </a:lnTo>
                      <a:lnTo>
                        <a:pt x="245" y="0"/>
                      </a:lnTo>
                      <a:lnTo>
                        <a:pt x="123" y="9"/>
                      </a:lnTo>
                      <a:lnTo>
                        <a:pt x="123" y="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grpSp>
              <p:nvGrpSpPr>
                <p:cNvPr id="8235" name="Group 43"/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4610" y="57"/>
                  <a:ext cx="1344" cy="985"/>
                  <a:chOff x="4610" y="57"/>
                  <a:chExt cx="1344" cy="985"/>
                </a:xfrm>
              </p:grpSpPr>
              <p:sp>
                <p:nvSpPr>
                  <p:cNvPr id="8236" name="Freeform 44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66" y="71"/>
                    <a:ext cx="153" cy="12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98" y="184"/>
                      </a:cxn>
                      <a:cxn ang="0">
                        <a:pos x="500" y="349"/>
                      </a:cxn>
                      <a:cxn ang="0">
                        <a:pos x="604" y="140"/>
                      </a:cxn>
                      <a:cxn ang="0">
                        <a:pos x="359" y="9"/>
                      </a:cxn>
                      <a:cxn ang="0">
                        <a:pos x="464" y="184"/>
                      </a:cxn>
                      <a:cxn ang="0">
                        <a:pos x="131" y="17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04" h="349">
                        <a:moveTo>
                          <a:pt x="0" y="0"/>
                        </a:moveTo>
                        <a:lnTo>
                          <a:pt x="298" y="184"/>
                        </a:lnTo>
                        <a:lnTo>
                          <a:pt x="500" y="349"/>
                        </a:lnTo>
                        <a:lnTo>
                          <a:pt x="604" y="140"/>
                        </a:lnTo>
                        <a:lnTo>
                          <a:pt x="359" y="9"/>
                        </a:lnTo>
                        <a:lnTo>
                          <a:pt x="464" y="184"/>
                        </a:lnTo>
                        <a:lnTo>
                          <a:pt x="131" y="1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37" name="Freeform 45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5048" y="332"/>
                    <a:ext cx="269" cy="438"/>
                  </a:xfrm>
                  <a:custGeom>
                    <a:avLst/>
                    <a:gdLst/>
                    <a:ahLst/>
                    <a:cxnLst>
                      <a:cxn ang="0">
                        <a:pos x="741" y="129"/>
                      </a:cxn>
                      <a:cxn ang="0">
                        <a:pos x="485" y="352"/>
                      </a:cxn>
                      <a:cxn ang="0">
                        <a:pos x="163" y="762"/>
                      </a:cxn>
                      <a:cxn ang="0">
                        <a:pos x="0" y="1101"/>
                      </a:cxn>
                      <a:cxn ang="0">
                        <a:pos x="59" y="1230"/>
                      </a:cxn>
                      <a:cxn ang="0">
                        <a:pos x="262" y="1201"/>
                      </a:cxn>
                      <a:cxn ang="0">
                        <a:pos x="578" y="914"/>
                      </a:cxn>
                      <a:cxn ang="0">
                        <a:pos x="876" y="534"/>
                      </a:cxn>
                      <a:cxn ang="0">
                        <a:pos x="1034" y="270"/>
                      </a:cxn>
                      <a:cxn ang="0">
                        <a:pos x="1064" y="84"/>
                      </a:cxn>
                      <a:cxn ang="0">
                        <a:pos x="977" y="0"/>
                      </a:cxn>
                      <a:cxn ang="0">
                        <a:pos x="836" y="65"/>
                      </a:cxn>
                      <a:cxn ang="0">
                        <a:pos x="969" y="107"/>
                      </a:cxn>
                      <a:cxn ang="0">
                        <a:pos x="876" y="352"/>
                      </a:cxn>
                      <a:cxn ang="0">
                        <a:pos x="690" y="656"/>
                      </a:cxn>
                      <a:cxn ang="0">
                        <a:pos x="350" y="1008"/>
                      </a:cxn>
                      <a:cxn ang="0">
                        <a:pos x="116" y="1114"/>
                      </a:cxn>
                      <a:cxn ang="0">
                        <a:pos x="135" y="943"/>
                      </a:cxn>
                      <a:cxn ang="0">
                        <a:pos x="437" y="504"/>
                      </a:cxn>
                      <a:cxn ang="0">
                        <a:pos x="831" y="118"/>
                      </a:cxn>
                      <a:cxn ang="0">
                        <a:pos x="741" y="129"/>
                      </a:cxn>
                      <a:cxn ang="0">
                        <a:pos x="741" y="129"/>
                      </a:cxn>
                    </a:cxnLst>
                    <a:rect l="0" t="0" r="r" b="b"/>
                    <a:pathLst>
                      <a:path w="1064" h="1230">
                        <a:moveTo>
                          <a:pt x="741" y="129"/>
                        </a:moveTo>
                        <a:lnTo>
                          <a:pt x="485" y="352"/>
                        </a:lnTo>
                        <a:lnTo>
                          <a:pt x="163" y="762"/>
                        </a:lnTo>
                        <a:lnTo>
                          <a:pt x="0" y="1101"/>
                        </a:lnTo>
                        <a:lnTo>
                          <a:pt x="59" y="1230"/>
                        </a:lnTo>
                        <a:lnTo>
                          <a:pt x="262" y="1201"/>
                        </a:lnTo>
                        <a:lnTo>
                          <a:pt x="578" y="914"/>
                        </a:lnTo>
                        <a:lnTo>
                          <a:pt x="876" y="534"/>
                        </a:lnTo>
                        <a:lnTo>
                          <a:pt x="1034" y="270"/>
                        </a:lnTo>
                        <a:lnTo>
                          <a:pt x="1064" y="84"/>
                        </a:lnTo>
                        <a:lnTo>
                          <a:pt x="977" y="0"/>
                        </a:lnTo>
                        <a:lnTo>
                          <a:pt x="836" y="65"/>
                        </a:lnTo>
                        <a:lnTo>
                          <a:pt x="969" y="107"/>
                        </a:lnTo>
                        <a:lnTo>
                          <a:pt x="876" y="352"/>
                        </a:lnTo>
                        <a:lnTo>
                          <a:pt x="690" y="656"/>
                        </a:lnTo>
                        <a:lnTo>
                          <a:pt x="350" y="1008"/>
                        </a:lnTo>
                        <a:lnTo>
                          <a:pt x="116" y="1114"/>
                        </a:lnTo>
                        <a:lnTo>
                          <a:pt x="135" y="943"/>
                        </a:lnTo>
                        <a:lnTo>
                          <a:pt x="437" y="504"/>
                        </a:lnTo>
                        <a:lnTo>
                          <a:pt x="831" y="118"/>
                        </a:lnTo>
                        <a:lnTo>
                          <a:pt x="741" y="129"/>
                        </a:lnTo>
                        <a:lnTo>
                          <a:pt x="741" y="129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38" name="Freeform 46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858" y="182"/>
                    <a:ext cx="505" cy="898"/>
                  </a:xfrm>
                  <a:custGeom>
                    <a:avLst/>
                    <a:gdLst/>
                    <a:ahLst/>
                    <a:cxnLst>
                      <a:cxn ang="0">
                        <a:pos x="1941" y="0"/>
                      </a:cxn>
                      <a:cxn ang="0">
                        <a:pos x="0" y="2521"/>
                      </a:cxn>
                      <a:cxn ang="0">
                        <a:pos x="192" y="2450"/>
                      </a:cxn>
                      <a:cxn ang="0">
                        <a:pos x="2002" y="61"/>
                      </a:cxn>
                      <a:cxn ang="0">
                        <a:pos x="1941" y="0"/>
                      </a:cxn>
                      <a:cxn ang="0">
                        <a:pos x="1941" y="0"/>
                      </a:cxn>
                    </a:cxnLst>
                    <a:rect l="0" t="0" r="r" b="b"/>
                    <a:pathLst>
                      <a:path w="2002" h="2521">
                        <a:moveTo>
                          <a:pt x="1941" y="0"/>
                        </a:moveTo>
                        <a:lnTo>
                          <a:pt x="0" y="2521"/>
                        </a:lnTo>
                        <a:lnTo>
                          <a:pt x="192" y="2450"/>
                        </a:lnTo>
                        <a:lnTo>
                          <a:pt x="2002" y="61"/>
                        </a:lnTo>
                        <a:lnTo>
                          <a:pt x="1941" y="0"/>
                        </a:lnTo>
                        <a:lnTo>
                          <a:pt x="1941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39" name="Freeform 47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03" y="-19"/>
                    <a:ext cx="758" cy="1344"/>
                  </a:xfrm>
                  <a:custGeom>
                    <a:avLst/>
                    <a:gdLst/>
                    <a:ahLst/>
                    <a:cxnLst>
                      <a:cxn ang="0">
                        <a:pos x="95" y="2844"/>
                      </a:cxn>
                      <a:cxn ang="0">
                        <a:pos x="394" y="2834"/>
                      </a:cxn>
                      <a:cxn ang="0">
                        <a:pos x="821" y="3009"/>
                      </a:cxn>
                      <a:cxn ang="0">
                        <a:pos x="681" y="2817"/>
                      </a:cxn>
                      <a:cxn ang="0">
                        <a:pos x="367" y="2703"/>
                      </a:cxn>
                      <a:cxn ang="0">
                        <a:pos x="637" y="2720"/>
                      </a:cxn>
                      <a:cxn ang="0">
                        <a:pos x="979" y="2870"/>
                      </a:cxn>
                      <a:cxn ang="0">
                        <a:pos x="2859" y="420"/>
                      </a:cxn>
                      <a:cxn ang="0">
                        <a:pos x="2578" y="148"/>
                      </a:cxn>
                      <a:cxn ang="0">
                        <a:pos x="2308" y="0"/>
                      </a:cxn>
                      <a:cxn ang="0">
                        <a:pos x="2692" y="78"/>
                      </a:cxn>
                      <a:cxn ang="0">
                        <a:pos x="3007" y="428"/>
                      </a:cxn>
                      <a:cxn ang="0">
                        <a:pos x="831" y="3273"/>
                      </a:cxn>
                      <a:cxn ang="0">
                        <a:pos x="481" y="3412"/>
                      </a:cxn>
                      <a:cxn ang="0">
                        <a:pos x="105" y="3771"/>
                      </a:cxn>
                      <a:cxn ang="0">
                        <a:pos x="0" y="3667"/>
                      </a:cxn>
                      <a:cxn ang="0">
                        <a:pos x="131" y="3631"/>
                      </a:cxn>
                      <a:cxn ang="0">
                        <a:pos x="376" y="3385"/>
                      </a:cxn>
                      <a:cxn ang="0">
                        <a:pos x="165" y="3273"/>
                      </a:cxn>
                      <a:cxn ang="0">
                        <a:pos x="165" y="3176"/>
                      </a:cxn>
                      <a:cxn ang="0">
                        <a:pos x="411" y="3298"/>
                      </a:cxn>
                      <a:cxn ang="0">
                        <a:pos x="411" y="3186"/>
                      </a:cxn>
                      <a:cxn ang="0">
                        <a:pos x="603" y="3220"/>
                      </a:cxn>
                      <a:cxn ang="0">
                        <a:pos x="428" y="3079"/>
                      </a:cxn>
                      <a:cxn ang="0">
                        <a:pos x="629" y="3062"/>
                      </a:cxn>
                      <a:cxn ang="0">
                        <a:pos x="95" y="2844"/>
                      </a:cxn>
                      <a:cxn ang="0">
                        <a:pos x="95" y="2844"/>
                      </a:cxn>
                    </a:cxnLst>
                    <a:rect l="0" t="0" r="r" b="b"/>
                    <a:pathLst>
                      <a:path w="3007" h="3771">
                        <a:moveTo>
                          <a:pt x="95" y="2844"/>
                        </a:moveTo>
                        <a:lnTo>
                          <a:pt x="394" y="2834"/>
                        </a:lnTo>
                        <a:lnTo>
                          <a:pt x="821" y="3009"/>
                        </a:lnTo>
                        <a:lnTo>
                          <a:pt x="681" y="2817"/>
                        </a:lnTo>
                        <a:lnTo>
                          <a:pt x="367" y="2703"/>
                        </a:lnTo>
                        <a:lnTo>
                          <a:pt x="637" y="2720"/>
                        </a:lnTo>
                        <a:lnTo>
                          <a:pt x="979" y="2870"/>
                        </a:lnTo>
                        <a:lnTo>
                          <a:pt x="2859" y="420"/>
                        </a:lnTo>
                        <a:lnTo>
                          <a:pt x="2578" y="148"/>
                        </a:lnTo>
                        <a:lnTo>
                          <a:pt x="2308" y="0"/>
                        </a:lnTo>
                        <a:lnTo>
                          <a:pt x="2692" y="78"/>
                        </a:lnTo>
                        <a:lnTo>
                          <a:pt x="3007" y="428"/>
                        </a:lnTo>
                        <a:lnTo>
                          <a:pt x="831" y="3273"/>
                        </a:lnTo>
                        <a:lnTo>
                          <a:pt x="481" y="3412"/>
                        </a:lnTo>
                        <a:lnTo>
                          <a:pt x="105" y="3771"/>
                        </a:lnTo>
                        <a:lnTo>
                          <a:pt x="0" y="3667"/>
                        </a:lnTo>
                        <a:lnTo>
                          <a:pt x="131" y="3631"/>
                        </a:lnTo>
                        <a:lnTo>
                          <a:pt x="376" y="3385"/>
                        </a:lnTo>
                        <a:lnTo>
                          <a:pt x="165" y="3273"/>
                        </a:lnTo>
                        <a:lnTo>
                          <a:pt x="165" y="3176"/>
                        </a:lnTo>
                        <a:lnTo>
                          <a:pt x="411" y="3298"/>
                        </a:lnTo>
                        <a:lnTo>
                          <a:pt x="411" y="3186"/>
                        </a:lnTo>
                        <a:lnTo>
                          <a:pt x="603" y="3220"/>
                        </a:lnTo>
                        <a:lnTo>
                          <a:pt x="428" y="3079"/>
                        </a:lnTo>
                        <a:lnTo>
                          <a:pt x="629" y="3062"/>
                        </a:lnTo>
                        <a:lnTo>
                          <a:pt x="95" y="2844"/>
                        </a:lnTo>
                        <a:lnTo>
                          <a:pt x="95" y="2844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40" name="Freeform 48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5297" y="897"/>
                    <a:ext cx="169" cy="122"/>
                  </a:xfrm>
                  <a:custGeom>
                    <a:avLst/>
                    <a:gdLst/>
                    <a:ahLst/>
                    <a:cxnLst>
                      <a:cxn ang="0">
                        <a:pos x="0" y="80"/>
                      </a:cxn>
                      <a:cxn ang="0">
                        <a:pos x="255" y="106"/>
                      </a:cxn>
                      <a:cxn ang="0">
                        <a:pos x="639" y="342"/>
                      </a:cxn>
                      <a:cxn ang="0">
                        <a:pos x="673" y="289"/>
                      </a:cxn>
                      <a:cxn ang="0">
                        <a:pos x="447" y="114"/>
                      </a:cxn>
                      <a:cxn ang="0">
                        <a:pos x="26" y="0"/>
                      </a:cxn>
                      <a:cxn ang="0">
                        <a:pos x="0" y="80"/>
                      </a:cxn>
                      <a:cxn ang="0">
                        <a:pos x="0" y="80"/>
                      </a:cxn>
                    </a:cxnLst>
                    <a:rect l="0" t="0" r="r" b="b"/>
                    <a:pathLst>
                      <a:path w="673" h="342">
                        <a:moveTo>
                          <a:pt x="0" y="80"/>
                        </a:moveTo>
                        <a:lnTo>
                          <a:pt x="255" y="106"/>
                        </a:lnTo>
                        <a:lnTo>
                          <a:pt x="639" y="342"/>
                        </a:lnTo>
                        <a:lnTo>
                          <a:pt x="673" y="289"/>
                        </a:lnTo>
                        <a:lnTo>
                          <a:pt x="447" y="114"/>
                        </a:lnTo>
                        <a:lnTo>
                          <a:pt x="26" y="0"/>
                        </a:lnTo>
                        <a:lnTo>
                          <a:pt x="0" y="80"/>
                        </a:lnTo>
                        <a:lnTo>
                          <a:pt x="0" y="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41" name="Freeform 49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5253" y="806"/>
                    <a:ext cx="181" cy="144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40" y="148"/>
                      </a:cxn>
                      <a:cxn ang="0">
                        <a:pos x="638" y="403"/>
                      </a:cxn>
                      <a:cxn ang="0">
                        <a:pos x="716" y="296"/>
                      </a:cxn>
                      <a:cxn ang="0">
                        <a:pos x="420" y="114"/>
                      </a:cxn>
                      <a:cxn ang="0">
                        <a:pos x="70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6" h="403">
                        <a:moveTo>
                          <a:pt x="0" y="78"/>
                        </a:moveTo>
                        <a:lnTo>
                          <a:pt x="340" y="148"/>
                        </a:lnTo>
                        <a:lnTo>
                          <a:pt x="638" y="403"/>
                        </a:lnTo>
                        <a:lnTo>
                          <a:pt x="716" y="296"/>
                        </a:lnTo>
                        <a:lnTo>
                          <a:pt x="420" y="114"/>
                        </a:lnTo>
                        <a:lnTo>
                          <a:pt x="70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42" name="Freeform 50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85" y="210"/>
                    <a:ext cx="181" cy="14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316" y="139"/>
                      </a:cxn>
                      <a:cxn ang="0">
                        <a:pos x="649" y="411"/>
                      </a:cxn>
                      <a:cxn ang="0">
                        <a:pos x="717" y="314"/>
                      </a:cxn>
                      <a:cxn ang="0">
                        <a:pos x="394" y="87"/>
                      </a:cxn>
                      <a:cxn ang="0">
                        <a:pos x="54" y="0"/>
                      </a:cxn>
                      <a:cxn ang="0">
                        <a:pos x="0" y="78"/>
                      </a:cxn>
                      <a:cxn ang="0">
                        <a:pos x="0" y="78"/>
                      </a:cxn>
                    </a:cxnLst>
                    <a:rect l="0" t="0" r="r" b="b"/>
                    <a:pathLst>
                      <a:path w="717" h="411">
                        <a:moveTo>
                          <a:pt x="0" y="78"/>
                        </a:moveTo>
                        <a:lnTo>
                          <a:pt x="316" y="139"/>
                        </a:lnTo>
                        <a:lnTo>
                          <a:pt x="649" y="411"/>
                        </a:lnTo>
                        <a:lnTo>
                          <a:pt x="717" y="314"/>
                        </a:lnTo>
                        <a:lnTo>
                          <a:pt x="394" y="87"/>
                        </a:lnTo>
                        <a:lnTo>
                          <a:pt x="54" y="0"/>
                        </a:lnTo>
                        <a:lnTo>
                          <a:pt x="0" y="7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  <p:sp>
                <p:nvSpPr>
                  <p:cNvPr id="8243" name="Freeform 51"/>
                  <p:cNvSpPr>
                    <a:spLocks noChangeAspect="1"/>
                  </p:cNvSpPr>
                  <p:nvPr userDrawn="1"/>
                </p:nvSpPr>
                <p:spPr bwMode="auto">
                  <a:xfrm rot="-3172564">
                    <a:off x="4948" y="142"/>
                    <a:ext cx="179" cy="138"/>
                  </a:xfrm>
                  <a:custGeom>
                    <a:avLst/>
                    <a:gdLst/>
                    <a:ahLst/>
                    <a:cxnLst>
                      <a:cxn ang="0">
                        <a:pos x="0" y="88"/>
                      </a:cxn>
                      <a:cxn ang="0">
                        <a:pos x="272" y="131"/>
                      </a:cxn>
                      <a:cxn ang="0">
                        <a:pos x="665" y="386"/>
                      </a:cxn>
                      <a:cxn ang="0">
                        <a:pos x="709" y="308"/>
                      </a:cxn>
                      <a:cxn ang="0">
                        <a:pos x="306" y="53"/>
                      </a:cxn>
                      <a:cxn ang="0">
                        <a:pos x="43" y="0"/>
                      </a:cxn>
                      <a:cxn ang="0">
                        <a:pos x="0" y="88"/>
                      </a:cxn>
                      <a:cxn ang="0">
                        <a:pos x="0" y="88"/>
                      </a:cxn>
                    </a:cxnLst>
                    <a:rect l="0" t="0" r="r" b="b"/>
                    <a:pathLst>
                      <a:path w="709" h="386">
                        <a:moveTo>
                          <a:pt x="0" y="88"/>
                        </a:moveTo>
                        <a:lnTo>
                          <a:pt x="272" y="131"/>
                        </a:lnTo>
                        <a:lnTo>
                          <a:pt x="665" y="386"/>
                        </a:lnTo>
                        <a:lnTo>
                          <a:pt x="709" y="308"/>
                        </a:lnTo>
                        <a:lnTo>
                          <a:pt x="306" y="53"/>
                        </a:lnTo>
                        <a:lnTo>
                          <a:pt x="43" y="0"/>
                        </a:lnTo>
                        <a:lnTo>
                          <a:pt x="0" y="88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kumimoji="1" lang="en-US" b="1"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charset="0"/>
                    </a:endParaRPr>
                  </a:p>
                </p:txBody>
              </p:sp>
            </p:grpSp>
          </p:grpSp>
          <p:sp>
            <p:nvSpPr>
              <p:cNvPr id="8244" name="Line 52"/>
              <p:cNvSpPr>
                <a:spLocks noChangeAspect="1" noChangeShapeType="1"/>
              </p:cNvSpPr>
              <p:nvPr userDrawn="1"/>
            </p:nvSpPr>
            <p:spPr bwMode="auto">
              <a:xfrm>
                <a:off x="4870" y="84"/>
                <a:ext cx="42" cy="9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endParaRPr>
              </a:p>
            </p:txBody>
          </p:sp>
        </p:grpSp>
      </p:grpSp>
      <p:pic>
        <p:nvPicPr>
          <p:cNvPr id="57" name="Picture 56" descr="EIClogo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2780"/>
            <a:ext cx="458925" cy="424420"/>
          </a:xfrm>
          <a:prstGeom prst="rect">
            <a:avLst/>
          </a:prstGeom>
        </p:spPr>
      </p:pic>
      <p:grpSp>
        <p:nvGrpSpPr>
          <p:cNvPr id="8252" name="Group 60"/>
          <p:cNvGrpSpPr>
            <a:grpSpLocks/>
          </p:cNvGrpSpPr>
          <p:nvPr/>
        </p:nvGrpSpPr>
        <p:grpSpPr bwMode="auto">
          <a:xfrm rot="5400000">
            <a:off x="4086225" y="-3660775"/>
            <a:ext cx="431800" cy="8604250"/>
            <a:chOff x="5468" y="1333"/>
            <a:chExt cx="243" cy="2714"/>
          </a:xfrm>
        </p:grpSpPr>
        <p:sp>
          <p:nvSpPr>
            <p:cNvPr id="8253" name="Freeform 61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254" name="Freeform 62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</p:grp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400"/>
            <a:ext cx="8458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 err="1" smtClean="0"/>
              <a:t>bubu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1965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2800" b="1" i="1">
          <a:solidFill>
            <a:srgbClr val="0000FF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 b="1" i="1">
          <a:solidFill>
            <a:srgbClr val="6600FF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2"/>
        <a:buChar char="q"/>
        <a:defRPr kumimoji="1" sz="22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00FF"/>
        </a:buClr>
        <a:buFont typeface="Wingdings" charset="2"/>
        <a:buChar char="Ø"/>
        <a:defRPr kumimoji="1" sz="20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Blip>
          <a:blip r:embed="rId12"/>
        </a:buBlip>
        <a:defRPr kumimoji="1" sz="18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Blip>
          <a:blip r:embed="rId13"/>
        </a:buBlip>
        <a:defRPr kumimoji="1" sz="16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20000"/>
        <a:buFontTx/>
        <a:buBlip>
          <a:blip r:embed="rId14"/>
        </a:buBlip>
        <a:defRPr kumimoji="1" sz="1400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5"/>
        </a:buBlip>
        <a:defRPr kumimoji="1" b="1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lumbia.edu/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png"/><Relationship Id="rId4" Type="http://schemas.openxmlformats.org/officeDocument/2006/relationships/image" Target="../media/image8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Relationship Id="rId1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wmf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5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27.wmf"/><Relationship Id="rId4" Type="http://schemas.openxmlformats.org/officeDocument/2006/relationships/image" Target="../media/image129.png"/><Relationship Id="rId9" Type="http://schemas.openxmlformats.org/officeDocument/2006/relationships/oleObject" Target="../embeddings/oleObject7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8.png"/><Relationship Id="rId5" Type="http://schemas.openxmlformats.org/officeDocument/2006/relationships/image" Target="../media/image137.emf"/><Relationship Id="rId4" Type="http://schemas.openxmlformats.org/officeDocument/2006/relationships/oleObject" Target="../embeddings/oleObject9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3810000"/>
          </a:xfrm>
        </p:spPr>
        <p:txBody>
          <a:bodyPr/>
          <a:lstStyle/>
          <a:p>
            <a:r>
              <a:rPr lang="en-US" dirty="0" smtClean="0"/>
              <a:t>New Technologies for Cherenkov Light Detection:</a:t>
            </a:r>
            <a:br>
              <a:rPr lang="en-US" dirty="0" smtClean="0"/>
            </a:br>
            <a:r>
              <a:rPr lang="en-US" dirty="0" smtClean="0"/>
              <a:t>Hadron Blind Detector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Thomas K Hemmick</a:t>
            </a:r>
            <a:br>
              <a:rPr lang="en-US" sz="2400" dirty="0" smtClean="0"/>
            </a:br>
            <a:r>
              <a:rPr lang="en-US" sz="2400" dirty="0" smtClean="0"/>
              <a:t>Stony Brook University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6096000"/>
            <a:ext cx="6400800" cy="762000"/>
          </a:xfrm>
        </p:spPr>
        <p:txBody>
          <a:bodyPr/>
          <a:lstStyle/>
          <a:p>
            <a:r>
              <a:rPr lang="en-US" sz="2000" dirty="0" err="1" smtClean="0"/>
              <a:t>SoLID</a:t>
            </a:r>
            <a:r>
              <a:rPr lang="en-US" sz="2000" dirty="0" smtClean="0"/>
              <a:t> Collaboration Meeting</a:t>
            </a:r>
          </a:p>
          <a:p>
            <a:r>
              <a:rPr lang="en-US" sz="2000" dirty="0" smtClean="0"/>
              <a:t>October 14, 2011</a:t>
            </a:r>
          </a:p>
        </p:txBody>
      </p:sp>
      <p:pic>
        <p:nvPicPr>
          <p:cNvPr id="14342" name="Picture 6" descr="http://www.stonybrook.edu/sb/logos/images/sb/SBLogo4pmsME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5865158"/>
            <a:ext cx="1609725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PHENIX big 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2649"/>
            <a:ext cx="2743200" cy="89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2387600" y="3332163"/>
            <a:ext cx="130175" cy="13017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1D1D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2498725" y="3341688"/>
            <a:ext cx="130175" cy="13017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1D1D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u="sng"/>
              <a:t>Watch the Magic…</a:t>
            </a:r>
          </a:p>
        </p:txBody>
      </p:sp>
      <p:grpSp>
        <p:nvGrpSpPr>
          <p:cNvPr id="140293" name="Group 5"/>
          <p:cNvGrpSpPr>
            <a:grpSpLocks/>
          </p:cNvGrpSpPr>
          <p:nvPr/>
        </p:nvGrpSpPr>
        <p:grpSpPr bwMode="auto">
          <a:xfrm>
            <a:off x="347663" y="2933700"/>
            <a:ext cx="4235450" cy="328613"/>
            <a:chOff x="206" y="1214"/>
            <a:chExt cx="2668" cy="207"/>
          </a:xfrm>
        </p:grpSpPr>
        <p:sp>
          <p:nvSpPr>
            <p:cNvPr id="22600" name="AutoShape 6"/>
            <p:cNvSpPr>
              <a:spLocks noChangeArrowheads="1"/>
            </p:cNvSpPr>
            <p:nvPr/>
          </p:nvSpPr>
          <p:spPr bwMode="auto">
            <a:xfrm>
              <a:off x="206" y="1243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1" name="AutoShape 7"/>
            <p:cNvSpPr>
              <a:spLocks noChangeArrowheads="1"/>
            </p:cNvSpPr>
            <p:nvPr/>
          </p:nvSpPr>
          <p:spPr bwMode="auto">
            <a:xfrm>
              <a:off x="893" y="1242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2" name="AutoShape 8"/>
            <p:cNvSpPr>
              <a:spLocks noChangeArrowheads="1"/>
            </p:cNvSpPr>
            <p:nvPr/>
          </p:nvSpPr>
          <p:spPr bwMode="auto">
            <a:xfrm>
              <a:off x="1617" y="1245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3" name="AutoShape 9"/>
            <p:cNvSpPr>
              <a:spLocks noChangeArrowheads="1"/>
            </p:cNvSpPr>
            <p:nvPr/>
          </p:nvSpPr>
          <p:spPr bwMode="auto">
            <a:xfrm>
              <a:off x="2304" y="1243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4" name="Rectangle 10"/>
            <p:cNvSpPr>
              <a:spLocks noChangeArrowheads="1"/>
            </p:cNvSpPr>
            <p:nvPr/>
          </p:nvSpPr>
          <p:spPr bwMode="auto">
            <a:xfrm>
              <a:off x="351" y="1218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5" name="Rectangle 11"/>
            <p:cNvSpPr>
              <a:spLocks noChangeArrowheads="1"/>
            </p:cNvSpPr>
            <p:nvPr/>
          </p:nvSpPr>
          <p:spPr bwMode="auto">
            <a:xfrm>
              <a:off x="1039" y="1214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6" name="Rectangle 12"/>
            <p:cNvSpPr>
              <a:spLocks noChangeArrowheads="1"/>
            </p:cNvSpPr>
            <p:nvPr/>
          </p:nvSpPr>
          <p:spPr bwMode="auto">
            <a:xfrm>
              <a:off x="1762" y="1217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7" name="Rectangle 13"/>
            <p:cNvSpPr>
              <a:spLocks noChangeArrowheads="1"/>
            </p:cNvSpPr>
            <p:nvPr/>
          </p:nvSpPr>
          <p:spPr bwMode="auto">
            <a:xfrm>
              <a:off x="2447" y="1216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8" name="Rectangle 14"/>
            <p:cNvSpPr>
              <a:spLocks noChangeArrowheads="1"/>
            </p:cNvSpPr>
            <p:nvPr/>
          </p:nvSpPr>
          <p:spPr bwMode="auto">
            <a:xfrm>
              <a:off x="347" y="1382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09" name="Rectangle 15"/>
            <p:cNvSpPr>
              <a:spLocks noChangeArrowheads="1"/>
            </p:cNvSpPr>
            <p:nvPr/>
          </p:nvSpPr>
          <p:spPr bwMode="auto">
            <a:xfrm>
              <a:off x="1035" y="1378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0" name="Rectangle 16"/>
            <p:cNvSpPr>
              <a:spLocks noChangeArrowheads="1"/>
            </p:cNvSpPr>
            <p:nvPr/>
          </p:nvSpPr>
          <p:spPr bwMode="auto">
            <a:xfrm>
              <a:off x="1758" y="1381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11" name="Rectangle 17"/>
            <p:cNvSpPr>
              <a:spLocks noChangeArrowheads="1"/>
            </p:cNvSpPr>
            <p:nvPr/>
          </p:nvSpPr>
          <p:spPr bwMode="auto">
            <a:xfrm>
              <a:off x="2443" y="1380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306" name="Group 18"/>
          <p:cNvGrpSpPr>
            <a:grpSpLocks/>
          </p:cNvGrpSpPr>
          <p:nvPr/>
        </p:nvGrpSpPr>
        <p:grpSpPr bwMode="auto">
          <a:xfrm>
            <a:off x="368300" y="3960813"/>
            <a:ext cx="4235450" cy="328612"/>
            <a:chOff x="206" y="1214"/>
            <a:chExt cx="2668" cy="207"/>
          </a:xfrm>
        </p:grpSpPr>
        <p:sp>
          <p:nvSpPr>
            <p:cNvPr id="22588" name="AutoShape 19"/>
            <p:cNvSpPr>
              <a:spLocks noChangeArrowheads="1"/>
            </p:cNvSpPr>
            <p:nvPr/>
          </p:nvSpPr>
          <p:spPr bwMode="auto">
            <a:xfrm>
              <a:off x="206" y="1243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9" name="AutoShape 20"/>
            <p:cNvSpPr>
              <a:spLocks noChangeArrowheads="1"/>
            </p:cNvSpPr>
            <p:nvPr/>
          </p:nvSpPr>
          <p:spPr bwMode="auto">
            <a:xfrm>
              <a:off x="893" y="1242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0" name="AutoShape 21"/>
            <p:cNvSpPr>
              <a:spLocks noChangeArrowheads="1"/>
            </p:cNvSpPr>
            <p:nvPr/>
          </p:nvSpPr>
          <p:spPr bwMode="auto">
            <a:xfrm>
              <a:off x="1617" y="1245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1" name="AutoShape 22"/>
            <p:cNvSpPr>
              <a:spLocks noChangeArrowheads="1"/>
            </p:cNvSpPr>
            <p:nvPr/>
          </p:nvSpPr>
          <p:spPr bwMode="auto">
            <a:xfrm>
              <a:off x="2304" y="1243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2" name="Rectangle 23"/>
            <p:cNvSpPr>
              <a:spLocks noChangeArrowheads="1"/>
            </p:cNvSpPr>
            <p:nvPr/>
          </p:nvSpPr>
          <p:spPr bwMode="auto">
            <a:xfrm>
              <a:off x="351" y="1218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3" name="Rectangle 24"/>
            <p:cNvSpPr>
              <a:spLocks noChangeArrowheads="1"/>
            </p:cNvSpPr>
            <p:nvPr/>
          </p:nvSpPr>
          <p:spPr bwMode="auto">
            <a:xfrm>
              <a:off x="1039" y="1214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4" name="Rectangle 25"/>
            <p:cNvSpPr>
              <a:spLocks noChangeArrowheads="1"/>
            </p:cNvSpPr>
            <p:nvPr/>
          </p:nvSpPr>
          <p:spPr bwMode="auto">
            <a:xfrm>
              <a:off x="1762" y="1217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5" name="Rectangle 26"/>
            <p:cNvSpPr>
              <a:spLocks noChangeArrowheads="1"/>
            </p:cNvSpPr>
            <p:nvPr/>
          </p:nvSpPr>
          <p:spPr bwMode="auto">
            <a:xfrm>
              <a:off x="2447" y="1216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6" name="Rectangle 27"/>
            <p:cNvSpPr>
              <a:spLocks noChangeArrowheads="1"/>
            </p:cNvSpPr>
            <p:nvPr/>
          </p:nvSpPr>
          <p:spPr bwMode="auto">
            <a:xfrm>
              <a:off x="347" y="1382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7" name="Rectangle 28"/>
            <p:cNvSpPr>
              <a:spLocks noChangeArrowheads="1"/>
            </p:cNvSpPr>
            <p:nvPr/>
          </p:nvSpPr>
          <p:spPr bwMode="auto">
            <a:xfrm>
              <a:off x="1035" y="1378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8" name="Rectangle 29"/>
            <p:cNvSpPr>
              <a:spLocks noChangeArrowheads="1"/>
            </p:cNvSpPr>
            <p:nvPr/>
          </p:nvSpPr>
          <p:spPr bwMode="auto">
            <a:xfrm>
              <a:off x="1758" y="1381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99" name="Rectangle 30"/>
            <p:cNvSpPr>
              <a:spLocks noChangeArrowheads="1"/>
            </p:cNvSpPr>
            <p:nvPr/>
          </p:nvSpPr>
          <p:spPr bwMode="auto">
            <a:xfrm>
              <a:off x="2443" y="1380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319" name="Group 31"/>
          <p:cNvGrpSpPr>
            <a:grpSpLocks/>
          </p:cNvGrpSpPr>
          <p:nvPr/>
        </p:nvGrpSpPr>
        <p:grpSpPr bwMode="auto">
          <a:xfrm>
            <a:off x="388938" y="4927600"/>
            <a:ext cx="4235450" cy="328613"/>
            <a:chOff x="206" y="1214"/>
            <a:chExt cx="2668" cy="207"/>
          </a:xfrm>
        </p:grpSpPr>
        <p:sp>
          <p:nvSpPr>
            <p:cNvPr id="22576" name="AutoShape 32"/>
            <p:cNvSpPr>
              <a:spLocks noChangeArrowheads="1"/>
            </p:cNvSpPr>
            <p:nvPr/>
          </p:nvSpPr>
          <p:spPr bwMode="auto">
            <a:xfrm>
              <a:off x="206" y="1243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7" name="AutoShape 33"/>
            <p:cNvSpPr>
              <a:spLocks noChangeArrowheads="1"/>
            </p:cNvSpPr>
            <p:nvPr/>
          </p:nvSpPr>
          <p:spPr bwMode="auto">
            <a:xfrm>
              <a:off x="893" y="1242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8" name="AutoShape 34"/>
            <p:cNvSpPr>
              <a:spLocks noChangeArrowheads="1"/>
            </p:cNvSpPr>
            <p:nvPr/>
          </p:nvSpPr>
          <p:spPr bwMode="auto">
            <a:xfrm>
              <a:off x="1617" y="1245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9" name="AutoShape 35"/>
            <p:cNvSpPr>
              <a:spLocks noChangeArrowheads="1"/>
            </p:cNvSpPr>
            <p:nvPr/>
          </p:nvSpPr>
          <p:spPr bwMode="auto">
            <a:xfrm>
              <a:off x="2304" y="1243"/>
              <a:ext cx="570" cy="155"/>
            </a:xfrm>
            <a:prstGeom prst="hexagon">
              <a:avLst>
                <a:gd name="adj" fmla="val 91935"/>
                <a:gd name="vf" fmla="val 115470"/>
              </a:avLst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0" name="Rectangle 36"/>
            <p:cNvSpPr>
              <a:spLocks noChangeArrowheads="1"/>
            </p:cNvSpPr>
            <p:nvPr/>
          </p:nvSpPr>
          <p:spPr bwMode="auto">
            <a:xfrm>
              <a:off x="351" y="1218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1" name="Rectangle 37"/>
            <p:cNvSpPr>
              <a:spLocks noChangeArrowheads="1"/>
            </p:cNvSpPr>
            <p:nvPr/>
          </p:nvSpPr>
          <p:spPr bwMode="auto">
            <a:xfrm>
              <a:off x="1039" y="1214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2" name="Rectangle 38"/>
            <p:cNvSpPr>
              <a:spLocks noChangeArrowheads="1"/>
            </p:cNvSpPr>
            <p:nvPr/>
          </p:nvSpPr>
          <p:spPr bwMode="auto">
            <a:xfrm>
              <a:off x="1762" y="1217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3" name="Rectangle 39"/>
            <p:cNvSpPr>
              <a:spLocks noChangeArrowheads="1"/>
            </p:cNvSpPr>
            <p:nvPr/>
          </p:nvSpPr>
          <p:spPr bwMode="auto">
            <a:xfrm>
              <a:off x="2447" y="1216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4" name="Rectangle 40"/>
            <p:cNvSpPr>
              <a:spLocks noChangeArrowheads="1"/>
            </p:cNvSpPr>
            <p:nvPr/>
          </p:nvSpPr>
          <p:spPr bwMode="auto">
            <a:xfrm>
              <a:off x="347" y="1382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5" name="Rectangle 41"/>
            <p:cNvSpPr>
              <a:spLocks noChangeArrowheads="1"/>
            </p:cNvSpPr>
            <p:nvPr/>
          </p:nvSpPr>
          <p:spPr bwMode="auto">
            <a:xfrm>
              <a:off x="1035" y="1378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6" name="Rectangle 42"/>
            <p:cNvSpPr>
              <a:spLocks noChangeArrowheads="1"/>
            </p:cNvSpPr>
            <p:nvPr/>
          </p:nvSpPr>
          <p:spPr bwMode="auto">
            <a:xfrm>
              <a:off x="1758" y="1381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7" name="Rectangle 43"/>
            <p:cNvSpPr>
              <a:spLocks noChangeArrowheads="1"/>
            </p:cNvSpPr>
            <p:nvPr/>
          </p:nvSpPr>
          <p:spPr bwMode="auto">
            <a:xfrm>
              <a:off x="2443" y="1380"/>
              <a:ext cx="280" cy="39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332" name="Group 44"/>
          <p:cNvGrpSpPr>
            <a:grpSpLocks/>
          </p:cNvGrpSpPr>
          <p:nvPr/>
        </p:nvGrpSpPr>
        <p:grpSpPr bwMode="auto">
          <a:xfrm>
            <a:off x="581025" y="2835275"/>
            <a:ext cx="3762375" cy="106363"/>
            <a:chOff x="366" y="1786"/>
            <a:chExt cx="2370" cy="67"/>
          </a:xfrm>
        </p:grpSpPr>
        <p:sp>
          <p:nvSpPr>
            <p:cNvPr id="22572" name="Rectangle 45"/>
            <p:cNvSpPr>
              <a:spLocks noChangeArrowheads="1"/>
            </p:cNvSpPr>
            <p:nvPr/>
          </p:nvSpPr>
          <p:spPr bwMode="auto">
            <a:xfrm>
              <a:off x="366" y="1789"/>
              <a:ext cx="277" cy="6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3" name="Rectangle 46"/>
            <p:cNvSpPr>
              <a:spLocks noChangeArrowheads="1"/>
            </p:cNvSpPr>
            <p:nvPr/>
          </p:nvSpPr>
          <p:spPr bwMode="auto">
            <a:xfrm>
              <a:off x="1053" y="1786"/>
              <a:ext cx="277" cy="6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4" name="Rectangle 47"/>
            <p:cNvSpPr>
              <a:spLocks noChangeArrowheads="1"/>
            </p:cNvSpPr>
            <p:nvPr/>
          </p:nvSpPr>
          <p:spPr bwMode="auto">
            <a:xfrm>
              <a:off x="2459" y="1786"/>
              <a:ext cx="277" cy="6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5" name="Rectangle 48"/>
            <p:cNvSpPr>
              <a:spLocks noChangeArrowheads="1"/>
            </p:cNvSpPr>
            <p:nvPr/>
          </p:nvSpPr>
          <p:spPr bwMode="auto">
            <a:xfrm>
              <a:off x="1775" y="1786"/>
              <a:ext cx="277" cy="64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0337" name="Line 49"/>
          <p:cNvSpPr>
            <a:spLocks noChangeShapeType="1"/>
          </p:cNvSpPr>
          <p:nvPr/>
        </p:nvSpPr>
        <p:spPr bwMode="auto">
          <a:xfrm>
            <a:off x="1357313" y="1473200"/>
            <a:ext cx="523875" cy="1346200"/>
          </a:xfrm>
          <a:prstGeom prst="line">
            <a:avLst/>
          </a:prstGeom>
          <a:noFill/>
          <a:ln w="9525">
            <a:solidFill>
              <a:srgbClr val="00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0338" name="Oval 50"/>
          <p:cNvSpPr>
            <a:spLocks noChangeArrowheads="1"/>
          </p:cNvSpPr>
          <p:nvPr/>
        </p:nvSpPr>
        <p:spPr bwMode="auto">
          <a:xfrm>
            <a:off x="1846263" y="2678113"/>
            <a:ext cx="130175" cy="13017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1D1D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39" name="Freeform 51"/>
          <p:cNvSpPr>
            <a:spLocks/>
          </p:cNvSpPr>
          <p:nvPr/>
        </p:nvSpPr>
        <p:spPr bwMode="auto">
          <a:xfrm rot="10800000">
            <a:off x="2319338" y="3125788"/>
            <a:ext cx="373062" cy="371475"/>
          </a:xfrm>
          <a:custGeom>
            <a:avLst/>
            <a:gdLst>
              <a:gd name="T0" fmla="*/ 192548 w 651"/>
              <a:gd name="T1" fmla="*/ 370532 h 1969"/>
              <a:gd name="T2" fmla="*/ 128938 w 651"/>
              <a:gd name="T3" fmla="*/ 291105 h 1969"/>
              <a:gd name="T4" fmla="*/ 65329 w 651"/>
              <a:gd name="T5" fmla="*/ 191869 h 1969"/>
              <a:gd name="T6" fmla="*/ 1719 w 651"/>
              <a:gd name="T7" fmla="*/ 51882 h 1969"/>
              <a:gd name="T8" fmla="*/ 75071 w 651"/>
              <a:gd name="T9" fmla="*/ 9056 h 1969"/>
              <a:gd name="T10" fmla="*/ 306587 w 651"/>
              <a:gd name="T11" fmla="*/ 7924 h 1969"/>
              <a:gd name="T12" fmla="*/ 370197 w 651"/>
              <a:gd name="T13" fmla="*/ 56033 h 1969"/>
              <a:gd name="T14" fmla="*/ 322633 w 651"/>
              <a:gd name="T15" fmla="*/ 186586 h 1969"/>
              <a:gd name="T16" fmla="*/ 268192 w 651"/>
              <a:gd name="T17" fmla="*/ 293180 h 1969"/>
              <a:gd name="T18" fmla="*/ 230370 w 651"/>
              <a:gd name="T19" fmla="*/ 371475 h 196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51" h="1969">
                <a:moveTo>
                  <a:pt x="336" y="1964"/>
                </a:moveTo>
                <a:cubicBezTo>
                  <a:pt x="300" y="1833"/>
                  <a:pt x="262" y="1701"/>
                  <a:pt x="225" y="1543"/>
                </a:cubicBezTo>
                <a:cubicBezTo>
                  <a:pt x="188" y="1385"/>
                  <a:pt x="151" y="1228"/>
                  <a:pt x="114" y="1017"/>
                </a:cubicBezTo>
                <a:cubicBezTo>
                  <a:pt x="77" y="806"/>
                  <a:pt x="0" y="436"/>
                  <a:pt x="3" y="275"/>
                </a:cubicBezTo>
                <a:cubicBezTo>
                  <a:pt x="6" y="114"/>
                  <a:pt x="43" y="87"/>
                  <a:pt x="131" y="48"/>
                </a:cubicBezTo>
                <a:cubicBezTo>
                  <a:pt x="219" y="9"/>
                  <a:pt x="449" y="0"/>
                  <a:pt x="535" y="42"/>
                </a:cubicBezTo>
                <a:cubicBezTo>
                  <a:pt x="621" y="84"/>
                  <a:pt x="641" y="139"/>
                  <a:pt x="646" y="297"/>
                </a:cubicBezTo>
                <a:cubicBezTo>
                  <a:pt x="651" y="455"/>
                  <a:pt x="593" y="780"/>
                  <a:pt x="563" y="989"/>
                </a:cubicBezTo>
                <a:cubicBezTo>
                  <a:pt x="533" y="1198"/>
                  <a:pt x="495" y="1391"/>
                  <a:pt x="468" y="1554"/>
                </a:cubicBezTo>
                <a:cubicBezTo>
                  <a:pt x="441" y="1717"/>
                  <a:pt x="413" y="1900"/>
                  <a:pt x="402" y="1969"/>
                </a:cubicBezTo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lin ang="5400000" scaled="1"/>
          </a:gradFill>
          <a:ln w="9525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40340" name="Group 52"/>
          <p:cNvGrpSpPr>
            <a:grpSpLocks/>
          </p:cNvGrpSpPr>
          <p:nvPr/>
        </p:nvGrpSpPr>
        <p:grpSpPr bwMode="auto">
          <a:xfrm>
            <a:off x="1212850" y="4141788"/>
            <a:ext cx="1500188" cy="373062"/>
            <a:chOff x="764" y="2609"/>
            <a:chExt cx="945" cy="235"/>
          </a:xfrm>
        </p:grpSpPr>
        <p:sp>
          <p:nvSpPr>
            <p:cNvPr id="22570" name="Freeform 53"/>
            <p:cNvSpPr>
              <a:spLocks/>
            </p:cNvSpPr>
            <p:nvPr/>
          </p:nvSpPr>
          <p:spPr bwMode="auto">
            <a:xfrm rot="10800000">
              <a:off x="1474" y="2609"/>
              <a:ext cx="235" cy="234"/>
            </a:xfrm>
            <a:custGeom>
              <a:avLst/>
              <a:gdLst>
                <a:gd name="T0" fmla="*/ 121 w 651"/>
                <a:gd name="T1" fmla="*/ 233 h 1969"/>
                <a:gd name="T2" fmla="*/ 81 w 651"/>
                <a:gd name="T3" fmla="*/ 183 h 1969"/>
                <a:gd name="T4" fmla="*/ 41 w 651"/>
                <a:gd name="T5" fmla="*/ 121 h 1969"/>
                <a:gd name="T6" fmla="*/ 1 w 651"/>
                <a:gd name="T7" fmla="*/ 33 h 1969"/>
                <a:gd name="T8" fmla="*/ 47 w 651"/>
                <a:gd name="T9" fmla="*/ 6 h 1969"/>
                <a:gd name="T10" fmla="*/ 193 w 651"/>
                <a:gd name="T11" fmla="*/ 5 h 1969"/>
                <a:gd name="T12" fmla="*/ 233 w 651"/>
                <a:gd name="T13" fmla="*/ 35 h 1969"/>
                <a:gd name="T14" fmla="*/ 203 w 651"/>
                <a:gd name="T15" fmla="*/ 118 h 1969"/>
                <a:gd name="T16" fmla="*/ 169 w 651"/>
                <a:gd name="T17" fmla="*/ 185 h 1969"/>
                <a:gd name="T18" fmla="*/ 145 w 651"/>
                <a:gd name="T19" fmla="*/ 234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571" name="Freeform 54"/>
            <p:cNvSpPr>
              <a:spLocks/>
            </p:cNvSpPr>
            <p:nvPr/>
          </p:nvSpPr>
          <p:spPr bwMode="auto">
            <a:xfrm rot="10800000">
              <a:off x="764" y="2610"/>
              <a:ext cx="235" cy="234"/>
            </a:xfrm>
            <a:custGeom>
              <a:avLst/>
              <a:gdLst>
                <a:gd name="T0" fmla="*/ 121 w 651"/>
                <a:gd name="T1" fmla="*/ 233 h 1969"/>
                <a:gd name="T2" fmla="*/ 81 w 651"/>
                <a:gd name="T3" fmla="*/ 183 h 1969"/>
                <a:gd name="T4" fmla="*/ 41 w 651"/>
                <a:gd name="T5" fmla="*/ 121 h 1969"/>
                <a:gd name="T6" fmla="*/ 1 w 651"/>
                <a:gd name="T7" fmla="*/ 33 h 1969"/>
                <a:gd name="T8" fmla="*/ 47 w 651"/>
                <a:gd name="T9" fmla="*/ 6 h 1969"/>
                <a:gd name="T10" fmla="*/ 193 w 651"/>
                <a:gd name="T11" fmla="*/ 5 h 1969"/>
                <a:gd name="T12" fmla="*/ 233 w 651"/>
                <a:gd name="T13" fmla="*/ 35 h 1969"/>
                <a:gd name="T14" fmla="*/ 203 w 651"/>
                <a:gd name="T15" fmla="*/ 118 h 1969"/>
                <a:gd name="T16" fmla="*/ 169 w 651"/>
                <a:gd name="T17" fmla="*/ 185 h 1969"/>
                <a:gd name="T18" fmla="*/ 145 w 651"/>
                <a:gd name="T19" fmla="*/ 234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40343" name="Group 55"/>
          <p:cNvGrpSpPr>
            <a:grpSpLocks/>
          </p:cNvGrpSpPr>
          <p:nvPr/>
        </p:nvGrpSpPr>
        <p:grpSpPr bwMode="auto">
          <a:xfrm>
            <a:off x="1214438" y="5230813"/>
            <a:ext cx="2619375" cy="374650"/>
            <a:chOff x="764" y="2609"/>
            <a:chExt cx="1650" cy="236"/>
          </a:xfrm>
        </p:grpSpPr>
        <p:sp>
          <p:nvSpPr>
            <p:cNvPr id="22567" name="Freeform 56"/>
            <p:cNvSpPr>
              <a:spLocks/>
            </p:cNvSpPr>
            <p:nvPr/>
          </p:nvSpPr>
          <p:spPr bwMode="auto">
            <a:xfrm rot="10800000">
              <a:off x="1474" y="2609"/>
              <a:ext cx="235" cy="234"/>
            </a:xfrm>
            <a:custGeom>
              <a:avLst/>
              <a:gdLst>
                <a:gd name="T0" fmla="*/ 121 w 651"/>
                <a:gd name="T1" fmla="*/ 233 h 1969"/>
                <a:gd name="T2" fmla="*/ 81 w 651"/>
                <a:gd name="T3" fmla="*/ 183 h 1969"/>
                <a:gd name="T4" fmla="*/ 41 w 651"/>
                <a:gd name="T5" fmla="*/ 121 h 1969"/>
                <a:gd name="T6" fmla="*/ 1 w 651"/>
                <a:gd name="T7" fmla="*/ 33 h 1969"/>
                <a:gd name="T8" fmla="*/ 47 w 651"/>
                <a:gd name="T9" fmla="*/ 6 h 1969"/>
                <a:gd name="T10" fmla="*/ 193 w 651"/>
                <a:gd name="T11" fmla="*/ 5 h 1969"/>
                <a:gd name="T12" fmla="*/ 233 w 651"/>
                <a:gd name="T13" fmla="*/ 35 h 1969"/>
                <a:gd name="T14" fmla="*/ 203 w 651"/>
                <a:gd name="T15" fmla="*/ 118 h 1969"/>
                <a:gd name="T16" fmla="*/ 169 w 651"/>
                <a:gd name="T17" fmla="*/ 185 h 1969"/>
                <a:gd name="T18" fmla="*/ 145 w 651"/>
                <a:gd name="T19" fmla="*/ 234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568" name="Freeform 57"/>
            <p:cNvSpPr>
              <a:spLocks/>
            </p:cNvSpPr>
            <p:nvPr/>
          </p:nvSpPr>
          <p:spPr bwMode="auto">
            <a:xfrm rot="10800000">
              <a:off x="764" y="2610"/>
              <a:ext cx="235" cy="234"/>
            </a:xfrm>
            <a:custGeom>
              <a:avLst/>
              <a:gdLst>
                <a:gd name="T0" fmla="*/ 121 w 651"/>
                <a:gd name="T1" fmla="*/ 233 h 1969"/>
                <a:gd name="T2" fmla="*/ 81 w 651"/>
                <a:gd name="T3" fmla="*/ 183 h 1969"/>
                <a:gd name="T4" fmla="*/ 41 w 651"/>
                <a:gd name="T5" fmla="*/ 121 h 1969"/>
                <a:gd name="T6" fmla="*/ 1 w 651"/>
                <a:gd name="T7" fmla="*/ 33 h 1969"/>
                <a:gd name="T8" fmla="*/ 47 w 651"/>
                <a:gd name="T9" fmla="*/ 6 h 1969"/>
                <a:gd name="T10" fmla="*/ 193 w 651"/>
                <a:gd name="T11" fmla="*/ 5 h 1969"/>
                <a:gd name="T12" fmla="*/ 233 w 651"/>
                <a:gd name="T13" fmla="*/ 35 h 1969"/>
                <a:gd name="T14" fmla="*/ 203 w 651"/>
                <a:gd name="T15" fmla="*/ 118 h 1969"/>
                <a:gd name="T16" fmla="*/ 169 w 651"/>
                <a:gd name="T17" fmla="*/ 185 h 1969"/>
                <a:gd name="T18" fmla="*/ 145 w 651"/>
                <a:gd name="T19" fmla="*/ 234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569" name="Freeform 58"/>
            <p:cNvSpPr>
              <a:spLocks/>
            </p:cNvSpPr>
            <p:nvPr/>
          </p:nvSpPr>
          <p:spPr bwMode="auto">
            <a:xfrm rot="10800000">
              <a:off x="2179" y="2611"/>
              <a:ext cx="235" cy="234"/>
            </a:xfrm>
            <a:custGeom>
              <a:avLst/>
              <a:gdLst>
                <a:gd name="T0" fmla="*/ 121 w 651"/>
                <a:gd name="T1" fmla="*/ 233 h 1969"/>
                <a:gd name="T2" fmla="*/ 81 w 651"/>
                <a:gd name="T3" fmla="*/ 183 h 1969"/>
                <a:gd name="T4" fmla="*/ 41 w 651"/>
                <a:gd name="T5" fmla="*/ 121 h 1969"/>
                <a:gd name="T6" fmla="*/ 1 w 651"/>
                <a:gd name="T7" fmla="*/ 33 h 1969"/>
                <a:gd name="T8" fmla="*/ 47 w 651"/>
                <a:gd name="T9" fmla="*/ 6 h 1969"/>
                <a:gd name="T10" fmla="*/ 193 w 651"/>
                <a:gd name="T11" fmla="*/ 5 h 1969"/>
                <a:gd name="T12" fmla="*/ 233 w 651"/>
                <a:gd name="T13" fmla="*/ 35 h 1969"/>
                <a:gd name="T14" fmla="*/ 203 w 651"/>
                <a:gd name="T15" fmla="*/ 118 h 1969"/>
                <a:gd name="T16" fmla="*/ 169 w 651"/>
                <a:gd name="T17" fmla="*/ 185 h 1969"/>
                <a:gd name="T18" fmla="*/ 145 w 651"/>
                <a:gd name="T19" fmla="*/ 234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40347" name="Group 59"/>
          <p:cNvGrpSpPr>
            <a:grpSpLocks/>
          </p:cNvGrpSpPr>
          <p:nvPr/>
        </p:nvGrpSpPr>
        <p:grpSpPr bwMode="auto">
          <a:xfrm>
            <a:off x="212725" y="6007100"/>
            <a:ext cx="4370388" cy="96838"/>
            <a:chOff x="134" y="3784"/>
            <a:chExt cx="2753" cy="61"/>
          </a:xfrm>
        </p:grpSpPr>
        <p:sp>
          <p:nvSpPr>
            <p:cNvPr id="22564" name="Rectangle 60"/>
            <p:cNvSpPr>
              <a:spLocks noChangeArrowheads="1"/>
            </p:cNvSpPr>
            <p:nvPr/>
          </p:nvSpPr>
          <p:spPr bwMode="auto">
            <a:xfrm>
              <a:off x="134" y="3789"/>
              <a:ext cx="1069" cy="5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Rectangle 61"/>
            <p:cNvSpPr>
              <a:spLocks noChangeArrowheads="1"/>
            </p:cNvSpPr>
            <p:nvPr/>
          </p:nvSpPr>
          <p:spPr bwMode="auto">
            <a:xfrm>
              <a:off x="1249" y="3784"/>
              <a:ext cx="1069" cy="5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Rectangle 62"/>
            <p:cNvSpPr>
              <a:spLocks noChangeArrowheads="1"/>
            </p:cNvSpPr>
            <p:nvPr/>
          </p:nvSpPr>
          <p:spPr bwMode="auto">
            <a:xfrm>
              <a:off x="2368" y="3784"/>
              <a:ext cx="519" cy="56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0351" name="Text Box 63"/>
          <p:cNvSpPr txBox="1">
            <a:spLocks noChangeArrowheads="1"/>
          </p:cNvSpPr>
          <p:nvPr/>
        </p:nvSpPr>
        <p:spPr bwMode="auto">
          <a:xfrm>
            <a:off x="4576763" y="1079500"/>
            <a:ext cx="436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 b="1"/>
              <a:t> </a:t>
            </a:r>
            <a:r>
              <a:rPr lang="en-US" sz="2000"/>
              <a:t>Start with a GEM</a:t>
            </a:r>
            <a:endParaRPr lang="el-GR" baseline="3000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0352" name="Text Box 64"/>
          <p:cNvSpPr txBox="1">
            <a:spLocks noChangeArrowheads="1"/>
          </p:cNvSpPr>
          <p:nvPr/>
        </p:nvSpPr>
        <p:spPr bwMode="auto">
          <a:xfrm>
            <a:off x="4586288" y="1600200"/>
            <a:ext cx="436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/>
              <a:t> Put a photocathode (CsI) on top</a:t>
            </a:r>
            <a:endParaRPr lang="el-GR" baseline="3000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0353" name="Text Box 65"/>
          <p:cNvSpPr txBox="1">
            <a:spLocks noChangeArrowheads="1"/>
          </p:cNvSpPr>
          <p:nvPr/>
        </p:nvSpPr>
        <p:spPr bwMode="auto">
          <a:xfrm>
            <a:off x="4557713" y="2090738"/>
            <a:ext cx="45862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/>
              <a:t> photoelectron from Cherenkov light avalanches in the high density E-field</a:t>
            </a:r>
            <a:endParaRPr lang="el-GR" baseline="3000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0354" name="Text Box 66"/>
          <p:cNvSpPr txBox="1">
            <a:spLocks noChangeArrowheads="1"/>
          </p:cNvSpPr>
          <p:nvPr/>
        </p:nvSpPr>
        <p:spPr bwMode="auto">
          <a:xfrm>
            <a:off x="4568825" y="2832100"/>
            <a:ext cx="4443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/>
              <a:t> Use more GEMs for larger signal</a:t>
            </a:r>
            <a:endParaRPr lang="el-GR" baseline="3000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0355" name="Text Box 67"/>
          <p:cNvSpPr txBox="1">
            <a:spLocks noChangeArrowheads="1"/>
          </p:cNvSpPr>
          <p:nvPr/>
        </p:nvSpPr>
        <p:spPr bwMode="auto">
          <a:xfrm>
            <a:off x="4583113" y="3335338"/>
            <a:ext cx="436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/>
              <a:t> Pick up the signal on pads</a:t>
            </a:r>
            <a:endParaRPr lang="el-GR" baseline="3000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0356" name="Text Box 68"/>
          <p:cNvSpPr txBox="1">
            <a:spLocks noChangeArrowheads="1"/>
          </p:cNvSpPr>
          <p:nvPr/>
        </p:nvSpPr>
        <p:spPr bwMode="auto">
          <a:xfrm>
            <a:off x="4584700" y="3810000"/>
            <a:ext cx="41021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/>
              <a:t> What about ionizing particles (hadrons)?</a:t>
            </a:r>
            <a:endParaRPr lang="el-GR" baseline="3000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0357" name="Line 69"/>
          <p:cNvSpPr>
            <a:spLocks noChangeShapeType="1"/>
          </p:cNvSpPr>
          <p:nvPr/>
        </p:nvSpPr>
        <p:spPr bwMode="auto">
          <a:xfrm flipH="1">
            <a:off x="1862138" y="1241425"/>
            <a:ext cx="1944687" cy="5176838"/>
          </a:xfrm>
          <a:prstGeom prst="line">
            <a:avLst/>
          </a:prstGeom>
          <a:noFill/>
          <a:ln w="9525">
            <a:solidFill>
              <a:srgbClr val="FF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0358" name="Oval 70"/>
          <p:cNvSpPr>
            <a:spLocks noChangeArrowheads="1"/>
          </p:cNvSpPr>
          <p:nvPr/>
        </p:nvSpPr>
        <p:spPr bwMode="auto">
          <a:xfrm>
            <a:off x="3148013" y="2416175"/>
            <a:ext cx="130175" cy="13017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1D1D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59" name="Oval 71"/>
          <p:cNvSpPr>
            <a:spLocks noChangeArrowheads="1"/>
          </p:cNvSpPr>
          <p:nvPr/>
        </p:nvSpPr>
        <p:spPr bwMode="auto">
          <a:xfrm>
            <a:off x="3586163" y="1930400"/>
            <a:ext cx="130175" cy="13017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1D1D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360" name="Text Box 72"/>
          <p:cNvSpPr txBox="1">
            <a:spLocks noChangeArrowheads="1"/>
          </p:cNvSpPr>
          <p:nvPr/>
        </p:nvSpPr>
        <p:spPr bwMode="auto">
          <a:xfrm>
            <a:off x="4616450" y="4603750"/>
            <a:ext cx="43656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/>
              <a:t> We need a mesh with a reverse voltage on it to blow electrons away!!!</a:t>
            </a:r>
            <a:endParaRPr lang="el-GR" baseline="3000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40361" name="Line 73"/>
          <p:cNvSpPr>
            <a:spLocks noChangeShapeType="1"/>
          </p:cNvSpPr>
          <p:nvPr/>
        </p:nvSpPr>
        <p:spPr bwMode="auto">
          <a:xfrm>
            <a:off x="346075" y="904875"/>
            <a:ext cx="4043363" cy="0"/>
          </a:xfrm>
          <a:prstGeom prst="line">
            <a:avLst/>
          </a:prstGeom>
          <a:noFill/>
          <a:ln w="76200" cap="rnd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40362" name="Group 74"/>
          <p:cNvGrpSpPr>
            <a:grpSpLocks/>
          </p:cNvGrpSpPr>
          <p:nvPr/>
        </p:nvGrpSpPr>
        <p:grpSpPr bwMode="auto">
          <a:xfrm>
            <a:off x="487363" y="1108075"/>
            <a:ext cx="538162" cy="1543050"/>
            <a:chOff x="307" y="698"/>
            <a:chExt cx="339" cy="972"/>
          </a:xfrm>
        </p:grpSpPr>
        <p:sp>
          <p:nvSpPr>
            <p:cNvPr id="22562" name="Line 75"/>
            <p:cNvSpPr>
              <a:spLocks noChangeShapeType="1"/>
            </p:cNvSpPr>
            <p:nvPr/>
          </p:nvSpPr>
          <p:spPr bwMode="auto">
            <a:xfrm>
              <a:off x="320" y="698"/>
              <a:ext cx="6" cy="9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563" name="Text Box 76"/>
            <p:cNvSpPr txBox="1">
              <a:spLocks noChangeArrowheads="1"/>
            </p:cNvSpPr>
            <p:nvPr/>
          </p:nvSpPr>
          <p:spPr bwMode="auto">
            <a:xfrm>
              <a:off x="307" y="1077"/>
              <a:ext cx="33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000" b="1">
                  <a:cs typeface="Times New Roman" pitchFamily="18" charset="0"/>
                </a:rPr>
                <a:t>HV</a:t>
              </a:r>
            </a:p>
          </p:txBody>
        </p:sp>
      </p:grpSp>
      <p:sp>
        <p:nvSpPr>
          <p:cNvPr id="140365" name="Text Box 77"/>
          <p:cNvSpPr txBox="1">
            <a:spLocks noChangeArrowheads="1"/>
          </p:cNvSpPr>
          <p:nvPr/>
        </p:nvSpPr>
        <p:spPr bwMode="auto">
          <a:xfrm>
            <a:off x="4627563" y="5686425"/>
            <a:ext cx="43656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>
                <a:solidFill>
                  <a:srgbClr val="FF0000"/>
                </a:solidFill>
              </a:rPr>
              <a:t> We have a detector sensitive to UV and blind to ionizing particles!</a:t>
            </a:r>
            <a:endParaRPr lang="el-GR" baseline="30000">
              <a:solidFill>
                <a:srgbClr val="FF0000"/>
              </a:solidFill>
              <a:sym typeface="Wingdings" pitchFamily="2" charset="2"/>
            </a:endParaRPr>
          </a:p>
        </p:txBody>
      </p:sp>
      <p:grpSp>
        <p:nvGrpSpPr>
          <p:cNvPr id="140366" name="Group 78"/>
          <p:cNvGrpSpPr>
            <a:grpSpLocks/>
          </p:cNvGrpSpPr>
          <p:nvPr/>
        </p:nvGrpSpPr>
        <p:grpSpPr bwMode="auto">
          <a:xfrm>
            <a:off x="-71438" y="2376488"/>
            <a:ext cx="376238" cy="690562"/>
            <a:chOff x="-45" y="1497"/>
            <a:chExt cx="237" cy="435"/>
          </a:xfrm>
        </p:grpSpPr>
        <p:grpSp>
          <p:nvGrpSpPr>
            <p:cNvPr id="22557" name="Group 79"/>
            <p:cNvGrpSpPr>
              <a:grpSpLocks/>
            </p:cNvGrpSpPr>
            <p:nvPr/>
          </p:nvGrpSpPr>
          <p:grpSpPr bwMode="auto">
            <a:xfrm rot="-5400000">
              <a:off x="100" y="1676"/>
              <a:ext cx="136" cy="48"/>
              <a:chOff x="2794" y="3494"/>
              <a:chExt cx="230" cy="58"/>
            </a:xfrm>
          </p:grpSpPr>
          <p:sp>
            <p:nvSpPr>
              <p:cNvPr id="22559" name="Line 80"/>
              <p:cNvSpPr>
                <a:spLocks noChangeShapeType="1"/>
              </p:cNvSpPr>
              <p:nvPr/>
            </p:nvSpPr>
            <p:spPr bwMode="auto">
              <a:xfrm>
                <a:off x="2799" y="3527"/>
                <a:ext cx="21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0" name="Line 81"/>
              <p:cNvSpPr>
                <a:spLocks noChangeShapeType="1"/>
              </p:cNvSpPr>
              <p:nvPr/>
            </p:nvSpPr>
            <p:spPr bwMode="auto">
              <a:xfrm>
                <a:off x="2794" y="3494"/>
                <a:ext cx="0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1" name="Line 82"/>
              <p:cNvSpPr>
                <a:spLocks noChangeShapeType="1"/>
              </p:cNvSpPr>
              <p:nvPr/>
            </p:nvSpPr>
            <p:spPr bwMode="auto">
              <a:xfrm>
                <a:off x="3024" y="3494"/>
                <a:ext cx="0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58" name="Text Box 83"/>
            <p:cNvSpPr txBox="1">
              <a:spLocks noChangeArrowheads="1"/>
            </p:cNvSpPr>
            <p:nvPr/>
          </p:nvSpPr>
          <p:spPr bwMode="auto">
            <a:xfrm rot="10800000">
              <a:off x="-45" y="1497"/>
              <a:ext cx="231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/>
                <a:t>~150 </a:t>
              </a:r>
              <a:r>
                <a:rPr lang="el-GR" sz="1200"/>
                <a:t>μ</a:t>
              </a:r>
              <a:r>
                <a:rPr lang="en-US" sz="1200"/>
                <a:t>m</a:t>
              </a:r>
              <a:endParaRPr lang="el-GR" sz="120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0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0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0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0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0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140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0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0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0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0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0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0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0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0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0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0.0026 -0.01157 0.00538 -0.02292 0.01319 -0.02523 C 0.02101 -0.02755 0.03871 -0.0243 0.04653 -0.01342 C 0.05434 -0.00255 0.05712 0.01852 0.0599 0.03982 " pathEditMode="relative" ptsTypes="aaaA">
                                      <p:cBhvr>
                                        <p:cTn id="47" dur="2000" fill="hold"/>
                                        <p:tgtEl>
                                          <p:spTgt spid="140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0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0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0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0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0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0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0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0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0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-0.00104 0.093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699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-0.11788 0.0958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0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0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0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0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0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0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0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0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0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0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0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0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40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40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0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0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0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40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0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0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0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40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4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4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0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0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0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40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140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 fill="hold"/>
                                        <p:tgtEl>
                                          <p:spTgt spid="140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40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40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0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0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44444E-6 L 1.11111E-6 -0.2310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40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5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-0.00105 -0.15856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40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40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0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40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40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14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 animBg="1"/>
      <p:bldP spid="140290" grpId="1" animBg="1"/>
      <p:bldP spid="140291" grpId="0" animBg="1"/>
      <p:bldP spid="140291" grpId="1" animBg="1"/>
      <p:bldP spid="140337" grpId="0" animBg="1"/>
      <p:bldP spid="140338" grpId="0" animBg="1"/>
      <p:bldP spid="140338" grpId="1" animBg="1"/>
      <p:bldP spid="140339" grpId="0" animBg="1"/>
      <p:bldP spid="140351" grpId="0"/>
      <p:bldP spid="140352" grpId="0"/>
      <p:bldP spid="140353" grpId="0"/>
      <p:bldP spid="140354" grpId="0"/>
      <p:bldP spid="140355" grpId="0"/>
      <p:bldP spid="140356" grpId="0"/>
      <p:bldP spid="140357" grpId="0" animBg="1"/>
      <p:bldP spid="140358" grpId="0" animBg="1"/>
      <p:bldP spid="140358" grpId="1" animBg="1"/>
      <p:bldP spid="140358" grpId="2" animBg="1"/>
      <p:bldP spid="140359" grpId="0" animBg="1"/>
      <p:bldP spid="140359" grpId="1" animBg="1"/>
      <p:bldP spid="140359" grpId="2" animBg="1"/>
      <p:bldP spid="140360" grpId="0"/>
      <p:bldP spid="140361" grpId="0" animBg="1"/>
      <p:bldP spid="1403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5791200" cy="609600"/>
          </a:xfrm>
        </p:spPr>
        <p:txBody>
          <a:bodyPr/>
          <a:lstStyle/>
          <a:p>
            <a:r>
              <a:rPr lang="en-US" sz="3200" smtClean="0"/>
              <a:t>Ways to use GEM stacks</a:t>
            </a:r>
          </a:p>
        </p:txBody>
      </p:sp>
      <p:sp>
        <p:nvSpPr>
          <p:cNvPr id="525374" name="Text Box 2110"/>
          <p:cNvSpPr txBox="1">
            <a:spLocks noChangeArrowheads="1"/>
          </p:cNvSpPr>
          <p:nvPr/>
        </p:nvSpPr>
        <p:spPr bwMode="auto">
          <a:xfrm>
            <a:off x="3962400" y="1707992"/>
            <a:ext cx="686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Mesh</a:t>
            </a:r>
          </a:p>
        </p:txBody>
      </p:sp>
      <p:sp>
        <p:nvSpPr>
          <p:cNvPr id="525375" name="Text Box 2111"/>
          <p:cNvSpPr txBox="1">
            <a:spLocks noChangeArrowheads="1"/>
          </p:cNvSpPr>
          <p:nvPr/>
        </p:nvSpPr>
        <p:spPr bwMode="auto">
          <a:xfrm>
            <a:off x="4005262" y="2165192"/>
            <a:ext cx="9941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CsI</a:t>
            </a:r>
            <a:r>
              <a:rPr lang="en-US" sz="1600" dirty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 layer</a:t>
            </a:r>
          </a:p>
        </p:txBody>
      </p:sp>
      <p:sp>
        <p:nvSpPr>
          <p:cNvPr id="525376" name="Text Box 2112"/>
          <p:cNvSpPr txBox="1">
            <a:spLocks noChangeArrowheads="1"/>
          </p:cNvSpPr>
          <p:nvPr/>
        </p:nvSpPr>
        <p:spPr bwMode="auto">
          <a:xfrm>
            <a:off x="4224337" y="2879567"/>
            <a:ext cx="6883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Triple </a:t>
            </a:r>
          </a:p>
          <a:p>
            <a:pPr>
              <a:defRPr/>
            </a:pPr>
            <a:r>
              <a:rPr lang="en-US" sz="1600" dirty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</a:rPr>
              <a:t>GEM</a:t>
            </a:r>
          </a:p>
        </p:txBody>
      </p:sp>
      <p:sp>
        <p:nvSpPr>
          <p:cNvPr id="525399" name="Text Box 2135"/>
          <p:cNvSpPr txBox="1">
            <a:spLocks noChangeArrowheads="1"/>
          </p:cNvSpPr>
          <p:nvPr/>
        </p:nvSpPr>
        <p:spPr bwMode="auto">
          <a:xfrm>
            <a:off x="228600" y="3835400"/>
            <a:ext cx="1214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Readout Pads</a:t>
            </a:r>
          </a:p>
        </p:txBody>
      </p:sp>
      <p:grpSp>
        <p:nvGrpSpPr>
          <p:cNvPr id="20487" name="Group 2139"/>
          <p:cNvGrpSpPr>
            <a:grpSpLocks/>
          </p:cNvGrpSpPr>
          <p:nvPr/>
        </p:nvGrpSpPr>
        <p:grpSpPr bwMode="auto">
          <a:xfrm>
            <a:off x="304800" y="1354138"/>
            <a:ext cx="3505200" cy="3048000"/>
            <a:chOff x="192" y="672"/>
            <a:chExt cx="2695" cy="1920"/>
          </a:xfrm>
        </p:grpSpPr>
        <p:sp>
          <p:nvSpPr>
            <p:cNvPr id="20579" name="Oval 2051"/>
            <p:cNvSpPr>
              <a:spLocks noChangeArrowheads="1"/>
            </p:cNvSpPr>
            <p:nvPr/>
          </p:nvSpPr>
          <p:spPr bwMode="auto">
            <a:xfrm>
              <a:off x="1478" y="1560"/>
              <a:ext cx="82" cy="39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1D1D00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0" name="Oval 2052"/>
            <p:cNvSpPr>
              <a:spLocks noChangeArrowheads="1"/>
            </p:cNvSpPr>
            <p:nvPr/>
          </p:nvSpPr>
          <p:spPr bwMode="auto">
            <a:xfrm>
              <a:off x="1548" y="1563"/>
              <a:ext cx="82" cy="39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1D1D00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581" name="Group 2053"/>
            <p:cNvGrpSpPr>
              <a:grpSpLocks/>
            </p:cNvGrpSpPr>
            <p:nvPr/>
          </p:nvGrpSpPr>
          <p:grpSpPr bwMode="auto">
            <a:xfrm>
              <a:off x="193" y="1438"/>
              <a:ext cx="2668" cy="100"/>
              <a:chOff x="206" y="1214"/>
              <a:chExt cx="2668" cy="207"/>
            </a:xfrm>
          </p:grpSpPr>
          <p:sp>
            <p:nvSpPr>
              <p:cNvPr id="20643" name="AutoShape 2054"/>
              <p:cNvSpPr>
                <a:spLocks noChangeArrowheads="1"/>
              </p:cNvSpPr>
              <p:nvPr/>
            </p:nvSpPr>
            <p:spPr bwMode="auto">
              <a:xfrm>
                <a:off x="206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4" name="AutoShape 2055"/>
              <p:cNvSpPr>
                <a:spLocks noChangeArrowheads="1"/>
              </p:cNvSpPr>
              <p:nvPr/>
            </p:nvSpPr>
            <p:spPr bwMode="auto">
              <a:xfrm>
                <a:off x="893" y="1242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5" name="AutoShape 2056"/>
              <p:cNvSpPr>
                <a:spLocks noChangeArrowheads="1"/>
              </p:cNvSpPr>
              <p:nvPr/>
            </p:nvSpPr>
            <p:spPr bwMode="auto">
              <a:xfrm>
                <a:off x="1617" y="1245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6" name="AutoShape 2057"/>
              <p:cNvSpPr>
                <a:spLocks noChangeArrowheads="1"/>
              </p:cNvSpPr>
              <p:nvPr/>
            </p:nvSpPr>
            <p:spPr bwMode="auto">
              <a:xfrm>
                <a:off x="2304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7" name="Rectangle 2058"/>
              <p:cNvSpPr>
                <a:spLocks noChangeArrowheads="1"/>
              </p:cNvSpPr>
              <p:nvPr/>
            </p:nvSpPr>
            <p:spPr bwMode="auto">
              <a:xfrm>
                <a:off x="351" y="121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8" name="Rectangle 2059"/>
              <p:cNvSpPr>
                <a:spLocks noChangeArrowheads="1"/>
              </p:cNvSpPr>
              <p:nvPr/>
            </p:nvSpPr>
            <p:spPr bwMode="auto">
              <a:xfrm>
                <a:off x="1039" y="1214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9" name="Rectangle 2060"/>
              <p:cNvSpPr>
                <a:spLocks noChangeArrowheads="1"/>
              </p:cNvSpPr>
              <p:nvPr/>
            </p:nvSpPr>
            <p:spPr bwMode="auto">
              <a:xfrm>
                <a:off x="1762" y="1217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0" name="Rectangle 2061"/>
              <p:cNvSpPr>
                <a:spLocks noChangeArrowheads="1"/>
              </p:cNvSpPr>
              <p:nvPr/>
            </p:nvSpPr>
            <p:spPr bwMode="auto">
              <a:xfrm>
                <a:off x="2447" y="1216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1" name="Rectangle 2062"/>
              <p:cNvSpPr>
                <a:spLocks noChangeArrowheads="1"/>
              </p:cNvSpPr>
              <p:nvPr/>
            </p:nvSpPr>
            <p:spPr bwMode="auto">
              <a:xfrm>
                <a:off x="347" y="1382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2" name="Rectangle 2063"/>
              <p:cNvSpPr>
                <a:spLocks noChangeArrowheads="1"/>
              </p:cNvSpPr>
              <p:nvPr/>
            </p:nvSpPr>
            <p:spPr bwMode="auto">
              <a:xfrm>
                <a:off x="1035" y="137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3" name="Rectangle 2064"/>
              <p:cNvSpPr>
                <a:spLocks noChangeArrowheads="1"/>
              </p:cNvSpPr>
              <p:nvPr/>
            </p:nvSpPr>
            <p:spPr bwMode="auto">
              <a:xfrm>
                <a:off x="1758" y="1381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4" name="Rectangle 2065"/>
              <p:cNvSpPr>
                <a:spLocks noChangeArrowheads="1"/>
              </p:cNvSpPr>
              <p:nvPr/>
            </p:nvSpPr>
            <p:spPr bwMode="auto">
              <a:xfrm>
                <a:off x="2443" y="1380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82" name="Group 2066"/>
            <p:cNvGrpSpPr>
              <a:grpSpLocks/>
            </p:cNvGrpSpPr>
            <p:nvPr/>
          </p:nvGrpSpPr>
          <p:grpSpPr bwMode="auto">
            <a:xfrm>
              <a:off x="206" y="1752"/>
              <a:ext cx="2668" cy="101"/>
              <a:chOff x="206" y="1214"/>
              <a:chExt cx="2668" cy="207"/>
            </a:xfrm>
          </p:grpSpPr>
          <p:sp>
            <p:nvSpPr>
              <p:cNvPr id="20631" name="AutoShape 2067"/>
              <p:cNvSpPr>
                <a:spLocks noChangeArrowheads="1"/>
              </p:cNvSpPr>
              <p:nvPr/>
            </p:nvSpPr>
            <p:spPr bwMode="auto">
              <a:xfrm>
                <a:off x="206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2" name="AutoShape 2068"/>
              <p:cNvSpPr>
                <a:spLocks noChangeArrowheads="1"/>
              </p:cNvSpPr>
              <p:nvPr/>
            </p:nvSpPr>
            <p:spPr bwMode="auto">
              <a:xfrm>
                <a:off x="893" y="1242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3" name="AutoShape 2069"/>
              <p:cNvSpPr>
                <a:spLocks noChangeArrowheads="1"/>
              </p:cNvSpPr>
              <p:nvPr/>
            </p:nvSpPr>
            <p:spPr bwMode="auto">
              <a:xfrm>
                <a:off x="1617" y="1245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4" name="AutoShape 2070"/>
              <p:cNvSpPr>
                <a:spLocks noChangeArrowheads="1"/>
              </p:cNvSpPr>
              <p:nvPr/>
            </p:nvSpPr>
            <p:spPr bwMode="auto">
              <a:xfrm>
                <a:off x="2304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5" name="Rectangle 2071"/>
              <p:cNvSpPr>
                <a:spLocks noChangeArrowheads="1"/>
              </p:cNvSpPr>
              <p:nvPr/>
            </p:nvSpPr>
            <p:spPr bwMode="auto">
              <a:xfrm>
                <a:off x="351" y="121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6" name="Rectangle 2072"/>
              <p:cNvSpPr>
                <a:spLocks noChangeArrowheads="1"/>
              </p:cNvSpPr>
              <p:nvPr/>
            </p:nvSpPr>
            <p:spPr bwMode="auto">
              <a:xfrm>
                <a:off x="1039" y="1214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7" name="Rectangle 2073"/>
              <p:cNvSpPr>
                <a:spLocks noChangeArrowheads="1"/>
              </p:cNvSpPr>
              <p:nvPr/>
            </p:nvSpPr>
            <p:spPr bwMode="auto">
              <a:xfrm>
                <a:off x="1762" y="1217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8" name="Rectangle 2074"/>
              <p:cNvSpPr>
                <a:spLocks noChangeArrowheads="1"/>
              </p:cNvSpPr>
              <p:nvPr/>
            </p:nvSpPr>
            <p:spPr bwMode="auto">
              <a:xfrm>
                <a:off x="2447" y="1216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9" name="Rectangle 2075"/>
              <p:cNvSpPr>
                <a:spLocks noChangeArrowheads="1"/>
              </p:cNvSpPr>
              <p:nvPr/>
            </p:nvSpPr>
            <p:spPr bwMode="auto">
              <a:xfrm>
                <a:off x="347" y="1382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0" name="Rectangle 2076"/>
              <p:cNvSpPr>
                <a:spLocks noChangeArrowheads="1"/>
              </p:cNvSpPr>
              <p:nvPr/>
            </p:nvSpPr>
            <p:spPr bwMode="auto">
              <a:xfrm>
                <a:off x="1035" y="137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1" name="Rectangle 2077"/>
              <p:cNvSpPr>
                <a:spLocks noChangeArrowheads="1"/>
              </p:cNvSpPr>
              <p:nvPr/>
            </p:nvSpPr>
            <p:spPr bwMode="auto">
              <a:xfrm>
                <a:off x="1758" y="1381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2" name="Rectangle 2078"/>
              <p:cNvSpPr>
                <a:spLocks noChangeArrowheads="1"/>
              </p:cNvSpPr>
              <p:nvPr/>
            </p:nvSpPr>
            <p:spPr bwMode="auto">
              <a:xfrm>
                <a:off x="2443" y="1380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83" name="Group 2079"/>
            <p:cNvGrpSpPr>
              <a:grpSpLocks/>
            </p:cNvGrpSpPr>
            <p:nvPr/>
          </p:nvGrpSpPr>
          <p:grpSpPr bwMode="auto">
            <a:xfrm>
              <a:off x="219" y="2048"/>
              <a:ext cx="2668" cy="101"/>
              <a:chOff x="206" y="1214"/>
              <a:chExt cx="2668" cy="207"/>
            </a:xfrm>
          </p:grpSpPr>
          <p:sp>
            <p:nvSpPr>
              <p:cNvPr id="20619" name="AutoShape 2080"/>
              <p:cNvSpPr>
                <a:spLocks noChangeArrowheads="1"/>
              </p:cNvSpPr>
              <p:nvPr/>
            </p:nvSpPr>
            <p:spPr bwMode="auto">
              <a:xfrm>
                <a:off x="206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0" name="AutoShape 2081"/>
              <p:cNvSpPr>
                <a:spLocks noChangeArrowheads="1"/>
              </p:cNvSpPr>
              <p:nvPr/>
            </p:nvSpPr>
            <p:spPr bwMode="auto">
              <a:xfrm>
                <a:off x="893" y="1242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1" name="AutoShape 2082"/>
              <p:cNvSpPr>
                <a:spLocks noChangeArrowheads="1"/>
              </p:cNvSpPr>
              <p:nvPr/>
            </p:nvSpPr>
            <p:spPr bwMode="auto">
              <a:xfrm>
                <a:off x="1617" y="1245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2" name="AutoShape 2083"/>
              <p:cNvSpPr>
                <a:spLocks noChangeArrowheads="1"/>
              </p:cNvSpPr>
              <p:nvPr/>
            </p:nvSpPr>
            <p:spPr bwMode="auto">
              <a:xfrm>
                <a:off x="2304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3" name="Rectangle 2084"/>
              <p:cNvSpPr>
                <a:spLocks noChangeArrowheads="1"/>
              </p:cNvSpPr>
              <p:nvPr/>
            </p:nvSpPr>
            <p:spPr bwMode="auto">
              <a:xfrm>
                <a:off x="351" y="121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4" name="Rectangle 2085"/>
              <p:cNvSpPr>
                <a:spLocks noChangeArrowheads="1"/>
              </p:cNvSpPr>
              <p:nvPr/>
            </p:nvSpPr>
            <p:spPr bwMode="auto">
              <a:xfrm>
                <a:off x="1039" y="1214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5" name="Rectangle 2086"/>
              <p:cNvSpPr>
                <a:spLocks noChangeArrowheads="1"/>
              </p:cNvSpPr>
              <p:nvPr/>
            </p:nvSpPr>
            <p:spPr bwMode="auto">
              <a:xfrm>
                <a:off x="1762" y="1217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6" name="Rectangle 2087"/>
              <p:cNvSpPr>
                <a:spLocks noChangeArrowheads="1"/>
              </p:cNvSpPr>
              <p:nvPr/>
            </p:nvSpPr>
            <p:spPr bwMode="auto">
              <a:xfrm>
                <a:off x="2447" y="1216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7" name="Rectangle 2088"/>
              <p:cNvSpPr>
                <a:spLocks noChangeArrowheads="1"/>
              </p:cNvSpPr>
              <p:nvPr/>
            </p:nvSpPr>
            <p:spPr bwMode="auto">
              <a:xfrm>
                <a:off x="347" y="1382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8" name="Rectangle 2089"/>
              <p:cNvSpPr>
                <a:spLocks noChangeArrowheads="1"/>
              </p:cNvSpPr>
              <p:nvPr/>
            </p:nvSpPr>
            <p:spPr bwMode="auto">
              <a:xfrm>
                <a:off x="1035" y="137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9" name="Rectangle 2090"/>
              <p:cNvSpPr>
                <a:spLocks noChangeArrowheads="1"/>
              </p:cNvSpPr>
              <p:nvPr/>
            </p:nvSpPr>
            <p:spPr bwMode="auto">
              <a:xfrm>
                <a:off x="1758" y="1381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0" name="Rectangle 2091"/>
              <p:cNvSpPr>
                <a:spLocks noChangeArrowheads="1"/>
              </p:cNvSpPr>
              <p:nvPr/>
            </p:nvSpPr>
            <p:spPr bwMode="auto">
              <a:xfrm>
                <a:off x="2443" y="1380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84" name="Group 2092"/>
            <p:cNvGrpSpPr>
              <a:grpSpLocks/>
            </p:cNvGrpSpPr>
            <p:nvPr/>
          </p:nvGrpSpPr>
          <p:grpSpPr bwMode="auto">
            <a:xfrm>
              <a:off x="340" y="1407"/>
              <a:ext cx="2370" cy="33"/>
              <a:chOff x="366" y="1786"/>
              <a:chExt cx="2370" cy="67"/>
            </a:xfrm>
          </p:grpSpPr>
          <p:sp>
            <p:nvSpPr>
              <p:cNvPr id="20615" name="Rectangle 2093"/>
              <p:cNvSpPr>
                <a:spLocks noChangeArrowheads="1"/>
              </p:cNvSpPr>
              <p:nvPr/>
            </p:nvSpPr>
            <p:spPr bwMode="auto">
              <a:xfrm>
                <a:off x="366" y="1789"/>
                <a:ext cx="277" cy="64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6" name="Rectangle 2094"/>
              <p:cNvSpPr>
                <a:spLocks noChangeArrowheads="1"/>
              </p:cNvSpPr>
              <p:nvPr/>
            </p:nvSpPr>
            <p:spPr bwMode="auto">
              <a:xfrm>
                <a:off x="1053" y="1786"/>
                <a:ext cx="277" cy="64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7" name="Rectangle 2095"/>
              <p:cNvSpPr>
                <a:spLocks noChangeArrowheads="1"/>
              </p:cNvSpPr>
              <p:nvPr/>
            </p:nvSpPr>
            <p:spPr bwMode="auto">
              <a:xfrm>
                <a:off x="2459" y="1786"/>
                <a:ext cx="277" cy="64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8" name="Rectangle 2096"/>
              <p:cNvSpPr>
                <a:spLocks noChangeArrowheads="1"/>
              </p:cNvSpPr>
              <p:nvPr/>
            </p:nvSpPr>
            <p:spPr bwMode="auto">
              <a:xfrm>
                <a:off x="1775" y="1786"/>
                <a:ext cx="277" cy="64"/>
              </a:xfrm>
              <a:prstGeom prst="rect">
                <a:avLst/>
              </a:prstGeom>
              <a:solidFill>
                <a:srgbClr val="00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585" name="Freeform 2097"/>
            <p:cNvSpPr>
              <a:spLocks/>
            </p:cNvSpPr>
            <p:nvPr/>
          </p:nvSpPr>
          <p:spPr bwMode="auto">
            <a:xfrm rot="10800000">
              <a:off x="1435" y="1496"/>
              <a:ext cx="235" cy="114"/>
            </a:xfrm>
            <a:custGeom>
              <a:avLst/>
              <a:gdLst>
                <a:gd name="T0" fmla="*/ 0 w 651"/>
                <a:gd name="T1" fmla="*/ 0 h 1969"/>
                <a:gd name="T2" fmla="*/ 0 w 651"/>
                <a:gd name="T3" fmla="*/ 0 h 1969"/>
                <a:gd name="T4" fmla="*/ 0 w 651"/>
                <a:gd name="T5" fmla="*/ 0 h 1969"/>
                <a:gd name="T6" fmla="*/ 0 w 651"/>
                <a:gd name="T7" fmla="*/ 0 h 1969"/>
                <a:gd name="T8" fmla="*/ 0 w 651"/>
                <a:gd name="T9" fmla="*/ 0 h 1969"/>
                <a:gd name="T10" fmla="*/ 0 w 651"/>
                <a:gd name="T11" fmla="*/ 0 h 1969"/>
                <a:gd name="T12" fmla="*/ 0 w 651"/>
                <a:gd name="T13" fmla="*/ 0 h 1969"/>
                <a:gd name="T14" fmla="*/ 0 w 651"/>
                <a:gd name="T15" fmla="*/ 0 h 1969"/>
                <a:gd name="T16" fmla="*/ 0 w 651"/>
                <a:gd name="T17" fmla="*/ 0 h 1969"/>
                <a:gd name="T18" fmla="*/ 0 w 651"/>
                <a:gd name="T19" fmla="*/ 0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51"/>
                <a:gd name="T31" fmla="*/ 0 h 1969"/>
                <a:gd name="T32" fmla="*/ 651 w 651"/>
                <a:gd name="T33" fmla="*/ 1969 h 1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0586" name="Group 2098"/>
            <p:cNvGrpSpPr>
              <a:grpSpLocks/>
            </p:cNvGrpSpPr>
            <p:nvPr/>
          </p:nvGrpSpPr>
          <p:grpSpPr bwMode="auto">
            <a:xfrm>
              <a:off x="738" y="1808"/>
              <a:ext cx="945" cy="114"/>
              <a:chOff x="764" y="2609"/>
              <a:chExt cx="945" cy="235"/>
            </a:xfrm>
          </p:grpSpPr>
          <p:sp>
            <p:nvSpPr>
              <p:cNvPr id="20613" name="Freeform 2099"/>
              <p:cNvSpPr>
                <a:spLocks/>
              </p:cNvSpPr>
              <p:nvPr/>
            </p:nvSpPr>
            <p:spPr bwMode="auto">
              <a:xfrm rot="10800000">
                <a:off x="1474" y="2609"/>
                <a:ext cx="235" cy="234"/>
              </a:xfrm>
              <a:custGeom>
                <a:avLst/>
                <a:gdLst>
                  <a:gd name="T0" fmla="*/ 0 w 651"/>
                  <a:gd name="T1" fmla="*/ 0 h 1969"/>
                  <a:gd name="T2" fmla="*/ 0 w 651"/>
                  <a:gd name="T3" fmla="*/ 0 h 1969"/>
                  <a:gd name="T4" fmla="*/ 0 w 651"/>
                  <a:gd name="T5" fmla="*/ 0 h 1969"/>
                  <a:gd name="T6" fmla="*/ 0 w 651"/>
                  <a:gd name="T7" fmla="*/ 0 h 1969"/>
                  <a:gd name="T8" fmla="*/ 0 w 651"/>
                  <a:gd name="T9" fmla="*/ 0 h 1969"/>
                  <a:gd name="T10" fmla="*/ 0 w 651"/>
                  <a:gd name="T11" fmla="*/ 0 h 1969"/>
                  <a:gd name="T12" fmla="*/ 0 w 651"/>
                  <a:gd name="T13" fmla="*/ 0 h 1969"/>
                  <a:gd name="T14" fmla="*/ 0 w 651"/>
                  <a:gd name="T15" fmla="*/ 0 h 1969"/>
                  <a:gd name="T16" fmla="*/ 0 w 651"/>
                  <a:gd name="T17" fmla="*/ 0 h 1969"/>
                  <a:gd name="T18" fmla="*/ 0 w 651"/>
                  <a:gd name="T19" fmla="*/ 0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614" name="Freeform 2100"/>
              <p:cNvSpPr>
                <a:spLocks/>
              </p:cNvSpPr>
              <p:nvPr/>
            </p:nvSpPr>
            <p:spPr bwMode="auto">
              <a:xfrm rot="10800000">
                <a:off x="764" y="2610"/>
                <a:ext cx="235" cy="234"/>
              </a:xfrm>
              <a:custGeom>
                <a:avLst/>
                <a:gdLst>
                  <a:gd name="T0" fmla="*/ 0 w 651"/>
                  <a:gd name="T1" fmla="*/ 0 h 1969"/>
                  <a:gd name="T2" fmla="*/ 0 w 651"/>
                  <a:gd name="T3" fmla="*/ 0 h 1969"/>
                  <a:gd name="T4" fmla="*/ 0 w 651"/>
                  <a:gd name="T5" fmla="*/ 0 h 1969"/>
                  <a:gd name="T6" fmla="*/ 0 w 651"/>
                  <a:gd name="T7" fmla="*/ 0 h 1969"/>
                  <a:gd name="T8" fmla="*/ 0 w 651"/>
                  <a:gd name="T9" fmla="*/ 0 h 1969"/>
                  <a:gd name="T10" fmla="*/ 0 w 651"/>
                  <a:gd name="T11" fmla="*/ 0 h 1969"/>
                  <a:gd name="T12" fmla="*/ 0 w 651"/>
                  <a:gd name="T13" fmla="*/ 0 h 1969"/>
                  <a:gd name="T14" fmla="*/ 0 w 651"/>
                  <a:gd name="T15" fmla="*/ 0 h 1969"/>
                  <a:gd name="T16" fmla="*/ 0 w 651"/>
                  <a:gd name="T17" fmla="*/ 0 h 1969"/>
                  <a:gd name="T18" fmla="*/ 0 w 651"/>
                  <a:gd name="T19" fmla="*/ 0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0587" name="Group 2101"/>
            <p:cNvGrpSpPr>
              <a:grpSpLocks/>
            </p:cNvGrpSpPr>
            <p:nvPr/>
          </p:nvGrpSpPr>
          <p:grpSpPr bwMode="auto">
            <a:xfrm>
              <a:off x="739" y="2141"/>
              <a:ext cx="1650" cy="115"/>
              <a:chOff x="764" y="2609"/>
              <a:chExt cx="1650" cy="236"/>
            </a:xfrm>
          </p:grpSpPr>
          <p:sp>
            <p:nvSpPr>
              <p:cNvPr id="20610" name="Freeform 2102"/>
              <p:cNvSpPr>
                <a:spLocks/>
              </p:cNvSpPr>
              <p:nvPr/>
            </p:nvSpPr>
            <p:spPr bwMode="auto">
              <a:xfrm rot="10800000">
                <a:off x="1474" y="2609"/>
                <a:ext cx="235" cy="234"/>
              </a:xfrm>
              <a:custGeom>
                <a:avLst/>
                <a:gdLst>
                  <a:gd name="T0" fmla="*/ 0 w 651"/>
                  <a:gd name="T1" fmla="*/ 0 h 1969"/>
                  <a:gd name="T2" fmla="*/ 0 w 651"/>
                  <a:gd name="T3" fmla="*/ 0 h 1969"/>
                  <a:gd name="T4" fmla="*/ 0 w 651"/>
                  <a:gd name="T5" fmla="*/ 0 h 1969"/>
                  <a:gd name="T6" fmla="*/ 0 w 651"/>
                  <a:gd name="T7" fmla="*/ 0 h 1969"/>
                  <a:gd name="T8" fmla="*/ 0 w 651"/>
                  <a:gd name="T9" fmla="*/ 0 h 1969"/>
                  <a:gd name="T10" fmla="*/ 0 w 651"/>
                  <a:gd name="T11" fmla="*/ 0 h 1969"/>
                  <a:gd name="T12" fmla="*/ 0 w 651"/>
                  <a:gd name="T13" fmla="*/ 0 h 1969"/>
                  <a:gd name="T14" fmla="*/ 0 w 651"/>
                  <a:gd name="T15" fmla="*/ 0 h 1969"/>
                  <a:gd name="T16" fmla="*/ 0 w 651"/>
                  <a:gd name="T17" fmla="*/ 0 h 1969"/>
                  <a:gd name="T18" fmla="*/ 0 w 651"/>
                  <a:gd name="T19" fmla="*/ 0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611" name="Freeform 2103"/>
              <p:cNvSpPr>
                <a:spLocks/>
              </p:cNvSpPr>
              <p:nvPr/>
            </p:nvSpPr>
            <p:spPr bwMode="auto">
              <a:xfrm rot="10800000">
                <a:off x="764" y="2610"/>
                <a:ext cx="235" cy="234"/>
              </a:xfrm>
              <a:custGeom>
                <a:avLst/>
                <a:gdLst>
                  <a:gd name="T0" fmla="*/ 0 w 651"/>
                  <a:gd name="T1" fmla="*/ 0 h 1969"/>
                  <a:gd name="T2" fmla="*/ 0 w 651"/>
                  <a:gd name="T3" fmla="*/ 0 h 1969"/>
                  <a:gd name="T4" fmla="*/ 0 w 651"/>
                  <a:gd name="T5" fmla="*/ 0 h 1969"/>
                  <a:gd name="T6" fmla="*/ 0 w 651"/>
                  <a:gd name="T7" fmla="*/ 0 h 1969"/>
                  <a:gd name="T8" fmla="*/ 0 w 651"/>
                  <a:gd name="T9" fmla="*/ 0 h 1969"/>
                  <a:gd name="T10" fmla="*/ 0 w 651"/>
                  <a:gd name="T11" fmla="*/ 0 h 1969"/>
                  <a:gd name="T12" fmla="*/ 0 w 651"/>
                  <a:gd name="T13" fmla="*/ 0 h 1969"/>
                  <a:gd name="T14" fmla="*/ 0 w 651"/>
                  <a:gd name="T15" fmla="*/ 0 h 1969"/>
                  <a:gd name="T16" fmla="*/ 0 w 651"/>
                  <a:gd name="T17" fmla="*/ 0 h 1969"/>
                  <a:gd name="T18" fmla="*/ 0 w 651"/>
                  <a:gd name="T19" fmla="*/ 0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612" name="Freeform 2104"/>
              <p:cNvSpPr>
                <a:spLocks/>
              </p:cNvSpPr>
              <p:nvPr/>
            </p:nvSpPr>
            <p:spPr bwMode="auto">
              <a:xfrm rot="10800000">
                <a:off x="2179" y="2611"/>
                <a:ext cx="235" cy="234"/>
              </a:xfrm>
              <a:custGeom>
                <a:avLst/>
                <a:gdLst>
                  <a:gd name="T0" fmla="*/ 0 w 651"/>
                  <a:gd name="T1" fmla="*/ 0 h 1969"/>
                  <a:gd name="T2" fmla="*/ 0 w 651"/>
                  <a:gd name="T3" fmla="*/ 0 h 1969"/>
                  <a:gd name="T4" fmla="*/ 0 w 651"/>
                  <a:gd name="T5" fmla="*/ 0 h 1969"/>
                  <a:gd name="T6" fmla="*/ 0 w 651"/>
                  <a:gd name="T7" fmla="*/ 0 h 1969"/>
                  <a:gd name="T8" fmla="*/ 0 w 651"/>
                  <a:gd name="T9" fmla="*/ 0 h 1969"/>
                  <a:gd name="T10" fmla="*/ 0 w 651"/>
                  <a:gd name="T11" fmla="*/ 0 h 1969"/>
                  <a:gd name="T12" fmla="*/ 0 w 651"/>
                  <a:gd name="T13" fmla="*/ 0 h 1969"/>
                  <a:gd name="T14" fmla="*/ 0 w 651"/>
                  <a:gd name="T15" fmla="*/ 0 h 1969"/>
                  <a:gd name="T16" fmla="*/ 0 w 651"/>
                  <a:gd name="T17" fmla="*/ 0 h 1969"/>
                  <a:gd name="T18" fmla="*/ 0 w 651"/>
                  <a:gd name="T19" fmla="*/ 0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0588" name="Line 2105"/>
            <p:cNvSpPr>
              <a:spLocks noChangeShapeType="1"/>
            </p:cNvSpPr>
            <p:nvPr/>
          </p:nvSpPr>
          <p:spPr bwMode="auto">
            <a:xfrm>
              <a:off x="192" y="816"/>
              <a:ext cx="2547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0589" name="Group 2138"/>
            <p:cNvGrpSpPr>
              <a:grpSpLocks/>
            </p:cNvGrpSpPr>
            <p:nvPr/>
          </p:nvGrpSpPr>
          <p:grpSpPr bwMode="auto">
            <a:xfrm>
              <a:off x="192" y="2448"/>
              <a:ext cx="2640" cy="0"/>
              <a:chOff x="192" y="2592"/>
              <a:chExt cx="2640" cy="0"/>
            </a:xfrm>
          </p:grpSpPr>
          <p:sp>
            <p:nvSpPr>
              <p:cNvPr id="20607" name="Line 2113"/>
              <p:cNvSpPr>
                <a:spLocks noChangeShapeType="1"/>
              </p:cNvSpPr>
              <p:nvPr/>
            </p:nvSpPr>
            <p:spPr bwMode="auto">
              <a:xfrm>
                <a:off x="192" y="2592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8" name="Line 2114"/>
              <p:cNvSpPr>
                <a:spLocks noChangeShapeType="1"/>
              </p:cNvSpPr>
              <p:nvPr/>
            </p:nvSpPr>
            <p:spPr bwMode="auto">
              <a:xfrm>
                <a:off x="2016" y="2592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9" name="Line 2115"/>
              <p:cNvSpPr>
                <a:spLocks noChangeShapeType="1"/>
              </p:cNvSpPr>
              <p:nvPr/>
            </p:nvSpPr>
            <p:spPr bwMode="auto">
              <a:xfrm>
                <a:off x="1104" y="2592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590" name="Arc 2116"/>
            <p:cNvSpPr>
              <a:spLocks/>
            </p:cNvSpPr>
            <p:nvPr/>
          </p:nvSpPr>
          <p:spPr bwMode="auto">
            <a:xfrm rot="16766666" flipV="1">
              <a:off x="1229" y="1129"/>
              <a:ext cx="227" cy="382"/>
            </a:xfrm>
            <a:custGeom>
              <a:avLst/>
              <a:gdLst>
                <a:gd name="T0" fmla="*/ 0 w 26426"/>
                <a:gd name="T1" fmla="*/ 0 h 43200"/>
                <a:gd name="T2" fmla="*/ 0 w 26426"/>
                <a:gd name="T3" fmla="*/ 0 h 43200"/>
                <a:gd name="T4" fmla="*/ 0 w 26426"/>
                <a:gd name="T5" fmla="*/ 0 h 43200"/>
                <a:gd name="T6" fmla="*/ 0 60000 65536"/>
                <a:gd name="T7" fmla="*/ 0 60000 65536"/>
                <a:gd name="T8" fmla="*/ 0 60000 65536"/>
                <a:gd name="T9" fmla="*/ 0 w 26426"/>
                <a:gd name="T10" fmla="*/ 0 h 43200"/>
                <a:gd name="T11" fmla="*/ 26426 w 2642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26" h="43200" fill="none" extrusionOk="0">
                  <a:moveTo>
                    <a:pt x="4825" y="0"/>
                  </a:moveTo>
                  <a:cubicBezTo>
                    <a:pt x="16755" y="0"/>
                    <a:pt x="26426" y="9670"/>
                    <a:pt x="26426" y="21600"/>
                  </a:cubicBezTo>
                  <a:cubicBezTo>
                    <a:pt x="26426" y="33529"/>
                    <a:pt x="16755" y="43200"/>
                    <a:pt x="4826" y="43200"/>
                  </a:cubicBezTo>
                  <a:cubicBezTo>
                    <a:pt x="3201" y="43200"/>
                    <a:pt x="1583" y="43016"/>
                    <a:pt x="0" y="42653"/>
                  </a:cubicBezTo>
                </a:path>
                <a:path w="26426" h="43200" stroke="0" extrusionOk="0">
                  <a:moveTo>
                    <a:pt x="4825" y="0"/>
                  </a:moveTo>
                  <a:cubicBezTo>
                    <a:pt x="16755" y="0"/>
                    <a:pt x="26426" y="9670"/>
                    <a:pt x="26426" y="21600"/>
                  </a:cubicBezTo>
                  <a:cubicBezTo>
                    <a:pt x="26426" y="33529"/>
                    <a:pt x="16755" y="43200"/>
                    <a:pt x="4826" y="43200"/>
                  </a:cubicBezTo>
                  <a:cubicBezTo>
                    <a:pt x="3201" y="43200"/>
                    <a:pt x="1583" y="43016"/>
                    <a:pt x="0" y="42653"/>
                  </a:cubicBezTo>
                  <a:lnTo>
                    <a:pt x="4826" y="2160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1" name="Text Box 2117"/>
            <p:cNvSpPr txBox="1">
              <a:spLocks noChangeArrowheads="1"/>
            </p:cNvSpPr>
            <p:nvPr/>
          </p:nvSpPr>
          <p:spPr bwMode="auto">
            <a:xfrm>
              <a:off x="1690" y="1063"/>
              <a:ext cx="28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66CCFF"/>
                  </a:solidFill>
                </a:rPr>
                <a:t>e</a:t>
              </a:r>
              <a:r>
                <a:rPr lang="en-US" baseline="30000">
                  <a:solidFill>
                    <a:srgbClr val="66CCFF"/>
                  </a:solidFill>
                </a:rPr>
                <a:t>-</a:t>
              </a:r>
            </a:p>
          </p:txBody>
        </p:sp>
        <p:sp>
          <p:nvSpPr>
            <p:cNvPr id="20592" name="Line 2119"/>
            <p:cNvSpPr>
              <a:spLocks noChangeShapeType="1"/>
            </p:cNvSpPr>
            <p:nvPr/>
          </p:nvSpPr>
          <p:spPr bwMode="auto">
            <a:xfrm>
              <a:off x="1657" y="672"/>
              <a:ext cx="1200" cy="192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3" name="Line 2120"/>
            <p:cNvSpPr>
              <a:spLocks noChangeShapeType="1"/>
            </p:cNvSpPr>
            <p:nvPr/>
          </p:nvSpPr>
          <p:spPr bwMode="auto">
            <a:xfrm flipV="1">
              <a:off x="1897" y="816"/>
              <a:ext cx="0" cy="192"/>
            </a:xfrm>
            <a:prstGeom prst="line">
              <a:avLst/>
            </a:prstGeom>
            <a:noFill/>
            <a:ln w="9525">
              <a:solidFill>
                <a:srgbClr val="1200F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4" name="Line 2121"/>
            <p:cNvSpPr>
              <a:spLocks noChangeShapeType="1"/>
            </p:cNvSpPr>
            <p:nvPr/>
          </p:nvSpPr>
          <p:spPr bwMode="auto">
            <a:xfrm flipV="1">
              <a:off x="1993" y="912"/>
              <a:ext cx="0" cy="240"/>
            </a:xfrm>
            <a:prstGeom prst="line">
              <a:avLst/>
            </a:prstGeom>
            <a:noFill/>
            <a:ln w="9525">
              <a:solidFill>
                <a:srgbClr val="1200F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5" name="Line 2122"/>
            <p:cNvSpPr>
              <a:spLocks noChangeShapeType="1"/>
            </p:cNvSpPr>
            <p:nvPr/>
          </p:nvSpPr>
          <p:spPr bwMode="auto">
            <a:xfrm flipV="1">
              <a:off x="2089" y="1056"/>
              <a:ext cx="0" cy="240"/>
            </a:xfrm>
            <a:prstGeom prst="line">
              <a:avLst/>
            </a:prstGeom>
            <a:noFill/>
            <a:ln w="9525">
              <a:solidFill>
                <a:srgbClr val="1200F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6" name="Text Box 2124"/>
            <p:cNvSpPr txBox="1">
              <a:spLocks noChangeArrowheads="1"/>
            </p:cNvSpPr>
            <p:nvPr/>
          </p:nvSpPr>
          <p:spPr bwMode="auto">
            <a:xfrm>
              <a:off x="2087" y="912"/>
              <a:ext cx="7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chemeClr val="accent2"/>
                  </a:solidFill>
                </a:rPr>
                <a:t>primary </a:t>
              </a:r>
            </a:p>
            <a:p>
              <a:pPr eaLnBrk="1" hangingPunct="1"/>
              <a:r>
                <a:rPr lang="en-US" sz="1400">
                  <a:solidFill>
                    <a:schemeClr val="accent2"/>
                  </a:solidFill>
                </a:rPr>
                <a:t>ionization</a:t>
              </a:r>
            </a:p>
          </p:txBody>
        </p:sp>
        <p:grpSp>
          <p:nvGrpSpPr>
            <p:cNvPr id="20597" name="Group 2133"/>
            <p:cNvGrpSpPr>
              <a:grpSpLocks/>
            </p:cNvGrpSpPr>
            <p:nvPr/>
          </p:nvGrpSpPr>
          <p:grpSpPr bwMode="auto">
            <a:xfrm>
              <a:off x="624" y="672"/>
              <a:ext cx="480" cy="720"/>
              <a:chOff x="432" y="576"/>
              <a:chExt cx="480" cy="720"/>
            </a:xfrm>
          </p:grpSpPr>
          <p:cxnSp>
            <p:nvCxnSpPr>
              <p:cNvPr id="20602" name="AutoShape 2127"/>
              <p:cNvCxnSpPr>
                <a:cxnSpLocks noChangeShapeType="1"/>
              </p:cNvCxnSpPr>
              <p:nvPr/>
            </p:nvCxnSpPr>
            <p:spPr bwMode="auto">
              <a:xfrm rot="16200000" flipH="1">
                <a:off x="696" y="1032"/>
                <a:ext cx="144" cy="96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rgbClr val="99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603" name="AutoShape 2129"/>
              <p:cNvCxnSpPr>
                <a:cxnSpLocks noChangeShapeType="1"/>
              </p:cNvCxnSpPr>
              <p:nvPr/>
            </p:nvCxnSpPr>
            <p:spPr bwMode="auto">
              <a:xfrm rot="16200000" flipH="1">
                <a:off x="792" y="1176"/>
                <a:ext cx="144" cy="96"/>
              </a:xfrm>
              <a:prstGeom prst="curvedConnector3">
                <a:avLst>
                  <a:gd name="adj1" fmla="val 49301"/>
                </a:avLst>
              </a:prstGeom>
              <a:noFill/>
              <a:ln w="9525">
                <a:solidFill>
                  <a:srgbClr val="99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604" name="AutoShape 2130"/>
              <p:cNvCxnSpPr>
                <a:cxnSpLocks noChangeShapeType="1"/>
              </p:cNvCxnSpPr>
              <p:nvPr/>
            </p:nvCxnSpPr>
            <p:spPr bwMode="auto">
              <a:xfrm rot="16200000" flipH="1">
                <a:off x="600" y="888"/>
                <a:ext cx="144" cy="96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rgbClr val="99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605" name="AutoShape 2131"/>
              <p:cNvCxnSpPr>
                <a:cxnSpLocks noChangeShapeType="1"/>
              </p:cNvCxnSpPr>
              <p:nvPr/>
            </p:nvCxnSpPr>
            <p:spPr bwMode="auto">
              <a:xfrm rot="16200000" flipH="1">
                <a:off x="504" y="744"/>
                <a:ext cx="144" cy="96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rgbClr val="99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606" name="AutoShape 2132"/>
              <p:cNvCxnSpPr>
                <a:cxnSpLocks noChangeShapeType="1"/>
              </p:cNvCxnSpPr>
              <p:nvPr/>
            </p:nvCxnSpPr>
            <p:spPr bwMode="auto">
              <a:xfrm rot="16200000" flipH="1">
                <a:off x="408" y="600"/>
                <a:ext cx="144" cy="96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rgbClr val="99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0598" name="Text Box 2134"/>
            <p:cNvSpPr txBox="1">
              <a:spLocks noChangeArrowheads="1"/>
            </p:cNvSpPr>
            <p:nvPr/>
          </p:nvSpPr>
          <p:spPr bwMode="auto">
            <a:xfrm>
              <a:off x="778" y="816"/>
              <a:ext cx="23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9900FF"/>
                  </a:solidFill>
                  <a:latin typeface="GreekC" pitchFamily="2" charset="0"/>
                </a:rPr>
                <a:t>g</a:t>
              </a:r>
            </a:p>
          </p:txBody>
        </p:sp>
        <p:sp>
          <p:nvSpPr>
            <p:cNvPr id="20599" name="Line 2136"/>
            <p:cNvSpPr>
              <a:spLocks noChangeShapeType="1"/>
            </p:cNvSpPr>
            <p:nvPr/>
          </p:nvSpPr>
          <p:spPr bwMode="auto">
            <a:xfrm flipV="1">
              <a:off x="288" y="864"/>
              <a:ext cx="0" cy="3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00" name="Text Box 2137"/>
            <p:cNvSpPr txBox="1">
              <a:spLocks noChangeArrowheads="1"/>
            </p:cNvSpPr>
            <p:nvPr/>
          </p:nvSpPr>
          <p:spPr bwMode="auto">
            <a:xfrm>
              <a:off x="336" y="1008"/>
              <a:ext cx="2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HV</a:t>
              </a:r>
            </a:p>
          </p:txBody>
        </p:sp>
        <p:sp>
          <p:nvSpPr>
            <p:cNvPr id="20601" name="Text Box 2124"/>
            <p:cNvSpPr txBox="1">
              <a:spLocks noChangeArrowheads="1"/>
            </p:cNvSpPr>
            <p:nvPr/>
          </p:nvSpPr>
          <p:spPr bwMode="auto">
            <a:xfrm>
              <a:off x="1012" y="960"/>
              <a:ext cx="63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chemeClr val="accent2"/>
                  </a:solidFill>
                </a:rPr>
                <a:t>photo</a:t>
              </a:r>
            </a:p>
            <a:p>
              <a:pPr eaLnBrk="1" hangingPunct="1"/>
              <a:r>
                <a:rPr lang="en-US" sz="1400">
                  <a:solidFill>
                    <a:schemeClr val="accent2"/>
                  </a:solidFill>
                </a:rPr>
                <a:t>electron</a:t>
              </a:r>
            </a:p>
          </p:txBody>
        </p:sp>
      </p:grpSp>
      <p:sp>
        <p:nvSpPr>
          <p:cNvPr id="525404" name="Line 2140"/>
          <p:cNvSpPr>
            <a:spLocks noChangeShapeType="1"/>
          </p:cNvSpPr>
          <p:nvPr/>
        </p:nvSpPr>
        <p:spPr bwMode="auto">
          <a:xfrm flipV="1">
            <a:off x="3625850" y="2344738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25405" name="Line 2141"/>
          <p:cNvSpPr>
            <a:spLocks noChangeShapeType="1"/>
          </p:cNvSpPr>
          <p:nvPr/>
        </p:nvSpPr>
        <p:spPr bwMode="auto">
          <a:xfrm flipH="1" flipV="1">
            <a:off x="3778250" y="2725738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25406" name="Line 2142"/>
          <p:cNvSpPr>
            <a:spLocks noChangeShapeType="1"/>
          </p:cNvSpPr>
          <p:nvPr/>
        </p:nvSpPr>
        <p:spPr bwMode="auto">
          <a:xfrm flipH="1" flipV="1">
            <a:off x="3854450" y="31829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25407" name="Line 2143"/>
          <p:cNvSpPr>
            <a:spLocks noChangeShapeType="1"/>
          </p:cNvSpPr>
          <p:nvPr/>
        </p:nvSpPr>
        <p:spPr bwMode="auto">
          <a:xfrm flipH="1">
            <a:off x="3854450" y="3182938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25408" name="Line 2144"/>
          <p:cNvSpPr>
            <a:spLocks noChangeShapeType="1"/>
          </p:cNvSpPr>
          <p:nvPr/>
        </p:nvSpPr>
        <p:spPr bwMode="auto">
          <a:xfrm>
            <a:off x="3625850" y="1582738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04800" y="4097338"/>
            <a:ext cx="1062038" cy="76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600200" y="4097338"/>
            <a:ext cx="1062038" cy="76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895600" y="4097338"/>
            <a:ext cx="1062038" cy="76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6" name="Rectangle 11"/>
          <p:cNvSpPr>
            <a:spLocks noChangeArrowheads="1"/>
          </p:cNvSpPr>
          <p:nvPr/>
        </p:nvSpPr>
        <p:spPr bwMode="auto">
          <a:xfrm>
            <a:off x="152400" y="685800"/>
            <a:ext cx="8839200" cy="60960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0" name="Text Box 2135"/>
          <p:cNvSpPr txBox="1">
            <a:spLocks noChangeArrowheads="1"/>
          </p:cNvSpPr>
          <p:nvPr/>
        </p:nvSpPr>
        <p:spPr bwMode="auto">
          <a:xfrm>
            <a:off x="5213350" y="3835400"/>
            <a:ext cx="1216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Readout Pads</a:t>
            </a:r>
          </a:p>
        </p:txBody>
      </p:sp>
      <p:grpSp>
        <p:nvGrpSpPr>
          <p:cNvPr id="20498" name="Group 2139"/>
          <p:cNvGrpSpPr>
            <a:grpSpLocks/>
          </p:cNvGrpSpPr>
          <p:nvPr/>
        </p:nvGrpSpPr>
        <p:grpSpPr bwMode="auto">
          <a:xfrm>
            <a:off x="5289550" y="1354138"/>
            <a:ext cx="3505200" cy="3048000"/>
            <a:chOff x="192" y="672"/>
            <a:chExt cx="2695" cy="1920"/>
          </a:xfrm>
        </p:grpSpPr>
        <p:sp>
          <p:nvSpPr>
            <p:cNvPr id="20516" name="Oval 2051"/>
            <p:cNvSpPr>
              <a:spLocks noChangeArrowheads="1"/>
            </p:cNvSpPr>
            <p:nvPr/>
          </p:nvSpPr>
          <p:spPr bwMode="auto">
            <a:xfrm>
              <a:off x="1478" y="1560"/>
              <a:ext cx="82" cy="39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1D1D00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7" name="Oval 2052"/>
            <p:cNvSpPr>
              <a:spLocks noChangeArrowheads="1"/>
            </p:cNvSpPr>
            <p:nvPr/>
          </p:nvSpPr>
          <p:spPr bwMode="auto">
            <a:xfrm>
              <a:off x="1548" y="1563"/>
              <a:ext cx="82" cy="39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1D1D00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518" name="Group 2053"/>
            <p:cNvGrpSpPr>
              <a:grpSpLocks/>
            </p:cNvGrpSpPr>
            <p:nvPr/>
          </p:nvGrpSpPr>
          <p:grpSpPr bwMode="auto">
            <a:xfrm>
              <a:off x="193" y="1438"/>
              <a:ext cx="2668" cy="100"/>
              <a:chOff x="206" y="1214"/>
              <a:chExt cx="2668" cy="207"/>
            </a:xfrm>
          </p:grpSpPr>
          <p:sp>
            <p:nvSpPr>
              <p:cNvPr id="20567" name="AutoShape 2054"/>
              <p:cNvSpPr>
                <a:spLocks noChangeArrowheads="1"/>
              </p:cNvSpPr>
              <p:nvPr/>
            </p:nvSpPr>
            <p:spPr bwMode="auto">
              <a:xfrm>
                <a:off x="206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8" name="AutoShape 2055"/>
              <p:cNvSpPr>
                <a:spLocks noChangeArrowheads="1"/>
              </p:cNvSpPr>
              <p:nvPr/>
            </p:nvSpPr>
            <p:spPr bwMode="auto">
              <a:xfrm>
                <a:off x="893" y="1242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9" name="AutoShape 2056"/>
              <p:cNvSpPr>
                <a:spLocks noChangeArrowheads="1"/>
              </p:cNvSpPr>
              <p:nvPr/>
            </p:nvSpPr>
            <p:spPr bwMode="auto">
              <a:xfrm>
                <a:off x="1617" y="1245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0" name="AutoShape 2057"/>
              <p:cNvSpPr>
                <a:spLocks noChangeArrowheads="1"/>
              </p:cNvSpPr>
              <p:nvPr/>
            </p:nvSpPr>
            <p:spPr bwMode="auto">
              <a:xfrm>
                <a:off x="2304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1" name="Rectangle 2058"/>
              <p:cNvSpPr>
                <a:spLocks noChangeArrowheads="1"/>
              </p:cNvSpPr>
              <p:nvPr/>
            </p:nvSpPr>
            <p:spPr bwMode="auto">
              <a:xfrm>
                <a:off x="351" y="121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2" name="Rectangle 2059"/>
              <p:cNvSpPr>
                <a:spLocks noChangeArrowheads="1"/>
              </p:cNvSpPr>
              <p:nvPr/>
            </p:nvSpPr>
            <p:spPr bwMode="auto">
              <a:xfrm>
                <a:off x="1039" y="1214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3" name="Rectangle 2060"/>
              <p:cNvSpPr>
                <a:spLocks noChangeArrowheads="1"/>
              </p:cNvSpPr>
              <p:nvPr/>
            </p:nvSpPr>
            <p:spPr bwMode="auto">
              <a:xfrm>
                <a:off x="1762" y="1217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4" name="Rectangle 2061"/>
              <p:cNvSpPr>
                <a:spLocks noChangeArrowheads="1"/>
              </p:cNvSpPr>
              <p:nvPr/>
            </p:nvSpPr>
            <p:spPr bwMode="auto">
              <a:xfrm>
                <a:off x="2447" y="1216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5" name="Rectangle 2062"/>
              <p:cNvSpPr>
                <a:spLocks noChangeArrowheads="1"/>
              </p:cNvSpPr>
              <p:nvPr/>
            </p:nvSpPr>
            <p:spPr bwMode="auto">
              <a:xfrm>
                <a:off x="347" y="1382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6" name="Rectangle 2063"/>
              <p:cNvSpPr>
                <a:spLocks noChangeArrowheads="1"/>
              </p:cNvSpPr>
              <p:nvPr/>
            </p:nvSpPr>
            <p:spPr bwMode="auto">
              <a:xfrm>
                <a:off x="1035" y="137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7" name="Rectangle 2064"/>
              <p:cNvSpPr>
                <a:spLocks noChangeArrowheads="1"/>
              </p:cNvSpPr>
              <p:nvPr/>
            </p:nvSpPr>
            <p:spPr bwMode="auto">
              <a:xfrm>
                <a:off x="1758" y="1381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78" name="Rectangle 2065"/>
              <p:cNvSpPr>
                <a:spLocks noChangeArrowheads="1"/>
              </p:cNvSpPr>
              <p:nvPr/>
            </p:nvSpPr>
            <p:spPr bwMode="auto">
              <a:xfrm>
                <a:off x="2443" y="1380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19" name="Group 2066"/>
            <p:cNvGrpSpPr>
              <a:grpSpLocks/>
            </p:cNvGrpSpPr>
            <p:nvPr/>
          </p:nvGrpSpPr>
          <p:grpSpPr bwMode="auto">
            <a:xfrm>
              <a:off x="206" y="1751"/>
              <a:ext cx="2668" cy="101"/>
              <a:chOff x="206" y="1214"/>
              <a:chExt cx="2668" cy="207"/>
            </a:xfrm>
          </p:grpSpPr>
          <p:sp>
            <p:nvSpPr>
              <p:cNvPr id="20555" name="AutoShape 2067"/>
              <p:cNvSpPr>
                <a:spLocks noChangeArrowheads="1"/>
              </p:cNvSpPr>
              <p:nvPr/>
            </p:nvSpPr>
            <p:spPr bwMode="auto">
              <a:xfrm>
                <a:off x="206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6" name="AutoShape 2068"/>
              <p:cNvSpPr>
                <a:spLocks noChangeArrowheads="1"/>
              </p:cNvSpPr>
              <p:nvPr/>
            </p:nvSpPr>
            <p:spPr bwMode="auto">
              <a:xfrm>
                <a:off x="893" y="1242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7" name="AutoShape 2069"/>
              <p:cNvSpPr>
                <a:spLocks noChangeArrowheads="1"/>
              </p:cNvSpPr>
              <p:nvPr/>
            </p:nvSpPr>
            <p:spPr bwMode="auto">
              <a:xfrm>
                <a:off x="1617" y="1245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8" name="AutoShape 2070"/>
              <p:cNvSpPr>
                <a:spLocks noChangeArrowheads="1"/>
              </p:cNvSpPr>
              <p:nvPr/>
            </p:nvSpPr>
            <p:spPr bwMode="auto">
              <a:xfrm>
                <a:off x="2304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9" name="Rectangle 2071"/>
              <p:cNvSpPr>
                <a:spLocks noChangeArrowheads="1"/>
              </p:cNvSpPr>
              <p:nvPr/>
            </p:nvSpPr>
            <p:spPr bwMode="auto">
              <a:xfrm>
                <a:off x="351" y="121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0" name="Rectangle 2072"/>
              <p:cNvSpPr>
                <a:spLocks noChangeArrowheads="1"/>
              </p:cNvSpPr>
              <p:nvPr/>
            </p:nvSpPr>
            <p:spPr bwMode="auto">
              <a:xfrm>
                <a:off x="1039" y="1214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1" name="Rectangle 2073"/>
              <p:cNvSpPr>
                <a:spLocks noChangeArrowheads="1"/>
              </p:cNvSpPr>
              <p:nvPr/>
            </p:nvSpPr>
            <p:spPr bwMode="auto">
              <a:xfrm>
                <a:off x="1762" y="1217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2" name="Rectangle 2074"/>
              <p:cNvSpPr>
                <a:spLocks noChangeArrowheads="1"/>
              </p:cNvSpPr>
              <p:nvPr/>
            </p:nvSpPr>
            <p:spPr bwMode="auto">
              <a:xfrm>
                <a:off x="2447" y="1216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3" name="Rectangle 2075"/>
              <p:cNvSpPr>
                <a:spLocks noChangeArrowheads="1"/>
              </p:cNvSpPr>
              <p:nvPr/>
            </p:nvSpPr>
            <p:spPr bwMode="auto">
              <a:xfrm>
                <a:off x="347" y="1382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4" name="Rectangle 2076"/>
              <p:cNvSpPr>
                <a:spLocks noChangeArrowheads="1"/>
              </p:cNvSpPr>
              <p:nvPr/>
            </p:nvSpPr>
            <p:spPr bwMode="auto">
              <a:xfrm>
                <a:off x="1035" y="137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5" name="Rectangle 2077"/>
              <p:cNvSpPr>
                <a:spLocks noChangeArrowheads="1"/>
              </p:cNvSpPr>
              <p:nvPr/>
            </p:nvSpPr>
            <p:spPr bwMode="auto">
              <a:xfrm>
                <a:off x="1758" y="1381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66" name="Rectangle 2078"/>
              <p:cNvSpPr>
                <a:spLocks noChangeArrowheads="1"/>
              </p:cNvSpPr>
              <p:nvPr/>
            </p:nvSpPr>
            <p:spPr bwMode="auto">
              <a:xfrm>
                <a:off x="2443" y="1380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20" name="Group 2079"/>
            <p:cNvGrpSpPr>
              <a:grpSpLocks/>
            </p:cNvGrpSpPr>
            <p:nvPr/>
          </p:nvGrpSpPr>
          <p:grpSpPr bwMode="auto">
            <a:xfrm>
              <a:off x="219" y="2047"/>
              <a:ext cx="2668" cy="101"/>
              <a:chOff x="206" y="1214"/>
              <a:chExt cx="2668" cy="207"/>
            </a:xfrm>
          </p:grpSpPr>
          <p:sp>
            <p:nvSpPr>
              <p:cNvPr id="20543" name="AutoShape 2080"/>
              <p:cNvSpPr>
                <a:spLocks noChangeArrowheads="1"/>
              </p:cNvSpPr>
              <p:nvPr/>
            </p:nvSpPr>
            <p:spPr bwMode="auto">
              <a:xfrm>
                <a:off x="206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4" name="AutoShape 2081"/>
              <p:cNvSpPr>
                <a:spLocks noChangeArrowheads="1"/>
              </p:cNvSpPr>
              <p:nvPr/>
            </p:nvSpPr>
            <p:spPr bwMode="auto">
              <a:xfrm>
                <a:off x="893" y="1242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5" name="AutoShape 2082"/>
              <p:cNvSpPr>
                <a:spLocks noChangeArrowheads="1"/>
              </p:cNvSpPr>
              <p:nvPr/>
            </p:nvSpPr>
            <p:spPr bwMode="auto">
              <a:xfrm>
                <a:off x="1617" y="1245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6" name="AutoShape 2083"/>
              <p:cNvSpPr>
                <a:spLocks noChangeArrowheads="1"/>
              </p:cNvSpPr>
              <p:nvPr/>
            </p:nvSpPr>
            <p:spPr bwMode="auto">
              <a:xfrm>
                <a:off x="2304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7" name="Rectangle 2084"/>
              <p:cNvSpPr>
                <a:spLocks noChangeArrowheads="1"/>
              </p:cNvSpPr>
              <p:nvPr/>
            </p:nvSpPr>
            <p:spPr bwMode="auto">
              <a:xfrm>
                <a:off x="351" y="121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8" name="Rectangle 2085"/>
              <p:cNvSpPr>
                <a:spLocks noChangeArrowheads="1"/>
              </p:cNvSpPr>
              <p:nvPr/>
            </p:nvSpPr>
            <p:spPr bwMode="auto">
              <a:xfrm>
                <a:off x="1039" y="1214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49" name="Rectangle 2086"/>
              <p:cNvSpPr>
                <a:spLocks noChangeArrowheads="1"/>
              </p:cNvSpPr>
              <p:nvPr/>
            </p:nvSpPr>
            <p:spPr bwMode="auto">
              <a:xfrm>
                <a:off x="1762" y="1217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0" name="Rectangle 2087"/>
              <p:cNvSpPr>
                <a:spLocks noChangeArrowheads="1"/>
              </p:cNvSpPr>
              <p:nvPr/>
            </p:nvSpPr>
            <p:spPr bwMode="auto">
              <a:xfrm>
                <a:off x="2447" y="1216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1" name="Rectangle 2088"/>
              <p:cNvSpPr>
                <a:spLocks noChangeArrowheads="1"/>
              </p:cNvSpPr>
              <p:nvPr/>
            </p:nvSpPr>
            <p:spPr bwMode="auto">
              <a:xfrm>
                <a:off x="347" y="1382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2" name="Rectangle 2089"/>
              <p:cNvSpPr>
                <a:spLocks noChangeArrowheads="1"/>
              </p:cNvSpPr>
              <p:nvPr/>
            </p:nvSpPr>
            <p:spPr bwMode="auto">
              <a:xfrm>
                <a:off x="1035" y="137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3" name="Rectangle 2090"/>
              <p:cNvSpPr>
                <a:spLocks noChangeArrowheads="1"/>
              </p:cNvSpPr>
              <p:nvPr/>
            </p:nvSpPr>
            <p:spPr bwMode="auto">
              <a:xfrm>
                <a:off x="1758" y="1381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54" name="Rectangle 2091"/>
              <p:cNvSpPr>
                <a:spLocks noChangeArrowheads="1"/>
              </p:cNvSpPr>
              <p:nvPr/>
            </p:nvSpPr>
            <p:spPr bwMode="auto">
              <a:xfrm>
                <a:off x="2443" y="1380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521" name="Freeform 2097"/>
            <p:cNvSpPr>
              <a:spLocks/>
            </p:cNvSpPr>
            <p:nvPr/>
          </p:nvSpPr>
          <p:spPr bwMode="auto">
            <a:xfrm rot="10800000">
              <a:off x="1435" y="1496"/>
              <a:ext cx="235" cy="114"/>
            </a:xfrm>
            <a:custGeom>
              <a:avLst/>
              <a:gdLst>
                <a:gd name="T0" fmla="*/ 0 w 651"/>
                <a:gd name="T1" fmla="*/ 0 h 1969"/>
                <a:gd name="T2" fmla="*/ 0 w 651"/>
                <a:gd name="T3" fmla="*/ 0 h 1969"/>
                <a:gd name="T4" fmla="*/ 0 w 651"/>
                <a:gd name="T5" fmla="*/ 0 h 1969"/>
                <a:gd name="T6" fmla="*/ 0 w 651"/>
                <a:gd name="T7" fmla="*/ 0 h 1969"/>
                <a:gd name="T8" fmla="*/ 0 w 651"/>
                <a:gd name="T9" fmla="*/ 0 h 1969"/>
                <a:gd name="T10" fmla="*/ 0 w 651"/>
                <a:gd name="T11" fmla="*/ 0 h 1969"/>
                <a:gd name="T12" fmla="*/ 0 w 651"/>
                <a:gd name="T13" fmla="*/ 0 h 1969"/>
                <a:gd name="T14" fmla="*/ 0 w 651"/>
                <a:gd name="T15" fmla="*/ 0 h 1969"/>
                <a:gd name="T16" fmla="*/ 0 w 651"/>
                <a:gd name="T17" fmla="*/ 0 h 1969"/>
                <a:gd name="T18" fmla="*/ 0 w 651"/>
                <a:gd name="T19" fmla="*/ 0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51"/>
                <a:gd name="T31" fmla="*/ 0 h 1969"/>
                <a:gd name="T32" fmla="*/ 651 w 651"/>
                <a:gd name="T33" fmla="*/ 1969 h 1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0522" name="Group 2098"/>
            <p:cNvGrpSpPr>
              <a:grpSpLocks/>
            </p:cNvGrpSpPr>
            <p:nvPr/>
          </p:nvGrpSpPr>
          <p:grpSpPr bwMode="auto">
            <a:xfrm>
              <a:off x="738" y="1808"/>
              <a:ext cx="945" cy="114"/>
              <a:chOff x="764" y="2609"/>
              <a:chExt cx="945" cy="235"/>
            </a:xfrm>
          </p:grpSpPr>
          <p:sp>
            <p:nvSpPr>
              <p:cNvPr id="20541" name="Freeform 2099"/>
              <p:cNvSpPr>
                <a:spLocks/>
              </p:cNvSpPr>
              <p:nvPr/>
            </p:nvSpPr>
            <p:spPr bwMode="auto">
              <a:xfrm rot="10800000">
                <a:off x="1474" y="2609"/>
                <a:ext cx="235" cy="234"/>
              </a:xfrm>
              <a:custGeom>
                <a:avLst/>
                <a:gdLst>
                  <a:gd name="T0" fmla="*/ 0 w 651"/>
                  <a:gd name="T1" fmla="*/ 0 h 1969"/>
                  <a:gd name="T2" fmla="*/ 0 w 651"/>
                  <a:gd name="T3" fmla="*/ 0 h 1969"/>
                  <a:gd name="T4" fmla="*/ 0 w 651"/>
                  <a:gd name="T5" fmla="*/ 0 h 1969"/>
                  <a:gd name="T6" fmla="*/ 0 w 651"/>
                  <a:gd name="T7" fmla="*/ 0 h 1969"/>
                  <a:gd name="T8" fmla="*/ 0 w 651"/>
                  <a:gd name="T9" fmla="*/ 0 h 1969"/>
                  <a:gd name="T10" fmla="*/ 0 w 651"/>
                  <a:gd name="T11" fmla="*/ 0 h 1969"/>
                  <a:gd name="T12" fmla="*/ 0 w 651"/>
                  <a:gd name="T13" fmla="*/ 0 h 1969"/>
                  <a:gd name="T14" fmla="*/ 0 w 651"/>
                  <a:gd name="T15" fmla="*/ 0 h 1969"/>
                  <a:gd name="T16" fmla="*/ 0 w 651"/>
                  <a:gd name="T17" fmla="*/ 0 h 1969"/>
                  <a:gd name="T18" fmla="*/ 0 w 651"/>
                  <a:gd name="T19" fmla="*/ 0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542" name="Freeform 2100"/>
              <p:cNvSpPr>
                <a:spLocks/>
              </p:cNvSpPr>
              <p:nvPr/>
            </p:nvSpPr>
            <p:spPr bwMode="auto">
              <a:xfrm rot="10800000">
                <a:off x="764" y="2610"/>
                <a:ext cx="235" cy="234"/>
              </a:xfrm>
              <a:custGeom>
                <a:avLst/>
                <a:gdLst>
                  <a:gd name="T0" fmla="*/ 0 w 651"/>
                  <a:gd name="T1" fmla="*/ 0 h 1969"/>
                  <a:gd name="T2" fmla="*/ 0 w 651"/>
                  <a:gd name="T3" fmla="*/ 0 h 1969"/>
                  <a:gd name="T4" fmla="*/ 0 w 651"/>
                  <a:gd name="T5" fmla="*/ 0 h 1969"/>
                  <a:gd name="T6" fmla="*/ 0 w 651"/>
                  <a:gd name="T7" fmla="*/ 0 h 1969"/>
                  <a:gd name="T8" fmla="*/ 0 w 651"/>
                  <a:gd name="T9" fmla="*/ 0 h 1969"/>
                  <a:gd name="T10" fmla="*/ 0 w 651"/>
                  <a:gd name="T11" fmla="*/ 0 h 1969"/>
                  <a:gd name="T12" fmla="*/ 0 w 651"/>
                  <a:gd name="T13" fmla="*/ 0 h 1969"/>
                  <a:gd name="T14" fmla="*/ 0 w 651"/>
                  <a:gd name="T15" fmla="*/ 0 h 1969"/>
                  <a:gd name="T16" fmla="*/ 0 w 651"/>
                  <a:gd name="T17" fmla="*/ 0 h 1969"/>
                  <a:gd name="T18" fmla="*/ 0 w 651"/>
                  <a:gd name="T19" fmla="*/ 0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0523" name="Group 2101"/>
            <p:cNvGrpSpPr>
              <a:grpSpLocks/>
            </p:cNvGrpSpPr>
            <p:nvPr/>
          </p:nvGrpSpPr>
          <p:grpSpPr bwMode="auto">
            <a:xfrm>
              <a:off x="739" y="2131"/>
              <a:ext cx="1650" cy="114"/>
              <a:chOff x="764" y="2609"/>
              <a:chExt cx="1650" cy="236"/>
            </a:xfrm>
          </p:grpSpPr>
          <p:sp>
            <p:nvSpPr>
              <p:cNvPr id="20538" name="Freeform 2102"/>
              <p:cNvSpPr>
                <a:spLocks/>
              </p:cNvSpPr>
              <p:nvPr/>
            </p:nvSpPr>
            <p:spPr bwMode="auto">
              <a:xfrm rot="10800000">
                <a:off x="1474" y="2609"/>
                <a:ext cx="235" cy="234"/>
              </a:xfrm>
              <a:custGeom>
                <a:avLst/>
                <a:gdLst>
                  <a:gd name="T0" fmla="*/ 0 w 651"/>
                  <a:gd name="T1" fmla="*/ 0 h 1969"/>
                  <a:gd name="T2" fmla="*/ 0 w 651"/>
                  <a:gd name="T3" fmla="*/ 0 h 1969"/>
                  <a:gd name="T4" fmla="*/ 0 w 651"/>
                  <a:gd name="T5" fmla="*/ 0 h 1969"/>
                  <a:gd name="T6" fmla="*/ 0 w 651"/>
                  <a:gd name="T7" fmla="*/ 0 h 1969"/>
                  <a:gd name="T8" fmla="*/ 0 w 651"/>
                  <a:gd name="T9" fmla="*/ 0 h 1969"/>
                  <a:gd name="T10" fmla="*/ 0 w 651"/>
                  <a:gd name="T11" fmla="*/ 0 h 1969"/>
                  <a:gd name="T12" fmla="*/ 0 w 651"/>
                  <a:gd name="T13" fmla="*/ 0 h 1969"/>
                  <a:gd name="T14" fmla="*/ 0 w 651"/>
                  <a:gd name="T15" fmla="*/ 0 h 1969"/>
                  <a:gd name="T16" fmla="*/ 0 w 651"/>
                  <a:gd name="T17" fmla="*/ 0 h 1969"/>
                  <a:gd name="T18" fmla="*/ 0 w 651"/>
                  <a:gd name="T19" fmla="*/ 0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539" name="Freeform 2103"/>
              <p:cNvSpPr>
                <a:spLocks/>
              </p:cNvSpPr>
              <p:nvPr/>
            </p:nvSpPr>
            <p:spPr bwMode="auto">
              <a:xfrm rot="10800000">
                <a:off x="764" y="2610"/>
                <a:ext cx="235" cy="234"/>
              </a:xfrm>
              <a:custGeom>
                <a:avLst/>
                <a:gdLst>
                  <a:gd name="T0" fmla="*/ 0 w 651"/>
                  <a:gd name="T1" fmla="*/ 0 h 1969"/>
                  <a:gd name="T2" fmla="*/ 0 w 651"/>
                  <a:gd name="T3" fmla="*/ 0 h 1969"/>
                  <a:gd name="T4" fmla="*/ 0 w 651"/>
                  <a:gd name="T5" fmla="*/ 0 h 1969"/>
                  <a:gd name="T6" fmla="*/ 0 w 651"/>
                  <a:gd name="T7" fmla="*/ 0 h 1969"/>
                  <a:gd name="T8" fmla="*/ 0 w 651"/>
                  <a:gd name="T9" fmla="*/ 0 h 1969"/>
                  <a:gd name="T10" fmla="*/ 0 w 651"/>
                  <a:gd name="T11" fmla="*/ 0 h 1969"/>
                  <a:gd name="T12" fmla="*/ 0 w 651"/>
                  <a:gd name="T13" fmla="*/ 0 h 1969"/>
                  <a:gd name="T14" fmla="*/ 0 w 651"/>
                  <a:gd name="T15" fmla="*/ 0 h 1969"/>
                  <a:gd name="T16" fmla="*/ 0 w 651"/>
                  <a:gd name="T17" fmla="*/ 0 h 1969"/>
                  <a:gd name="T18" fmla="*/ 0 w 651"/>
                  <a:gd name="T19" fmla="*/ 0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540" name="Freeform 2104"/>
              <p:cNvSpPr>
                <a:spLocks/>
              </p:cNvSpPr>
              <p:nvPr/>
            </p:nvSpPr>
            <p:spPr bwMode="auto">
              <a:xfrm rot="10800000">
                <a:off x="2179" y="2611"/>
                <a:ext cx="235" cy="234"/>
              </a:xfrm>
              <a:custGeom>
                <a:avLst/>
                <a:gdLst>
                  <a:gd name="T0" fmla="*/ 0 w 651"/>
                  <a:gd name="T1" fmla="*/ 0 h 1969"/>
                  <a:gd name="T2" fmla="*/ 0 w 651"/>
                  <a:gd name="T3" fmla="*/ 0 h 1969"/>
                  <a:gd name="T4" fmla="*/ 0 w 651"/>
                  <a:gd name="T5" fmla="*/ 0 h 1969"/>
                  <a:gd name="T6" fmla="*/ 0 w 651"/>
                  <a:gd name="T7" fmla="*/ 0 h 1969"/>
                  <a:gd name="T8" fmla="*/ 0 w 651"/>
                  <a:gd name="T9" fmla="*/ 0 h 1969"/>
                  <a:gd name="T10" fmla="*/ 0 w 651"/>
                  <a:gd name="T11" fmla="*/ 0 h 1969"/>
                  <a:gd name="T12" fmla="*/ 0 w 651"/>
                  <a:gd name="T13" fmla="*/ 0 h 1969"/>
                  <a:gd name="T14" fmla="*/ 0 w 651"/>
                  <a:gd name="T15" fmla="*/ 0 h 1969"/>
                  <a:gd name="T16" fmla="*/ 0 w 651"/>
                  <a:gd name="T17" fmla="*/ 0 h 1969"/>
                  <a:gd name="T18" fmla="*/ 0 w 651"/>
                  <a:gd name="T19" fmla="*/ 0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0524" name="Line 2105"/>
            <p:cNvSpPr>
              <a:spLocks noChangeShapeType="1"/>
            </p:cNvSpPr>
            <p:nvPr/>
          </p:nvSpPr>
          <p:spPr bwMode="auto">
            <a:xfrm>
              <a:off x="192" y="816"/>
              <a:ext cx="2547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0525" name="Group 2138"/>
            <p:cNvGrpSpPr>
              <a:grpSpLocks/>
            </p:cNvGrpSpPr>
            <p:nvPr/>
          </p:nvGrpSpPr>
          <p:grpSpPr bwMode="auto">
            <a:xfrm>
              <a:off x="192" y="2448"/>
              <a:ext cx="2640" cy="0"/>
              <a:chOff x="192" y="2592"/>
              <a:chExt cx="2640" cy="0"/>
            </a:xfrm>
          </p:grpSpPr>
          <p:sp>
            <p:nvSpPr>
              <p:cNvPr id="20535" name="Line 2113"/>
              <p:cNvSpPr>
                <a:spLocks noChangeShapeType="1"/>
              </p:cNvSpPr>
              <p:nvPr/>
            </p:nvSpPr>
            <p:spPr bwMode="auto">
              <a:xfrm>
                <a:off x="192" y="2592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6" name="Line 2114"/>
              <p:cNvSpPr>
                <a:spLocks noChangeShapeType="1"/>
              </p:cNvSpPr>
              <p:nvPr/>
            </p:nvSpPr>
            <p:spPr bwMode="auto">
              <a:xfrm>
                <a:off x="2016" y="2592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37" name="Line 2115"/>
              <p:cNvSpPr>
                <a:spLocks noChangeShapeType="1"/>
              </p:cNvSpPr>
              <p:nvPr/>
            </p:nvSpPr>
            <p:spPr bwMode="auto">
              <a:xfrm>
                <a:off x="1104" y="2592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526" name="Arc 2116"/>
            <p:cNvSpPr>
              <a:spLocks/>
            </p:cNvSpPr>
            <p:nvPr/>
          </p:nvSpPr>
          <p:spPr bwMode="auto">
            <a:xfrm rot="16766666" flipV="1">
              <a:off x="1229" y="1129"/>
              <a:ext cx="227" cy="382"/>
            </a:xfrm>
            <a:custGeom>
              <a:avLst/>
              <a:gdLst>
                <a:gd name="T0" fmla="*/ 0 w 26426"/>
                <a:gd name="T1" fmla="*/ 0 h 43200"/>
                <a:gd name="T2" fmla="*/ 0 w 26426"/>
                <a:gd name="T3" fmla="*/ 0 h 43200"/>
                <a:gd name="T4" fmla="*/ 0 w 26426"/>
                <a:gd name="T5" fmla="*/ 0 h 43200"/>
                <a:gd name="T6" fmla="*/ 0 60000 65536"/>
                <a:gd name="T7" fmla="*/ 0 60000 65536"/>
                <a:gd name="T8" fmla="*/ 0 60000 65536"/>
                <a:gd name="T9" fmla="*/ 0 w 26426"/>
                <a:gd name="T10" fmla="*/ 0 h 43200"/>
                <a:gd name="T11" fmla="*/ 26426 w 26426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426" h="43200" fill="none" extrusionOk="0">
                  <a:moveTo>
                    <a:pt x="4825" y="0"/>
                  </a:moveTo>
                  <a:cubicBezTo>
                    <a:pt x="16755" y="0"/>
                    <a:pt x="26426" y="9670"/>
                    <a:pt x="26426" y="21600"/>
                  </a:cubicBezTo>
                  <a:cubicBezTo>
                    <a:pt x="26426" y="33529"/>
                    <a:pt x="16755" y="43200"/>
                    <a:pt x="4826" y="43200"/>
                  </a:cubicBezTo>
                  <a:cubicBezTo>
                    <a:pt x="3201" y="43200"/>
                    <a:pt x="1583" y="43016"/>
                    <a:pt x="0" y="42653"/>
                  </a:cubicBezTo>
                </a:path>
                <a:path w="26426" h="43200" stroke="0" extrusionOk="0">
                  <a:moveTo>
                    <a:pt x="4825" y="0"/>
                  </a:moveTo>
                  <a:cubicBezTo>
                    <a:pt x="16755" y="0"/>
                    <a:pt x="26426" y="9670"/>
                    <a:pt x="26426" y="21600"/>
                  </a:cubicBezTo>
                  <a:cubicBezTo>
                    <a:pt x="26426" y="33529"/>
                    <a:pt x="16755" y="43200"/>
                    <a:pt x="4826" y="43200"/>
                  </a:cubicBezTo>
                  <a:cubicBezTo>
                    <a:pt x="3201" y="43200"/>
                    <a:pt x="1583" y="43016"/>
                    <a:pt x="0" y="42653"/>
                  </a:cubicBezTo>
                  <a:lnTo>
                    <a:pt x="4826" y="2160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7" name="Text Box 2117"/>
            <p:cNvSpPr txBox="1">
              <a:spLocks noChangeArrowheads="1"/>
            </p:cNvSpPr>
            <p:nvPr/>
          </p:nvSpPr>
          <p:spPr bwMode="auto">
            <a:xfrm>
              <a:off x="1695" y="960"/>
              <a:ext cx="64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aseline="30000">
                  <a:solidFill>
                    <a:srgbClr val="66CCFF"/>
                  </a:solidFill>
                </a:rPr>
                <a:t>charged</a:t>
              </a:r>
            </a:p>
            <a:p>
              <a:pPr eaLnBrk="1" hangingPunct="1"/>
              <a:r>
                <a:rPr lang="en-US" baseline="30000">
                  <a:solidFill>
                    <a:srgbClr val="66CCFF"/>
                  </a:solidFill>
                </a:rPr>
                <a:t>particle</a:t>
              </a:r>
            </a:p>
            <a:p>
              <a:pPr eaLnBrk="1" hangingPunct="1"/>
              <a:r>
                <a:rPr lang="en-US" baseline="30000">
                  <a:solidFill>
                    <a:srgbClr val="66CCFF"/>
                  </a:solidFill>
                </a:rPr>
                <a:t>or photon</a:t>
              </a:r>
            </a:p>
          </p:txBody>
        </p:sp>
        <p:sp>
          <p:nvSpPr>
            <p:cNvPr id="20528" name="Line 2119"/>
            <p:cNvSpPr>
              <a:spLocks noChangeShapeType="1"/>
            </p:cNvSpPr>
            <p:nvPr/>
          </p:nvSpPr>
          <p:spPr bwMode="auto">
            <a:xfrm>
              <a:off x="1344" y="672"/>
              <a:ext cx="1200" cy="1920"/>
            </a:xfrm>
            <a:prstGeom prst="line">
              <a:avLst/>
            </a:prstGeom>
            <a:noFill/>
            <a:ln w="28575">
              <a:solidFill>
                <a:srgbClr val="66CC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9" name="Line 2120"/>
            <p:cNvSpPr>
              <a:spLocks noChangeShapeType="1"/>
            </p:cNvSpPr>
            <p:nvPr/>
          </p:nvSpPr>
          <p:spPr bwMode="auto">
            <a:xfrm flipV="1">
              <a:off x="1632" y="1200"/>
              <a:ext cx="0" cy="192"/>
            </a:xfrm>
            <a:prstGeom prst="line">
              <a:avLst/>
            </a:prstGeom>
            <a:noFill/>
            <a:ln w="9525">
              <a:solidFill>
                <a:srgbClr val="1200F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0" name="Line 2121"/>
            <p:cNvSpPr>
              <a:spLocks noChangeShapeType="1"/>
            </p:cNvSpPr>
            <p:nvPr/>
          </p:nvSpPr>
          <p:spPr bwMode="auto">
            <a:xfrm flipV="1">
              <a:off x="1515" y="1056"/>
              <a:ext cx="0" cy="240"/>
            </a:xfrm>
            <a:prstGeom prst="line">
              <a:avLst/>
            </a:prstGeom>
            <a:noFill/>
            <a:ln w="9525">
              <a:solidFill>
                <a:srgbClr val="1200F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1" name="Line 2122"/>
            <p:cNvSpPr>
              <a:spLocks noChangeShapeType="1"/>
            </p:cNvSpPr>
            <p:nvPr/>
          </p:nvSpPr>
          <p:spPr bwMode="auto">
            <a:xfrm flipV="1">
              <a:off x="1398" y="912"/>
              <a:ext cx="0" cy="240"/>
            </a:xfrm>
            <a:prstGeom prst="line">
              <a:avLst/>
            </a:prstGeom>
            <a:noFill/>
            <a:ln w="9525">
              <a:solidFill>
                <a:srgbClr val="1200F6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2" name="Text Box 2124"/>
            <p:cNvSpPr txBox="1">
              <a:spLocks noChangeArrowheads="1"/>
            </p:cNvSpPr>
            <p:nvPr/>
          </p:nvSpPr>
          <p:spPr bwMode="auto">
            <a:xfrm>
              <a:off x="812" y="1008"/>
              <a:ext cx="72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1200F6"/>
                  </a:solidFill>
                </a:rPr>
                <a:t>primary</a:t>
              </a:r>
            </a:p>
            <a:p>
              <a:pPr eaLnBrk="1" hangingPunct="1"/>
              <a:r>
                <a:rPr lang="en-US" sz="1400">
                  <a:solidFill>
                    <a:srgbClr val="1200F6"/>
                  </a:solidFill>
                </a:rPr>
                <a:t>ionization</a:t>
              </a:r>
            </a:p>
          </p:txBody>
        </p:sp>
        <p:sp>
          <p:nvSpPr>
            <p:cNvPr id="20533" name="Line 2136"/>
            <p:cNvSpPr>
              <a:spLocks noChangeShapeType="1"/>
            </p:cNvSpPr>
            <p:nvPr/>
          </p:nvSpPr>
          <p:spPr bwMode="auto">
            <a:xfrm flipV="1">
              <a:off x="288" y="864"/>
              <a:ext cx="0" cy="3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34" name="Text Box 2137"/>
            <p:cNvSpPr txBox="1">
              <a:spLocks noChangeArrowheads="1"/>
            </p:cNvSpPr>
            <p:nvPr/>
          </p:nvSpPr>
          <p:spPr bwMode="auto">
            <a:xfrm>
              <a:off x="284" y="912"/>
              <a:ext cx="29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b="1">
                  <a:solidFill>
                    <a:srgbClr val="FF0000"/>
                  </a:solidFill>
                </a:rPr>
                <a:t>HV</a:t>
              </a:r>
            </a:p>
          </p:txBody>
        </p:sp>
      </p:grpSp>
      <p:sp>
        <p:nvSpPr>
          <p:cNvPr id="259" name="Rectangle 258"/>
          <p:cNvSpPr/>
          <p:nvPr/>
        </p:nvSpPr>
        <p:spPr>
          <a:xfrm>
            <a:off x="5289550" y="4097338"/>
            <a:ext cx="1062038" cy="76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0" name="Rectangle 259"/>
          <p:cNvSpPr/>
          <p:nvPr/>
        </p:nvSpPr>
        <p:spPr>
          <a:xfrm>
            <a:off x="6584950" y="4097338"/>
            <a:ext cx="1062038" cy="76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1" name="Rectangle 260"/>
          <p:cNvSpPr/>
          <p:nvPr/>
        </p:nvSpPr>
        <p:spPr>
          <a:xfrm>
            <a:off x="7880350" y="4097338"/>
            <a:ext cx="1062038" cy="76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8" name="Line 2141"/>
          <p:cNvSpPr>
            <a:spLocks noChangeShapeType="1"/>
          </p:cNvSpPr>
          <p:nvPr/>
        </p:nvSpPr>
        <p:spPr bwMode="auto">
          <a:xfrm flipH="1" flipV="1">
            <a:off x="4876800" y="3182938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9" name="Line 2142"/>
          <p:cNvSpPr>
            <a:spLocks noChangeShapeType="1"/>
          </p:cNvSpPr>
          <p:nvPr/>
        </p:nvSpPr>
        <p:spPr bwMode="auto">
          <a:xfrm flipH="1" flipV="1">
            <a:off x="4876800" y="31829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7" name="Line 2143"/>
          <p:cNvSpPr>
            <a:spLocks noChangeShapeType="1"/>
          </p:cNvSpPr>
          <p:nvPr/>
        </p:nvSpPr>
        <p:spPr bwMode="auto">
          <a:xfrm flipH="1">
            <a:off x="4876800" y="2725738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4" name="Line 2144"/>
          <p:cNvSpPr>
            <a:spLocks noChangeShapeType="1"/>
          </p:cNvSpPr>
          <p:nvPr/>
        </p:nvSpPr>
        <p:spPr bwMode="auto">
          <a:xfrm flipV="1">
            <a:off x="4621213" y="1619250"/>
            <a:ext cx="609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med" len="med"/>
            <a:tailEnd type="triangle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20506" name="Group 168"/>
          <p:cNvGrpSpPr>
            <a:grpSpLocks/>
          </p:cNvGrpSpPr>
          <p:nvPr/>
        </p:nvGrpSpPr>
        <p:grpSpPr bwMode="auto">
          <a:xfrm>
            <a:off x="1522413" y="2268538"/>
            <a:ext cx="534987" cy="457200"/>
            <a:chOff x="2590800" y="4495800"/>
            <a:chExt cx="534194" cy="457200"/>
          </a:xfrm>
        </p:grpSpPr>
        <p:sp>
          <p:nvSpPr>
            <p:cNvPr id="165" name="Arc 164"/>
            <p:cNvSpPr/>
            <p:nvPr/>
          </p:nvSpPr>
          <p:spPr>
            <a:xfrm>
              <a:off x="2590800" y="4495800"/>
              <a:ext cx="532609" cy="457200"/>
            </a:xfrm>
            <a:prstGeom prst="arc">
              <a:avLst>
                <a:gd name="adj1" fmla="val 10656842"/>
                <a:gd name="adj2" fmla="val 277199"/>
              </a:avLst>
            </a:prstGeom>
            <a:ln>
              <a:solidFill>
                <a:srgbClr val="1200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67" name="Straight Arrow Connector 166"/>
            <p:cNvCxnSpPr/>
            <p:nvPr/>
          </p:nvCxnSpPr>
          <p:spPr>
            <a:xfrm rot="5400000">
              <a:off x="3048002" y="4801394"/>
              <a:ext cx="152400" cy="1585"/>
            </a:xfrm>
            <a:prstGeom prst="straightConnector1">
              <a:avLst/>
            </a:prstGeom>
            <a:ln>
              <a:solidFill>
                <a:srgbClr val="1200F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07" name="TextBox 170"/>
          <p:cNvSpPr txBox="1">
            <a:spLocks noChangeArrowheads="1"/>
          </p:cNvSpPr>
          <p:nvPr/>
        </p:nvSpPr>
        <p:spPr bwMode="auto">
          <a:xfrm>
            <a:off x="965200" y="5373687"/>
            <a:ext cx="718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/>
              <a:t> Lateral spread of avalanche is ~500 </a:t>
            </a:r>
            <a:r>
              <a:rPr lang="el-GR" dirty="0">
                <a:cs typeface="Arial" charset="0"/>
              </a:rPr>
              <a:t>μ</a:t>
            </a:r>
            <a:r>
              <a:rPr lang="en-US" dirty="0">
                <a:cs typeface="Arial" charset="0"/>
              </a:rPr>
              <a:t>m, thereby limiting resolution.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cs typeface="Arial" charset="0"/>
              </a:rPr>
              <a:t> Single electron gain ~10</a:t>
            </a:r>
            <a:r>
              <a:rPr lang="en-US" baseline="30000" dirty="0">
                <a:cs typeface="Arial" charset="0"/>
              </a:rPr>
              <a:t>4</a:t>
            </a:r>
            <a:r>
              <a:rPr lang="en-US" dirty="0">
                <a:cs typeface="Arial" charset="0"/>
              </a:rPr>
              <a:t> </a:t>
            </a:r>
            <a:endParaRPr lang="en-US" dirty="0"/>
          </a:p>
        </p:txBody>
      </p:sp>
      <p:sp>
        <p:nvSpPr>
          <p:cNvPr id="20508" name="TextBox 171"/>
          <p:cNvSpPr txBox="1">
            <a:spLocks noChangeArrowheads="1"/>
          </p:cNvSpPr>
          <p:nvPr/>
        </p:nvSpPr>
        <p:spPr bwMode="auto">
          <a:xfrm>
            <a:off x="709613" y="838200"/>
            <a:ext cx="226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u="sng"/>
              <a:t>Reverse Bias (HBD)</a:t>
            </a:r>
          </a:p>
        </p:txBody>
      </p:sp>
      <p:sp>
        <p:nvSpPr>
          <p:cNvPr id="20509" name="TextBox 172"/>
          <p:cNvSpPr txBox="1">
            <a:spLocks noChangeArrowheads="1"/>
          </p:cNvSpPr>
          <p:nvPr/>
        </p:nvSpPr>
        <p:spPr bwMode="auto">
          <a:xfrm>
            <a:off x="6248400" y="838200"/>
            <a:ext cx="154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u="sng"/>
              <a:t>Forward Bias</a:t>
            </a:r>
          </a:p>
        </p:txBody>
      </p:sp>
      <p:sp>
        <p:nvSpPr>
          <p:cNvPr id="20510" name="TextBox 173"/>
          <p:cNvSpPr txBox="1">
            <a:spLocks noChangeArrowheads="1"/>
          </p:cNvSpPr>
          <p:nvPr/>
        </p:nvSpPr>
        <p:spPr bwMode="auto">
          <a:xfrm>
            <a:off x="381000" y="4572000"/>
            <a:ext cx="3711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Limited by the transparency of gas</a:t>
            </a:r>
          </a:p>
          <a:p>
            <a:pPr eaLnBrk="1" hangingPunct="1"/>
            <a:r>
              <a:rPr lang="en-US"/>
              <a:t>CF4, ~1-12 eV photons</a:t>
            </a:r>
          </a:p>
        </p:txBody>
      </p:sp>
      <p:sp>
        <p:nvSpPr>
          <p:cNvPr id="20511" name="TextBox 174"/>
          <p:cNvSpPr txBox="1">
            <a:spLocks noChangeArrowheads="1"/>
          </p:cNvSpPr>
          <p:nvPr/>
        </p:nvSpPr>
        <p:spPr bwMode="auto">
          <a:xfrm>
            <a:off x="5203825" y="4572000"/>
            <a:ext cx="34547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Limited by the absorption of </a:t>
            </a:r>
            <a:r>
              <a:rPr lang="en-US" dirty="0" smtClean="0"/>
              <a:t>gas</a:t>
            </a:r>
            <a:endParaRPr lang="en-US" dirty="0"/>
          </a:p>
        </p:txBody>
      </p:sp>
      <p:sp>
        <p:nvSpPr>
          <p:cNvPr id="20512" name="Slide Number Placeholder 17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1360B3-C86F-4B46-904F-6451F43A7F8F}" type="slidenum">
              <a:rPr lang="en-US" smtClean="0"/>
              <a:pPr eaLnBrk="1" hangingPunct="1"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500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4337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279525" y="4829175"/>
            <a:ext cx="73310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/>
              <a:t> At slightly negative E</a:t>
            </a:r>
            <a:r>
              <a:rPr lang="en-US" baseline="-25000"/>
              <a:t>d</a:t>
            </a:r>
            <a:r>
              <a:rPr lang="en-US"/>
              <a:t>, photoelectron detection efficiency is preserved whereas charge collection is largely suppressed.</a:t>
            </a:r>
          </a:p>
          <a:p>
            <a:pPr>
              <a:buFontTx/>
              <a:buChar char="•"/>
            </a:pPr>
            <a:endParaRPr lang="en-US"/>
          </a:p>
          <a:p>
            <a:pPr>
              <a:buFontTx/>
              <a:buChar char="•"/>
            </a:pPr>
            <a:r>
              <a:rPr lang="en-US"/>
              <a:t> Charge collected from ~150</a:t>
            </a:r>
            <a:r>
              <a:rPr lang="el-GR"/>
              <a:t>μ</a:t>
            </a:r>
            <a:r>
              <a:rPr lang="en-US"/>
              <a:t> layer above top GEM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sz="2800" u="sng" smtClean="0">
                <a:solidFill>
                  <a:schemeClr val="tx1"/>
                </a:solidFill>
              </a:rPr>
              <a:t>Hadron Blindness</a:t>
            </a:r>
            <a:r>
              <a:rPr lang="en-US" sz="2800" smtClean="0">
                <a:solidFill>
                  <a:schemeClr val="tx1"/>
                </a:solidFill>
              </a:rPr>
              <a:t>:</a:t>
            </a:r>
            <a:r>
              <a:rPr lang="en-US" sz="3600" smtClean="0">
                <a:solidFill>
                  <a:schemeClr val="tx1"/>
                </a:solidFill>
              </a:rPr>
              <a:t>  </a:t>
            </a:r>
            <a:br>
              <a:rPr lang="en-US" sz="3600" smtClean="0">
                <a:solidFill>
                  <a:schemeClr val="tx1"/>
                </a:solidFill>
              </a:rPr>
            </a:br>
            <a:r>
              <a:rPr lang="en-US" sz="2800" smtClean="0">
                <a:solidFill>
                  <a:schemeClr val="tx1"/>
                </a:solidFill>
              </a:rPr>
              <a:t>UV photons vs </a:t>
            </a:r>
            <a:r>
              <a:rPr lang="en-US" sz="2800" smtClean="0">
                <a:solidFill>
                  <a:schemeClr val="tx1"/>
                </a:solidFill>
                <a:sym typeface="Symbol" pitchFamily="18" charset="2"/>
              </a:rPr>
              <a:t>charged particles</a:t>
            </a:r>
            <a:endParaRPr lang="en-US" sz="2800" smtClean="0">
              <a:solidFill>
                <a:schemeClr val="tx1"/>
              </a:solidFill>
            </a:endParaRPr>
          </a:p>
        </p:txBody>
      </p:sp>
      <p:grpSp>
        <p:nvGrpSpPr>
          <p:cNvPr id="142341" name="Group 5"/>
          <p:cNvGrpSpPr>
            <a:grpSpLocks/>
          </p:cNvGrpSpPr>
          <p:nvPr/>
        </p:nvGrpSpPr>
        <p:grpSpPr bwMode="auto">
          <a:xfrm>
            <a:off x="15875" y="2871788"/>
            <a:ext cx="4311650" cy="1524000"/>
            <a:chOff x="0" y="1809"/>
            <a:chExt cx="2716" cy="960"/>
          </a:xfrm>
        </p:grpSpPr>
        <p:sp>
          <p:nvSpPr>
            <p:cNvPr id="23558" name="Line 6"/>
            <p:cNvSpPr>
              <a:spLocks noChangeShapeType="1"/>
            </p:cNvSpPr>
            <p:nvPr/>
          </p:nvSpPr>
          <p:spPr bwMode="auto">
            <a:xfrm flipV="1">
              <a:off x="2716" y="1809"/>
              <a:ext cx="0" cy="96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Text Box 7"/>
            <p:cNvSpPr txBox="1">
              <a:spLocks noChangeArrowheads="1"/>
            </p:cNvSpPr>
            <p:nvPr/>
          </p:nvSpPr>
          <p:spPr bwMode="auto">
            <a:xfrm>
              <a:off x="0" y="2352"/>
              <a:ext cx="148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/>
                <a:t>Target E</a:t>
              </a:r>
              <a:r>
                <a:rPr lang="en-US" baseline="-25000"/>
                <a:t>d</a:t>
              </a:r>
              <a:r>
                <a:rPr lang="en-US"/>
                <a:t> ~0.1 kV/cm</a:t>
              </a:r>
            </a:p>
          </p:txBody>
        </p:sp>
        <p:sp>
          <p:nvSpPr>
            <p:cNvPr id="23560" name="Line 8"/>
            <p:cNvSpPr>
              <a:spLocks noChangeShapeType="1"/>
            </p:cNvSpPr>
            <p:nvPr/>
          </p:nvSpPr>
          <p:spPr bwMode="auto">
            <a:xfrm flipV="1">
              <a:off x="1488" y="2304"/>
              <a:ext cx="120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bd-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4" r="20270" b="12154"/>
          <a:stretch>
            <a:fillRect/>
          </a:stretch>
        </p:blipFill>
        <p:spPr>
          <a:xfrm>
            <a:off x="1660525" y="862013"/>
            <a:ext cx="5591175" cy="5202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Oval 3"/>
          <p:cNvSpPr>
            <a:spLocks noChangeArrowheads="1"/>
          </p:cNvSpPr>
          <p:nvPr/>
        </p:nvSpPr>
        <p:spPr bwMode="auto">
          <a:xfrm>
            <a:off x="2743200" y="2514600"/>
            <a:ext cx="141288" cy="228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2813050" y="2286000"/>
            <a:ext cx="141288" cy="228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H="1">
            <a:off x="3024188" y="3581400"/>
            <a:ext cx="703262" cy="2209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611438" y="5791200"/>
            <a:ext cx="14271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/>
              <a:t>Dilepton pair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4908550" y="3565525"/>
            <a:ext cx="587375" cy="2582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4821238" y="6149975"/>
            <a:ext cx="1222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/>
              <a:t>Beam Pipe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41288" y="685800"/>
            <a:ext cx="29686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/>
              <a:t>HBD Gas Volume: Filled with CF</a:t>
            </a:r>
            <a:r>
              <a:rPr lang="en-US" sz="1600" b="1" baseline="-25000"/>
              <a:t>4</a:t>
            </a:r>
            <a:r>
              <a:rPr lang="en-US" sz="1600" b="1"/>
              <a:t> Radiator (</a:t>
            </a:r>
            <a:r>
              <a:rPr lang="en-US" sz="1600" b="1" i="1"/>
              <a:t>n</a:t>
            </a:r>
            <a:r>
              <a:rPr lang="en-US" sz="1600" b="1" baseline="-25000"/>
              <a:t>CF4</a:t>
            </a:r>
            <a:r>
              <a:rPr lang="en-US" sz="1600" b="1"/>
              <a:t>=1.000620, L</a:t>
            </a:r>
            <a:r>
              <a:rPr lang="en-US" sz="1600" b="1" baseline="-25000"/>
              <a:t>RAD</a:t>
            </a:r>
            <a:r>
              <a:rPr lang="en-US" sz="1600" b="1"/>
              <a:t>=50 cm)</a:t>
            </a:r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2601913" y="1524000"/>
            <a:ext cx="1487487" cy="1069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7" name="AutoShape 11"/>
          <p:cNvSpPr>
            <a:spLocks/>
          </p:cNvSpPr>
          <p:nvPr/>
        </p:nvSpPr>
        <p:spPr bwMode="auto">
          <a:xfrm rot="1500000">
            <a:off x="2593975" y="2238375"/>
            <a:ext cx="211138" cy="381000"/>
          </a:xfrm>
          <a:prstGeom prst="leftBrace">
            <a:avLst>
              <a:gd name="adj1" fmla="val 15038"/>
              <a:gd name="adj2" fmla="val 52773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H="1">
            <a:off x="1547813" y="2362200"/>
            <a:ext cx="105410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106363" y="1770063"/>
            <a:ext cx="212248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/>
              <a:t>Cherenkov light forms “blobs” on an image plane</a:t>
            </a:r>
          </a:p>
          <a:p>
            <a:pPr eaLnBrk="1" hangingPunct="1"/>
            <a:r>
              <a:rPr lang="en-US" sz="1600" b="1"/>
              <a:t>(r</a:t>
            </a:r>
            <a:r>
              <a:rPr lang="en-US" sz="1600" b="1" baseline="-25000"/>
              <a:t>BLOB</a:t>
            </a:r>
            <a:r>
              <a:rPr lang="en-US" sz="1600" b="1"/>
              <a:t>~3.36cm)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438150" y="5483225"/>
            <a:ext cx="24209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/>
              <a:t>Triple GEM detectors</a:t>
            </a:r>
          </a:p>
          <a:p>
            <a:pPr eaLnBrk="1" hangingPunct="1"/>
            <a:r>
              <a:rPr lang="en-US" sz="1600" b="1"/>
              <a:t>(12 panels per side)</a:t>
            </a: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H="1">
            <a:off x="2286000" y="3935413"/>
            <a:ext cx="469900" cy="16271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>
            <a:off x="3879850" y="5453063"/>
            <a:ext cx="3576638" cy="261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7034213" y="5638800"/>
            <a:ext cx="19843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/>
              <a:t>Space allocated for services</a:t>
            </a:r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 flipH="1" flipV="1">
            <a:off x="4502150" y="1360488"/>
            <a:ext cx="2954338" cy="43545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5105400" y="1143000"/>
            <a:ext cx="4079875" cy="8223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b="1">
                <a:latin typeface="Arial Narrow" pitchFamily="34" charset="0"/>
              </a:rPr>
              <a:t>Windowless Cherenkov Detector</a:t>
            </a:r>
          </a:p>
          <a:p>
            <a:pPr algn="ctr" eaLnBrk="1" hangingPunct="1"/>
            <a:r>
              <a:rPr lang="en-US" sz="2400" b="1">
                <a:latin typeface="Arial Narrow" pitchFamily="34" charset="0"/>
              </a:rPr>
              <a:t>Radiator gas = Avalanche Gas</a:t>
            </a: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7086600" y="4114800"/>
            <a:ext cx="21336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US" sz="2000" b="1" i="1">
                <a:solidFill>
                  <a:srgbClr val="CC0066"/>
                </a:solidFill>
                <a:latin typeface="Arial Narrow" pitchFamily="34" charset="0"/>
              </a:rPr>
              <a:t>Electrons radiate, but hadrons with </a:t>
            </a:r>
          </a:p>
          <a:p>
            <a:pPr>
              <a:buFont typeface="Wingdings" pitchFamily="2" charset="2"/>
              <a:buNone/>
            </a:pPr>
            <a:r>
              <a:rPr lang="en-US" sz="2000" b="1" i="1">
                <a:solidFill>
                  <a:srgbClr val="CC0066"/>
                </a:solidFill>
                <a:latin typeface="Arial Narrow" pitchFamily="34" charset="0"/>
              </a:rPr>
              <a:t>P &lt; 4 GeV/c do not</a:t>
            </a:r>
          </a:p>
          <a:p>
            <a:pPr>
              <a:lnSpc>
                <a:spcPct val="30000"/>
              </a:lnSpc>
              <a:buFont typeface="Wingdings" pitchFamily="2" charset="2"/>
              <a:buNone/>
            </a:pPr>
            <a:endParaRPr lang="en-US" sz="2000" b="1" i="1">
              <a:solidFill>
                <a:srgbClr val="CC0066"/>
              </a:solidFill>
              <a:latin typeface="Arial Narrow" pitchFamily="34" charset="0"/>
            </a:endParaRPr>
          </a:p>
          <a:p>
            <a:pPr>
              <a:lnSpc>
                <a:spcPct val="10000"/>
              </a:lnSpc>
              <a:buFont typeface="Symbol" pitchFamily="18" charset="2"/>
              <a:buNone/>
            </a:pPr>
            <a:endParaRPr lang="en-US" sz="2000" b="1" i="1">
              <a:solidFill>
                <a:srgbClr val="FFFF66"/>
              </a:solidFill>
              <a:latin typeface="Times New Roman" pitchFamily="18" charset="0"/>
            </a:endParaRP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0" y="3429000"/>
            <a:ext cx="19939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b="1"/>
              <a:t>Pcb pad readout (~ 2x2 cm</a:t>
            </a:r>
            <a:r>
              <a:rPr lang="en-US" sz="1600" b="1" baseline="30000"/>
              <a:t>2</a:t>
            </a:r>
            <a:r>
              <a:rPr lang="en-US" sz="1600" b="1"/>
              <a:t>)</a:t>
            </a:r>
          </a:p>
        </p:txBody>
      </p:sp>
      <p:sp>
        <p:nvSpPr>
          <p:cNvPr id="24598" name="Line 22"/>
          <p:cNvSpPr>
            <a:spLocks noChangeShapeType="1"/>
          </p:cNvSpPr>
          <p:nvPr/>
        </p:nvSpPr>
        <p:spPr bwMode="auto">
          <a:xfrm>
            <a:off x="4291013" y="3886200"/>
            <a:ext cx="211137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99" name="Line 23"/>
          <p:cNvSpPr>
            <a:spLocks noChangeShapeType="1"/>
          </p:cNvSpPr>
          <p:nvPr/>
        </p:nvSpPr>
        <p:spPr bwMode="auto">
          <a:xfrm flipV="1">
            <a:off x="4291013" y="3124200"/>
            <a:ext cx="2462212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600" name="Text Box 24"/>
          <p:cNvSpPr txBox="1">
            <a:spLocks noChangeArrowheads="1"/>
          </p:cNvSpPr>
          <p:nvPr/>
        </p:nvSpPr>
        <p:spPr bwMode="auto">
          <a:xfrm>
            <a:off x="4502150" y="3962400"/>
            <a:ext cx="517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 Narrow" pitchFamily="34" charset="0"/>
              </a:rPr>
              <a:t>5 cm</a:t>
            </a:r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6189663" y="3276600"/>
            <a:ext cx="603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chemeClr val="bg1"/>
                </a:solidFill>
                <a:latin typeface="Arial Narrow" pitchFamily="34" charset="0"/>
              </a:rPr>
              <a:t>55 cm</a:t>
            </a:r>
          </a:p>
        </p:txBody>
      </p:sp>
      <p:sp>
        <p:nvSpPr>
          <p:cNvPr id="24602" name="Oval 26"/>
          <p:cNvSpPr>
            <a:spLocks noChangeArrowheads="1"/>
          </p:cNvSpPr>
          <p:nvPr/>
        </p:nvSpPr>
        <p:spPr bwMode="auto">
          <a:xfrm>
            <a:off x="3657600" y="3124200"/>
            <a:ext cx="280988" cy="533400"/>
          </a:xfrm>
          <a:prstGeom prst="ellipse">
            <a:avLst/>
          </a:prstGeom>
          <a:noFill/>
          <a:ln w="9525">
            <a:solidFill>
              <a:srgbClr val="FF99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Line 27"/>
          <p:cNvSpPr>
            <a:spLocks noChangeShapeType="1"/>
          </p:cNvSpPr>
          <p:nvPr/>
        </p:nvSpPr>
        <p:spPr bwMode="auto">
          <a:xfrm flipV="1">
            <a:off x="3235325" y="3048000"/>
            <a:ext cx="141288" cy="228600"/>
          </a:xfrm>
          <a:prstGeom prst="line">
            <a:avLst/>
          </a:prstGeom>
          <a:noFill/>
          <a:ln w="28575">
            <a:solidFill>
              <a:srgbClr val="FF99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604" name="Line 28"/>
          <p:cNvSpPr>
            <a:spLocks noChangeShapeType="1"/>
          </p:cNvSpPr>
          <p:nvPr/>
        </p:nvSpPr>
        <p:spPr bwMode="auto">
          <a:xfrm flipH="1">
            <a:off x="3446463" y="2743200"/>
            <a:ext cx="211137" cy="228600"/>
          </a:xfrm>
          <a:prstGeom prst="line">
            <a:avLst/>
          </a:prstGeom>
          <a:noFill/>
          <a:ln w="28575">
            <a:solidFill>
              <a:srgbClr val="FF99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605" name="Line 29"/>
          <p:cNvSpPr>
            <a:spLocks noChangeShapeType="1"/>
          </p:cNvSpPr>
          <p:nvPr/>
        </p:nvSpPr>
        <p:spPr bwMode="auto">
          <a:xfrm flipH="1" flipV="1">
            <a:off x="2882900" y="2438400"/>
            <a:ext cx="1196975" cy="1143000"/>
          </a:xfrm>
          <a:prstGeom prst="line">
            <a:avLst/>
          </a:prstGeom>
          <a:noFill/>
          <a:ln w="25400">
            <a:solidFill>
              <a:srgbClr val="FF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606" name="Line 30"/>
          <p:cNvSpPr>
            <a:spLocks noChangeShapeType="1"/>
          </p:cNvSpPr>
          <p:nvPr/>
        </p:nvSpPr>
        <p:spPr bwMode="auto">
          <a:xfrm flipH="1" flipV="1">
            <a:off x="2813050" y="2590800"/>
            <a:ext cx="1196975" cy="990600"/>
          </a:xfrm>
          <a:prstGeom prst="line">
            <a:avLst/>
          </a:prstGeom>
          <a:noFill/>
          <a:ln w="25400">
            <a:solidFill>
              <a:srgbClr val="FF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607" name="Text Box 31"/>
          <p:cNvSpPr txBox="1">
            <a:spLocks noChangeArrowheads="1"/>
          </p:cNvSpPr>
          <p:nvPr/>
        </p:nvSpPr>
        <p:spPr bwMode="auto">
          <a:xfrm>
            <a:off x="2882900" y="2971800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e</a:t>
            </a:r>
            <a:r>
              <a:rPr lang="en-US" sz="2400" baseline="30000">
                <a:latin typeface="Times New Roman" pitchFamily="18" charset="0"/>
              </a:rPr>
              <a:t>-</a:t>
            </a:r>
          </a:p>
        </p:txBody>
      </p:sp>
      <p:sp>
        <p:nvSpPr>
          <p:cNvPr id="24608" name="Text Box 32"/>
          <p:cNvSpPr txBox="1">
            <a:spLocks noChangeArrowheads="1"/>
          </p:cNvSpPr>
          <p:nvPr/>
        </p:nvSpPr>
        <p:spPr bwMode="auto">
          <a:xfrm>
            <a:off x="3243263" y="2438400"/>
            <a:ext cx="433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>
                <a:latin typeface="Times New Roman" pitchFamily="18" charset="0"/>
              </a:rPr>
              <a:t>e</a:t>
            </a:r>
            <a:r>
              <a:rPr lang="en-US" sz="2400" baseline="30000">
                <a:latin typeface="Times New Roman" pitchFamily="18" charset="0"/>
              </a:rPr>
              <a:t>+</a:t>
            </a:r>
          </a:p>
        </p:txBody>
      </p:sp>
      <p:sp>
        <p:nvSpPr>
          <p:cNvPr id="24609" name="Text Box 33"/>
          <p:cNvSpPr txBox="1">
            <a:spLocks noChangeArrowheads="1"/>
          </p:cNvSpPr>
          <p:nvPr/>
        </p:nvSpPr>
        <p:spPr bwMode="auto">
          <a:xfrm>
            <a:off x="2771775" y="3276600"/>
            <a:ext cx="1074738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rgbClr val="FFFF00"/>
                </a:solidFill>
                <a:latin typeface="Symbol" pitchFamily="18" charset="2"/>
              </a:rPr>
              <a:t>q</a:t>
            </a:r>
          </a:p>
          <a:p>
            <a:pPr algn="ctr" eaLnBrk="1" hangingPunct="1"/>
            <a:r>
              <a:rPr lang="en-US" sz="1400">
                <a:solidFill>
                  <a:srgbClr val="FFFF00"/>
                </a:solidFill>
                <a:latin typeface="Arial Narrow" pitchFamily="34" charset="0"/>
              </a:rPr>
              <a:t>Pair Opening </a:t>
            </a:r>
          </a:p>
          <a:p>
            <a:pPr algn="ctr" eaLnBrk="1" hangingPunct="1"/>
            <a:r>
              <a:rPr lang="en-US" sz="1400">
                <a:solidFill>
                  <a:srgbClr val="FFFF00"/>
                </a:solidFill>
                <a:latin typeface="Arial Narrow" pitchFamily="34" charset="0"/>
              </a:rPr>
              <a:t>Angle</a:t>
            </a:r>
          </a:p>
        </p:txBody>
      </p:sp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u="sng"/>
              <a:t>The HBD Detector</a:t>
            </a:r>
          </a:p>
        </p:txBody>
      </p:sp>
      <p:sp>
        <p:nvSpPr>
          <p:cNvPr id="144419" name="Text Box 35"/>
          <p:cNvSpPr txBox="1">
            <a:spLocks noChangeArrowheads="1"/>
          </p:cNvSpPr>
          <p:nvPr/>
        </p:nvSpPr>
        <p:spPr bwMode="auto">
          <a:xfrm>
            <a:off x="0" y="4267200"/>
            <a:ext cx="2362200" cy="701675"/>
          </a:xfrm>
          <a:prstGeom prst="rect">
            <a:avLst/>
          </a:prstGeom>
          <a:solidFill>
            <a:srgbClr val="A7FFA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CsI photocathode covering GEMs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4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30162"/>
            <a:ext cx="8229600" cy="715962"/>
          </a:xfrm>
        </p:spPr>
        <p:txBody>
          <a:bodyPr/>
          <a:lstStyle/>
          <a:p>
            <a:r>
              <a:rPr lang="en-US" dirty="0" smtClean="0"/>
              <a:t>Mechanical Detail</a:t>
            </a:r>
            <a:endParaRPr lang="en-US" dirty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84561"/>
            <a:ext cx="6553200" cy="483167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45" y="784561"/>
            <a:ext cx="6240234" cy="483167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72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/>
          <a:lstStyle/>
          <a:p>
            <a:r>
              <a:rPr lang="en-US" dirty="0" smtClean="0"/>
              <a:t>Radiation Budget</a:t>
            </a:r>
            <a:endParaRPr lang="en-US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01572"/>
            <a:ext cx="8839200" cy="3194228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06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64" descr="P1010005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057400"/>
            <a:ext cx="6022976" cy="426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0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6100763" y="2895600"/>
          <a:ext cx="2489200" cy="345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0" name="Micrografx Picture Publisher Object" r:id="rId4" imgW="4809960" imgH="6686640" progId="PictPub.Image.10">
                  <p:embed/>
                </p:oleObj>
              </mc:Choice>
              <mc:Fallback>
                <p:oleObj name="Micrografx Picture Publisher Object" r:id="rId4" imgW="4809960" imgH="6686640" progId="PictPub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763" y="2895600"/>
                        <a:ext cx="2489200" cy="345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Oval 3"/>
          <p:cNvSpPr>
            <a:spLocks noChangeArrowheads="1"/>
          </p:cNvSpPr>
          <p:nvPr/>
        </p:nvSpPr>
        <p:spPr bwMode="auto">
          <a:xfrm>
            <a:off x="6199188" y="5360988"/>
            <a:ext cx="411162" cy="411162"/>
          </a:xfrm>
          <a:prstGeom prst="ellipse">
            <a:avLst/>
          </a:prstGeom>
          <a:solidFill>
            <a:srgbClr val="1200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4"/>
          <p:cNvSpPr>
            <a:spLocks noChangeArrowheads="1"/>
          </p:cNvSpPr>
          <p:nvPr/>
        </p:nvSpPr>
        <p:spPr bwMode="auto">
          <a:xfrm>
            <a:off x="8113713" y="3986213"/>
            <a:ext cx="320675" cy="1398587"/>
          </a:xfrm>
          <a:prstGeom prst="rect">
            <a:avLst/>
          </a:prstGeom>
          <a:solidFill>
            <a:srgbClr val="1200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5"/>
          <p:cNvSpPr>
            <a:spLocks noChangeArrowheads="1"/>
          </p:cNvSpPr>
          <p:nvPr/>
        </p:nvSpPr>
        <p:spPr bwMode="auto">
          <a:xfrm>
            <a:off x="7126288" y="3148013"/>
            <a:ext cx="533400" cy="722312"/>
          </a:xfrm>
          <a:prstGeom prst="rect">
            <a:avLst/>
          </a:prstGeom>
          <a:solidFill>
            <a:srgbClr val="1200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r>
              <a:rPr lang="en-US" sz="3200" u="sng" smtClean="0"/>
              <a:t>The Clean Tent at USB</a:t>
            </a:r>
          </a:p>
        </p:txBody>
      </p:sp>
      <p:graphicFrame>
        <p:nvGraphicFramePr>
          <p:cNvPr id="2051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8629650" y="1828800"/>
          <a:ext cx="51435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51" name="Micrografx Picture Publisher Object" r:id="rId6" imgW="771480" imgH="6791400" progId="PictPub.Image.10">
                  <p:embed/>
                </p:oleObj>
              </mc:Choice>
              <mc:Fallback>
                <p:oleObj name="Micrografx Picture Publisher Object" r:id="rId6" imgW="771480" imgH="6791400" progId="PictPub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9650" y="1828800"/>
                        <a:ext cx="51435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705600" y="6400800"/>
            <a:ext cx="174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Entrance Foyer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6096000" y="5867400"/>
            <a:ext cx="838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6400800" y="1219200"/>
            <a:ext cx="249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u="sng"/>
              <a:t>“Class” of Clean Room</a:t>
            </a:r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8678863" y="1508125"/>
            <a:ext cx="76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057400" y="1447800"/>
            <a:ext cx="5638800" cy="3276600"/>
            <a:chOff x="1296" y="912"/>
            <a:chExt cx="3552" cy="2064"/>
          </a:xfrm>
        </p:grpSpPr>
        <p:sp>
          <p:nvSpPr>
            <p:cNvPr id="2103" name="Text Box 14"/>
            <p:cNvSpPr txBox="1">
              <a:spLocks noChangeArrowheads="1"/>
            </p:cNvSpPr>
            <p:nvPr/>
          </p:nvSpPr>
          <p:spPr bwMode="auto">
            <a:xfrm>
              <a:off x="2208" y="912"/>
              <a:ext cx="8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evaporator</a:t>
              </a:r>
            </a:p>
          </p:txBody>
        </p:sp>
        <p:sp>
          <p:nvSpPr>
            <p:cNvPr id="2104" name="Rectangle 15"/>
            <p:cNvSpPr>
              <a:spLocks noChangeArrowheads="1"/>
            </p:cNvSpPr>
            <p:nvPr/>
          </p:nvSpPr>
          <p:spPr bwMode="auto">
            <a:xfrm>
              <a:off x="4464" y="1968"/>
              <a:ext cx="38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5" name="Oval 16"/>
            <p:cNvSpPr>
              <a:spLocks noChangeArrowheads="1"/>
            </p:cNvSpPr>
            <p:nvPr/>
          </p:nvSpPr>
          <p:spPr bwMode="auto">
            <a:xfrm>
              <a:off x="1296" y="2064"/>
              <a:ext cx="624" cy="912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06" name="Group 17"/>
            <p:cNvGrpSpPr>
              <a:grpSpLocks/>
            </p:cNvGrpSpPr>
            <p:nvPr/>
          </p:nvGrpSpPr>
          <p:grpSpPr bwMode="auto">
            <a:xfrm>
              <a:off x="1824" y="1152"/>
              <a:ext cx="624" cy="1008"/>
              <a:chOff x="1824" y="1152"/>
              <a:chExt cx="624" cy="1008"/>
            </a:xfrm>
          </p:grpSpPr>
          <p:sp>
            <p:nvSpPr>
              <p:cNvPr id="2110" name="Line 18"/>
              <p:cNvSpPr>
                <a:spLocks noChangeShapeType="1"/>
              </p:cNvSpPr>
              <p:nvPr/>
            </p:nvSpPr>
            <p:spPr bwMode="auto">
              <a:xfrm flipH="1">
                <a:off x="1824" y="1152"/>
                <a:ext cx="624" cy="1008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11" name="Line 19"/>
              <p:cNvSpPr>
                <a:spLocks noChangeShapeType="1"/>
              </p:cNvSpPr>
              <p:nvPr/>
            </p:nvSpPr>
            <p:spPr bwMode="auto">
              <a:xfrm flipH="1">
                <a:off x="1824" y="1152"/>
                <a:ext cx="624" cy="10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07" name="Group 20"/>
            <p:cNvGrpSpPr>
              <a:grpSpLocks/>
            </p:cNvGrpSpPr>
            <p:nvPr/>
          </p:nvGrpSpPr>
          <p:grpSpPr bwMode="auto">
            <a:xfrm>
              <a:off x="2688" y="1152"/>
              <a:ext cx="1824" cy="960"/>
              <a:chOff x="2688" y="1152"/>
              <a:chExt cx="1824" cy="960"/>
            </a:xfrm>
          </p:grpSpPr>
          <p:sp>
            <p:nvSpPr>
              <p:cNvPr id="2108" name="Line 21"/>
              <p:cNvSpPr>
                <a:spLocks noChangeShapeType="1"/>
              </p:cNvSpPr>
              <p:nvPr/>
            </p:nvSpPr>
            <p:spPr bwMode="auto">
              <a:xfrm>
                <a:off x="2688" y="1152"/>
                <a:ext cx="1824" cy="96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09" name="Line 22"/>
              <p:cNvSpPr>
                <a:spLocks noChangeShapeType="1"/>
              </p:cNvSpPr>
              <p:nvPr/>
            </p:nvSpPr>
            <p:spPr bwMode="auto">
              <a:xfrm>
                <a:off x="2688" y="1152"/>
                <a:ext cx="1824" cy="9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0" y="4495800"/>
            <a:ext cx="6629400" cy="2338388"/>
            <a:chOff x="0" y="2832"/>
            <a:chExt cx="4176" cy="1473"/>
          </a:xfrm>
        </p:grpSpPr>
        <p:sp>
          <p:nvSpPr>
            <p:cNvPr id="2093" name="Text Box 35"/>
            <p:cNvSpPr txBox="1">
              <a:spLocks noChangeArrowheads="1"/>
            </p:cNvSpPr>
            <p:nvPr/>
          </p:nvSpPr>
          <p:spPr bwMode="auto">
            <a:xfrm>
              <a:off x="1046" y="4005"/>
              <a:ext cx="1044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</a:pPr>
              <a:r>
                <a:rPr lang="en-US"/>
                <a:t>GEM</a:t>
              </a:r>
            </a:p>
            <a:p>
              <a:pPr algn="ctr" eaLnBrk="1" hangingPunct="1">
                <a:lnSpc>
                  <a:spcPct val="70000"/>
                </a:lnSpc>
              </a:pPr>
              <a:r>
                <a:rPr lang="en-US"/>
                <a:t>storage vessel</a:t>
              </a:r>
            </a:p>
          </p:txBody>
        </p:sp>
        <p:grpSp>
          <p:nvGrpSpPr>
            <p:cNvPr id="2094" name="Group 36"/>
            <p:cNvGrpSpPr>
              <a:grpSpLocks/>
            </p:cNvGrpSpPr>
            <p:nvPr/>
          </p:nvGrpSpPr>
          <p:grpSpPr bwMode="auto">
            <a:xfrm>
              <a:off x="0" y="2832"/>
              <a:ext cx="4176" cy="1200"/>
              <a:chOff x="0" y="2832"/>
              <a:chExt cx="4176" cy="1200"/>
            </a:xfrm>
          </p:grpSpPr>
          <p:sp>
            <p:nvSpPr>
              <p:cNvPr id="2095" name="Oval 37"/>
              <p:cNvSpPr>
                <a:spLocks noChangeArrowheads="1"/>
              </p:cNvSpPr>
              <p:nvPr/>
            </p:nvSpPr>
            <p:spPr bwMode="auto">
              <a:xfrm>
                <a:off x="0" y="2832"/>
                <a:ext cx="1248" cy="1152"/>
              </a:xfrm>
              <a:prstGeom prst="ellipse">
                <a:avLst/>
              </a:prstGeom>
              <a:solidFill>
                <a:srgbClr val="FFFF00">
                  <a:alpha val="2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96" name="Oval 38"/>
              <p:cNvSpPr>
                <a:spLocks noChangeArrowheads="1"/>
              </p:cNvSpPr>
              <p:nvPr/>
            </p:nvSpPr>
            <p:spPr bwMode="auto">
              <a:xfrm>
                <a:off x="3888" y="3360"/>
                <a:ext cx="288" cy="288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097" name="Group 39"/>
              <p:cNvGrpSpPr>
                <a:grpSpLocks/>
              </p:cNvGrpSpPr>
              <p:nvPr/>
            </p:nvGrpSpPr>
            <p:grpSpPr bwMode="auto">
              <a:xfrm>
                <a:off x="720" y="3552"/>
                <a:ext cx="624" cy="480"/>
                <a:chOff x="672" y="2448"/>
                <a:chExt cx="2064" cy="1536"/>
              </a:xfrm>
            </p:grpSpPr>
            <p:sp>
              <p:nvSpPr>
                <p:cNvPr id="2101" name="Line 40"/>
                <p:cNvSpPr>
                  <a:spLocks noChangeShapeType="1"/>
                </p:cNvSpPr>
                <p:nvPr/>
              </p:nvSpPr>
              <p:spPr bwMode="auto">
                <a:xfrm flipH="1" flipV="1">
                  <a:off x="672" y="2448"/>
                  <a:ext cx="2064" cy="1536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2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672" y="2448"/>
                  <a:ext cx="2064" cy="15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98" name="Group 42"/>
              <p:cNvGrpSpPr>
                <a:grpSpLocks/>
              </p:cNvGrpSpPr>
              <p:nvPr/>
            </p:nvGrpSpPr>
            <p:grpSpPr bwMode="auto">
              <a:xfrm flipH="1">
                <a:off x="1776" y="3552"/>
                <a:ext cx="2160" cy="480"/>
                <a:chOff x="672" y="2448"/>
                <a:chExt cx="2064" cy="1536"/>
              </a:xfrm>
            </p:grpSpPr>
            <p:sp>
              <p:nvSpPr>
                <p:cNvPr id="2099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672" y="2448"/>
                  <a:ext cx="2064" cy="1536"/>
                </a:xfrm>
                <a:prstGeom prst="line">
                  <a:avLst/>
                </a:prstGeom>
                <a:noFill/>
                <a:ln w="2540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0" name="Line 44"/>
                <p:cNvSpPr>
                  <a:spLocks noChangeShapeType="1"/>
                </p:cNvSpPr>
                <p:nvPr/>
              </p:nvSpPr>
              <p:spPr bwMode="auto">
                <a:xfrm flipH="1" flipV="1">
                  <a:off x="672" y="2448"/>
                  <a:ext cx="2064" cy="15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063" name="Group 45"/>
          <p:cNvGrpSpPr>
            <a:grpSpLocks/>
          </p:cNvGrpSpPr>
          <p:nvPr/>
        </p:nvGrpSpPr>
        <p:grpSpPr bwMode="auto">
          <a:xfrm>
            <a:off x="6629400" y="6172200"/>
            <a:ext cx="381000" cy="304800"/>
            <a:chOff x="4176" y="3888"/>
            <a:chExt cx="240" cy="192"/>
          </a:xfrm>
        </p:grpSpPr>
        <p:sp>
          <p:nvSpPr>
            <p:cNvPr id="2091" name="Line 46"/>
            <p:cNvSpPr>
              <a:spLocks noChangeShapeType="1"/>
            </p:cNvSpPr>
            <p:nvPr/>
          </p:nvSpPr>
          <p:spPr bwMode="auto">
            <a:xfrm flipH="1" flipV="1">
              <a:off x="4176" y="3888"/>
              <a:ext cx="240" cy="19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Line 47"/>
            <p:cNvSpPr>
              <a:spLocks noChangeShapeType="1"/>
            </p:cNvSpPr>
            <p:nvPr/>
          </p:nvSpPr>
          <p:spPr bwMode="auto">
            <a:xfrm flipH="1" flipV="1">
              <a:off x="4176" y="3888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4" name="Rectangle 48"/>
          <p:cNvSpPr>
            <a:spLocks noChangeArrowheads="1"/>
          </p:cNvSpPr>
          <p:nvPr/>
        </p:nvSpPr>
        <p:spPr bwMode="auto">
          <a:xfrm>
            <a:off x="6103938" y="3886200"/>
            <a:ext cx="304800" cy="990600"/>
          </a:xfrm>
          <a:prstGeom prst="rect">
            <a:avLst/>
          </a:prstGeom>
          <a:solidFill>
            <a:srgbClr val="003AF2"/>
          </a:solidFill>
          <a:ln w="9525">
            <a:solidFill>
              <a:srgbClr val="002FC4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49"/>
          <p:cNvGrpSpPr>
            <a:grpSpLocks/>
          </p:cNvGrpSpPr>
          <p:nvPr/>
        </p:nvGrpSpPr>
        <p:grpSpPr bwMode="auto">
          <a:xfrm>
            <a:off x="304800" y="3429000"/>
            <a:ext cx="6127750" cy="3159125"/>
            <a:chOff x="192" y="2160"/>
            <a:chExt cx="3860" cy="1990"/>
          </a:xfrm>
        </p:grpSpPr>
        <p:sp>
          <p:nvSpPr>
            <p:cNvPr id="2082" name="Text Box 50"/>
            <p:cNvSpPr txBox="1">
              <a:spLocks noChangeArrowheads="1"/>
            </p:cNvSpPr>
            <p:nvPr/>
          </p:nvSpPr>
          <p:spPr bwMode="auto">
            <a:xfrm>
              <a:off x="2284" y="3919"/>
              <a:ext cx="1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laminar flow hood</a:t>
              </a:r>
            </a:p>
          </p:txBody>
        </p:sp>
        <p:sp>
          <p:nvSpPr>
            <p:cNvPr id="2083" name="Rectangle 51"/>
            <p:cNvSpPr>
              <a:spLocks noChangeArrowheads="1"/>
            </p:cNvSpPr>
            <p:nvPr/>
          </p:nvSpPr>
          <p:spPr bwMode="auto">
            <a:xfrm>
              <a:off x="3845" y="2438"/>
              <a:ext cx="207" cy="6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4" name="Oval 52"/>
            <p:cNvSpPr>
              <a:spLocks noChangeArrowheads="1"/>
            </p:cNvSpPr>
            <p:nvPr/>
          </p:nvSpPr>
          <p:spPr bwMode="auto">
            <a:xfrm>
              <a:off x="192" y="2160"/>
              <a:ext cx="720" cy="768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85" name="Group 53"/>
            <p:cNvGrpSpPr>
              <a:grpSpLocks/>
            </p:cNvGrpSpPr>
            <p:nvPr/>
          </p:nvGrpSpPr>
          <p:grpSpPr bwMode="auto">
            <a:xfrm>
              <a:off x="672" y="2448"/>
              <a:ext cx="2064" cy="1536"/>
              <a:chOff x="672" y="2448"/>
              <a:chExt cx="2064" cy="1536"/>
            </a:xfrm>
          </p:grpSpPr>
          <p:sp>
            <p:nvSpPr>
              <p:cNvPr id="2089" name="Line 54"/>
              <p:cNvSpPr>
                <a:spLocks noChangeShapeType="1"/>
              </p:cNvSpPr>
              <p:nvPr/>
            </p:nvSpPr>
            <p:spPr bwMode="auto">
              <a:xfrm flipH="1" flipV="1">
                <a:off x="672" y="2448"/>
                <a:ext cx="2064" cy="1536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55"/>
              <p:cNvSpPr>
                <a:spLocks noChangeShapeType="1"/>
              </p:cNvSpPr>
              <p:nvPr/>
            </p:nvSpPr>
            <p:spPr bwMode="auto">
              <a:xfrm flipH="1" flipV="1">
                <a:off x="672" y="2448"/>
                <a:ext cx="2064" cy="15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86" name="Group 56"/>
            <p:cNvGrpSpPr>
              <a:grpSpLocks/>
            </p:cNvGrpSpPr>
            <p:nvPr/>
          </p:nvGrpSpPr>
          <p:grpSpPr bwMode="auto">
            <a:xfrm>
              <a:off x="2736" y="2736"/>
              <a:ext cx="1200" cy="1248"/>
              <a:chOff x="2736" y="2688"/>
              <a:chExt cx="1248" cy="1296"/>
            </a:xfrm>
          </p:grpSpPr>
          <p:sp>
            <p:nvSpPr>
              <p:cNvPr id="2087" name="Line 57"/>
              <p:cNvSpPr>
                <a:spLocks noChangeShapeType="1"/>
              </p:cNvSpPr>
              <p:nvPr/>
            </p:nvSpPr>
            <p:spPr bwMode="auto">
              <a:xfrm flipV="1">
                <a:off x="2736" y="2688"/>
                <a:ext cx="1248" cy="1296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Line 58"/>
              <p:cNvSpPr>
                <a:spLocks noChangeShapeType="1"/>
              </p:cNvSpPr>
              <p:nvPr/>
            </p:nvSpPr>
            <p:spPr bwMode="auto">
              <a:xfrm flipV="1">
                <a:off x="2736" y="2688"/>
                <a:ext cx="1248" cy="12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66" name="Text Box 59"/>
          <p:cNvSpPr txBox="1">
            <a:spLocks noChangeArrowheads="1"/>
          </p:cNvSpPr>
          <p:nvPr/>
        </p:nvSpPr>
        <p:spPr bwMode="auto">
          <a:xfrm>
            <a:off x="0" y="914400"/>
            <a:ext cx="3906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/>
              <a:t>(“Class”: number of ≤0.5 </a:t>
            </a:r>
            <a:r>
              <a:rPr lang="el-GR" sz="1600">
                <a:cs typeface="Arial" charset="0"/>
              </a:rPr>
              <a:t>μ</a:t>
            </a:r>
            <a:r>
              <a:rPr lang="en-US" sz="1600">
                <a:cs typeface="Arial" charset="0"/>
              </a:rPr>
              <a:t>m</a:t>
            </a:r>
            <a:r>
              <a:rPr lang="en-US" sz="1600"/>
              <a:t> particles/m</a:t>
            </a:r>
            <a:r>
              <a:rPr lang="en-US" sz="1600" baseline="30000"/>
              <a:t>3</a:t>
            </a:r>
            <a:r>
              <a:rPr lang="en-US" sz="1600"/>
              <a:t>)</a:t>
            </a:r>
            <a:endParaRPr lang="en-US" sz="1600" baseline="30000"/>
          </a:p>
        </p:txBody>
      </p:sp>
      <p:sp>
        <p:nvSpPr>
          <p:cNvPr id="56381" name="AutoShape 61"/>
          <p:cNvSpPr>
            <a:spLocks noChangeArrowheads="1"/>
          </p:cNvSpPr>
          <p:nvPr/>
        </p:nvSpPr>
        <p:spPr bwMode="auto">
          <a:xfrm>
            <a:off x="895350" y="3048000"/>
            <a:ext cx="1924050" cy="600075"/>
          </a:xfrm>
          <a:prstGeom prst="curvedDownArrow">
            <a:avLst>
              <a:gd name="adj1" fmla="val 64127"/>
              <a:gd name="adj2" fmla="val 128254"/>
              <a:gd name="adj3" fmla="val 33333"/>
            </a:avLst>
          </a:prstGeom>
          <a:solidFill>
            <a:srgbClr val="FFCC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82" name="AutoShape 62"/>
          <p:cNvSpPr>
            <a:spLocks noChangeArrowheads="1"/>
          </p:cNvSpPr>
          <p:nvPr/>
        </p:nvSpPr>
        <p:spPr bwMode="auto">
          <a:xfrm rot="20823701" flipV="1">
            <a:off x="304800" y="3886200"/>
            <a:ext cx="393700" cy="1371600"/>
          </a:xfrm>
          <a:prstGeom prst="curvedRightArrow">
            <a:avLst>
              <a:gd name="adj1" fmla="val 69677"/>
              <a:gd name="adj2" fmla="val 139355"/>
              <a:gd name="adj3" fmla="val 33333"/>
            </a:avLst>
          </a:prstGeom>
          <a:solidFill>
            <a:srgbClr val="FFCC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83" name="AutoShape 63"/>
          <p:cNvSpPr>
            <a:spLocks noChangeArrowheads="1"/>
          </p:cNvSpPr>
          <p:nvPr/>
        </p:nvSpPr>
        <p:spPr bwMode="auto">
          <a:xfrm rot="783666">
            <a:off x="2055813" y="4648200"/>
            <a:ext cx="4343400" cy="617538"/>
          </a:xfrm>
          <a:prstGeom prst="curvedUpArrow">
            <a:avLst>
              <a:gd name="adj1" fmla="val 118526"/>
              <a:gd name="adj2" fmla="val 287067"/>
              <a:gd name="adj3" fmla="val 42926"/>
            </a:avLst>
          </a:prstGeom>
          <a:solidFill>
            <a:srgbClr val="FFCC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65"/>
          <p:cNvGrpSpPr>
            <a:grpSpLocks/>
          </p:cNvGrpSpPr>
          <p:nvPr/>
        </p:nvGrpSpPr>
        <p:grpSpPr bwMode="auto">
          <a:xfrm>
            <a:off x="3352800" y="1981200"/>
            <a:ext cx="5105400" cy="3429000"/>
            <a:chOff x="1152" y="1488"/>
            <a:chExt cx="3216" cy="2160"/>
          </a:xfrm>
        </p:grpSpPr>
        <p:sp>
          <p:nvSpPr>
            <p:cNvPr id="2075" name="Text Box 66"/>
            <p:cNvSpPr txBox="1">
              <a:spLocks noChangeArrowheads="1"/>
            </p:cNvSpPr>
            <p:nvPr/>
          </p:nvSpPr>
          <p:spPr bwMode="auto">
            <a:xfrm>
              <a:off x="2928" y="1488"/>
              <a:ext cx="7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/>
                <a:t>glove box</a:t>
              </a:r>
            </a:p>
          </p:txBody>
        </p:sp>
        <p:sp>
          <p:nvSpPr>
            <p:cNvPr id="2076" name="Rectangle 67"/>
            <p:cNvSpPr>
              <a:spLocks noChangeArrowheads="1"/>
            </p:cNvSpPr>
            <p:nvPr/>
          </p:nvSpPr>
          <p:spPr bwMode="auto">
            <a:xfrm>
              <a:off x="4128" y="2736"/>
              <a:ext cx="240" cy="9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7" name="Oval 68"/>
            <p:cNvSpPr>
              <a:spLocks noChangeArrowheads="1"/>
            </p:cNvSpPr>
            <p:nvPr/>
          </p:nvSpPr>
          <p:spPr bwMode="auto">
            <a:xfrm>
              <a:off x="1152" y="2352"/>
              <a:ext cx="1680" cy="960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8" name="Line 69"/>
            <p:cNvSpPr>
              <a:spLocks noChangeShapeType="1"/>
            </p:cNvSpPr>
            <p:nvPr/>
          </p:nvSpPr>
          <p:spPr bwMode="auto">
            <a:xfrm>
              <a:off x="3312" y="1680"/>
              <a:ext cx="912" cy="115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Line 70"/>
            <p:cNvSpPr>
              <a:spLocks noChangeShapeType="1"/>
            </p:cNvSpPr>
            <p:nvPr/>
          </p:nvSpPr>
          <p:spPr bwMode="auto">
            <a:xfrm>
              <a:off x="3312" y="1680"/>
              <a:ext cx="912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Line 71"/>
            <p:cNvSpPr>
              <a:spLocks noChangeShapeType="1"/>
            </p:cNvSpPr>
            <p:nvPr/>
          </p:nvSpPr>
          <p:spPr bwMode="auto">
            <a:xfrm flipH="1">
              <a:off x="2112" y="1680"/>
              <a:ext cx="864" cy="110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Line 72"/>
            <p:cNvSpPr>
              <a:spLocks noChangeShapeType="1"/>
            </p:cNvSpPr>
            <p:nvPr/>
          </p:nvSpPr>
          <p:spPr bwMode="auto">
            <a:xfrm flipH="1">
              <a:off x="2112" y="1680"/>
              <a:ext cx="864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6393" name="AutoShape 73"/>
          <p:cNvSpPr>
            <a:spLocks noChangeArrowheads="1"/>
          </p:cNvSpPr>
          <p:nvPr/>
        </p:nvSpPr>
        <p:spPr bwMode="auto">
          <a:xfrm rot="21158857" flipH="1">
            <a:off x="4343400" y="3060700"/>
            <a:ext cx="1143000" cy="295275"/>
          </a:xfrm>
          <a:prstGeom prst="curvedDownArrow">
            <a:avLst>
              <a:gd name="adj1" fmla="val 77419"/>
              <a:gd name="adj2" fmla="val 154839"/>
              <a:gd name="adj3" fmla="val 33333"/>
            </a:avLst>
          </a:prstGeom>
          <a:solidFill>
            <a:srgbClr val="FFCC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94" name="AutoShape 74"/>
          <p:cNvSpPr>
            <a:spLocks noChangeArrowheads="1"/>
          </p:cNvSpPr>
          <p:nvPr/>
        </p:nvSpPr>
        <p:spPr bwMode="auto">
          <a:xfrm rot="21139877" flipH="1">
            <a:off x="3733800" y="3267075"/>
            <a:ext cx="690563" cy="196850"/>
          </a:xfrm>
          <a:prstGeom prst="curvedDownArrow">
            <a:avLst>
              <a:gd name="adj1" fmla="val 70161"/>
              <a:gd name="adj2" fmla="val 140323"/>
              <a:gd name="adj3" fmla="val 33333"/>
            </a:avLst>
          </a:prstGeom>
          <a:solidFill>
            <a:srgbClr val="FFCC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73" name="Slide Number Placeholder 61"/>
          <p:cNvSpPr>
            <a:spLocks noGrp="1"/>
          </p:cNvSpPr>
          <p:nvPr>
            <p:ph type="sldNum" sz="quarter" idx="4294967295"/>
          </p:nvPr>
        </p:nvSpPr>
        <p:spPr>
          <a:xfrm>
            <a:off x="6781800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02F7E6E-E80C-4116-8AF7-7734045618A7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11451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81" grpId="0" animBg="1"/>
      <p:bldP spid="56382" grpId="0" animBg="1"/>
      <p:bldP spid="56383" grpId="0" animBg="1"/>
      <p:bldP spid="56393" grpId="0" animBg="1"/>
      <p:bldP spid="563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P1010007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8" y="2897188"/>
            <a:ext cx="4646612" cy="3806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P1010005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2362200"/>
            <a:ext cx="4040187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  <a:noFill/>
        </p:spPr>
        <p:txBody>
          <a:bodyPr/>
          <a:lstStyle/>
          <a:p>
            <a:r>
              <a:rPr lang="en-US" sz="3200" u="sng" smtClean="0"/>
              <a:t>Preparation for Evaporation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9375" y="1568450"/>
            <a:ext cx="33496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u="sng"/>
              <a:t>Cleaning GEMs:</a:t>
            </a:r>
          </a:p>
          <a:p>
            <a:pPr eaLnBrk="1" hangingPunct="1">
              <a:buFontTx/>
              <a:buChar char="•"/>
            </a:pPr>
            <a:r>
              <a:rPr lang="en-US"/>
              <a:t> GEMs are “de-dusted” with Ar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343400" y="1524000"/>
            <a:ext cx="3511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u="sng"/>
              <a:t>Installation into Evaporation Box:</a:t>
            </a:r>
          </a:p>
          <a:p>
            <a:pPr eaLnBrk="1" hangingPunct="1">
              <a:buFontTx/>
              <a:buChar char="•"/>
            </a:pPr>
            <a:r>
              <a:rPr lang="en-US"/>
              <a:t> GEMs mounted in evap box</a:t>
            </a:r>
          </a:p>
          <a:p>
            <a:pPr eaLnBrk="1" hangingPunct="1">
              <a:buFontTx/>
              <a:buChar char="•"/>
            </a:pPr>
            <a:r>
              <a:rPr lang="en-US"/>
              <a:t> leads connected underneath </a:t>
            </a:r>
          </a:p>
          <a:p>
            <a:pPr eaLnBrk="1" hangingPunct="1">
              <a:buFontTx/>
              <a:buChar char="•"/>
            </a:pPr>
            <a:r>
              <a:rPr lang="en-US"/>
              <a:t> test-chicklets installed </a:t>
            </a:r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4267200" y="1447800"/>
            <a:ext cx="4800600" cy="53340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76200" y="1447800"/>
            <a:ext cx="4191000" cy="53340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04800" y="2276475"/>
            <a:ext cx="8458200" cy="4449763"/>
            <a:chOff x="192" y="1434"/>
            <a:chExt cx="5328" cy="2803"/>
          </a:xfrm>
        </p:grpSpPr>
        <p:pic>
          <p:nvPicPr>
            <p:cNvPr id="26636" name="Picture 10" descr="P1010005-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728"/>
              <a:ext cx="5328" cy="250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37" name="Text Box 12"/>
            <p:cNvSpPr txBox="1">
              <a:spLocks noChangeArrowheads="1"/>
            </p:cNvSpPr>
            <p:nvPr/>
          </p:nvSpPr>
          <p:spPr bwMode="auto">
            <a:xfrm>
              <a:off x="1440" y="1434"/>
              <a:ext cx="2681" cy="29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/>
                <a:t>READY FOR EVAPORATION</a:t>
              </a:r>
            </a:p>
          </p:txBody>
        </p:sp>
      </p:grpSp>
      <p:sp>
        <p:nvSpPr>
          <p:cNvPr id="26634" name="Slide Number Placeholder 11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101B7E-161C-4B1C-B267-20369AF711A0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83915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1" dur="indefinite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" dur="indefinite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7" dur="indefinite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0" dur="indefinite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3" dur="indefinite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6" dur="indefinite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  <p:bldP spid="31751" grpId="0"/>
      <p:bldP spid="31752" grpId="0" animBg="1"/>
      <p:bldP spid="317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sz="2800" u="sng" smtClean="0"/>
              <a:t>The Evaporator</a:t>
            </a:r>
          </a:p>
        </p:txBody>
      </p:sp>
      <p:pic>
        <p:nvPicPr>
          <p:cNvPr id="27651" name="Picture 3" descr="evap_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775"/>
            <a:ext cx="9144000" cy="479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1905000" y="1905000"/>
            <a:ext cx="2743200" cy="3276600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1524000" y="1371600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81000" y="1069975"/>
            <a:ext cx="240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u="sng"/>
              <a:t>Evaporation Chamber</a:t>
            </a:r>
          </a:p>
        </p:txBody>
      </p:sp>
      <p:sp>
        <p:nvSpPr>
          <p:cNvPr id="27655" name="Oval 7"/>
          <p:cNvSpPr>
            <a:spLocks noChangeArrowheads="1"/>
          </p:cNvSpPr>
          <p:nvPr/>
        </p:nvSpPr>
        <p:spPr bwMode="auto">
          <a:xfrm>
            <a:off x="3962400" y="2286000"/>
            <a:ext cx="2667000" cy="26670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4800600" y="1371600"/>
            <a:ext cx="228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3173413" y="1068388"/>
            <a:ext cx="294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u="sng"/>
              <a:t>Quantum Efficiency Station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6705600" y="762000"/>
            <a:ext cx="25304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/>
              <a:t>Magnetically coupled driver for moving the GEMs inside the vacuum.</a:t>
            </a:r>
            <a:endParaRPr lang="en-US" sz="1600"/>
          </a:p>
        </p:txBody>
      </p:sp>
      <p:sp>
        <p:nvSpPr>
          <p:cNvPr id="27659" name="Line 11"/>
          <p:cNvSpPr>
            <a:spLocks noChangeShapeType="1"/>
          </p:cNvSpPr>
          <p:nvPr/>
        </p:nvSpPr>
        <p:spPr bwMode="auto">
          <a:xfrm flipH="1">
            <a:off x="7010400" y="1447800"/>
            <a:ext cx="152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3352800" y="617538"/>
            <a:ext cx="2443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/>
              <a:t>on loan from INFN Roma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vap_side_transparar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sz="2800" u="sng" smtClean="0"/>
              <a:t>The Evaporation Chamber</a:t>
            </a:r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2514600" y="2924175"/>
            <a:ext cx="3748088" cy="152400"/>
            <a:chOff x="1533" y="1341"/>
            <a:chExt cx="1774" cy="99"/>
          </a:xfrm>
        </p:grpSpPr>
        <p:sp>
          <p:nvSpPr>
            <p:cNvPr id="28719" name="Line 5"/>
            <p:cNvSpPr>
              <a:spLocks noChangeShapeType="1"/>
            </p:cNvSpPr>
            <p:nvPr/>
          </p:nvSpPr>
          <p:spPr bwMode="auto">
            <a:xfrm>
              <a:off x="1584" y="1344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0" name="Line 6"/>
            <p:cNvSpPr>
              <a:spLocks noChangeShapeType="1"/>
            </p:cNvSpPr>
            <p:nvPr/>
          </p:nvSpPr>
          <p:spPr bwMode="auto">
            <a:xfrm>
              <a:off x="1584" y="1440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1" name="Freeform 7"/>
            <p:cNvSpPr>
              <a:spLocks/>
            </p:cNvSpPr>
            <p:nvPr/>
          </p:nvSpPr>
          <p:spPr bwMode="auto">
            <a:xfrm>
              <a:off x="3259" y="1341"/>
              <a:ext cx="48" cy="96"/>
            </a:xfrm>
            <a:custGeom>
              <a:avLst/>
              <a:gdLst>
                <a:gd name="T0" fmla="*/ 0 w 48"/>
                <a:gd name="T1" fmla="*/ 0 h 96"/>
                <a:gd name="T2" fmla="*/ 48 w 48"/>
                <a:gd name="T3" fmla="*/ 48 h 96"/>
                <a:gd name="T4" fmla="*/ 0 w 48"/>
                <a:gd name="T5" fmla="*/ 96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96">
                  <a:moveTo>
                    <a:pt x="0" y="0"/>
                  </a:moveTo>
                  <a:cubicBezTo>
                    <a:pt x="24" y="16"/>
                    <a:pt x="48" y="32"/>
                    <a:pt x="48" y="48"/>
                  </a:cubicBezTo>
                  <a:cubicBezTo>
                    <a:pt x="48" y="64"/>
                    <a:pt x="24" y="80"/>
                    <a:pt x="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22" name="Freeform 8"/>
            <p:cNvSpPr>
              <a:spLocks/>
            </p:cNvSpPr>
            <p:nvPr/>
          </p:nvSpPr>
          <p:spPr bwMode="auto">
            <a:xfrm flipH="1">
              <a:off x="1533" y="1344"/>
              <a:ext cx="48" cy="96"/>
            </a:xfrm>
            <a:custGeom>
              <a:avLst/>
              <a:gdLst>
                <a:gd name="T0" fmla="*/ 0 w 48"/>
                <a:gd name="T1" fmla="*/ 0 h 96"/>
                <a:gd name="T2" fmla="*/ 48 w 48"/>
                <a:gd name="T3" fmla="*/ 48 h 96"/>
                <a:gd name="T4" fmla="*/ 0 w 48"/>
                <a:gd name="T5" fmla="*/ 96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96">
                  <a:moveTo>
                    <a:pt x="0" y="0"/>
                  </a:moveTo>
                  <a:cubicBezTo>
                    <a:pt x="24" y="16"/>
                    <a:pt x="48" y="32"/>
                    <a:pt x="48" y="48"/>
                  </a:cubicBezTo>
                  <a:cubicBezTo>
                    <a:pt x="48" y="64"/>
                    <a:pt x="24" y="80"/>
                    <a:pt x="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2585" name="AutoShape 9"/>
          <p:cNvSpPr>
            <a:spLocks noChangeArrowheads="1"/>
          </p:cNvSpPr>
          <p:nvPr/>
        </p:nvSpPr>
        <p:spPr bwMode="auto">
          <a:xfrm>
            <a:off x="2362200" y="4419600"/>
            <a:ext cx="457200" cy="76200"/>
          </a:xfrm>
          <a:prstGeom prst="parallelogram">
            <a:avLst>
              <a:gd name="adj" fmla="val 150000"/>
            </a:avLst>
          </a:prstGeom>
          <a:gradFill rotWithShape="1">
            <a:gsLst>
              <a:gs pos="0">
                <a:schemeClr val="bg1"/>
              </a:gs>
              <a:gs pos="50000">
                <a:srgbClr val="66FF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2586" name="AutoShape 10"/>
          <p:cNvSpPr>
            <a:spLocks noChangeArrowheads="1"/>
          </p:cNvSpPr>
          <p:nvPr/>
        </p:nvSpPr>
        <p:spPr bwMode="auto">
          <a:xfrm>
            <a:off x="2514600" y="4267200"/>
            <a:ext cx="457200" cy="76200"/>
          </a:xfrm>
          <a:prstGeom prst="parallelogram">
            <a:avLst>
              <a:gd name="adj" fmla="val 150000"/>
            </a:avLst>
          </a:prstGeom>
          <a:gradFill rotWithShape="1">
            <a:gsLst>
              <a:gs pos="0">
                <a:schemeClr val="bg1"/>
              </a:gs>
              <a:gs pos="50000">
                <a:srgbClr val="66FF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2587" name="AutoShape 11"/>
          <p:cNvSpPr>
            <a:spLocks noChangeArrowheads="1"/>
          </p:cNvSpPr>
          <p:nvPr/>
        </p:nvSpPr>
        <p:spPr bwMode="auto">
          <a:xfrm>
            <a:off x="3429000" y="4267200"/>
            <a:ext cx="457200" cy="76200"/>
          </a:xfrm>
          <a:prstGeom prst="parallelogram">
            <a:avLst>
              <a:gd name="adj" fmla="val 150000"/>
            </a:avLst>
          </a:prstGeom>
          <a:gradFill rotWithShape="1">
            <a:gsLst>
              <a:gs pos="0">
                <a:schemeClr val="bg1"/>
              </a:gs>
              <a:gs pos="50000">
                <a:srgbClr val="66FF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2588" name="AutoShape 12"/>
          <p:cNvSpPr>
            <a:spLocks noChangeArrowheads="1"/>
          </p:cNvSpPr>
          <p:nvPr/>
        </p:nvSpPr>
        <p:spPr bwMode="auto">
          <a:xfrm>
            <a:off x="3276600" y="4419600"/>
            <a:ext cx="457200" cy="76200"/>
          </a:xfrm>
          <a:prstGeom prst="parallelogram">
            <a:avLst>
              <a:gd name="adj" fmla="val 150000"/>
            </a:avLst>
          </a:prstGeom>
          <a:gradFill rotWithShape="1">
            <a:gsLst>
              <a:gs pos="0">
                <a:schemeClr val="bg1"/>
              </a:gs>
              <a:gs pos="50000">
                <a:srgbClr val="66FF66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81" name="Text Box 13"/>
          <p:cNvSpPr txBox="1">
            <a:spLocks noChangeArrowheads="1"/>
          </p:cNvSpPr>
          <p:nvPr/>
        </p:nvSpPr>
        <p:spPr bwMode="auto">
          <a:xfrm>
            <a:off x="5562600" y="4811713"/>
            <a:ext cx="3429000" cy="143668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 ~24 hrs to pump down vessel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 vacuum ~10</a:t>
            </a:r>
            <a:r>
              <a:rPr lang="en-US" sz="1600" baseline="30000"/>
              <a:t>-7</a:t>
            </a:r>
            <a:r>
              <a:rPr lang="en-US" sz="1600"/>
              <a:t> mbar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 </a:t>
            </a:r>
            <a:r>
              <a:rPr lang="en-US" sz="1600" b="1"/>
              <a:t>no water!!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Evaporate 4 GEMs simultaneously </a:t>
            </a:r>
          </a:p>
        </p:txBody>
      </p:sp>
      <p:sp>
        <p:nvSpPr>
          <p:cNvPr id="28682" name="Text Box 14"/>
          <p:cNvSpPr txBox="1">
            <a:spLocks noChangeArrowheads="1"/>
          </p:cNvSpPr>
          <p:nvPr/>
        </p:nvSpPr>
        <p:spPr bwMode="auto">
          <a:xfrm>
            <a:off x="304800" y="4267200"/>
            <a:ext cx="1681163" cy="3048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/>
              <a:t>Molybdenum boats</a:t>
            </a:r>
          </a:p>
        </p:txBody>
      </p:sp>
      <p:grpSp>
        <p:nvGrpSpPr>
          <p:cNvPr id="152591" name="Group 15"/>
          <p:cNvGrpSpPr>
            <a:grpSpLocks/>
          </p:cNvGrpSpPr>
          <p:nvPr/>
        </p:nvGrpSpPr>
        <p:grpSpPr bwMode="auto">
          <a:xfrm>
            <a:off x="228600" y="1828800"/>
            <a:ext cx="6583363" cy="1600200"/>
            <a:chOff x="144" y="1152"/>
            <a:chExt cx="4147" cy="1008"/>
          </a:xfrm>
        </p:grpSpPr>
        <p:sp>
          <p:nvSpPr>
            <p:cNvPr id="28701" name="AutoShape 16"/>
            <p:cNvSpPr>
              <a:spLocks noChangeArrowheads="1"/>
            </p:cNvSpPr>
            <p:nvPr/>
          </p:nvSpPr>
          <p:spPr bwMode="auto">
            <a:xfrm>
              <a:off x="1617" y="1973"/>
              <a:ext cx="576" cy="48"/>
            </a:xfrm>
            <a:prstGeom prst="parallelogram">
              <a:avLst>
                <a:gd name="adj" fmla="val 300000"/>
              </a:avLst>
            </a:prstGeom>
            <a:solidFill>
              <a:srgbClr val="CDFFC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2" name="Text Box 17"/>
            <p:cNvSpPr txBox="1">
              <a:spLocks noChangeArrowheads="1"/>
            </p:cNvSpPr>
            <p:nvPr/>
          </p:nvSpPr>
          <p:spPr bwMode="auto">
            <a:xfrm>
              <a:off x="768" y="1968"/>
              <a:ext cx="371" cy="192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GEM</a:t>
              </a:r>
            </a:p>
          </p:txBody>
        </p:sp>
        <p:sp>
          <p:nvSpPr>
            <p:cNvPr id="28703" name="Line 18"/>
            <p:cNvSpPr>
              <a:spLocks noChangeShapeType="1"/>
            </p:cNvSpPr>
            <p:nvPr/>
          </p:nvSpPr>
          <p:spPr bwMode="auto">
            <a:xfrm flipV="1">
              <a:off x="1104" y="2016"/>
              <a:ext cx="48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704" name="Group 19"/>
            <p:cNvGrpSpPr>
              <a:grpSpLocks/>
            </p:cNvGrpSpPr>
            <p:nvPr/>
          </p:nvGrpSpPr>
          <p:grpSpPr bwMode="auto">
            <a:xfrm>
              <a:off x="144" y="1152"/>
              <a:ext cx="4147" cy="816"/>
              <a:chOff x="144" y="1152"/>
              <a:chExt cx="4147" cy="816"/>
            </a:xfrm>
          </p:grpSpPr>
          <p:sp>
            <p:nvSpPr>
              <p:cNvPr id="28705" name="Line 20"/>
              <p:cNvSpPr>
                <a:spLocks noChangeShapeType="1"/>
              </p:cNvSpPr>
              <p:nvPr/>
            </p:nvSpPr>
            <p:spPr bwMode="auto">
              <a:xfrm>
                <a:off x="1200" y="1584"/>
                <a:ext cx="33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06" name="AutoShape 21"/>
              <p:cNvSpPr>
                <a:spLocks noChangeArrowheads="1"/>
              </p:cNvSpPr>
              <p:nvPr/>
            </p:nvSpPr>
            <p:spPr bwMode="auto">
              <a:xfrm rot="5400000" flipH="1">
                <a:off x="3274" y="902"/>
                <a:ext cx="48" cy="1987"/>
              </a:xfrm>
              <a:prstGeom prst="can">
                <a:avLst>
                  <a:gd name="adj" fmla="val 8145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07" name="Line 22"/>
              <p:cNvSpPr>
                <a:spLocks noChangeShapeType="1"/>
              </p:cNvSpPr>
              <p:nvPr/>
            </p:nvSpPr>
            <p:spPr bwMode="auto">
              <a:xfrm flipH="1">
                <a:off x="2246" y="1897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8708" name="Group 23"/>
              <p:cNvGrpSpPr>
                <a:grpSpLocks/>
              </p:cNvGrpSpPr>
              <p:nvPr/>
            </p:nvGrpSpPr>
            <p:grpSpPr bwMode="auto">
              <a:xfrm>
                <a:off x="1564" y="1824"/>
                <a:ext cx="672" cy="144"/>
                <a:chOff x="1564" y="1824"/>
                <a:chExt cx="672" cy="144"/>
              </a:xfrm>
            </p:grpSpPr>
            <p:sp>
              <p:nvSpPr>
                <p:cNvPr id="28712" name="Rectangle 24"/>
                <p:cNvSpPr>
                  <a:spLocks noChangeArrowheads="1"/>
                </p:cNvSpPr>
                <p:nvPr/>
              </p:nvSpPr>
              <p:spPr bwMode="auto">
                <a:xfrm>
                  <a:off x="1564" y="1824"/>
                  <a:ext cx="672" cy="144"/>
                </a:xfrm>
                <a:prstGeom prst="rect">
                  <a:avLst/>
                </a:prstGeom>
                <a:solidFill>
                  <a:srgbClr val="5F5F5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713" name="Group 25"/>
                <p:cNvGrpSpPr>
                  <a:grpSpLocks/>
                </p:cNvGrpSpPr>
                <p:nvPr/>
              </p:nvGrpSpPr>
              <p:grpSpPr bwMode="auto">
                <a:xfrm>
                  <a:off x="2087" y="1844"/>
                  <a:ext cx="96" cy="96"/>
                  <a:chOff x="1632" y="1344"/>
                  <a:chExt cx="96" cy="96"/>
                </a:xfrm>
              </p:grpSpPr>
              <p:sp>
                <p:nvSpPr>
                  <p:cNvPr id="28717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1344"/>
                    <a:ext cx="96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18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1655" y="1367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714" name="Group 28"/>
                <p:cNvGrpSpPr>
                  <a:grpSpLocks/>
                </p:cNvGrpSpPr>
                <p:nvPr/>
              </p:nvGrpSpPr>
              <p:grpSpPr bwMode="auto">
                <a:xfrm>
                  <a:off x="1632" y="1844"/>
                  <a:ext cx="96" cy="96"/>
                  <a:chOff x="1632" y="1344"/>
                  <a:chExt cx="96" cy="96"/>
                </a:xfrm>
              </p:grpSpPr>
              <p:sp>
                <p:nvSpPr>
                  <p:cNvPr id="28715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1344"/>
                    <a:ext cx="96" cy="96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1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1655" y="1367"/>
                    <a:ext cx="48" cy="48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709" name="Text Box 31"/>
              <p:cNvSpPr txBox="1">
                <a:spLocks noChangeArrowheads="1"/>
              </p:cNvSpPr>
              <p:nvPr/>
            </p:nvSpPr>
            <p:spPr bwMode="auto">
              <a:xfrm>
                <a:off x="144" y="1440"/>
                <a:ext cx="1104" cy="326"/>
              </a:xfrm>
              <a:prstGeom prst="rect">
                <a:avLst/>
              </a:prstGeom>
              <a:solidFill>
                <a:schemeClr val="bg1">
                  <a:alpha val="59999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400"/>
                  <a:t>GEM mounting box w/ wheels on track</a:t>
                </a:r>
              </a:p>
            </p:txBody>
          </p:sp>
          <p:sp>
            <p:nvSpPr>
              <p:cNvPr id="28710" name="Text Box 32"/>
              <p:cNvSpPr txBox="1">
                <a:spLocks noChangeArrowheads="1"/>
              </p:cNvSpPr>
              <p:nvPr/>
            </p:nvSpPr>
            <p:spPr bwMode="auto">
              <a:xfrm>
                <a:off x="1584" y="1152"/>
                <a:ext cx="1797" cy="192"/>
              </a:xfrm>
              <a:prstGeom prst="rect">
                <a:avLst/>
              </a:prstGeom>
              <a:solidFill>
                <a:schemeClr val="bg1">
                  <a:alpha val="59999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400"/>
                  <a:t>Harpoon for moving mounting box</a:t>
                </a:r>
              </a:p>
            </p:txBody>
          </p:sp>
          <p:sp>
            <p:nvSpPr>
              <p:cNvPr id="28711" name="Line 33"/>
              <p:cNvSpPr>
                <a:spLocks noChangeShapeType="1"/>
              </p:cNvSpPr>
              <p:nvPr/>
            </p:nvSpPr>
            <p:spPr bwMode="auto">
              <a:xfrm>
                <a:off x="2064" y="1296"/>
                <a:ext cx="336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2610" name="Group 34"/>
          <p:cNvGrpSpPr>
            <a:grpSpLocks/>
          </p:cNvGrpSpPr>
          <p:nvPr/>
        </p:nvGrpSpPr>
        <p:grpSpPr bwMode="auto">
          <a:xfrm>
            <a:off x="1143000" y="3243263"/>
            <a:ext cx="2976563" cy="1189037"/>
            <a:chOff x="720" y="2043"/>
            <a:chExt cx="1875" cy="749"/>
          </a:xfrm>
        </p:grpSpPr>
        <p:grpSp>
          <p:nvGrpSpPr>
            <p:cNvPr id="28694" name="Group 35"/>
            <p:cNvGrpSpPr>
              <a:grpSpLocks/>
            </p:cNvGrpSpPr>
            <p:nvPr/>
          </p:nvGrpSpPr>
          <p:grpSpPr bwMode="auto">
            <a:xfrm>
              <a:off x="1344" y="2043"/>
              <a:ext cx="1251" cy="749"/>
              <a:chOff x="1344" y="2160"/>
              <a:chExt cx="1251" cy="634"/>
            </a:xfrm>
          </p:grpSpPr>
          <p:sp>
            <p:nvSpPr>
              <p:cNvPr id="28697" name="AutoShape 36"/>
              <p:cNvSpPr>
                <a:spLocks noChangeArrowheads="1"/>
              </p:cNvSpPr>
              <p:nvPr/>
            </p:nvSpPr>
            <p:spPr bwMode="auto">
              <a:xfrm>
                <a:off x="1440" y="2160"/>
                <a:ext cx="576" cy="548"/>
              </a:xfrm>
              <a:custGeom>
                <a:avLst/>
                <a:gdLst>
                  <a:gd name="T0" fmla="*/ 448 w 21600"/>
                  <a:gd name="T1" fmla="*/ 274 h 21600"/>
                  <a:gd name="T2" fmla="*/ 288 w 21600"/>
                  <a:gd name="T3" fmla="*/ 548 h 21600"/>
                  <a:gd name="T4" fmla="*/ 128 w 21600"/>
                  <a:gd name="T5" fmla="*/ 274 h 21600"/>
                  <a:gd name="T6" fmla="*/ 288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600 w 21600"/>
                  <a:gd name="T13" fmla="*/ 6582 h 21600"/>
                  <a:gd name="T14" fmla="*/ 15000 w 21600"/>
                  <a:gd name="T15" fmla="*/ 1501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9588" y="21600"/>
                    </a:lnTo>
                    <a:lnTo>
                      <a:pt x="1201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15999"/>
                    </a:schemeClr>
                  </a:gs>
                  <a:gs pos="100000">
                    <a:srgbClr val="66FF66">
                      <a:alpha val="57001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8" name="AutoShape 37"/>
              <p:cNvSpPr>
                <a:spLocks noChangeArrowheads="1"/>
              </p:cNvSpPr>
              <p:nvPr/>
            </p:nvSpPr>
            <p:spPr bwMode="auto">
              <a:xfrm>
                <a:off x="1344" y="2160"/>
                <a:ext cx="576" cy="624"/>
              </a:xfrm>
              <a:custGeom>
                <a:avLst/>
                <a:gdLst>
                  <a:gd name="T0" fmla="*/ 448 w 21600"/>
                  <a:gd name="T1" fmla="*/ 312 h 21600"/>
                  <a:gd name="T2" fmla="*/ 288 w 21600"/>
                  <a:gd name="T3" fmla="*/ 624 h 21600"/>
                  <a:gd name="T4" fmla="*/ 128 w 21600"/>
                  <a:gd name="T5" fmla="*/ 312 h 21600"/>
                  <a:gd name="T6" fmla="*/ 288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600 w 21600"/>
                  <a:gd name="T13" fmla="*/ 6577 h 21600"/>
                  <a:gd name="T14" fmla="*/ 15000 w 21600"/>
                  <a:gd name="T15" fmla="*/ 1502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9588" y="21600"/>
                    </a:lnTo>
                    <a:lnTo>
                      <a:pt x="1201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15999"/>
                    </a:schemeClr>
                  </a:gs>
                  <a:gs pos="100000">
                    <a:srgbClr val="66FF66">
                      <a:alpha val="57001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99" name="AutoShape 38"/>
              <p:cNvSpPr>
                <a:spLocks noChangeArrowheads="1"/>
              </p:cNvSpPr>
              <p:nvPr/>
            </p:nvSpPr>
            <p:spPr bwMode="auto">
              <a:xfrm flipH="1">
                <a:off x="2019" y="2170"/>
                <a:ext cx="576" cy="548"/>
              </a:xfrm>
              <a:custGeom>
                <a:avLst/>
                <a:gdLst>
                  <a:gd name="T0" fmla="*/ 448 w 21600"/>
                  <a:gd name="T1" fmla="*/ 274 h 21600"/>
                  <a:gd name="T2" fmla="*/ 288 w 21600"/>
                  <a:gd name="T3" fmla="*/ 548 h 21600"/>
                  <a:gd name="T4" fmla="*/ 128 w 21600"/>
                  <a:gd name="T5" fmla="*/ 274 h 21600"/>
                  <a:gd name="T6" fmla="*/ 288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600 w 21600"/>
                  <a:gd name="T13" fmla="*/ 6582 h 21600"/>
                  <a:gd name="T14" fmla="*/ 15000 w 21600"/>
                  <a:gd name="T15" fmla="*/ 1501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9588" y="21600"/>
                    </a:lnTo>
                    <a:lnTo>
                      <a:pt x="1201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15999"/>
                    </a:schemeClr>
                  </a:gs>
                  <a:gs pos="100000">
                    <a:srgbClr val="66FF66">
                      <a:alpha val="57001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00" name="AutoShape 39"/>
              <p:cNvSpPr>
                <a:spLocks noChangeArrowheads="1"/>
              </p:cNvSpPr>
              <p:nvPr/>
            </p:nvSpPr>
            <p:spPr bwMode="auto">
              <a:xfrm flipH="1">
                <a:off x="1923" y="2170"/>
                <a:ext cx="576" cy="624"/>
              </a:xfrm>
              <a:custGeom>
                <a:avLst/>
                <a:gdLst>
                  <a:gd name="T0" fmla="*/ 448 w 21600"/>
                  <a:gd name="T1" fmla="*/ 312 h 21600"/>
                  <a:gd name="T2" fmla="*/ 288 w 21600"/>
                  <a:gd name="T3" fmla="*/ 624 h 21600"/>
                  <a:gd name="T4" fmla="*/ 128 w 21600"/>
                  <a:gd name="T5" fmla="*/ 312 h 21600"/>
                  <a:gd name="T6" fmla="*/ 288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600 w 21600"/>
                  <a:gd name="T13" fmla="*/ 6577 h 21600"/>
                  <a:gd name="T14" fmla="*/ 15000 w 21600"/>
                  <a:gd name="T15" fmla="*/ 1502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9588" y="21600"/>
                    </a:lnTo>
                    <a:lnTo>
                      <a:pt x="12012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1">
                      <a:alpha val="15999"/>
                    </a:schemeClr>
                  </a:gs>
                  <a:gs pos="100000">
                    <a:srgbClr val="66FF66">
                      <a:alpha val="57001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695" name="Text Box 40"/>
            <p:cNvSpPr txBox="1">
              <a:spLocks noChangeArrowheads="1"/>
            </p:cNvSpPr>
            <p:nvPr/>
          </p:nvSpPr>
          <p:spPr bwMode="auto">
            <a:xfrm>
              <a:off x="720" y="2304"/>
              <a:ext cx="284" cy="192"/>
            </a:xfrm>
            <a:prstGeom prst="rect">
              <a:avLst/>
            </a:prstGeom>
            <a:solidFill>
              <a:schemeClr val="bg1">
                <a:alpha val="5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400"/>
                <a:t>CsI</a:t>
              </a:r>
            </a:p>
          </p:txBody>
        </p:sp>
        <p:sp>
          <p:nvSpPr>
            <p:cNvPr id="28696" name="Line 41"/>
            <p:cNvSpPr>
              <a:spLocks noChangeShapeType="1"/>
            </p:cNvSpPr>
            <p:nvPr/>
          </p:nvSpPr>
          <p:spPr bwMode="auto">
            <a:xfrm flipV="1">
              <a:off x="1008" y="2352"/>
              <a:ext cx="62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42"/>
          <p:cNvSpPr>
            <a:spLocks noChangeShapeType="1"/>
          </p:cNvSpPr>
          <p:nvPr/>
        </p:nvSpPr>
        <p:spPr bwMode="auto">
          <a:xfrm flipV="1">
            <a:off x="1905000" y="43434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6" name="Line 43"/>
          <p:cNvSpPr>
            <a:spLocks noChangeShapeType="1"/>
          </p:cNvSpPr>
          <p:nvPr/>
        </p:nvSpPr>
        <p:spPr bwMode="auto">
          <a:xfrm>
            <a:off x="1905000" y="4419600"/>
            <a:ext cx="457200" cy="5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7" name="Line 44"/>
          <p:cNvSpPr>
            <a:spLocks noChangeShapeType="1"/>
          </p:cNvSpPr>
          <p:nvPr/>
        </p:nvSpPr>
        <p:spPr bwMode="auto">
          <a:xfrm>
            <a:off x="2751138" y="4475163"/>
            <a:ext cx="533400" cy="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8" name="Line 45"/>
          <p:cNvSpPr>
            <a:spLocks noChangeShapeType="1"/>
          </p:cNvSpPr>
          <p:nvPr/>
        </p:nvSpPr>
        <p:spPr bwMode="auto">
          <a:xfrm>
            <a:off x="2903538" y="4322763"/>
            <a:ext cx="533400" cy="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9" name="Line 46"/>
          <p:cNvSpPr>
            <a:spLocks noChangeShapeType="1"/>
          </p:cNvSpPr>
          <p:nvPr/>
        </p:nvSpPr>
        <p:spPr bwMode="auto">
          <a:xfrm flipV="1">
            <a:off x="2611438" y="4346575"/>
            <a:ext cx="76200" cy="7620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0" name="Line 47"/>
          <p:cNvSpPr>
            <a:spLocks noChangeShapeType="1"/>
          </p:cNvSpPr>
          <p:nvPr/>
        </p:nvSpPr>
        <p:spPr bwMode="auto">
          <a:xfrm>
            <a:off x="3609975" y="4506913"/>
            <a:ext cx="504825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1" name="Line 48"/>
          <p:cNvSpPr>
            <a:spLocks noChangeShapeType="1"/>
          </p:cNvSpPr>
          <p:nvPr/>
        </p:nvSpPr>
        <p:spPr bwMode="auto">
          <a:xfrm>
            <a:off x="3762375" y="4354513"/>
            <a:ext cx="581025" cy="979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2" name="Rectangle 49"/>
          <p:cNvSpPr>
            <a:spLocks noChangeArrowheads="1"/>
          </p:cNvSpPr>
          <p:nvPr/>
        </p:nvSpPr>
        <p:spPr bwMode="auto">
          <a:xfrm>
            <a:off x="4038600" y="5334000"/>
            <a:ext cx="381000" cy="381000"/>
          </a:xfrm>
          <a:prstGeom prst="rect">
            <a:avLst/>
          </a:prstGeom>
          <a:solidFill>
            <a:srgbClr val="993366">
              <a:alpha val="59999"/>
            </a:srgbClr>
          </a:solidFill>
          <a:ln w="9525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AC</a:t>
            </a:r>
          </a:p>
        </p:txBody>
      </p:sp>
      <p:sp>
        <p:nvSpPr>
          <p:cNvPr id="28693" name="Text Box 50"/>
          <p:cNvSpPr txBox="1">
            <a:spLocks noChangeArrowheads="1"/>
          </p:cNvSpPr>
          <p:nvPr/>
        </p:nvSpPr>
        <p:spPr bwMode="auto">
          <a:xfrm>
            <a:off x="228600" y="4800600"/>
            <a:ext cx="3429000" cy="143668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 Boats are in series so they must be brought up to temperature </a:t>
            </a:r>
            <a:r>
              <a:rPr lang="en-US" sz="1600" i="1"/>
              <a:t>slowly</a:t>
            </a:r>
            <a:r>
              <a:rPr lang="en-US" sz="1600"/>
              <a:t> (~10 min)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600"/>
              <a:t> 250 – 450 nm layer of CsI at rate of ~2 nm/sec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52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018 -3.33333E-6 L 0.2151 -3.33333E-6 " pathEditMode="fixed" rAng="0" ptsTypes="AA">
                                      <p:cBhvr>
                                        <p:cTn id="15" dur="2000" fill="hold"/>
                                        <p:tgtEl>
                                          <p:spTgt spid="1525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The HBD Team</a:t>
            </a:r>
          </a:p>
        </p:txBody>
      </p:sp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3581400" y="1014413"/>
            <a:ext cx="52578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dirty="0"/>
              <a:t> Brookhaven National Lab: </a:t>
            </a:r>
            <a:br>
              <a:rPr lang="en-US" dirty="0"/>
            </a:br>
            <a:r>
              <a:rPr lang="en-US" dirty="0"/>
              <a:t>    B. </a:t>
            </a:r>
            <a:r>
              <a:rPr lang="en-US" dirty="0" err="1"/>
              <a:t>Azmoun</a:t>
            </a:r>
            <a:r>
              <a:rPr lang="en-US" dirty="0"/>
              <a:t>, R. </a:t>
            </a:r>
            <a:r>
              <a:rPr lang="en-US" dirty="0" err="1"/>
              <a:t>Pisani</a:t>
            </a:r>
            <a:r>
              <a:rPr lang="en-US" dirty="0"/>
              <a:t>, T. </a:t>
            </a:r>
            <a:r>
              <a:rPr lang="en-US" dirty="0" err="1"/>
              <a:t>Sakaguchi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    A. Sickles, C. Woody </a:t>
            </a:r>
          </a:p>
          <a:p>
            <a:pPr eaLnBrk="1" hangingPunct="1">
              <a:buFont typeface="Wingdings" pitchFamily="2" charset="2"/>
              <a:buChar char="v"/>
            </a:pPr>
            <a:endParaRPr lang="en-US" dirty="0"/>
          </a:p>
          <a:p>
            <a:pPr eaLnBrk="1" hangingPunct="1">
              <a:buFont typeface="Wingdings" pitchFamily="2" charset="2"/>
              <a:buChar char="v"/>
            </a:pPr>
            <a:r>
              <a:rPr lang="en-US" dirty="0"/>
              <a:t> Columbia University: </a:t>
            </a:r>
            <a:br>
              <a:rPr lang="en-US" dirty="0"/>
            </a:br>
            <a:r>
              <a:rPr lang="en-US" dirty="0"/>
              <a:t>    C.-Y. Chi </a:t>
            </a:r>
          </a:p>
          <a:p>
            <a:pPr eaLnBrk="1" hangingPunct="1">
              <a:buFont typeface="Wingdings" pitchFamily="2" charset="2"/>
              <a:buChar char="v"/>
            </a:pPr>
            <a:endParaRPr lang="en-US" dirty="0"/>
          </a:p>
          <a:p>
            <a:pPr eaLnBrk="1" hangingPunct="1">
              <a:buFont typeface="Wingdings" pitchFamily="2" charset="2"/>
              <a:buChar char="v"/>
            </a:pPr>
            <a:r>
              <a:rPr lang="en-US" dirty="0"/>
              <a:t> Stony Brook University: </a:t>
            </a:r>
            <a:br>
              <a:rPr lang="en-US" dirty="0"/>
            </a:br>
            <a:r>
              <a:rPr lang="en-US" dirty="0"/>
              <a:t>    W. Anderson, Z. Citron, </a:t>
            </a:r>
            <a:r>
              <a:rPr lang="en-US" dirty="0" smtClean="0"/>
              <a:t>M. Connors, J</a:t>
            </a:r>
            <a:r>
              <a:rPr lang="en-US" dirty="0"/>
              <a:t>. </a:t>
            </a:r>
            <a:r>
              <a:rPr lang="en-US" dirty="0" smtClean="0"/>
              <a:t>M.</a:t>
            </a:r>
            <a:br>
              <a:rPr lang="en-US" dirty="0" smtClean="0"/>
            </a:br>
            <a:r>
              <a:rPr lang="en-US" dirty="0" smtClean="0"/>
              <a:t>    Durham</a:t>
            </a:r>
            <a:r>
              <a:rPr lang="en-US" dirty="0"/>
              <a:t>, </a:t>
            </a:r>
            <a:r>
              <a:rPr lang="en-US" dirty="0" err="1" smtClean="0"/>
              <a:t>T.Hemmick</a:t>
            </a:r>
            <a:r>
              <a:rPr lang="en-US" dirty="0"/>
              <a:t>, J. </a:t>
            </a:r>
            <a:r>
              <a:rPr lang="en-US" dirty="0" err="1"/>
              <a:t>Kamin</a:t>
            </a:r>
            <a:r>
              <a:rPr lang="en-US" dirty="0"/>
              <a:t>, B. Lewis, </a:t>
            </a:r>
            <a:r>
              <a:rPr lang="en-US" dirty="0" smtClean="0"/>
              <a:t>M.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err="1" smtClean="0"/>
              <a:t>Proissl</a:t>
            </a:r>
            <a:r>
              <a:rPr lang="en-US" dirty="0" smtClean="0"/>
              <a:t>, J</a:t>
            </a:r>
            <a:r>
              <a:rPr lang="en-US" dirty="0"/>
              <a:t>. Sun, V. </a:t>
            </a:r>
            <a:r>
              <a:rPr lang="en-US" dirty="0" err="1"/>
              <a:t>Pantuev</a:t>
            </a:r>
            <a:r>
              <a:rPr lang="en-US" dirty="0"/>
              <a:t>,</a:t>
            </a:r>
            <a:br>
              <a:rPr lang="en-US" dirty="0"/>
            </a:br>
            <a:endParaRPr lang="en-US" dirty="0"/>
          </a:p>
          <a:p>
            <a:pPr eaLnBrk="1" hangingPunct="1">
              <a:buFont typeface="Wingdings" pitchFamily="2" charset="2"/>
              <a:buChar char="v"/>
            </a:pPr>
            <a:r>
              <a:rPr lang="en-US" dirty="0"/>
              <a:t>University of California, Riverside: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     A. </a:t>
            </a:r>
            <a:r>
              <a:rPr lang="en-US" dirty="0" err="1"/>
              <a:t>Iordanova</a:t>
            </a:r>
            <a:r>
              <a:rPr lang="en-US" dirty="0"/>
              <a:t>, S. </a:t>
            </a:r>
            <a:r>
              <a:rPr lang="en-US" dirty="0" err="1"/>
              <a:t>Rolnick</a:t>
            </a:r>
            <a:r>
              <a:rPr lang="en-US" dirty="0"/>
              <a:t>, R. </a:t>
            </a:r>
            <a:r>
              <a:rPr lang="en-US" dirty="0" err="1"/>
              <a:t>Seto</a:t>
            </a:r>
            <a:endParaRPr lang="en-US" dirty="0"/>
          </a:p>
          <a:p>
            <a:pPr eaLnBrk="1" hangingPunct="1">
              <a:buFont typeface="Wingdings" pitchFamily="2" charset="2"/>
              <a:buChar char="v"/>
            </a:pPr>
            <a:endParaRPr lang="en-US" dirty="0"/>
          </a:p>
          <a:p>
            <a:pPr eaLnBrk="1" hangingPunct="1">
              <a:buFont typeface="Wingdings" pitchFamily="2" charset="2"/>
              <a:buChar char="v"/>
            </a:pPr>
            <a:r>
              <a:rPr lang="en-US" dirty="0"/>
              <a:t> Weizmann Institute of Science: </a:t>
            </a:r>
            <a:br>
              <a:rPr lang="en-US" dirty="0"/>
            </a:br>
            <a:r>
              <a:rPr lang="en-US" dirty="0"/>
              <a:t>    A. </a:t>
            </a:r>
            <a:r>
              <a:rPr lang="en-US" dirty="0" err="1"/>
              <a:t>Dubey</a:t>
            </a:r>
            <a:r>
              <a:rPr lang="en-US" dirty="0"/>
              <a:t>, Z. </a:t>
            </a:r>
            <a:r>
              <a:rPr lang="en-US" dirty="0" err="1"/>
              <a:t>Fraenkel</a:t>
            </a:r>
            <a:r>
              <a:rPr lang="en-US" dirty="0"/>
              <a:t>, A. </a:t>
            </a:r>
            <a:r>
              <a:rPr lang="en-US" dirty="0" err="1"/>
              <a:t>Kozlov</a:t>
            </a:r>
            <a:r>
              <a:rPr lang="en-US" dirty="0"/>
              <a:t>, </a:t>
            </a:r>
            <a:r>
              <a:rPr lang="en-US" dirty="0" err="1"/>
              <a:t>A.Milov</a:t>
            </a:r>
            <a:r>
              <a:rPr lang="en-US" dirty="0"/>
              <a:t>,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    M. </a:t>
            </a:r>
            <a:r>
              <a:rPr lang="en-US" dirty="0" err="1"/>
              <a:t>Naglis</a:t>
            </a:r>
            <a:r>
              <a:rPr lang="en-US" dirty="0"/>
              <a:t>, I. </a:t>
            </a:r>
            <a:r>
              <a:rPr lang="en-US" dirty="0" err="1"/>
              <a:t>Ravinovich</a:t>
            </a:r>
            <a:r>
              <a:rPr lang="en-US" dirty="0"/>
              <a:t>, D. Sharma,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/>
              <a:t>    I. </a:t>
            </a:r>
            <a:r>
              <a:rPr lang="en-US" dirty="0" err="1"/>
              <a:t>Tserruya</a:t>
            </a:r>
            <a:r>
              <a:rPr lang="en-US" dirty="0"/>
              <a:t> </a:t>
            </a:r>
          </a:p>
        </p:txBody>
      </p:sp>
      <p:graphicFrame>
        <p:nvGraphicFramePr>
          <p:cNvPr id="71684" name="Object 2"/>
          <p:cNvGraphicFramePr>
            <a:graphicFrameLocks noChangeAspect="1"/>
          </p:cNvGraphicFramePr>
          <p:nvPr/>
        </p:nvGraphicFramePr>
        <p:xfrm>
          <a:off x="990600" y="1143000"/>
          <a:ext cx="21939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6" name="Image" r:id="rId4" imgW="4892340" imgH="1791740" progId="">
                  <p:embed/>
                </p:oleObj>
              </mc:Choice>
              <mc:Fallback>
                <p:oleObj name="Image" r:id="rId4" imgW="4892340" imgH="17917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143000"/>
                        <a:ext cx="219392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5" name="Picture 4" descr="tre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81600"/>
            <a:ext cx="22098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Group 6"/>
          <p:cNvPicPr>
            <a:picLocks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11500"/>
            <a:ext cx="16160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8" descr="Columbia University in the City of New York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6" b="2040"/>
          <a:stretch>
            <a:fillRect/>
          </a:stretch>
        </p:blipFill>
        <p:spPr bwMode="auto">
          <a:xfrm>
            <a:off x="457200" y="22098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Picture 9" descr="titl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14800"/>
            <a:ext cx="26003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vap_side_transparar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4792663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r>
              <a:rPr lang="en-US" sz="2800" u="sng" smtClean="0"/>
              <a:t>The Quantum Efficiency Station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 rot="5400000" flipH="1">
            <a:off x="7147719" y="1432719"/>
            <a:ext cx="76200" cy="3154362"/>
          </a:xfrm>
          <a:prstGeom prst="can">
            <a:avLst>
              <a:gd name="adj" fmla="val 81450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H="1">
            <a:off x="5507038" y="3011488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433888" y="2895600"/>
            <a:ext cx="1066800" cy="2286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4518025" y="3132138"/>
            <a:ext cx="914400" cy="76200"/>
          </a:xfrm>
          <a:prstGeom prst="parallelogram">
            <a:avLst>
              <a:gd name="adj" fmla="val 300000"/>
            </a:avLst>
          </a:prstGeom>
          <a:solidFill>
            <a:srgbClr val="69FF6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704" name="Group 8"/>
          <p:cNvGrpSpPr>
            <a:grpSpLocks/>
          </p:cNvGrpSpPr>
          <p:nvPr/>
        </p:nvGrpSpPr>
        <p:grpSpPr bwMode="auto">
          <a:xfrm>
            <a:off x="5264150" y="2927350"/>
            <a:ext cx="152400" cy="152400"/>
            <a:chOff x="1632" y="1344"/>
            <a:chExt cx="96" cy="96"/>
          </a:xfrm>
        </p:grpSpPr>
        <p:sp>
          <p:nvSpPr>
            <p:cNvPr id="29773" name="Oval 9"/>
            <p:cNvSpPr>
              <a:spLocks noChangeArrowheads="1"/>
            </p:cNvSpPr>
            <p:nvPr/>
          </p:nvSpPr>
          <p:spPr bwMode="auto">
            <a:xfrm>
              <a:off x="1632" y="1344"/>
              <a:ext cx="96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74" name="Oval 10"/>
            <p:cNvSpPr>
              <a:spLocks noChangeArrowheads="1"/>
            </p:cNvSpPr>
            <p:nvPr/>
          </p:nvSpPr>
          <p:spPr bwMode="auto">
            <a:xfrm>
              <a:off x="1655" y="1367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705" name="Group 11"/>
          <p:cNvGrpSpPr>
            <a:grpSpLocks/>
          </p:cNvGrpSpPr>
          <p:nvPr/>
        </p:nvGrpSpPr>
        <p:grpSpPr bwMode="auto">
          <a:xfrm>
            <a:off x="4541838" y="2927350"/>
            <a:ext cx="152400" cy="152400"/>
            <a:chOff x="1632" y="1344"/>
            <a:chExt cx="96" cy="96"/>
          </a:xfrm>
        </p:grpSpPr>
        <p:sp>
          <p:nvSpPr>
            <p:cNvPr id="29771" name="Oval 12"/>
            <p:cNvSpPr>
              <a:spLocks noChangeArrowheads="1"/>
            </p:cNvSpPr>
            <p:nvPr/>
          </p:nvSpPr>
          <p:spPr bwMode="auto">
            <a:xfrm>
              <a:off x="1632" y="1344"/>
              <a:ext cx="96" cy="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72" name="Oval 13"/>
            <p:cNvSpPr>
              <a:spLocks noChangeArrowheads="1"/>
            </p:cNvSpPr>
            <p:nvPr/>
          </p:nvSpPr>
          <p:spPr bwMode="auto">
            <a:xfrm>
              <a:off x="1655" y="1367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706" name="Group 14"/>
          <p:cNvGrpSpPr>
            <a:grpSpLocks/>
          </p:cNvGrpSpPr>
          <p:nvPr/>
        </p:nvGrpSpPr>
        <p:grpSpPr bwMode="auto">
          <a:xfrm>
            <a:off x="2514600" y="2924175"/>
            <a:ext cx="3748088" cy="152400"/>
            <a:chOff x="1533" y="1341"/>
            <a:chExt cx="1774" cy="99"/>
          </a:xfrm>
        </p:grpSpPr>
        <p:sp>
          <p:nvSpPr>
            <p:cNvPr id="29767" name="Line 15"/>
            <p:cNvSpPr>
              <a:spLocks noChangeShapeType="1"/>
            </p:cNvSpPr>
            <p:nvPr/>
          </p:nvSpPr>
          <p:spPr bwMode="auto">
            <a:xfrm>
              <a:off x="1584" y="1344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68" name="Line 16"/>
            <p:cNvSpPr>
              <a:spLocks noChangeShapeType="1"/>
            </p:cNvSpPr>
            <p:nvPr/>
          </p:nvSpPr>
          <p:spPr bwMode="auto">
            <a:xfrm>
              <a:off x="1584" y="1440"/>
              <a:ext cx="16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69" name="Freeform 17"/>
            <p:cNvSpPr>
              <a:spLocks/>
            </p:cNvSpPr>
            <p:nvPr/>
          </p:nvSpPr>
          <p:spPr bwMode="auto">
            <a:xfrm>
              <a:off x="3259" y="1341"/>
              <a:ext cx="48" cy="96"/>
            </a:xfrm>
            <a:custGeom>
              <a:avLst/>
              <a:gdLst>
                <a:gd name="T0" fmla="*/ 0 w 48"/>
                <a:gd name="T1" fmla="*/ 0 h 96"/>
                <a:gd name="T2" fmla="*/ 48 w 48"/>
                <a:gd name="T3" fmla="*/ 48 h 96"/>
                <a:gd name="T4" fmla="*/ 0 w 48"/>
                <a:gd name="T5" fmla="*/ 96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96">
                  <a:moveTo>
                    <a:pt x="0" y="0"/>
                  </a:moveTo>
                  <a:cubicBezTo>
                    <a:pt x="24" y="16"/>
                    <a:pt x="48" y="32"/>
                    <a:pt x="48" y="48"/>
                  </a:cubicBezTo>
                  <a:cubicBezTo>
                    <a:pt x="48" y="64"/>
                    <a:pt x="24" y="80"/>
                    <a:pt x="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70" name="Freeform 18"/>
            <p:cNvSpPr>
              <a:spLocks/>
            </p:cNvSpPr>
            <p:nvPr/>
          </p:nvSpPr>
          <p:spPr bwMode="auto">
            <a:xfrm flipH="1">
              <a:off x="1533" y="1344"/>
              <a:ext cx="48" cy="96"/>
            </a:xfrm>
            <a:custGeom>
              <a:avLst/>
              <a:gdLst>
                <a:gd name="T0" fmla="*/ 0 w 48"/>
                <a:gd name="T1" fmla="*/ 0 h 96"/>
                <a:gd name="T2" fmla="*/ 48 w 48"/>
                <a:gd name="T3" fmla="*/ 48 h 96"/>
                <a:gd name="T4" fmla="*/ 0 w 48"/>
                <a:gd name="T5" fmla="*/ 96 h 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8" h="96">
                  <a:moveTo>
                    <a:pt x="0" y="0"/>
                  </a:moveTo>
                  <a:cubicBezTo>
                    <a:pt x="24" y="16"/>
                    <a:pt x="48" y="32"/>
                    <a:pt x="48" y="48"/>
                  </a:cubicBezTo>
                  <a:cubicBezTo>
                    <a:pt x="48" y="64"/>
                    <a:pt x="24" y="80"/>
                    <a:pt x="0" y="9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4643" name="AutoShape 19"/>
          <p:cNvSpPr>
            <a:spLocks noChangeArrowheads="1"/>
          </p:cNvSpPr>
          <p:nvPr/>
        </p:nvSpPr>
        <p:spPr bwMode="auto">
          <a:xfrm>
            <a:off x="2362200" y="4419600"/>
            <a:ext cx="457200" cy="76200"/>
          </a:xfrm>
          <a:prstGeom prst="parallelogram">
            <a:avLst>
              <a:gd name="adj" fmla="val 150000"/>
            </a:avLst>
          </a:prstGeom>
          <a:gradFill rotWithShape="1">
            <a:gsLst>
              <a:gs pos="0">
                <a:schemeClr val="bg1">
                  <a:alpha val="80000"/>
                </a:schemeClr>
              </a:gs>
              <a:gs pos="50000">
                <a:srgbClr val="E1FFE1">
                  <a:alpha val="80000"/>
                </a:srgb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644" name="AutoShape 20"/>
          <p:cNvSpPr>
            <a:spLocks noChangeArrowheads="1"/>
          </p:cNvSpPr>
          <p:nvPr/>
        </p:nvSpPr>
        <p:spPr bwMode="auto">
          <a:xfrm>
            <a:off x="2514600" y="4267200"/>
            <a:ext cx="457200" cy="76200"/>
          </a:xfrm>
          <a:prstGeom prst="parallelogram">
            <a:avLst>
              <a:gd name="adj" fmla="val 150000"/>
            </a:avLst>
          </a:prstGeom>
          <a:gradFill rotWithShape="1">
            <a:gsLst>
              <a:gs pos="0">
                <a:schemeClr val="bg1">
                  <a:alpha val="80000"/>
                </a:schemeClr>
              </a:gs>
              <a:gs pos="50000">
                <a:srgbClr val="E1FFE1">
                  <a:alpha val="80000"/>
                </a:srgb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645" name="AutoShape 21"/>
          <p:cNvSpPr>
            <a:spLocks noChangeArrowheads="1"/>
          </p:cNvSpPr>
          <p:nvPr/>
        </p:nvSpPr>
        <p:spPr bwMode="auto">
          <a:xfrm>
            <a:off x="3429000" y="4267200"/>
            <a:ext cx="457200" cy="76200"/>
          </a:xfrm>
          <a:prstGeom prst="parallelogram">
            <a:avLst>
              <a:gd name="adj" fmla="val 150000"/>
            </a:avLst>
          </a:prstGeom>
          <a:gradFill rotWithShape="1">
            <a:gsLst>
              <a:gs pos="0">
                <a:schemeClr val="bg1">
                  <a:alpha val="80000"/>
                </a:schemeClr>
              </a:gs>
              <a:gs pos="50000">
                <a:srgbClr val="E1FFE1">
                  <a:alpha val="80000"/>
                </a:srgb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4646" name="AutoShape 22"/>
          <p:cNvSpPr>
            <a:spLocks noChangeArrowheads="1"/>
          </p:cNvSpPr>
          <p:nvPr/>
        </p:nvSpPr>
        <p:spPr bwMode="auto">
          <a:xfrm>
            <a:off x="3276600" y="4419600"/>
            <a:ext cx="457200" cy="76200"/>
          </a:xfrm>
          <a:prstGeom prst="parallelogram">
            <a:avLst>
              <a:gd name="adj" fmla="val 150000"/>
            </a:avLst>
          </a:prstGeom>
          <a:gradFill rotWithShape="1">
            <a:gsLst>
              <a:gs pos="0">
                <a:schemeClr val="bg1">
                  <a:alpha val="80000"/>
                </a:schemeClr>
              </a:gs>
              <a:gs pos="50000">
                <a:srgbClr val="E1FFE1">
                  <a:alpha val="80000"/>
                </a:srgb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711" name="Text Box 23"/>
          <p:cNvSpPr txBox="1">
            <a:spLocks noChangeArrowheads="1"/>
          </p:cNvSpPr>
          <p:nvPr/>
        </p:nvSpPr>
        <p:spPr bwMode="auto">
          <a:xfrm>
            <a:off x="2667000" y="3200400"/>
            <a:ext cx="1270000" cy="3048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/>
              <a:t>GEM with CsI</a:t>
            </a:r>
          </a:p>
        </p:txBody>
      </p:sp>
      <p:sp>
        <p:nvSpPr>
          <p:cNvPr id="29712" name="Line 24"/>
          <p:cNvSpPr>
            <a:spLocks noChangeShapeType="1"/>
          </p:cNvSpPr>
          <p:nvPr/>
        </p:nvSpPr>
        <p:spPr bwMode="auto">
          <a:xfrm flipV="1">
            <a:off x="3886200" y="32004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3" name="Text Box 25"/>
          <p:cNvSpPr txBox="1">
            <a:spLocks noChangeArrowheads="1"/>
          </p:cNvSpPr>
          <p:nvPr/>
        </p:nvSpPr>
        <p:spPr bwMode="auto">
          <a:xfrm>
            <a:off x="457200" y="4267200"/>
            <a:ext cx="1524000" cy="3048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/>
              <a:t>Molybinum boats</a:t>
            </a:r>
          </a:p>
        </p:txBody>
      </p:sp>
      <p:sp>
        <p:nvSpPr>
          <p:cNvPr id="29714" name="Text Box 26"/>
          <p:cNvSpPr txBox="1">
            <a:spLocks noChangeArrowheads="1"/>
          </p:cNvSpPr>
          <p:nvPr/>
        </p:nvSpPr>
        <p:spPr bwMode="auto">
          <a:xfrm>
            <a:off x="2209800" y="2286000"/>
            <a:ext cx="1752600" cy="51752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/>
              <a:t>GEM mounting box w/ wheels on track</a:t>
            </a:r>
          </a:p>
        </p:txBody>
      </p:sp>
      <p:sp>
        <p:nvSpPr>
          <p:cNvPr id="29715" name="Line 27"/>
          <p:cNvSpPr>
            <a:spLocks noChangeShapeType="1"/>
          </p:cNvSpPr>
          <p:nvPr/>
        </p:nvSpPr>
        <p:spPr bwMode="auto">
          <a:xfrm flipV="1">
            <a:off x="1905000" y="4343400"/>
            <a:ext cx="533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6" name="Line 28"/>
          <p:cNvSpPr>
            <a:spLocks noChangeShapeType="1"/>
          </p:cNvSpPr>
          <p:nvPr/>
        </p:nvSpPr>
        <p:spPr bwMode="auto">
          <a:xfrm>
            <a:off x="1905000" y="4419600"/>
            <a:ext cx="457200" cy="5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717" name="Group 29"/>
          <p:cNvGrpSpPr>
            <a:grpSpLocks/>
          </p:cNvGrpSpPr>
          <p:nvPr/>
        </p:nvGrpSpPr>
        <p:grpSpPr bwMode="auto">
          <a:xfrm>
            <a:off x="4940300" y="3368675"/>
            <a:ext cx="76200" cy="228600"/>
            <a:chOff x="3072" y="2112"/>
            <a:chExt cx="96" cy="240"/>
          </a:xfrm>
        </p:grpSpPr>
        <p:sp>
          <p:nvSpPr>
            <p:cNvPr id="29765" name="AutoShape 30"/>
            <p:cNvSpPr>
              <a:spLocks noChangeArrowheads="1"/>
            </p:cNvSpPr>
            <p:nvPr/>
          </p:nvSpPr>
          <p:spPr bwMode="auto">
            <a:xfrm>
              <a:off x="3072" y="2112"/>
              <a:ext cx="96" cy="240"/>
            </a:xfrm>
            <a:prstGeom prst="can">
              <a:avLst>
                <a:gd name="adj" fmla="val 62500"/>
              </a:avLst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66" name="Oval 31"/>
            <p:cNvSpPr>
              <a:spLocks noChangeArrowheads="1"/>
            </p:cNvSpPr>
            <p:nvPr/>
          </p:nvSpPr>
          <p:spPr bwMode="auto">
            <a:xfrm>
              <a:off x="3072" y="2117"/>
              <a:ext cx="96" cy="48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18" name="Text Box 32"/>
          <p:cNvSpPr txBox="1">
            <a:spLocks noChangeArrowheads="1"/>
          </p:cNvSpPr>
          <p:nvPr/>
        </p:nvSpPr>
        <p:spPr bwMode="auto">
          <a:xfrm>
            <a:off x="4462463" y="1828800"/>
            <a:ext cx="2852737" cy="3048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/>
              <a:t>Harpoon for moving mounting box</a:t>
            </a:r>
          </a:p>
        </p:txBody>
      </p:sp>
      <p:sp>
        <p:nvSpPr>
          <p:cNvPr id="29719" name="Line 33"/>
          <p:cNvSpPr>
            <a:spLocks noChangeShapeType="1"/>
          </p:cNvSpPr>
          <p:nvPr/>
        </p:nvSpPr>
        <p:spPr bwMode="auto">
          <a:xfrm>
            <a:off x="5224463" y="2057400"/>
            <a:ext cx="533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0" name="Line 34"/>
          <p:cNvSpPr>
            <a:spLocks noChangeShapeType="1"/>
          </p:cNvSpPr>
          <p:nvPr/>
        </p:nvSpPr>
        <p:spPr bwMode="auto">
          <a:xfrm>
            <a:off x="2751138" y="4475163"/>
            <a:ext cx="533400" cy="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1" name="Line 35"/>
          <p:cNvSpPr>
            <a:spLocks noChangeShapeType="1"/>
          </p:cNvSpPr>
          <p:nvPr/>
        </p:nvSpPr>
        <p:spPr bwMode="auto">
          <a:xfrm>
            <a:off x="2903538" y="4322763"/>
            <a:ext cx="533400" cy="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2" name="Line 36"/>
          <p:cNvSpPr>
            <a:spLocks noChangeShapeType="1"/>
          </p:cNvSpPr>
          <p:nvPr/>
        </p:nvSpPr>
        <p:spPr bwMode="auto">
          <a:xfrm flipV="1">
            <a:off x="2611438" y="4346575"/>
            <a:ext cx="76200" cy="76200"/>
          </a:xfrm>
          <a:prstGeom prst="line">
            <a:avLst/>
          </a:prstGeom>
          <a:noFill/>
          <a:ln w="9525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3" name="Line 37"/>
          <p:cNvSpPr>
            <a:spLocks noChangeShapeType="1"/>
          </p:cNvSpPr>
          <p:nvPr/>
        </p:nvSpPr>
        <p:spPr bwMode="auto">
          <a:xfrm>
            <a:off x="3609975" y="4506913"/>
            <a:ext cx="504825" cy="827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4" name="Line 38"/>
          <p:cNvSpPr>
            <a:spLocks noChangeShapeType="1"/>
          </p:cNvSpPr>
          <p:nvPr/>
        </p:nvSpPr>
        <p:spPr bwMode="auto">
          <a:xfrm>
            <a:off x="3762375" y="4354513"/>
            <a:ext cx="581025" cy="979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25" name="Rectangle 39"/>
          <p:cNvSpPr>
            <a:spLocks noChangeArrowheads="1"/>
          </p:cNvSpPr>
          <p:nvPr/>
        </p:nvSpPr>
        <p:spPr bwMode="auto">
          <a:xfrm>
            <a:off x="4038600" y="5334000"/>
            <a:ext cx="381000" cy="381000"/>
          </a:xfrm>
          <a:prstGeom prst="rect">
            <a:avLst/>
          </a:prstGeom>
          <a:solidFill>
            <a:srgbClr val="993366">
              <a:alpha val="59999"/>
            </a:srgbClr>
          </a:solidFill>
          <a:ln w="9525">
            <a:solidFill>
              <a:srgbClr val="99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AC</a:t>
            </a:r>
          </a:p>
        </p:txBody>
      </p:sp>
      <p:sp>
        <p:nvSpPr>
          <p:cNvPr id="29726" name="Line 40"/>
          <p:cNvSpPr>
            <a:spLocks noChangeShapeType="1"/>
          </p:cNvSpPr>
          <p:nvPr/>
        </p:nvSpPr>
        <p:spPr bwMode="auto">
          <a:xfrm>
            <a:off x="3886200" y="2514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4665" name="Group 41"/>
          <p:cNvGrpSpPr>
            <a:grpSpLocks/>
          </p:cNvGrpSpPr>
          <p:nvPr/>
        </p:nvGrpSpPr>
        <p:grpSpPr bwMode="auto">
          <a:xfrm>
            <a:off x="4343400" y="2971800"/>
            <a:ext cx="4848225" cy="3352800"/>
            <a:chOff x="2736" y="1872"/>
            <a:chExt cx="3054" cy="2112"/>
          </a:xfrm>
        </p:grpSpPr>
        <p:grpSp>
          <p:nvGrpSpPr>
            <p:cNvPr id="29728" name="Group 42"/>
            <p:cNvGrpSpPr>
              <a:grpSpLocks/>
            </p:cNvGrpSpPr>
            <p:nvPr/>
          </p:nvGrpSpPr>
          <p:grpSpPr bwMode="auto">
            <a:xfrm>
              <a:off x="2736" y="1872"/>
              <a:ext cx="2928" cy="2112"/>
              <a:chOff x="2736" y="1872"/>
              <a:chExt cx="2928" cy="2112"/>
            </a:xfrm>
          </p:grpSpPr>
          <p:sp>
            <p:nvSpPr>
              <p:cNvPr id="29730" name="Oval 43"/>
              <p:cNvSpPr>
                <a:spLocks noChangeArrowheads="1"/>
              </p:cNvSpPr>
              <p:nvPr/>
            </p:nvSpPr>
            <p:spPr bwMode="auto">
              <a:xfrm>
                <a:off x="2736" y="1872"/>
                <a:ext cx="768" cy="480"/>
              </a:xfrm>
              <a:prstGeom prst="ellipse">
                <a:avLst/>
              </a:prstGeom>
              <a:solidFill>
                <a:schemeClr val="bg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31" name="Oval 4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2496" cy="1728"/>
              </a:xfrm>
              <a:prstGeom prst="ellipse">
                <a:avLst/>
              </a:prstGeom>
              <a:solidFill>
                <a:schemeClr val="bg1">
                  <a:alpha val="79999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9732" name="AutoShape 45"/>
              <p:cNvSpPr>
                <a:spLocks noChangeArrowheads="1"/>
              </p:cNvSpPr>
              <p:nvPr/>
            </p:nvSpPr>
            <p:spPr bwMode="auto">
              <a:xfrm>
                <a:off x="3747" y="2572"/>
                <a:ext cx="1563" cy="152"/>
              </a:xfrm>
              <a:prstGeom prst="parallelogram">
                <a:avLst>
                  <a:gd name="adj" fmla="val 257072"/>
                </a:avLst>
              </a:prstGeom>
              <a:solidFill>
                <a:srgbClr val="69FF6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33" name="AutoShape 46"/>
              <p:cNvSpPr>
                <a:spLocks noChangeArrowheads="1"/>
              </p:cNvSpPr>
              <p:nvPr/>
            </p:nvSpPr>
            <p:spPr bwMode="auto">
              <a:xfrm>
                <a:off x="3768" y="2908"/>
                <a:ext cx="1563" cy="152"/>
              </a:xfrm>
              <a:prstGeom prst="parallelogram">
                <a:avLst>
                  <a:gd name="adj" fmla="val 257072"/>
                </a:avLst>
              </a:prstGeom>
              <a:pattFill prst="openDmnd">
                <a:fgClr>
                  <a:srgbClr val="000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734" name="Group 47"/>
              <p:cNvGrpSpPr>
                <a:grpSpLocks/>
              </p:cNvGrpSpPr>
              <p:nvPr/>
            </p:nvGrpSpPr>
            <p:grpSpPr bwMode="auto">
              <a:xfrm rot="-690407">
                <a:off x="4728" y="3100"/>
                <a:ext cx="393" cy="99"/>
                <a:chOff x="1912" y="2705"/>
                <a:chExt cx="393" cy="99"/>
              </a:xfrm>
            </p:grpSpPr>
            <p:sp>
              <p:nvSpPr>
                <p:cNvPr id="29763" name="AutoShape 48"/>
                <p:cNvSpPr>
                  <a:spLocks noChangeArrowheads="1"/>
                </p:cNvSpPr>
                <p:nvPr/>
              </p:nvSpPr>
              <p:spPr bwMode="auto">
                <a:xfrm rot="-6020262">
                  <a:off x="2059" y="2558"/>
                  <a:ext cx="99" cy="393"/>
                </a:xfrm>
                <a:prstGeom prst="can">
                  <a:avLst>
                    <a:gd name="adj" fmla="val 141457"/>
                  </a:avLst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64" name="Oval 49"/>
                <p:cNvSpPr>
                  <a:spLocks noChangeArrowheads="1"/>
                </p:cNvSpPr>
                <p:nvPr/>
              </p:nvSpPr>
              <p:spPr bwMode="auto">
                <a:xfrm>
                  <a:off x="1960" y="2751"/>
                  <a:ext cx="40" cy="48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735" name="AutoShape 50"/>
              <p:cNvSpPr>
                <a:spLocks noChangeArrowheads="1"/>
              </p:cNvSpPr>
              <p:nvPr/>
            </p:nvSpPr>
            <p:spPr bwMode="auto">
              <a:xfrm rot="-5400000">
                <a:off x="4342" y="3273"/>
                <a:ext cx="240" cy="96"/>
              </a:xfrm>
              <a:prstGeom prst="parallelogram">
                <a:avLst>
                  <a:gd name="adj" fmla="val 110683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36" name="Line 51"/>
              <p:cNvSpPr>
                <a:spLocks noChangeShapeType="1"/>
              </p:cNvSpPr>
              <p:nvPr/>
            </p:nvSpPr>
            <p:spPr bwMode="auto">
              <a:xfrm flipH="1">
                <a:off x="4455" y="3201"/>
                <a:ext cx="336" cy="127"/>
              </a:xfrm>
              <a:prstGeom prst="line">
                <a:avLst/>
              </a:prstGeom>
              <a:noFill/>
              <a:ln w="9525">
                <a:solidFill>
                  <a:srgbClr val="CCCC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37" name="Line 52"/>
              <p:cNvSpPr>
                <a:spLocks noChangeShapeType="1"/>
              </p:cNvSpPr>
              <p:nvPr/>
            </p:nvSpPr>
            <p:spPr bwMode="auto">
              <a:xfrm flipH="1" flipV="1">
                <a:off x="4465" y="2754"/>
                <a:ext cx="0" cy="566"/>
              </a:xfrm>
              <a:prstGeom prst="line">
                <a:avLst/>
              </a:prstGeom>
              <a:noFill/>
              <a:ln w="9525">
                <a:solidFill>
                  <a:srgbClr val="CCCC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38" name="Line 53"/>
              <p:cNvSpPr>
                <a:spLocks noChangeShapeType="1"/>
              </p:cNvSpPr>
              <p:nvPr/>
            </p:nvSpPr>
            <p:spPr bwMode="auto">
              <a:xfrm flipH="1">
                <a:off x="4463" y="3325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CCCC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39" name="Line 54"/>
              <p:cNvSpPr>
                <a:spLocks noChangeShapeType="1"/>
              </p:cNvSpPr>
              <p:nvPr/>
            </p:nvSpPr>
            <p:spPr bwMode="auto">
              <a:xfrm flipH="1">
                <a:off x="4372" y="2731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40" name="Line 55"/>
              <p:cNvSpPr>
                <a:spLocks noChangeShapeType="1"/>
              </p:cNvSpPr>
              <p:nvPr/>
            </p:nvSpPr>
            <p:spPr bwMode="auto">
              <a:xfrm>
                <a:off x="4483" y="2726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41" name="Line 56"/>
              <p:cNvSpPr>
                <a:spLocks noChangeShapeType="1"/>
              </p:cNvSpPr>
              <p:nvPr/>
            </p:nvSpPr>
            <p:spPr bwMode="auto">
              <a:xfrm>
                <a:off x="4473" y="2731"/>
                <a:ext cx="68" cy="129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42" name="Text Box 57"/>
              <p:cNvSpPr txBox="1">
                <a:spLocks noChangeArrowheads="1"/>
              </p:cNvSpPr>
              <p:nvPr/>
            </p:nvSpPr>
            <p:spPr bwMode="auto">
              <a:xfrm>
                <a:off x="4587" y="3206"/>
                <a:ext cx="165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l-GR" sz="1400">
                    <a:latin typeface="Times New Roman" pitchFamily="18" charset="0"/>
                    <a:cs typeface="Times New Roman" pitchFamily="18" charset="0"/>
                  </a:rPr>
                  <a:t>γ</a:t>
                </a:r>
              </a:p>
            </p:txBody>
          </p:sp>
          <p:sp>
            <p:nvSpPr>
              <p:cNvPr id="29743" name="Text Box 58"/>
              <p:cNvSpPr txBox="1">
                <a:spLocks noChangeArrowheads="1"/>
              </p:cNvSpPr>
              <p:nvPr/>
            </p:nvSpPr>
            <p:spPr bwMode="auto">
              <a:xfrm>
                <a:off x="4498" y="2711"/>
                <a:ext cx="19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200"/>
                  <a:t>e</a:t>
                </a:r>
                <a:r>
                  <a:rPr lang="en-US" sz="1200" baseline="30000"/>
                  <a:t>-</a:t>
                </a:r>
                <a:endParaRPr lang="en-US" sz="1200"/>
              </a:p>
            </p:txBody>
          </p:sp>
          <p:sp>
            <p:nvSpPr>
              <p:cNvPr id="29744" name="Text Box 59"/>
              <p:cNvSpPr txBox="1">
                <a:spLocks noChangeArrowheads="1"/>
              </p:cNvSpPr>
              <p:nvPr/>
            </p:nvSpPr>
            <p:spPr bwMode="auto">
              <a:xfrm>
                <a:off x="4263" y="2678"/>
                <a:ext cx="19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200"/>
                  <a:t>e</a:t>
                </a:r>
                <a:r>
                  <a:rPr lang="en-US" sz="1200" baseline="30000"/>
                  <a:t>-</a:t>
                </a:r>
                <a:endParaRPr lang="en-US" sz="1200"/>
              </a:p>
            </p:txBody>
          </p:sp>
          <p:sp>
            <p:nvSpPr>
              <p:cNvPr id="29745" name="Line 60"/>
              <p:cNvSpPr>
                <a:spLocks noChangeShapeType="1"/>
              </p:cNvSpPr>
              <p:nvPr/>
            </p:nvSpPr>
            <p:spPr bwMode="auto">
              <a:xfrm>
                <a:off x="3696" y="2736"/>
                <a:ext cx="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46" name="Line 61"/>
              <p:cNvSpPr>
                <a:spLocks noChangeShapeType="1"/>
              </p:cNvSpPr>
              <p:nvPr/>
            </p:nvSpPr>
            <p:spPr bwMode="auto">
              <a:xfrm>
                <a:off x="3667" y="2733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47" name="Line 62"/>
              <p:cNvSpPr>
                <a:spLocks noChangeShapeType="1"/>
              </p:cNvSpPr>
              <p:nvPr/>
            </p:nvSpPr>
            <p:spPr bwMode="auto">
              <a:xfrm>
                <a:off x="3668" y="3075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48" name="Text Box 63"/>
              <p:cNvSpPr txBox="1">
                <a:spLocks noChangeArrowheads="1"/>
              </p:cNvSpPr>
              <p:nvPr/>
            </p:nvSpPr>
            <p:spPr bwMode="auto">
              <a:xfrm>
                <a:off x="3226" y="2736"/>
                <a:ext cx="504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400"/>
                  <a:t>~ 100 V</a:t>
                </a:r>
              </a:p>
              <a:p>
                <a:pPr eaLnBrk="1" hangingPunct="1"/>
                <a:r>
                  <a:rPr lang="en-US" sz="1400"/>
                  <a:t>~ 2mm</a:t>
                </a:r>
              </a:p>
            </p:txBody>
          </p:sp>
          <p:sp>
            <p:nvSpPr>
              <p:cNvPr id="29749" name="Oval 64"/>
              <p:cNvSpPr>
                <a:spLocks noChangeArrowheads="1"/>
              </p:cNvSpPr>
              <p:nvPr/>
            </p:nvSpPr>
            <p:spPr bwMode="auto">
              <a:xfrm>
                <a:off x="5172" y="2693"/>
                <a:ext cx="432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sz="900">
                    <a:solidFill>
                      <a:schemeClr val="bg1"/>
                    </a:solidFill>
                  </a:rPr>
                  <a:t>ampmeter</a:t>
                </a:r>
              </a:p>
            </p:txBody>
          </p:sp>
          <p:grpSp>
            <p:nvGrpSpPr>
              <p:cNvPr id="29750" name="Group 65"/>
              <p:cNvGrpSpPr>
                <a:grpSpLocks/>
              </p:cNvGrpSpPr>
              <p:nvPr/>
            </p:nvGrpSpPr>
            <p:grpSpPr bwMode="auto">
              <a:xfrm>
                <a:off x="4421" y="3620"/>
                <a:ext cx="96" cy="240"/>
                <a:chOff x="3072" y="2112"/>
                <a:chExt cx="96" cy="240"/>
              </a:xfrm>
            </p:grpSpPr>
            <p:sp>
              <p:nvSpPr>
                <p:cNvPr id="29761" name="AutoShape 66"/>
                <p:cNvSpPr>
                  <a:spLocks noChangeArrowheads="1"/>
                </p:cNvSpPr>
                <p:nvPr/>
              </p:nvSpPr>
              <p:spPr bwMode="auto">
                <a:xfrm>
                  <a:off x="3072" y="2112"/>
                  <a:ext cx="96" cy="240"/>
                </a:xfrm>
                <a:prstGeom prst="can">
                  <a:avLst>
                    <a:gd name="adj" fmla="val 62500"/>
                  </a:avLst>
                </a:prstGeom>
                <a:solidFill>
                  <a:srgbClr val="9933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62" name="Oval 67"/>
                <p:cNvSpPr>
                  <a:spLocks noChangeArrowheads="1"/>
                </p:cNvSpPr>
                <p:nvPr/>
              </p:nvSpPr>
              <p:spPr bwMode="auto">
                <a:xfrm>
                  <a:off x="3072" y="2117"/>
                  <a:ext cx="96" cy="48"/>
                </a:xfrm>
                <a:prstGeom prst="ellipse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9751" name="Text Box 68"/>
              <p:cNvSpPr txBox="1">
                <a:spLocks noChangeArrowheads="1"/>
              </p:cNvSpPr>
              <p:nvPr/>
            </p:nvSpPr>
            <p:spPr bwMode="auto">
              <a:xfrm>
                <a:off x="4176" y="2544"/>
                <a:ext cx="62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200"/>
                  <a:t>GEM w/ CsI</a:t>
                </a:r>
              </a:p>
            </p:txBody>
          </p:sp>
          <p:sp>
            <p:nvSpPr>
              <p:cNvPr id="29752" name="Text Box 69"/>
              <p:cNvSpPr txBox="1">
                <a:spLocks noChangeArrowheads="1"/>
              </p:cNvSpPr>
              <p:nvPr/>
            </p:nvSpPr>
            <p:spPr bwMode="auto">
              <a:xfrm>
                <a:off x="3871" y="3410"/>
                <a:ext cx="36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200"/>
                  <a:t>mirror</a:t>
                </a:r>
              </a:p>
            </p:txBody>
          </p:sp>
          <p:sp>
            <p:nvSpPr>
              <p:cNvPr id="29753" name="Text Box 70"/>
              <p:cNvSpPr txBox="1">
                <a:spLocks noChangeArrowheads="1"/>
              </p:cNvSpPr>
              <p:nvPr/>
            </p:nvSpPr>
            <p:spPr bwMode="auto">
              <a:xfrm>
                <a:off x="3678" y="3696"/>
                <a:ext cx="75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200"/>
                  <a:t>reference PMT</a:t>
                </a:r>
              </a:p>
            </p:txBody>
          </p:sp>
          <p:sp>
            <p:nvSpPr>
              <p:cNvPr id="29754" name="Text Box 71"/>
              <p:cNvSpPr txBox="1">
                <a:spLocks noChangeArrowheads="1"/>
              </p:cNvSpPr>
              <p:nvPr/>
            </p:nvSpPr>
            <p:spPr bwMode="auto">
              <a:xfrm>
                <a:off x="3600" y="3072"/>
                <a:ext cx="67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1200"/>
                  <a:t>mesh</a:t>
                </a:r>
              </a:p>
              <a:p>
                <a:pPr eaLnBrk="1" hangingPunct="1"/>
                <a:r>
                  <a:rPr lang="en-US" sz="1200"/>
                  <a:t>(e</a:t>
                </a:r>
                <a:r>
                  <a:rPr lang="en-US" sz="1200" baseline="30000"/>
                  <a:t>- </a:t>
                </a:r>
                <a:r>
                  <a:rPr lang="en-US" sz="1200"/>
                  <a:t>collection)</a:t>
                </a:r>
              </a:p>
            </p:txBody>
          </p:sp>
          <p:sp>
            <p:nvSpPr>
              <p:cNvPr id="29755" name="Line 72"/>
              <p:cNvSpPr>
                <a:spLocks noChangeShapeType="1"/>
              </p:cNvSpPr>
              <p:nvPr/>
            </p:nvSpPr>
            <p:spPr bwMode="auto">
              <a:xfrm flipV="1">
                <a:off x="4194" y="3375"/>
                <a:ext cx="212" cy="1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56" name="Line 73"/>
              <p:cNvSpPr>
                <a:spLocks noChangeShapeType="1"/>
              </p:cNvSpPr>
              <p:nvPr/>
            </p:nvSpPr>
            <p:spPr bwMode="auto">
              <a:xfrm flipV="1">
                <a:off x="3936" y="3072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57" name="Freeform 74"/>
              <p:cNvSpPr>
                <a:spLocks/>
              </p:cNvSpPr>
              <p:nvPr/>
            </p:nvSpPr>
            <p:spPr bwMode="auto">
              <a:xfrm>
                <a:off x="5136" y="2640"/>
                <a:ext cx="112" cy="96"/>
              </a:xfrm>
              <a:custGeom>
                <a:avLst/>
                <a:gdLst>
                  <a:gd name="T0" fmla="*/ 0 w 112"/>
                  <a:gd name="T1" fmla="*/ 0 h 96"/>
                  <a:gd name="T2" fmla="*/ 96 w 112"/>
                  <a:gd name="T3" fmla="*/ 48 h 96"/>
                  <a:gd name="T4" fmla="*/ 96 w 112"/>
                  <a:gd name="T5" fmla="*/ 96 h 9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2" h="96">
                    <a:moveTo>
                      <a:pt x="0" y="0"/>
                    </a:moveTo>
                    <a:cubicBezTo>
                      <a:pt x="40" y="16"/>
                      <a:pt x="80" y="32"/>
                      <a:pt x="96" y="48"/>
                    </a:cubicBezTo>
                    <a:cubicBezTo>
                      <a:pt x="112" y="64"/>
                      <a:pt x="104" y="80"/>
                      <a:pt x="96" y="9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58" name="Freeform 75"/>
              <p:cNvSpPr>
                <a:spLocks/>
              </p:cNvSpPr>
              <p:nvPr/>
            </p:nvSpPr>
            <p:spPr bwMode="auto">
              <a:xfrm>
                <a:off x="5136" y="2832"/>
                <a:ext cx="280" cy="168"/>
              </a:xfrm>
              <a:custGeom>
                <a:avLst/>
                <a:gdLst>
                  <a:gd name="T0" fmla="*/ 0 w 280"/>
                  <a:gd name="T1" fmla="*/ 144 h 168"/>
                  <a:gd name="T2" fmla="*/ 240 w 280"/>
                  <a:gd name="T3" fmla="*/ 144 h 168"/>
                  <a:gd name="T4" fmla="*/ 240 w 280"/>
                  <a:gd name="T5" fmla="*/ 0 h 16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80" h="168">
                    <a:moveTo>
                      <a:pt x="0" y="144"/>
                    </a:moveTo>
                    <a:cubicBezTo>
                      <a:pt x="100" y="156"/>
                      <a:pt x="200" y="168"/>
                      <a:pt x="240" y="144"/>
                    </a:cubicBezTo>
                    <a:cubicBezTo>
                      <a:pt x="280" y="120"/>
                      <a:pt x="260" y="60"/>
                      <a:pt x="24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59" name="Line 76"/>
              <p:cNvSpPr>
                <a:spLocks noChangeShapeType="1"/>
              </p:cNvSpPr>
              <p:nvPr/>
            </p:nvSpPr>
            <p:spPr bwMode="auto">
              <a:xfrm>
                <a:off x="2736" y="2160"/>
                <a:ext cx="432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60" name="Line 77"/>
              <p:cNvSpPr>
                <a:spLocks noChangeShapeType="1"/>
              </p:cNvSpPr>
              <p:nvPr/>
            </p:nvSpPr>
            <p:spPr bwMode="auto">
              <a:xfrm>
                <a:off x="3436" y="1973"/>
                <a:ext cx="1440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29" name="Text Box 78"/>
            <p:cNvSpPr txBox="1">
              <a:spLocks noChangeArrowheads="1"/>
            </p:cNvSpPr>
            <p:nvPr/>
          </p:nvSpPr>
          <p:spPr bwMode="auto">
            <a:xfrm>
              <a:off x="4815" y="3089"/>
              <a:ext cx="975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endParaRPr lang="en-US" sz="300"/>
            </a:p>
            <a:p>
              <a:pPr algn="ctr" eaLnBrk="1" hangingPunct="1"/>
              <a:r>
                <a:rPr lang="en-US" sz="1200"/>
                <a:t>D</a:t>
              </a:r>
              <a:r>
                <a:rPr lang="en-US" sz="1200" baseline="-25000"/>
                <a:t>2</a:t>
              </a:r>
              <a:r>
                <a:rPr lang="en-US" sz="1200"/>
                <a:t> lamp</a:t>
              </a:r>
            </a:p>
            <a:p>
              <a:pPr algn="ctr" eaLnBrk="1" hangingPunct="1"/>
              <a:r>
                <a:rPr lang="en-US" sz="1200"/>
                <a:t>(</a:t>
              </a:r>
              <a:r>
                <a:rPr lang="el-GR" sz="1200"/>
                <a:t>λ</a:t>
              </a:r>
              <a:r>
                <a:rPr lang="en-US" sz="1200"/>
                <a:t>=160,185,200 nm)</a:t>
              </a:r>
              <a:endParaRPr lang="el-GR" sz="120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4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101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5408613"/>
            <a:ext cx="6783387" cy="1296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5" descr="QE DAQ Screen Sho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76463"/>
            <a:ext cx="4876800" cy="3224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5105400" y="2286000"/>
            <a:ext cx="36290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u="sng"/>
              <a:t>Quantum Efficiency:</a:t>
            </a:r>
          </a:p>
          <a:p>
            <a:pPr eaLnBrk="1" hangingPunct="1">
              <a:buFontTx/>
              <a:buChar char="•"/>
            </a:pPr>
            <a:r>
              <a:rPr lang="en-US"/>
              <a:t> LabView DAQ interface</a:t>
            </a:r>
          </a:p>
          <a:p>
            <a:pPr eaLnBrk="1" hangingPunct="1">
              <a:buFontTx/>
              <a:buChar char="•"/>
            </a:pPr>
            <a:r>
              <a:rPr lang="en-US"/>
              <a:t> records:</a:t>
            </a:r>
          </a:p>
          <a:p>
            <a:pPr lvl="1" eaLnBrk="1" hangingPunct="1">
              <a:buFontTx/>
              <a:buChar char="•"/>
            </a:pPr>
            <a:r>
              <a:rPr lang="en-US"/>
              <a:t> Photocathode Current</a:t>
            </a:r>
          </a:p>
          <a:p>
            <a:pPr lvl="1" eaLnBrk="1" hangingPunct="1">
              <a:buFontTx/>
              <a:buChar char="•"/>
            </a:pPr>
            <a:r>
              <a:rPr lang="en-US"/>
              <a:t> Reference PMT Current</a:t>
            </a:r>
          </a:p>
          <a:p>
            <a:pPr lvl="1" eaLnBrk="1" hangingPunct="1">
              <a:buFontTx/>
              <a:buChar char="•"/>
            </a:pPr>
            <a:r>
              <a:rPr lang="en-US"/>
              <a:t> Mirror Orientation</a:t>
            </a:r>
          </a:p>
          <a:p>
            <a:pPr lvl="1" eaLnBrk="1" hangingPunct="1">
              <a:buFontTx/>
              <a:buChar char="•"/>
            </a:pPr>
            <a:r>
              <a:rPr lang="en-US"/>
              <a:t> Y-coordinate (manually)</a:t>
            </a:r>
          </a:p>
          <a:p>
            <a:pPr lvl="1" eaLnBrk="1" hangingPunct="1">
              <a:buFontTx/>
              <a:buChar char="•"/>
            </a:pPr>
            <a:r>
              <a:rPr lang="en-US"/>
              <a:t> X-coordinate (automatically)</a:t>
            </a:r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76200" y="2057400"/>
            <a:ext cx="8991600" cy="47244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  <a:noFill/>
        </p:spPr>
        <p:txBody>
          <a:bodyPr/>
          <a:lstStyle/>
          <a:p>
            <a:r>
              <a:rPr lang="en-US" sz="3200" u="sng" smtClean="0"/>
              <a:t>QE System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324600" y="4572000"/>
            <a:ext cx="2674938" cy="1260475"/>
            <a:chOff x="3984" y="2880"/>
            <a:chExt cx="1685" cy="794"/>
          </a:xfrm>
        </p:grpSpPr>
        <p:pic>
          <p:nvPicPr>
            <p:cNvPr id="30731" name="Picture 3" descr="P10100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880"/>
              <a:ext cx="1680" cy="5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32" name="Text Box 9"/>
            <p:cNvSpPr txBox="1">
              <a:spLocks noChangeArrowheads="1"/>
            </p:cNvSpPr>
            <p:nvPr/>
          </p:nvSpPr>
          <p:spPr bwMode="auto">
            <a:xfrm>
              <a:off x="4394" y="3456"/>
              <a:ext cx="1275" cy="2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/>
                <a:t>String potentiometer</a:t>
              </a:r>
            </a:p>
          </p:txBody>
        </p:sp>
      </p:grpSp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320675" y="914400"/>
            <a:ext cx="45434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u="sng"/>
              <a:t>Revamped QE:  </a:t>
            </a:r>
          </a:p>
          <a:p>
            <a:pPr eaLnBrk="1" hangingPunct="1">
              <a:buFontTx/>
              <a:buChar char="•"/>
            </a:pPr>
            <a:r>
              <a:rPr lang="en-US"/>
              <a:t> Can this system be made user-friendly?? </a:t>
            </a:r>
          </a:p>
          <a:p>
            <a:pPr eaLnBrk="1" hangingPunct="1">
              <a:buFontTx/>
              <a:buChar char="•"/>
            </a:pPr>
            <a:r>
              <a:rPr lang="en-US"/>
              <a:t> Of Course!!</a:t>
            </a:r>
          </a:p>
        </p:txBody>
      </p:sp>
      <p:sp>
        <p:nvSpPr>
          <p:cNvPr id="30729" name="Slide Number Placeholder 10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56A328C-7657-49FE-B066-97D135027CAD}" type="slidenum">
              <a:rPr lang="en-US" smtClean="0"/>
              <a:pPr eaLnBrk="1" hangingPunct="1"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342297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624138" y="47625"/>
            <a:ext cx="40306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u="sng"/>
              <a:t>Relative QE</a:t>
            </a:r>
          </a:p>
          <a:p>
            <a:pPr algn="ctr" eaLnBrk="1" hangingPunct="1"/>
            <a:r>
              <a:rPr lang="en-US" sz="2400"/>
              <a:t>(results from the evaporator)</a:t>
            </a:r>
          </a:p>
        </p:txBody>
      </p:sp>
      <p:sp>
        <p:nvSpPr>
          <p:cNvPr id="31747" name="Rectangle 6"/>
          <p:cNvSpPr>
            <a:spLocks noChangeArrowheads="1"/>
          </p:cNvSpPr>
          <p:nvPr/>
        </p:nvSpPr>
        <p:spPr bwMode="auto">
          <a:xfrm>
            <a:off x="457200" y="914400"/>
            <a:ext cx="8229600" cy="58674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1748" name="Picture 3" descr="C:\Documents and Settings\Jason\Desktop\qe_shot_102_3ge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00125"/>
            <a:ext cx="679767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1616075" y="5715000"/>
            <a:ext cx="37147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/>
              <a:t>Encouraging results:</a:t>
            </a:r>
          </a:p>
          <a:p>
            <a:pPr eaLnBrk="1" hangingPunct="1">
              <a:buFontTx/>
              <a:buChar char="•"/>
            </a:pPr>
            <a:r>
              <a:rPr lang="en-US" b="1"/>
              <a:t> </a:t>
            </a:r>
            <a:r>
              <a:rPr lang="en-US"/>
              <a:t>Highly uniform QE across GEMs. </a:t>
            </a:r>
          </a:p>
        </p:txBody>
      </p:sp>
      <p:pic>
        <p:nvPicPr>
          <p:cNvPr id="28678" name="Picture 6" descr="C:\Documents and Settings\Jason\My Documents\Ajason\Stony Brook\group\HBD\computerized QE\QE_plots\qe_map_102_gem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066800"/>
            <a:ext cx="1927225" cy="14275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1751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781800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6E24145-6E64-4B56-A47F-0F140FDC4CA8}" type="slidenum">
              <a:rPr lang="en-US" smtClean="0"/>
              <a:pPr eaLnBrk="1" hangingPunct="1"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4629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1616075" y="5715000"/>
            <a:ext cx="3714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/>
              <a:t>Encouraging results:</a:t>
            </a:r>
          </a:p>
          <a:p>
            <a:pPr eaLnBrk="1" hangingPunct="1">
              <a:buFontTx/>
              <a:buChar char="•"/>
            </a:pPr>
            <a:r>
              <a:rPr lang="en-US" b="1"/>
              <a:t> </a:t>
            </a:r>
            <a:r>
              <a:rPr lang="en-US"/>
              <a:t>Highly uniform QE across GEMs. </a:t>
            </a:r>
          </a:p>
          <a:p>
            <a:pPr eaLnBrk="1" hangingPunct="1">
              <a:buFontTx/>
              <a:buChar char="•"/>
            </a:pPr>
            <a:r>
              <a:rPr lang="en-US" b="1"/>
              <a:t> </a:t>
            </a:r>
            <a:r>
              <a:rPr lang="en-US" i="1"/>
              <a:t>Chicklet</a:t>
            </a:r>
            <a:r>
              <a:rPr lang="en-US"/>
              <a:t> results confirm high QE. </a:t>
            </a:r>
            <a:endParaRPr lang="en-US" b="1"/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457200" y="914400"/>
            <a:ext cx="8229600" cy="58674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772" name="Picture 3" descr="C:\Documents and Settings\Jason\Desktop\qe_shot_102_3ge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00125"/>
            <a:ext cx="679767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Documents and Settings\Jason\My Documents\Ajason\Stony Brook\group\HBD\computerized QE\QE_plots\qe_map_102_gem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066800"/>
            <a:ext cx="1927225" cy="142757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219200" y="990600"/>
            <a:ext cx="6858000" cy="47244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2" descr="C:\Documents and Settings\Jason\Desktop\abs_q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2286000"/>
            <a:ext cx="4320419" cy="29098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2776" name="Text Box 4"/>
          <p:cNvSpPr txBox="1">
            <a:spLocks noChangeArrowheads="1"/>
          </p:cNvSpPr>
          <p:nvPr/>
        </p:nvSpPr>
        <p:spPr bwMode="auto">
          <a:xfrm>
            <a:off x="3336925" y="47625"/>
            <a:ext cx="2682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u="sng"/>
              <a:t>Absolute QE</a:t>
            </a:r>
          </a:p>
          <a:p>
            <a:pPr algn="ctr" eaLnBrk="1" hangingPunct="1"/>
            <a:r>
              <a:rPr lang="en-US" sz="2400"/>
              <a:t>(results from BNL)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1963" y="4962525"/>
            <a:ext cx="554037" cy="260350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10 </a:t>
            </a:r>
            <a:r>
              <a:rPr lang="en-US" sz="1100" dirty="0" err="1"/>
              <a:t>eV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380038" y="4953000"/>
            <a:ext cx="474662" cy="261938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/>
              <a:t>6 </a:t>
            </a:r>
            <a:r>
              <a:rPr lang="en-US" sz="1100" dirty="0" err="1"/>
              <a:t>eV</a:t>
            </a:r>
            <a:endParaRPr lang="en-US" sz="1100" dirty="0"/>
          </a:p>
        </p:txBody>
      </p:sp>
      <p:sp>
        <p:nvSpPr>
          <p:cNvPr id="32779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6781800" y="6381750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FA7699-FC2F-4AF1-BB94-EA75984D69B4}" type="slidenum">
              <a:rPr lang="en-US" smtClean="0"/>
              <a:pPr eaLnBrk="1" hangingPunct="1"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1003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7" name="Picture 9" descr="100_1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84438"/>
            <a:ext cx="6022975" cy="3354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2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  <a:noFill/>
        </p:spPr>
        <p:txBody>
          <a:bodyPr/>
          <a:lstStyle/>
          <a:p>
            <a:r>
              <a:rPr lang="en-US" sz="3200" u="sng" smtClean="0"/>
              <a:t>Railroad System</a:t>
            </a:r>
            <a:br>
              <a:rPr lang="en-US" sz="3200" u="sng" smtClean="0"/>
            </a:br>
            <a:r>
              <a:rPr lang="en-US" sz="2400" smtClean="0"/>
              <a:t>“low rider”</a:t>
            </a:r>
            <a:endParaRPr lang="en-US" sz="2800" smtClean="0"/>
          </a:p>
        </p:txBody>
      </p:sp>
      <p:sp>
        <p:nvSpPr>
          <p:cNvPr id="35844" name="Rectangle 25"/>
          <p:cNvSpPr>
            <a:spLocks noChangeArrowheads="1"/>
          </p:cNvSpPr>
          <p:nvPr/>
        </p:nvSpPr>
        <p:spPr bwMode="auto">
          <a:xfrm>
            <a:off x="685800" y="1066800"/>
            <a:ext cx="7848600" cy="57150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Text Box 26"/>
          <p:cNvSpPr txBox="1">
            <a:spLocks noChangeArrowheads="1"/>
          </p:cNvSpPr>
          <p:nvPr/>
        </p:nvSpPr>
        <p:spPr bwMode="auto">
          <a:xfrm>
            <a:off x="1600200" y="1143000"/>
            <a:ext cx="53054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u="sng"/>
              <a:t>Chuggin’ along on the railroad: </a:t>
            </a:r>
          </a:p>
          <a:p>
            <a:pPr eaLnBrk="1" hangingPunct="1">
              <a:buFontTx/>
              <a:buChar char="•"/>
            </a:pPr>
            <a:r>
              <a:rPr lang="en-US"/>
              <a:t> After flushing the foyer, </a:t>
            </a:r>
          </a:p>
          <a:p>
            <a:pPr eaLnBrk="1" hangingPunct="1">
              <a:buFontTx/>
              <a:buChar char="•"/>
            </a:pPr>
            <a:r>
              <a:rPr lang="en-US"/>
              <a:t> Transport box rolls effortlessly out of the airlock...</a:t>
            </a:r>
          </a:p>
          <a:p>
            <a:pPr eaLnBrk="1" hangingPunct="1">
              <a:buFontTx/>
              <a:buChar char="•"/>
            </a:pPr>
            <a:r>
              <a:rPr lang="en-US"/>
              <a:t> …and into the glovebox. </a:t>
            </a:r>
          </a:p>
        </p:txBody>
      </p:sp>
      <p:pic>
        <p:nvPicPr>
          <p:cNvPr id="48155" name="Picture 27" descr="P101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3049588"/>
            <a:ext cx="7694612" cy="3656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339850" y="5018088"/>
            <a:ext cx="7021513" cy="852487"/>
            <a:chOff x="700" y="3113"/>
            <a:chExt cx="4423" cy="537"/>
          </a:xfrm>
        </p:grpSpPr>
        <p:sp>
          <p:nvSpPr>
            <p:cNvPr id="35851" name="Line 29"/>
            <p:cNvSpPr>
              <a:spLocks noChangeShapeType="1"/>
            </p:cNvSpPr>
            <p:nvPr/>
          </p:nvSpPr>
          <p:spPr bwMode="auto">
            <a:xfrm rot="21540000" flipH="1">
              <a:off x="912" y="3216"/>
              <a:ext cx="2352" cy="28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Line 30"/>
            <p:cNvSpPr>
              <a:spLocks noChangeShapeType="1"/>
            </p:cNvSpPr>
            <p:nvPr/>
          </p:nvSpPr>
          <p:spPr bwMode="auto">
            <a:xfrm>
              <a:off x="816" y="3120"/>
              <a:ext cx="96" cy="403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3" name="Line 31"/>
            <p:cNvSpPr>
              <a:spLocks noChangeShapeType="1"/>
            </p:cNvSpPr>
            <p:nvPr/>
          </p:nvSpPr>
          <p:spPr bwMode="auto">
            <a:xfrm rot="120000">
              <a:off x="3964" y="3216"/>
              <a:ext cx="0" cy="37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4" name="Line 32"/>
            <p:cNvSpPr>
              <a:spLocks noChangeShapeType="1"/>
            </p:cNvSpPr>
            <p:nvPr/>
          </p:nvSpPr>
          <p:spPr bwMode="auto">
            <a:xfrm rot="120000">
              <a:off x="4368" y="3216"/>
              <a:ext cx="0" cy="37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5" name="Line 33"/>
            <p:cNvSpPr>
              <a:spLocks noChangeShapeType="1"/>
            </p:cNvSpPr>
            <p:nvPr/>
          </p:nvSpPr>
          <p:spPr bwMode="auto">
            <a:xfrm rot="5520000">
              <a:off x="4161" y="3403"/>
              <a:ext cx="0" cy="37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6" name="Line 34"/>
            <p:cNvSpPr>
              <a:spLocks noChangeShapeType="1"/>
            </p:cNvSpPr>
            <p:nvPr/>
          </p:nvSpPr>
          <p:spPr bwMode="auto">
            <a:xfrm rot="5520000">
              <a:off x="3618" y="2856"/>
              <a:ext cx="0" cy="69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7" name="Line 35"/>
            <p:cNvSpPr>
              <a:spLocks noChangeShapeType="1"/>
            </p:cNvSpPr>
            <p:nvPr/>
          </p:nvSpPr>
          <p:spPr bwMode="auto">
            <a:xfrm rot="5520000">
              <a:off x="758" y="3055"/>
              <a:ext cx="0" cy="11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Line 36"/>
            <p:cNvSpPr>
              <a:spLocks noChangeShapeType="1"/>
            </p:cNvSpPr>
            <p:nvPr/>
          </p:nvSpPr>
          <p:spPr bwMode="auto">
            <a:xfrm rot="5460000">
              <a:off x="4749" y="2853"/>
              <a:ext cx="0" cy="749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Oval 37"/>
            <p:cNvSpPr>
              <a:spLocks noChangeArrowheads="1"/>
            </p:cNvSpPr>
            <p:nvPr/>
          </p:nvSpPr>
          <p:spPr bwMode="auto">
            <a:xfrm>
              <a:off x="4073" y="3333"/>
              <a:ext cx="336" cy="317"/>
            </a:xfrm>
            <a:prstGeom prst="ellipse">
              <a:avLst/>
            </a:prstGeom>
            <a:solidFill>
              <a:srgbClr val="DCDCDC">
                <a:alpha val="3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0" name="Oval 38"/>
            <p:cNvSpPr>
              <a:spLocks noChangeArrowheads="1"/>
            </p:cNvSpPr>
            <p:nvPr/>
          </p:nvSpPr>
          <p:spPr bwMode="auto">
            <a:xfrm>
              <a:off x="4176" y="3429"/>
              <a:ext cx="144" cy="1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1" name="Oval 39"/>
            <p:cNvSpPr>
              <a:spLocks noChangeArrowheads="1"/>
            </p:cNvSpPr>
            <p:nvPr/>
          </p:nvSpPr>
          <p:spPr bwMode="auto">
            <a:xfrm>
              <a:off x="830" y="3239"/>
              <a:ext cx="276" cy="265"/>
            </a:xfrm>
            <a:prstGeom prst="ellipse">
              <a:avLst/>
            </a:prstGeom>
            <a:solidFill>
              <a:srgbClr val="DCDCDC">
                <a:alpha val="39999"/>
              </a:srgbClr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Oval 40"/>
            <p:cNvSpPr>
              <a:spLocks noChangeAspect="1" noChangeArrowheads="1"/>
            </p:cNvSpPr>
            <p:nvPr/>
          </p:nvSpPr>
          <p:spPr bwMode="auto">
            <a:xfrm>
              <a:off x="897" y="3312"/>
              <a:ext cx="138" cy="12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69" name="Text Box 41"/>
          <p:cNvSpPr txBox="1">
            <a:spLocks noChangeArrowheads="1"/>
          </p:cNvSpPr>
          <p:nvPr/>
        </p:nvSpPr>
        <p:spPr bwMode="auto">
          <a:xfrm>
            <a:off x="1600200" y="2238375"/>
            <a:ext cx="594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To reach over the edge and inside transport box, the “low rider” system was developed.  </a:t>
            </a:r>
          </a:p>
        </p:txBody>
      </p:sp>
      <p:sp>
        <p:nvSpPr>
          <p:cNvPr id="35849" name="Slide Number Placeholder 20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B64511-0B81-4910-8214-724544210878}" type="slidenum">
              <a:rPr lang="en-US" smtClean="0"/>
              <a:pPr eaLnBrk="1" hangingPunct="1"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49388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6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5" descr="P1010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16375"/>
            <a:ext cx="5715000" cy="264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P101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82813"/>
            <a:ext cx="5715000" cy="447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  <a:noFill/>
        </p:spPr>
        <p:txBody>
          <a:bodyPr/>
          <a:lstStyle/>
          <a:p>
            <a:r>
              <a:rPr lang="en-US" sz="3200" u="sng" smtClean="0"/>
              <a:t>Electric Lift System (1)</a:t>
            </a: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320675" y="914400"/>
            <a:ext cx="55467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u="sng"/>
              <a:t>Where to store the </a:t>
            </a:r>
            <a:r>
              <a:rPr lang="en-US" i="1" u="sng"/>
              <a:t>lid</a:t>
            </a:r>
            <a:r>
              <a:rPr lang="en-US" u="sng"/>
              <a:t> of the transport box?? </a:t>
            </a:r>
          </a:p>
          <a:p>
            <a:pPr eaLnBrk="1" hangingPunct="1">
              <a:buFontTx/>
              <a:buChar char="•"/>
            </a:pPr>
            <a:r>
              <a:rPr lang="en-US"/>
              <a:t> Transport box lid is big and cumbersome. </a:t>
            </a:r>
          </a:p>
          <a:p>
            <a:pPr eaLnBrk="1" hangingPunct="1">
              <a:buFontTx/>
              <a:buChar char="•"/>
            </a:pPr>
            <a:r>
              <a:rPr lang="en-US"/>
              <a:t> Nowhere to set the lid down during GEM extraction.</a:t>
            </a:r>
          </a:p>
        </p:txBody>
      </p:sp>
      <p:sp>
        <p:nvSpPr>
          <p:cNvPr id="36870" name="Rectangle 7"/>
          <p:cNvSpPr>
            <a:spLocks noChangeArrowheads="1"/>
          </p:cNvSpPr>
          <p:nvPr/>
        </p:nvSpPr>
        <p:spPr bwMode="auto">
          <a:xfrm>
            <a:off x="152400" y="838200"/>
            <a:ext cx="8839200" cy="59436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096000" y="2665412"/>
            <a:ext cx="3048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u="sng" dirty="0"/>
              <a:t>And, of course, </a:t>
            </a:r>
          </a:p>
          <a:p>
            <a:pPr eaLnBrk="1" hangingPunct="1">
              <a:buFontTx/>
              <a:buChar char="•"/>
            </a:pPr>
            <a:r>
              <a:rPr lang="en-US" dirty="0"/>
              <a:t> out of the transport box…</a:t>
            </a:r>
          </a:p>
          <a:p>
            <a:pPr eaLnBrk="1" hangingPunct="1">
              <a:buFontTx/>
              <a:buChar char="•"/>
            </a:pPr>
            <a:r>
              <a:rPr lang="en-US" dirty="0"/>
              <a:t> …and into the </a:t>
            </a:r>
            <a:r>
              <a:rPr lang="en-US" dirty="0" smtClean="0"/>
              <a:t>HBD!</a:t>
            </a:r>
            <a:endParaRPr lang="en-US" sz="1400" dirty="0"/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319088" y="1744663"/>
            <a:ext cx="3121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…nowhere but </a:t>
            </a:r>
            <a:r>
              <a:rPr lang="en-US" b="1"/>
              <a:t>UP</a:t>
            </a:r>
            <a:r>
              <a:rPr lang="en-US"/>
              <a:t>, that is!!!</a:t>
            </a:r>
          </a:p>
        </p:txBody>
      </p:sp>
      <p:sp>
        <p:nvSpPr>
          <p:cNvPr id="36876" name="Slide Number Placeholder 1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3FF968-AEF8-4766-BBD9-783C1B361586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847" y="4267200"/>
            <a:ext cx="3645853" cy="243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32778" name="AutoShape 10"/>
          <p:cNvSpPr>
            <a:spLocks noChangeArrowheads="1"/>
          </p:cNvSpPr>
          <p:nvPr/>
        </p:nvSpPr>
        <p:spPr bwMode="auto">
          <a:xfrm rot="-400921">
            <a:off x="3733800" y="4343400"/>
            <a:ext cx="4191000" cy="762000"/>
          </a:xfrm>
          <a:prstGeom prst="curvedDownArrow">
            <a:avLst>
              <a:gd name="adj1" fmla="val 67044"/>
              <a:gd name="adj2" fmla="val 146438"/>
              <a:gd name="adj3" fmla="val 33333"/>
            </a:avLst>
          </a:prstGeom>
          <a:solidFill>
            <a:srgbClr val="FFCC00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21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32784" grpId="0"/>
      <p:bldP spid="3277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229600" cy="868362"/>
          </a:xfrm>
        </p:spPr>
        <p:txBody>
          <a:bodyPr/>
          <a:lstStyle/>
          <a:p>
            <a:r>
              <a:rPr lang="en-US" dirty="0" smtClean="0"/>
              <a:t>Monitoring QE over Time</a:t>
            </a:r>
          </a:p>
        </p:txBody>
      </p:sp>
      <p:grpSp>
        <p:nvGrpSpPr>
          <p:cNvPr id="34819" name="Group 3"/>
          <p:cNvGrpSpPr>
            <a:grpSpLocks/>
          </p:cNvGrpSpPr>
          <p:nvPr/>
        </p:nvGrpSpPr>
        <p:grpSpPr bwMode="auto">
          <a:xfrm>
            <a:off x="0" y="1295400"/>
            <a:ext cx="3476625" cy="2371725"/>
            <a:chOff x="192" y="1200"/>
            <a:chExt cx="2190" cy="1494"/>
          </a:xfrm>
        </p:grpSpPr>
        <p:pic>
          <p:nvPicPr>
            <p:cNvPr id="3487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200"/>
              <a:ext cx="2190" cy="1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76" name="Text Box 5"/>
            <p:cNvSpPr txBox="1">
              <a:spLocks noChangeArrowheads="1"/>
            </p:cNvSpPr>
            <p:nvPr/>
          </p:nvSpPr>
          <p:spPr bwMode="auto">
            <a:xfrm>
              <a:off x="768" y="1248"/>
              <a:ext cx="13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/>
                <a:t>Lucite with Al/MgF</a:t>
              </a:r>
              <a:r>
                <a:rPr lang="en-US" sz="1200" baseline="-25000"/>
                <a:t>2</a:t>
              </a:r>
              <a:r>
                <a:rPr lang="en-US" sz="1200"/>
                <a:t> coating</a:t>
              </a:r>
            </a:p>
          </p:txBody>
        </p:sp>
      </p:grpSp>
      <p:grpSp>
        <p:nvGrpSpPr>
          <p:cNvPr id="34820" name="Group 6"/>
          <p:cNvGrpSpPr>
            <a:grpSpLocks/>
          </p:cNvGrpSpPr>
          <p:nvPr/>
        </p:nvGrpSpPr>
        <p:grpSpPr bwMode="auto">
          <a:xfrm>
            <a:off x="152400" y="3657600"/>
            <a:ext cx="3429000" cy="1228725"/>
            <a:chOff x="240" y="3168"/>
            <a:chExt cx="1834" cy="774"/>
          </a:xfrm>
        </p:grpSpPr>
        <p:grpSp>
          <p:nvGrpSpPr>
            <p:cNvPr id="34828" name="Group 2053"/>
            <p:cNvGrpSpPr>
              <a:grpSpLocks/>
            </p:cNvGrpSpPr>
            <p:nvPr/>
          </p:nvGrpSpPr>
          <p:grpSpPr bwMode="auto">
            <a:xfrm>
              <a:off x="289" y="3311"/>
              <a:ext cx="1710" cy="62"/>
              <a:chOff x="206" y="1214"/>
              <a:chExt cx="2668" cy="207"/>
            </a:xfrm>
          </p:grpSpPr>
          <p:sp>
            <p:nvSpPr>
              <p:cNvPr id="34863" name="AutoShape 2054"/>
              <p:cNvSpPr>
                <a:spLocks noChangeArrowheads="1"/>
              </p:cNvSpPr>
              <p:nvPr/>
            </p:nvSpPr>
            <p:spPr bwMode="auto">
              <a:xfrm>
                <a:off x="206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4" name="AutoShape 2055"/>
              <p:cNvSpPr>
                <a:spLocks noChangeArrowheads="1"/>
              </p:cNvSpPr>
              <p:nvPr/>
            </p:nvSpPr>
            <p:spPr bwMode="auto">
              <a:xfrm>
                <a:off x="893" y="1242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5" name="AutoShape 2056"/>
              <p:cNvSpPr>
                <a:spLocks noChangeArrowheads="1"/>
              </p:cNvSpPr>
              <p:nvPr/>
            </p:nvSpPr>
            <p:spPr bwMode="auto">
              <a:xfrm>
                <a:off x="1617" y="1245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6" name="AutoShape 2057"/>
              <p:cNvSpPr>
                <a:spLocks noChangeArrowheads="1"/>
              </p:cNvSpPr>
              <p:nvPr/>
            </p:nvSpPr>
            <p:spPr bwMode="auto">
              <a:xfrm>
                <a:off x="2304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7" name="Rectangle 2058"/>
              <p:cNvSpPr>
                <a:spLocks noChangeArrowheads="1"/>
              </p:cNvSpPr>
              <p:nvPr/>
            </p:nvSpPr>
            <p:spPr bwMode="auto">
              <a:xfrm>
                <a:off x="351" y="121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8" name="Rectangle 2059"/>
              <p:cNvSpPr>
                <a:spLocks noChangeArrowheads="1"/>
              </p:cNvSpPr>
              <p:nvPr/>
            </p:nvSpPr>
            <p:spPr bwMode="auto">
              <a:xfrm>
                <a:off x="1039" y="1214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9" name="Rectangle 2060"/>
              <p:cNvSpPr>
                <a:spLocks noChangeArrowheads="1"/>
              </p:cNvSpPr>
              <p:nvPr/>
            </p:nvSpPr>
            <p:spPr bwMode="auto">
              <a:xfrm>
                <a:off x="1762" y="1217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70" name="Rectangle 2061"/>
              <p:cNvSpPr>
                <a:spLocks noChangeArrowheads="1"/>
              </p:cNvSpPr>
              <p:nvPr/>
            </p:nvSpPr>
            <p:spPr bwMode="auto">
              <a:xfrm>
                <a:off x="2447" y="1216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71" name="Rectangle 2062"/>
              <p:cNvSpPr>
                <a:spLocks noChangeArrowheads="1"/>
              </p:cNvSpPr>
              <p:nvPr/>
            </p:nvSpPr>
            <p:spPr bwMode="auto">
              <a:xfrm>
                <a:off x="347" y="1382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72" name="Rectangle 2063"/>
              <p:cNvSpPr>
                <a:spLocks noChangeArrowheads="1"/>
              </p:cNvSpPr>
              <p:nvPr/>
            </p:nvSpPr>
            <p:spPr bwMode="auto">
              <a:xfrm>
                <a:off x="1035" y="137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73" name="Rectangle 2064"/>
              <p:cNvSpPr>
                <a:spLocks noChangeArrowheads="1"/>
              </p:cNvSpPr>
              <p:nvPr/>
            </p:nvSpPr>
            <p:spPr bwMode="auto">
              <a:xfrm>
                <a:off x="1758" y="1381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74" name="Rectangle 2065"/>
              <p:cNvSpPr>
                <a:spLocks noChangeArrowheads="1"/>
              </p:cNvSpPr>
              <p:nvPr/>
            </p:nvSpPr>
            <p:spPr bwMode="auto">
              <a:xfrm>
                <a:off x="2443" y="1380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829" name="Group 2066"/>
            <p:cNvGrpSpPr>
              <a:grpSpLocks/>
            </p:cNvGrpSpPr>
            <p:nvPr/>
          </p:nvGrpSpPr>
          <p:grpSpPr bwMode="auto">
            <a:xfrm>
              <a:off x="297" y="3506"/>
              <a:ext cx="1711" cy="64"/>
              <a:chOff x="206" y="1214"/>
              <a:chExt cx="2668" cy="207"/>
            </a:xfrm>
          </p:grpSpPr>
          <p:sp>
            <p:nvSpPr>
              <p:cNvPr id="34851" name="AutoShape 2067"/>
              <p:cNvSpPr>
                <a:spLocks noChangeArrowheads="1"/>
              </p:cNvSpPr>
              <p:nvPr/>
            </p:nvSpPr>
            <p:spPr bwMode="auto">
              <a:xfrm>
                <a:off x="206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2" name="AutoShape 2068"/>
              <p:cNvSpPr>
                <a:spLocks noChangeArrowheads="1"/>
              </p:cNvSpPr>
              <p:nvPr/>
            </p:nvSpPr>
            <p:spPr bwMode="auto">
              <a:xfrm>
                <a:off x="893" y="1242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3" name="AutoShape 2069"/>
              <p:cNvSpPr>
                <a:spLocks noChangeArrowheads="1"/>
              </p:cNvSpPr>
              <p:nvPr/>
            </p:nvSpPr>
            <p:spPr bwMode="auto">
              <a:xfrm>
                <a:off x="1617" y="1245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4" name="AutoShape 2070"/>
              <p:cNvSpPr>
                <a:spLocks noChangeArrowheads="1"/>
              </p:cNvSpPr>
              <p:nvPr/>
            </p:nvSpPr>
            <p:spPr bwMode="auto">
              <a:xfrm>
                <a:off x="2304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5" name="Rectangle 2071"/>
              <p:cNvSpPr>
                <a:spLocks noChangeArrowheads="1"/>
              </p:cNvSpPr>
              <p:nvPr/>
            </p:nvSpPr>
            <p:spPr bwMode="auto">
              <a:xfrm>
                <a:off x="351" y="121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6" name="Rectangle 2072"/>
              <p:cNvSpPr>
                <a:spLocks noChangeArrowheads="1"/>
              </p:cNvSpPr>
              <p:nvPr/>
            </p:nvSpPr>
            <p:spPr bwMode="auto">
              <a:xfrm>
                <a:off x="1039" y="1214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7" name="Rectangle 2073"/>
              <p:cNvSpPr>
                <a:spLocks noChangeArrowheads="1"/>
              </p:cNvSpPr>
              <p:nvPr/>
            </p:nvSpPr>
            <p:spPr bwMode="auto">
              <a:xfrm>
                <a:off x="1762" y="1217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8" name="Rectangle 2074"/>
              <p:cNvSpPr>
                <a:spLocks noChangeArrowheads="1"/>
              </p:cNvSpPr>
              <p:nvPr/>
            </p:nvSpPr>
            <p:spPr bwMode="auto">
              <a:xfrm>
                <a:off x="2447" y="1216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9" name="Rectangle 2075"/>
              <p:cNvSpPr>
                <a:spLocks noChangeArrowheads="1"/>
              </p:cNvSpPr>
              <p:nvPr/>
            </p:nvSpPr>
            <p:spPr bwMode="auto">
              <a:xfrm>
                <a:off x="347" y="1382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0" name="Rectangle 2076"/>
              <p:cNvSpPr>
                <a:spLocks noChangeArrowheads="1"/>
              </p:cNvSpPr>
              <p:nvPr/>
            </p:nvSpPr>
            <p:spPr bwMode="auto">
              <a:xfrm>
                <a:off x="1035" y="137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1" name="Rectangle 2077"/>
              <p:cNvSpPr>
                <a:spLocks noChangeArrowheads="1"/>
              </p:cNvSpPr>
              <p:nvPr/>
            </p:nvSpPr>
            <p:spPr bwMode="auto">
              <a:xfrm>
                <a:off x="1758" y="1381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62" name="Rectangle 2078"/>
              <p:cNvSpPr>
                <a:spLocks noChangeArrowheads="1"/>
              </p:cNvSpPr>
              <p:nvPr/>
            </p:nvSpPr>
            <p:spPr bwMode="auto">
              <a:xfrm>
                <a:off x="2443" y="1380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830" name="Group 2079"/>
            <p:cNvGrpSpPr>
              <a:grpSpLocks/>
            </p:cNvGrpSpPr>
            <p:nvPr/>
          </p:nvGrpSpPr>
          <p:grpSpPr bwMode="auto">
            <a:xfrm>
              <a:off x="305" y="3691"/>
              <a:ext cx="1711" cy="64"/>
              <a:chOff x="206" y="1214"/>
              <a:chExt cx="2668" cy="207"/>
            </a:xfrm>
          </p:grpSpPr>
          <p:sp>
            <p:nvSpPr>
              <p:cNvPr id="34839" name="AutoShape 2080"/>
              <p:cNvSpPr>
                <a:spLocks noChangeArrowheads="1"/>
              </p:cNvSpPr>
              <p:nvPr/>
            </p:nvSpPr>
            <p:spPr bwMode="auto">
              <a:xfrm>
                <a:off x="206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0" name="AutoShape 2081"/>
              <p:cNvSpPr>
                <a:spLocks noChangeArrowheads="1"/>
              </p:cNvSpPr>
              <p:nvPr/>
            </p:nvSpPr>
            <p:spPr bwMode="auto">
              <a:xfrm>
                <a:off x="893" y="1242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1" name="AutoShape 2082"/>
              <p:cNvSpPr>
                <a:spLocks noChangeArrowheads="1"/>
              </p:cNvSpPr>
              <p:nvPr/>
            </p:nvSpPr>
            <p:spPr bwMode="auto">
              <a:xfrm>
                <a:off x="1617" y="1245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2" name="AutoShape 2083"/>
              <p:cNvSpPr>
                <a:spLocks noChangeArrowheads="1"/>
              </p:cNvSpPr>
              <p:nvPr/>
            </p:nvSpPr>
            <p:spPr bwMode="auto">
              <a:xfrm>
                <a:off x="2304" y="1243"/>
                <a:ext cx="570" cy="155"/>
              </a:xfrm>
              <a:prstGeom prst="hexagon">
                <a:avLst>
                  <a:gd name="adj" fmla="val 91935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3" name="Rectangle 2084"/>
              <p:cNvSpPr>
                <a:spLocks noChangeArrowheads="1"/>
              </p:cNvSpPr>
              <p:nvPr/>
            </p:nvSpPr>
            <p:spPr bwMode="auto">
              <a:xfrm>
                <a:off x="351" y="121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4" name="Rectangle 2085"/>
              <p:cNvSpPr>
                <a:spLocks noChangeArrowheads="1"/>
              </p:cNvSpPr>
              <p:nvPr/>
            </p:nvSpPr>
            <p:spPr bwMode="auto">
              <a:xfrm>
                <a:off x="1039" y="1214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5" name="Rectangle 2086"/>
              <p:cNvSpPr>
                <a:spLocks noChangeArrowheads="1"/>
              </p:cNvSpPr>
              <p:nvPr/>
            </p:nvSpPr>
            <p:spPr bwMode="auto">
              <a:xfrm>
                <a:off x="1762" y="1217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6" name="Rectangle 2087"/>
              <p:cNvSpPr>
                <a:spLocks noChangeArrowheads="1"/>
              </p:cNvSpPr>
              <p:nvPr/>
            </p:nvSpPr>
            <p:spPr bwMode="auto">
              <a:xfrm>
                <a:off x="2447" y="1216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7" name="Rectangle 2088"/>
              <p:cNvSpPr>
                <a:spLocks noChangeArrowheads="1"/>
              </p:cNvSpPr>
              <p:nvPr/>
            </p:nvSpPr>
            <p:spPr bwMode="auto">
              <a:xfrm>
                <a:off x="347" y="1382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8" name="Rectangle 2089"/>
              <p:cNvSpPr>
                <a:spLocks noChangeArrowheads="1"/>
              </p:cNvSpPr>
              <p:nvPr/>
            </p:nvSpPr>
            <p:spPr bwMode="auto">
              <a:xfrm>
                <a:off x="1035" y="1378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9" name="Rectangle 2090"/>
              <p:cNvSpPr>
                <a:spLocks noChangeArrowheads="1"/>
              </p:cNvSpPr>
              <p:nvPr/>
            </p:nvSpPr>
            <p:spPr bwMode="auto">
              <a:xfrm>
                <a:off x="1758" y="1381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0" name="Rectangle 2091"/>
              <p:cNvSpPr>
                <a:spLocks noChangeArrowheads="1"/>
              </p:cNvSpPr>
              <p:nvPr/>
            </p:nvSpPr>
            <p:spPr bwMode="auto">
              <a:xfrm>
                <a:off x="2443" y="1380"/>
                <a:ext cx="280" cy="39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831" name="Line 2105"/>
            <p:cNvSpPr>
              <a:spLocks noChangeShapeType="1"/>
            </p:cNvSpPr>
            <p:nvPr/>
          </p:nvSpPr>
          <p:spPr bwMode="auto">
            <a:xfrm>
              <a:off x="336" y="3168"/>
              <a:ext cx="1633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4832" name="Group 2138"/>
            <p:cNvGrpSpPr>
              <a:grpSpLocks/>
            </p:cNvGrpSpPr>
            <p:nvPr/>
          </p:nvGrpSpPr>
          <p:grpSpPr bwMode="auto">
            <a:xfrm>
              <a:off x="288" y="3942"/>
              <a:ext cx="1693" cy="0"/>
              <a:chOff x="192" y="2592"/>
              <a:chExt cx="2640" cy="0"/>
            </a:xfrm>
          </p:grpSpPr>
          <p:sp>
            <p:nvSpPr>
              <p:cNvPr id="34836" name="Line 2113"/>
              <p:cNvSpPr>
                <a:spLocks noChangeShapeType="1"/>
              </p:cNvSpPr>
              <p:nvPr/>
            </p:nvSpPr>
            <p:spPr bwMode="auto">
              <a:xfrm>
                <a:off x="192" y="2592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7" name="Line 2114"/>
              <p:cNvSpPr>
                <a:spLocks noChangeShapeType="1"/>
              </p:cNvSpPr>
              <p:nvPr/>
            </p:nvSpPr>
            <p:spPr bwMode="auto">
              <a:xfrm>
                <a:off x="2016" y="2592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8" name="Line 2115"/>
              <p:cNvSpPr>
                <a:spLocks noChangeShapeType="1"/>
              </p:cNvSpPr>
              <p:nvPr/>
            </p:nvSpPr>
            <p:spPr bwMode="auto">
              <a:xfrm>
                <a:off x="1104" y="2592"/>
                <a:ext cx="816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59" name="Rectangle 258"/>
            <p:cNvSpPr/>
            <p:nvPr/>
          </p:nvSpPr>
          <p:spPr>
            <a:xfrm>
              <a:off x="240" y="3793"/>
              <a:ext cx="533" cy="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890" y="3793"/>
              <a:ext cx="532" cy="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1541" y="3793"/>
              <a:ext cx="533" cy="4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4821" name="Line 54"/>
          <p:cNvSpPr>
            <a:spLocks noChangeShapeType="1"/>
          </p:cNvSpPr>
          <p:nvPr/>
        </p:nvSpPr>
        <p:spPr bwMode="auto">
          <a:xfrm>
            <a:off x="3352800" y="2819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Line 55"/>
          <p:cNvSpPr>
            <a:spLocks noChangeShapeType="1"/>
          </p:cNvSpPr>
          <p:nvPr/>
        </p:nvSpPr>
        <p:spPr bwMode="auto">
          <a:xfrm>
            <a:off x="3886200" y="28194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Line 56"/>
          <p:cNvSpPr>
            <a:spLocks noChangeShapeType="1"/>
          </p:cNvSpPr>
          <p:nvPr/>
        </p:nvSpPr>
        <p:spPr bwMode="auto">
          <a:xfrm flipH="1">
            <a:off x="2667000" y="54864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Line 57"/>
          <p:cNvSpPr>
            <a:spLocks noChangeShapeType="1"/>
          </p:cNvSpPr>
          <p:nvPr/>
        </p:nvSpPr>
        <p:spPr bwMode="auto">
          <a:xfrm>
            <a:off x="1981200" y="4724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825" name="Picture 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81600"/>
            <a:ext cx="16764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6" name="Text Box 59"/>
          <p:cNvSpPr txBox="1">
            <a:spLocks noChangeArrowheads="1"/>
          </p:cNvSpPr>
          <p:nvPr/>
        </p:nvSpPr>
        <p:spPr bwMode="auto">
          <a:xfrm>
            <a:off x="0" y="5257800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Coincidence of SSB and pads</a:t>
            </a:r>
          </a:p>
        </p:txBody>
      </p:sp>
      <p:sp>
        <p:nvSpPr>
          <p:cNvPr id="34827" name="Text Box 60"/>
          <p:cNvSpPr txBox="1">
            <a:spLocks noChangeArrowheads="1"/>
          </p:cNvSpPr>
          <p:nvPr/>
        </p:nvSpPr>
        <p:spPr bwMode="auto">
          <a:xfrm>
            <a:off x="4735512" y="1266825"/>
            <a:ext cx="35972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dirty="0"/>
              <a:t>We can measure CF</a:t>
            </a:r>
            <a:r>
              <a:rPr lang="en-US" sz="2400" baseline="-25000" dirty="0"/>
              <a:t>4</a:t>
            </a:r>
            <a:r>
              <a:rPr lang="en-US" sz="2400" dirty="0"/>
              <a:t> scintillation at 160 nm.</a:t>
            </a:r>
          </a:p>
          <a:p>
            <a:r>
              <a:rPr lang="en-US" sz="2400" dirty="0"/>
              <a:t>Gain is calibrated using an </a:t>
            </a:r>
            <a:r>
              <a:rPr lang="en-US" sz="2400" baseline="30000" dirty="0"/>
              <a:t>55</a:t>
            </a:r>
            <a:r>
              <a:rPr lang="en-US" sz="2400" dirty="0"/>
              <a:t>Fe source.</a:t>
            </a:r>
          </a:p>
        </p:txBody>
      </p:sp>
      <p:pic>
        <p:nvPicPr>
          <p:cNvPr id="34877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2" y="2888782"/>
            <a:ext cx="3848100" cy="27717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Text Box 60"/>
          <p:cNvSpPr txBox="1">
            <a:spLocks noChangeArrowheads="1"/>
          </p:cNvSpPr>
          <p:nvPr/>
        </p:nvSpPr>
        <p:spPr bwMode="auto">
          <a:xfrm>
            <a:off x="4860924" y="5798403"/>
            <a:ext cx="3597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dirty="0" smtClean="0"/>
              <a:t>No loss of QE over two year period!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/>
              <a:t>Gas System Quality VITAL!</a:t>
            </a:r>
            <a:endParaRPr lang="en-US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3860800" cy="24384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3691717" cy="252307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3644433"/>
            <a:ext cx="4409335" cy="3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829747"/>
            <a:ext cx="3990975" cy="2571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accent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3810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 err="1" smtClean="0">
                <a:solidFill>
                  <a:srgbClr val="FF0000"/>
                </a:solidFill>
              </a:rPr>
              <a:t>lpm</a:t>
            </a:r>
            <a:r>
              <a:rPr lang="en-US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2286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Stay below 10 ppm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and H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7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Box 11"/>
          <p:cNvSpPr txBox="1">
            <a:spLocks noChangeArrowheads="1"/>
          </p:cNvSpPr>
          <p:nvPr/>
        </p:nvSpPr>
        <p:spPr bwMode="auto">
          <a:xfrm>
            <a:off x="4482" y="1219200"/>
            <a:ext cx="5786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>
                <a:latin typeface="Corbel" pitchFamily="34" charset="0"/>
              </a:rPr>
              <a:t>HBD-CF4 @ 4.5lpm (Recirculation mode, incl. scrubbing)</a:t>
            </a:r>
          </a:p>
        </p:txBody>
      </p:sp>
      <p:sp>
        <p:nvSpPr>
          <p:cNvPr id="3584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Transmission Scans</a:t>
            </a: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2" y="1615983"/>
            <a:ext cx="5086303" cy="364181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1615982"/>
            <a:ext cx="3771900" cy="25050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43434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Maintained ~90% integrated transparency over full run.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3"/>
          </a:xfrm>
        </p:spPr>
        <p:txBody>
          <a:bodyPr/>
          <a:lstStyle/>
          <a:p>
            <a:r>
              <a:rPr lang="en-US" sz="4000" smtClean="0"/>
              <a:t>Gain Monitor/Stability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1152525"/>
            <a:ext cx="4953000" cy="18192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Gain is </a:t>
            </a:r>
            <a:r>
              <a:rPr lang="en-US" sz="2800" dirty="0" smtClean="0"/>
              <a:t>monitored live via scintillation.</a:t>
            </a: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P/T (n/V) corrections applied via High Voltage</a:t>
            </a:r>
            <a:endParaRPr lang="en-US" sz="2400" dirty="0" smtClean="0"/>
          </a:p>
        </p:txBody>
      </p:sp>
      <p:sp>
        <p:nvSpPr>
          <p:cNvPr id="44036" name="AutoShape 5" descr="?ui=2&amp;ik=f143e5ce60&amp;view=att&amp;th=1216cb59c4beeee6&amp;attid=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AutoShape 7" descr="?ui=2&amp;ik=f143e5ce60&amp;view=att&amp;th=1216cb59c4beeee6&amp;attid=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AutoShape 9" descr="?ui=2&amp;ik=f143e5ce60&amp;view=att&amp;th=1216cb59c4beeee6&amp;attid=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AutoShape 12" descr="?ui=2&amp;ik=f143e5ce60&amp;view=att&amp;th=1216cb59c4beeee6&amp;attid=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933450"/>
            <a:ext cx="372427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06729"/>
            <a:ext cx="8610600" cy="271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022350"/>
            <a:ext cx="5275263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Footer Placeholder 3"/>
          <p:cNvSpPr txBox="1">
            <a:spLocks noGrp="1"/>
          </p:cNvSpPr>
          <p:nvPr/>
        </p:nvSpPr>
        <p:spPr bwMode="auto">
          <a:xfrm>
            <a:off x="7600950" y="6515100"/>
            <a:ext cx="1543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1400">
                <a:solidFill>
                  <a:schemeClr val="bg2"/>
                </a:solidFill>
                <a:latin typeface="Times New Roman" pitchFamily="18" charset="0"/>
              </a:rPr>
              <a:t>Axel Drees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sz="4000" smtClean="0"/>
              <a:t>Lepton-Pair Continuum Physics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412750" y="750888"/>
            <a:ext cx="4741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b="1">
                <a:latin typeface="Times New Roman" pitchFamily="18" charset="0"/>
              </a:rPr>
              <a:t>known sources of lepton pairs at </a:t>
            </a:r>
            <a:r>
              <a:rPr lang="en-US" b="1">
                <a:latin typeface="Times New Roman" pitchFamily="18" charset="0"/>
                <a:sym typeface="Symbol" pitchFamily="18" charset="2"/>
              </a:rPr>
              <a:t>s = 200 GeV</a:t>
            </a:r>
            <a:endParaRPr lang="en-US" b="1">
              <a:latin typeface="Times New Roman" pitchFamily="18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50838" y="795338"/>
            <a:ext cx="4841875" cy="3322637"/>
            <a:chOff x="1343" y="427"/>
            <a:chExt cx="3050" cy="2093"/>
          </a:xfrm>
        </p:grpSpPr>
        <p:sp>
          <p:nvSpPr>
            <p:cNvPr id="15370" name="Text Box 6"/>
            <p:cNvSpPr txBox="1">
              <a:spLocks noChangeArrowheads="1"/>
            </p:cNvSpPr>
            <p:nvPr/>
          </p:nvSpPr>
          <p:spPr bwMode="auto">
            <a:xfrm>
              <a:off x="1343" y="427"/>
              <a:ext cx="3050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2000" b="1">
                  <a:solidFill>
                    <a:srgbClr val="990099"/>
                  </a:solidFill>
                  <a:latin typeface="Times New Roman" pitchFamily="18" charset="0"/>
                </a:rPr>
                <a:t>Modifications due to QCD phase transition</a:t>
              </a:r>
            </a:p>
          </p:txBody>
        </p:sp>
        <p:grpSp>
          <p:nvGrpSpPr>
            <p:cNvPr id="15371" name="Group 7"/>
            <p:cNvGrpSpPr>
              <a:grpSpLocks/>
            </p:cNvGrpSpPr>
            <p:nvPr/>
          </p:nvGrpSpPr>
          <p:grpSpPr bwMode="auto">
            <a:xfrm>
              <a:off x="1460" y="675"/>
              <a:ext cx="2888" cy="1845"/>
              <a:chOff x="1460" y="675"/>
              <a:chExt cx="2888" cy="1845"/>
            </a:xfrm>
          </p:grpSpPr>
          <p:sp>
            <p:nvSpPr>
              <p:cNvPr id="15372" name="AutoShape 8"/>
              <p:cNvSpPr>
                <a:spLocks noChangeArrowheads="1"/>
              </p:cNvSpPr>
              <p:nvPr/>
            </p:nvSpPr>
            <p:spPr bwMode="auto">
              <a:xfrm>
                <a:off x="2333" y="2005"/>
                <a:ext cx="163" cy="228"/>
              </a:xfrm>
              <a:prstGeom prst="upArrow">
                <a:avLst>
                  <a:gd name="adj1" fmla="val 50000"/>
                  <a:gd name="adj2" fmla="val 34969"/>
                </a:avLst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b="1">
                  <a:latin typeface="Times New Roman" pitchFamily="18" charset="0"/>
                </a:endParaRPr>
              </a:p>
            </p:txBody>
          </p:sp>
          <p:sp>
            <p:nvSpPr>
              <p:cNvPr id="15373" name="AutoShape 9"/>
              <p:cNvSpPr>
                <a:spLocks noChangeArrowheads="1"/>
              </p:cNvSpPr>
              <p:nvPr/>
            </p:nvSpPr>
            <p:spPr bwMode="auto">
              <a:xfrm>
                <a:off x="1754" y="1346"/>
                <a:ext cx="273" cy="24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2136 w 21600"/>
                  <a:gd name="T13" fmla="*/ 8640 h 21600"/>
                  <a:gd name="T14" fmla="*/ 19464 w 21600"/>
                  <a:gd name="T15" fmla="*/ 1296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00" y="0"/>
                    </a:moveTo>
                    <a:lnTo>
                      <a:pt x="6480" y="4320"/>
                    </a:lnTo>
                    <a:lnTo>
                      <a:pt x="8640" y="4320"/>
                    </a:lnTo>
                    <a:lnTo>
                      <a:pt x="8640" y="8640"/>
                    </a:lnTo>
                    <a:lnTo>
                      <a:pt x="4320" y="8640"/>
                    </a:lnTo>
                    <a:lnTo>
                      <a:pt x="4320" y="6480"/>
                    </a:lnTo>
                    <a:lnTo>
                      <a:pt x="0" y="10800"/>
                    </a:lnTo>
                    <a:lnTo>
                      <a:pt x="4320" y="15120"/>
                    </a:lnTo>
                    <a:lnTo>
                      <a:pt x="4320" y="12960"/>
                    </a:lnTo>
                    <a:lnTo>
                      <a:pt x="8640" y="12960"/>
                    </a:lnTo>
                    <a:lnTo>
                      <a:pt x="8640" y="17280"/>
                    </a:lnTo>
                    <a:lnTo>
                      <a:pt x="6480" y="17280"/>
                    </a:lnTo>
                    <a:lnTo>
                      <a:pt x="10800" y="21600"/>
                    </a:lnTo>
                    <a:lnTo>
                      <a:pt x="15120" y="17280"/>
                    </a:lnTo>
                    <a:lnTo>
                      <a:pt x="12960" y="17280"/>
                    </a:lnTo>
                    <a:lnTo>
                      <a:pt x="12960" y="12960"/>
                    </a:lnTo>
                    <a:lnTo>
                      <a:pt x="17280" y="12960"/>
                    </a:lnTo>
                    <a:lnTo>
                      <a:pt x="17280" y="15120"/>
                    </a:lnTo>
                    <a:lnTo>
                      <a:pt x="21600" y="10800"/>
                    </a:lnTo>
                    <a:lnTo>
                      <a:pt x="17280" y="6480"/>
                    </a:lnTo>
                    <a:lnTo>
                      <a:pt x="17280" y="8640"/>
                    </a:lnTo>
                    <a:lnTo>
                      <a:pt x="12960" y="8640"/>
                    </a:lnTo>
                    <a:lnTo>
                      <a:pt x="12960" y="4320"/>
                    </a:lnTo>
                    <a:lnTo>
                      <a:pt x="15120" y="432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33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374" name="AutoShape 10"/>
              <p:cNvSpPr>
                <a:spLocks noChangeArrowheads="1"/>
              </p:cNvSpPr>
              <p:nvPr/>
            </p:nvSpPr>
            <p:spPr bwMode="auto">
              <a:xfrm>
                <a:off x="3064" y="2185"/>
                <a:ext cx="145" cy="218"/>
              </a:xfrm>
              <a:prstGeom prst="upDownArrow">
                <a:avLst>
                  <a:gd name="adj1" fmla="val 50000"/>
                  <a:gd name="adj2" fmla="val 30069"/>
                </a:avLst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b="1">
                  <a:latin typeface="Times New Roman" pitchFamily="18" charset="0"/>
                </a:endParaRPr>
              </a:p>
            </p:txBody>
          </p:sp>
          <p:sp>
            <p:nvSpPr>
              <p:cNvPr id="15375" name="Text Box 11"/>
              <p:cNvSpPr txBox="1">
                <a:spLocks noChangeArrowheads="1"/>
              </p:cNvSpPr>
              <p:nvPr/>
            </p:nvSpPr>
            <p:spPr bwMode="auto">
              <a:xfrm>
                <a:off x="1460" y="675"/>
                <a:ext cx="2328" cy="5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b="1">
                    <a:solidFill>
                      <a:srgbClr val="990099"/>
                    </a:solidFill>
                    <a:latin typeface="Times New Roman" pitchFamily="18" charset="0"/>
                  </a:rPr>
                  <a:t>Chiral symmetry restoration</a:t>
                </a:r>
              </a:p>
              <a:p>
                <a:r>
                  <a:rPr lang="en-US" b="1">
                    <a:solidFill>
                      <a:srgbClr val="990099"/>
                    </a:solidFill>
                    <a:latin typeface="Times New Roman" pitchFamily="18" charset="0"/>
                  </a:rPr>
                  <a:t>	continuum enhancement </a:t>
                </a:r>
              </a:p>
              <a:p>
                <a:r>
                  <a:rPr lang="en-US" b="1">
                    <a:solidFill>
                      <a:srgbClr val="990099"/>
                    </a:solidFill>
                    <a:latin typeface="Times New Roman" pitchFamily="18" charset="0"/>
                  </a:rPr>
                  <a:t>	modification of vector mesons</a:t>
                </a:r>
              </a:p>
            </p:txBody>
          </p:sp>
          <p:sp>
            <p:nvSpPr>
              <p:cNvPr id="15376" name="Text Box 12"/>
              <p:cNvSpPr txBox="1">
                <a:spLocks noChangeArrowheads="1"/>
              </p:cNvSpPr>
              <p:nvPr/>
            </p:nvSpPr>
            <p:spPr bwMode="auto">
              <a:xfrm>
                <a:off x="2348" y="1518"/>
                <a:ext cx="1767" cy="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b="1">
                    <a:solidFill>
                      <a:srgbClr val="990099"/>
                    </a:solidFill>
                    <a:latin typeface="Times New Roman" pitchFamily="18" charset="0"/>
                  </a:rPr>
                  <a:t>thermal radiation</a:t>
                </a:r>
              </a:p>
              <a:p>
                <a:r>
                  <a:rPr lang="en-US" b="1">
                    <a:solidFill>
                      <a:srgbClr val="990099"/>
                    </a:solidFill>
                    <a:latin typeface="Times New Roman" pitchFamily="18" charset="0"/>
                  </a:rPr>
                  <a:t>  &amp; modified heavy flavor</a:t>
                </a:r>
              </a:p>
            </p:txBody>
          </p:sp>
          <p:sp>
            <p:nvSpPr>
              <p:cNvPr id="15377" name="Text Box 13"/>
              <p:cNvSpPr txBox="1">
                <a:spLocks noChangeArrowheads="1"/>
              </p:cNvSpPr>
              <p:nvPr/>
            </p:nvSpPr>
            <p:spPr bwMode="auto">
              <a:xfrm>
                <a:off x="3311" y="2113"/>
                <a:ext cx="1037" cy="4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b="1">
                    <a:solidFill>
                      <a:srgbClr val="990099"/>
                    </a:solidFill>
                    <a:latin typeface="Times New Roman" pitchFamily="18" charset="0"/>
                  </a:rPr>
                  <a:t>suppression </a:t>
                </a:r>
              </a:p>
              <a:p>
                <a:r>
                  <a:rPr lang="en-US" b="1">
                    <a:solidFill>
                      <a:srgbClr val="990099"/>
                    </a:solidFill>
                    <a:latin typeface="Times New Roman" pitchFamily="18" charset="0"/>
                  </a:rPr>
                  <a:t>(enhancement)</a:t>
                </a:r>
              </a:p>
            </p:txBody>
          </p:sp>
          <p:sp>
            <p:nvSpPr>
              <p:cNvPr id="15378" name="AutoShape 14"/>
              <p:cNvSpPr>
                <a:spLocks noChangeArrowheads="1"/>
              </p:cNvSpPr>
              <p:nvPr/>
            </p:nvSpPr>
            <p:spPr bwMode="auto">
              <a:xfrm>
                <a:off x="1555" y="1117"/>
                <a:ext cx="163" cy="228"/>
              </a:xfrm>
              <a:prstGeom prst="upArrow">
                <a:avLst>
                  <a:gd name="adj1" fmla="val 50000"/>
                  <a:gd name="adj2" fmla="val 34969"/>
                </a:avLst>
              </a:prstGeom>
              <a:solidFill>
                <a:srgbClr val="FF33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eaLnBrk="0" hangingPunct="0"/>
                <a:endParaRPr lang="en-US" b="1">
                  <a:latin typeface="Times New Roman" pitchFamily="18" charset="0"/>
                </a:endParaRPr>
              </a:p>
            </p:txBody>
          </p:sp>
        </p:grpSp>
      </p:grp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5238750" y="982663"/>
            <a:ext cx="4005263" cy="57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5000"/>
              <a:buFontTx/>
              <a:buBlip>
                <a:blip r:embed="rId4"/>
              </a:buBlip>
              <a:defRPr/>
            </a:pPr>
            <a:r>
              <a:rPr lang="en-US" b="1" kern="0" dirty="0">
                <a:latin typeface="+mn-lt"/>
                <a:cs typeface="+mn-cs"/>
              </a:rPr>
              <a:t>Sources “long” after collision:   </a:t>
            </a:r>
            <a:endParaRPr lang="en-US" b="1" kern="0" dirty="0">
              <a:solidFill>
                <a:schemeClr val="accent2"/>
              </a:solidFill>
              <a:latin typeface="+mn-lt"/>
              <a:cs typeface="+mn-cs"/>
            </a:endParaRPr>
          </a:p>
          <a:p>
            <a:pPr marL="742950" lvl="1" indent="-285750" eaLnBrk="0" hangingPunct="0">
              <a:lnSpc>
                <a:spcPct val="85000"/>
              </a:lnSpc>
              <a:spcBef>
                <a:spcPct val="20000"/>
              </a:spcBef>
              <a:buSzPct val="60000"/>
              <a:buFontTx/>
              <a:buBlip>
                <a:blip r:embed="rId5"/>
              </a:buBlip>
              <a:defRPr/>
            </a:pPr>
            <a:r>
              <a:rPr lang="en-US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p</a:t>
            </a:r>
            <a:r>
              <a:rPr lang="en-US" b="1" baseline="30000" dirty="0">
                <a:solidFill>
                  <a:schemeClr val="accent6"/>
                </a:solidFill>
                <a:latin typeface="Times New Roman" pitchFamily="18" charset="0"/>
                <a:cs typeface="+mn-cs"/>
              </a:rPr>
              <a:t>0</a:t>
            </a:r>
            <a:r>
              <a:rPr lang="en-US" b="1" dirty="0">
                <a:solidFill>
                  <a:schemeClr val="accent6"/>
                </a:solidFill>
                <a:latin typeface="Times New Roman" pitchFamily="18" charset="0"/>
                <a:cs typeface="+mn-cs"/>
                <a:sym typeface="Symbol" pitchFamily="18" charset="2"/>
              </a:rPr>
              <a:t>, </a:t>
            </a:r>
            <a:r>
              <a:rPr lang="en-US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h</a:t>
            </a:r>
            <a:r>
              <a:rPr lang="en-US" b="1" dirty="0">
                <a:solidFill>
                  <a:schemeClr val="accent6"/>
                </a:solidFill>
                <a:latin typeface="Symbol" pitchFamily="18" charset="2"/>
                <a:cs typeface="+mn-cs"/>
                <a:sym typeface="Symbol" pitchFamily="18" charset="2"/>
              </a:rPr>
              <a:t>, </a:t>
            </a:r>
            <a:r>
              <a:rPr lang="en-US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w </a:t>
            </a:r>
            <a:r>
              <a:rPr lang="en-US" b="1" dirty="0" err="1">
                <a:solidFill>
                  <a:schemeClr val="accent6"/>
                </a:solidFill>
                <a:latin typeface="+mn-lt"/>
                <a:cs typeface="+mn-cs"/>
              </a:rPr>
              <a:t>Dalitz</a:t>
            </a:r>
            <a:r>
              <a:rPr lang="en-US" b="1" dirty="0">
                <a:solidFill>
                  <a:schemeClr val="accent6"/>
                </a:solidFill>
                <a:latin typeface="+mn-lt"/>
                <a:cs typeface="+mn-cs"/>
              </a:rPr>
              <a:t> decays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20000"/>
              </a:spcBef>
              <a:buSzPct val="60000"/>
              <a:buFontTx/>
              <a:buBlip>
                <a:blip r:embed="rId5"/>
              </a:buBlip>
              <a:defRPr/>
            </a:pPr>
            <a:r>
              <a:rPr lang="en-US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(r), w</a:t>
            </a:r>
            <a:r>
              <a:rPr lang="en-US" b="1" dirty="0">
                <a:solidFill>
                  <a:schemeClr val="accent6"/>
                </a:solidFill>
                <a:latin typeface="Times New Roman" pitchFamily="18" charset="0"/>
                <a:cs typeface="+mn-cs"/>
                <a:sym typeface="Symbol" pitchFamily="18" charset="2"/>
              </a:rPr>
              <a:t>, </a:t>
            </a:r>
            <a:r>
              <a:rPr lang="en-US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f, </a:t>
            </a:r>
            <a:r>
              <a:rPr lang="en-US" b="1" dirty="0">
                <a:solidFill>
                  <a:schemeClr val="accent6"/>
                </a:solidFill>
                <a:latin typeface="Times New Roman" pitchFamily="18" charset="0"/>
                <a:cs typeface="+mn-cs"/>
              </a:rPr>
              <a:t>J</a:t>
            </a:r>
            <a:r>
              <a:rPr lang="en-US" b="1" dirty="0">
                <a:solidFill>
                  <a:schemeClr val="accent6"/>
                </a:solidFill>
                <a:latin typeface="Symbol" pitchFamily="18" charset="2"/>
                <a:cs typeface="+mn-cs"/>
              </a:rPr>
              <a:t>/y, y</a:t>
            </a:r>
            <a:r>
              <a:rPr lang="en-US" b="1" dirty="0">
                <a:solidFill>
                  <a:schemeClr val="accent6"/>
                </a:solidFill>
                <a:latin typeface="+mj-lt"/>
                <a:cs typeface="+mn-cs"/>
              </a:rPr>
              <a:t>‘ decays</a:t>
            </a:r>
            <a:endParaRPr lang="en-US" b="1" kern="0" dirty="0">
              <a:solidFill>
                <a:schemeClr val="accent6"/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5000"/>
              <a:buFontTx/>
              <a:buBlip>
                <a:blip r:embed="rId4"/>
              </a:buBlip>
              <a:defRPr/>
            </a:pPr>
            <a:r>
              <a:rPr lang="en-US" b="1" kern="0" dirty="0">
                <a:latin typeface="+mn-lt"/>
                <a:cs typeface="+mn-cs"/>
              </a:rPr>
              <a:t>Early in collision (hard probes):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20000"/>
              </a:spcBef>
              <a:buSzPct val="60000"/>
              <a:buFontTx/>
              <a:buBlip>
                <a:blip r:embed="rId5"/>
              </a:buBlip>
              <a:defRPr/>
            </a:pPr>
            <a:r>
              <a:rPr lang="en-US" b="1" kern="0" dirty="0">
                <a:solidFill>
                  <a:schemeClr val="accent2"/>
                </a:solidFill>
                <a:latin typeface="+mn-lt"/>
                <a:cs typeface="+mn-cs"/>
              </a:rPr>
              <a:t>Heavy flavor production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20000"/>
              </a:spcBef>
              <a:buSzPct val="60000"/>
              <a:buFontTx/>
              <a:buBlip>
                <a:blip r:embed="rId5"/>
              </a:buBlip>
              <a:defRPr/>
            </a:pPr>
            <a:r>
              <a:rPr lang="en-US" b="1" kern="0" dirty="0" err="1">
                <a:solidFill>
                  <a:schemeClr val="accent2"/>
                </a:solidFill>
                <a:latin typeface="+mn-lt"/>
                <a:cs typeface="+mn-cs"/>
              </a:rPr>
              <a:t>Drell</a:t>
            </a:r>
            <a:r>
              <a:rPr lang="en-US" b="1" kern="0" dirty="0">
                <a:solidFill>
                  <a:schemeClr val="accent2"/>
                </a:solidFill>
                <a:latin typeface="+mn-lt"/>
                <a:cs typeface="+mn-cs"/>
              </a:rPr>
              <a:t> Yan, direct radiation</a:t>
            </a:r>
            <a:endParaRPr lang="en-US" b="1" kern="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5000"/>
              <a:buFontTx/>
              <a:buBlip>
                <a:blip r:embed="rId4"/>
              </a:buBlip>
              <a:defRPr/>
            </a:pPr>
            <a:r>
              <a:rPr lang="en-US" b="1" kern="0" dirty="0">
                <a:latin typeface="+mn-lt"/>
                <a:cs typeface="+mn-cs"/>
              </a:rPr>
              <a:t>Baseline from p-p </a:t>
            </a:r>
            <a:endParaRPr lang="en-US" b="1" kern="0" dirty="0">
              <a:solidFill>
                <a:schemeClr val="accent2"/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5000"/>
              <a:buFontTx/>
              <a:buBlip>
                <a:blip r:embed="rId4"/>
              </a:buBlip>
              <a:defRPr/>
            </a:pPr>
            <a:endParaRPr lang="en-US" b="1" kern="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5000"/>
              <a:buFontTx/>
              <a:buBlip>
                <a:blip r:embed="rId4"/>
              </a:buBlip>
              <a:defRPr/>
            </a:pPr>
            <a:r>
              <a:rPr lang="en-US" b="1" kern="0" dirty="0">
                <a:latin typeface="+mn-lt"/>
                <a:cs typeface="+mn-cs"/>
              </a:rPr>
              <a:t>Thermal (blackbody) radiation</a:t>
            </a:r>
            <a:r>
              <a:rPr lang="en-US" b="1" dirty="0">
                <a:latin typeface="Symbol" pitchFamily="18" charset="2"/>
                <a:cs typeface="+mn-cs"/>
              </a:rPr>
              <a:t> </a:t>
            </a:r>
            <a:endParaRPr lang="en-US" b="1" kern="0" dirty="0">
              <a:latin typeface="+mn-lt"/>
              <a:cs typeface="+mn-cs"/>
            </a:endParaRPr>
          </a:p>
          <a:p>
            <a:pPr marL="742950" lvl="1" indent="-285750" eaLnBrk="0" hangingPunct="0">
              <a:lnSpc>
                <a:spcPct val="85000"/>
              </a:lnSpc>
              <a:spcBef>
                <a:spcPct val="20000"/>
              </a:spcBef>
              <a:buSzPct val="60000"/>
              <a:buFontTx/>
              <a:buBlip>
                <a:blip r:embed="rId5"/>
              </a:buBlip>
              <a:defRPr/>
            </a:pPr>
            <a:r>
              <a:rPr lang="en-US" b="1" kern="0" dirty="0">
                <a:solidFill>
                  <a:schemeClr val="accent2"/>
                </a:solidFill>
                <a:latin typeface="+mn-lt"/>
                <a:cs typeface="+mn-cs"/>
              </a:rPr>
              <a:t>in </a:t>
            </a:r>
            <a:r>
              <a:rPr lang="en-US" b="1" kern="0" dirty="0" err="1">
                <a:solidFill>
                  <a:schemeClr val="accent2"/>
                </a:solidFill>
                <a:latin typeface="+mn-lt"/>
                <a:cs typeface="+mn-cs"/>
              </a:rPr>
              <a:t>dileptons</a:t>
            </a:r>
            <a:r>
              <a:rPr lang="en-US" b="1" kern="0" dirty="0">
                <a:solidFill>
                  <a:schemeClr val="accent2"/>
                </a:solidFill>
                <a:latin typeface="+mn-lt"/>
                <a:cs typeface="+mn-cs"/>
              </a:rPr>
              <a:t> and photons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20000"/>
              </a:spcBef>
              <a:buSzPct val="60000"/>
              <a:buFontTx/>
              <a:buBlip>
                <a:blip r:embed="rId5"/>
              </a:buBlip>
              <a:defRPr/>
            </a:pPr>
            <a:r>
              <a:rPr lang="en-US" b="1" kern="0" dirty="0">
                <a:solidFill>
                  <a:schemeClr val="accent2"/>
                </a:solidFill>
                <a:latin typeface="+mn-lt"/>
                <a:cs typeface="+mn-cs"/>
              </a:rPr>
              <a:t>temperature evolution</a:t>
            </a:r>
            <a:endParaRPr lang="en-US" sz="1000" b="1" kern="0" dirty="0">
              <a:solidFill>
                <a:schemeClr val="accent2"/>
              </a:solidFill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5000"/>
              <a:buFontTx/>
              <a:buBlip>
                <a:blip r:embed="rId4"/>
              </a:buBlip>
              <a:defRPr/>
            </a:pPr>
            <a:r>
              <a:rPr lang="en-US" b="1" kern="0" dirty="0">
                <a:latin typeface="+mn-lt"/>
                <a:cs typeface="+mn-cs"/>
              </a:rPr>
              <a:t>Medium modifications of meson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20000"/>
              </a:spcBef>
              <a:buSzPct val="60000"/>
              <a:buFontTx/>
              <a:buBlip>
                <a:blip r:embed="rId5"/>
              </a:buBlip>
              <a:defRPr/>
            </a:pPr>
            <a:r>
              <a:rPr lang="en-US" b="1" kern="0" dirty="0">
                <a:solidFill>
                  <a:schemeClr val="accent2"/>
                </a:solidFill>
                <a:latin typeface="Symbol" pitchFamily="18" charset="2"/>
                <a:cs typeface="+mn-cs"/>
              </a:rPr>
              <a:t>pp</a:t>
            </a:r>
            <a:r>
              <a:rPr lang="en-US" b="1" kern="0" dirty="0">
                <a:solidFill>
                  <a:schemeClr val="accent2"/>
                </a:solidFill>
                <a:latin typeface="+mn-lt"/>
                <a:cs typeface="+mn-cs"/>
              </a:rPr>
              <a:t> </a:t>
            </a:r>
            <a:r>
              <a:rPr lang="en-US" b="1" kern="0" dirty="0">
                <a:solidFill>
                  <a:schemeClr val="accent2"/>
                </a:solidFill>
                <a:latin typeface="+mn-lt"/>
                <a:cs typeface="+mn-cs"/>
                <a:sym typeface="Symbol"/>
              </a:rPr>
              <a:t> </a:t>
            </a:r>
            <a:r>
              <a:rPr lang="en-US" b="1" kern="0" dirty="0">
                <a:solidFill>
                  <a:schemeClr val="accent2"/>
                </a:solidFill>
                <a:latin typeface="Symbol" pitchFamily="18" charset="2"/>
                <a:cs typeface="+mn-cs"/>
                <a:sym typeface="Symbol"/>
              </a:rPr>
              <a:t>r </a:t>
            </a:r>
            <a:r>
              <a:rPr lang="en-US" b="1" kern="0" dirty="0">
                <a:solidFill>
                  <a:schemeClr val="accent2"/>
                </a:solidFill>
                <a:latin typeface="+mn-lt"/>
                <a:cs typeface="+mn-cs"/>
                <a:sym typeface="Symbol"/>
              </a:rPr>
              <a:t></a:t>
            </a:r>
            <a:r>
              <a:rPr lang="en-US" b="1" kern="0" dirty="0">
                <a:solidFill>
                  <a:schemeClr val="accent2"/>
                </a:solidFill>
                <a:latin typeface="+mn-lt"/>
                <a:cs typeface="+mn-cs"/>
              </a:rPr>
              <a:t> </a:t>
            </a:r>
            <a:r>
              <a:rPr lang="en-US" b="1" kern="0" dirty="0" err="1">
                <a:solidFill>
                  <a:schemeClr val="accent2"/>
                </a:solidFill>
                <a:latin typeface="+mn-lt"/>
                <a:cs typeface="+mn-cs"/>
              </a:rPr>
              <a:t>l</a:t>
            </a:r>
            <a:r>
              <a:rPr lang="en-US" b="1" kern="0" baseline="30000" dirty="0" err="1">
                <a:solidFill>
                  <a:schemeClr val="accent2"/>
                </a:solidFill>
                <a:latin typeface="+mn-lt"/>
                <a:cs typeface="+mn-cs"/>
              </a:rPr>
              <a:t>+</a:t>
            </a:r>
            <a:r>
              <a:rPr lang="en-US" b="1" kern="0" dirty="0" err="1">
                <a:solidFill>
                  <a:schemeClr val="accent2"/>
                </a:solidFill>
                <a:latin typeface="+mn-lt"/>
                <a:cs typeface="+mn-cs"/>
              </a:rPr>
              <a:t>l</a:t>
            </a:r>
            <a:r>
              <a:rPr lang="en-US" b="1" kern="0" baseline="30000" dirty="0">
                <a:solidFill>
                  <a:schemeClr val="accent2"/>
                </a:solidFill>
                <a:latin typeface="Symbol" pitchFamily="18" charset="2"/>
                <a:cs typeface="+mn-cs"/>
              </a:rPr>
              <a:t>-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20000"/>
              </a:spcBef>
              <a:buSzPct val="60000"/>
              <a:buFontTx/>
              <a:buBlip>
                <a:blip r:embed="rId5"/>
              </a:buBlip>
              <a:defRPr/>
            </a:pPr>
            <a:r>
              <a:rPr lang="en-US" b="1" kern="0" dirty="0" err="1">
                <a:solidFill>
                  <a:schemeClr val="accent2"/>
                </a:solidFill>
                <a:latin typeface="+mn-lt"/>
                <a:cs typeface="+mn-cs"/>
              </a:rPr>
              <a:t>chiral</a:t>
            </a:r>
            <a:r>
              <a:rPr lang="en-US" b="1" kern="0" dirty="0">
                <a:solidFill>
                  <a:schemeClr val="accent2"/>
                </a:solidFill>
                <a:latin typeface="+mn-lt"/>
                <a:cs typeface="+mn-cs"/>
              </a:rPr>
              <a:t> symmetry restoration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5000"/>
              <a:buFontTx/>
              <a:buBlip>
                <a:blip r:embed="rId4"/>
              </a:buBlip>
              <a:defRPr/>
            </a:pPr>
            <a:r>
              <a:rPr lang="en-US" b="1" kern="0" dirty="0">
                <a:latin typeface="Times New Roman" pitchFamily="18" charset="0"/>
                <a:cs typeface="+mn-cs"/>
              </a:rPr>
              <a:t>Medium effects on hard probes 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20000"/>
              </a:spcBef>
              <a:buSzPct val="60000"/>
              <a:buFontTx/>
              <a:buBlip>
                <a:blip r:embed="rId5"/>
              </a:buBlip>
              <a:defRPr/>
            </a:pPr>
            <a:r>
              <a:rPr lang="en-US" b="1" kern="0" dirty="0">
                <a:solidFill>
                  <a:schemeClr val="accent2"/>
                </a:solidFill>
                <a:latin typeface="Times New Roman" pitchFamily="18" charset="0"/>
                <a:cs typeface="+mn-cs"/>
              </a:rPr>
              <a:t>Heavy flavor energy loss</a:t>
            </a:r>
          </a:p>
          <a:p>
            <a:pPr marL="742950" lvl="1" indent="-285750" eaLnBrk="0" hangingPunct="0">
              <a:lnSpc>
                <a:spcPct val="85000"/>
              </a:lnSpc>
              <a:spcBef>
                <a:spcPct val="20000"/>
              </a:spcBef>
              <a:buSzPct val="60000"/>
              <a:defRPr/>
            </a:pPr>
            <a:endParaRPr lang="en-US" b="1" kern="0" dirty="0">
              <a:solidFill>
                <a:schemeClr val="accent2"/>
              </a:solidFill>
              <a:latin typeface="+mn-lt"/>
              <a:cs typeface="+mn-cs"/>
            </a:endParaRPr>
          </a:p>
          <a:p>
            <a:pPr marL="742950" lvl="1" indent="-285750" eaLnBrk="0" hangingPunct="0">
              <a:lnSpc>
                <a:spcPct val="85000"/>
              </a:lnSpc>
              <a:spcBef>
                <a:spcPct val="20000"/>
              </a:spcBef>
              <a:buSzPct val="60000"/>
              <a:buFontTx/>
              <a:buBlip>
                <a:blip r:embed="rId5"/>
              </a:buBlip>
              <a:defRPr/>
            </a:pPr>
            <a:endParaRPr lang="en-US" b="1" kern="0" dirty="0">
              <a:solidFill>
                <a:schemeClr val="accent2"/>
              </a:solidFill>
              <a:latin typeface="+mn-lt"/>
              <a:cs typeface="+mn-cs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chemeClr val="hlink"/>
              </a:buClr>
              <a:buSzPct val="85000"/>
              <a:buFontTx/>
              <a:buBlip>
                <a:blip r:embed="rId4"/>
              </a:buBlip>
              <a:defRPr/>
            </a:pPr>
            <a:endParaRPr lang="en-US" sz="1000" b="1" kern="0" dirty="0">
              <a:latin typeface="+mn-lt"/>
              <a:cs typeface="+mn-cs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hlink"/>
              </a:buClr>
              <a:buSzPct val="85000"/>
              <a:buFont typeface="Monotype Sorts" pitchFamily="2" charset="2"/>
              <a:buNone/>
              <a:defRPr/>
            </a:pPr>
            <a:endParaRPr lang="en-US" b="1" kern="0" dirty="0">
              <a:latin typeface="+mn-lt"/>
              <a:cs typeface="+mn-cs"/>
            </a:endParaRPr>
          </a:p>
        </p:txBody>
      </p:sp>
      <p:sp>
        <p:nvSpPr>
          <p:cNvPr id="15369" name="Slide Number Placeholder 18"/>
          <p:cNvSpPr txBox="1">
            <a:spLocks noGrp="1"/>
          </p:cNvSpPr>
          <p:nvPr/>
        </p:nvSpPr>
        <p:spPr bwMode="auto">
          <a:xfrm>
            <a:off x="3467100" y="65849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fld id="{9C428E8B-C186-43F2-9106-F19423CB1966}" type="slidenum">
              <a:rPr lang="en-US" sz="1200" b="1">
                <a:solidFill>
                  <a:schemeClr val="bg2"/>
                </a:solidFill>
                <a:latin typeface="Times New Roman" pitchFamily="18" charset="0"/>
              </a:rPr>
              <a:pPr algn="ctr"/>
              <a:t>3</a:t>
            </a:fld>
            <a:endParaRPr lang="en-US" sz="1200" b="1">
              <a:solidFill>
                <a:schemeClr val="bg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685800"/>
          </a:xfrm>
        </p:spPr>
        <p:txBody>
          <a:bodyPr/>
          <a:lstStyle/>
          <a:p>
            <a:r>
              <a:rPr lang="en-US" sz="4000" dirty="0" smtClean="0"/>
              <a:t>Hadron Response</a:t>
            </a:r>
            <a:endParaRPr lang="en-US" dirty="0" smtClean="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538196" y="4800600"/>
            <a:ext cx="45878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The HBD response to </a:t>
            </a:r>
            <a:r>
              <a:rPr lang="en-US" sz="2000" dirty="0" smtClean="0"/>
              <a:t>hadrons: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en-US" sz="2000" dirty="0" smtClean="0"/>
              <a:t>Landau in Forward Bias</a:t>
            </a:r>
          </a:p>
          <a:p>
            <a:pPr marL="1085850" lvl="1" indent="-342900">
              <a:buFont typeface="Arial" pitchFamily="34" charset="0"/>
              <a:buChar char="•"/>
            </a:pPr>
            <a:r>
              <a:rPr lang="en-US" sz="2000" dirty="0" smtClean="0"/>
              <a:t>“Blind” in reverse bias.</a:t>
            </a:r>
            <a:endParaRPr lang="en-US" sz="2000" dirty="0"/>
          </a:p>
        </p:txBody>
      </p:sp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1447800"/>
            <a:ext cx="4410756" cy="3049681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8272" y="1981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Pedestal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278797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Scintillation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05000" y="3124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MIPs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914400" y="3124200"/>
            <a:ext cx="381000" cy="304800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4667736"/>
            <a:ext cx="45878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Scintillation produces single photo-electron signals.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Provides ABSOLUTE gain measurement.</a:t>
            </a:r>
            <a:endParaRPr lang="en-US" sz="2000" dirty="0"/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"/>
          <a:stretch/>
        </p:blipFill>
        <p:spPr bwMode="auto">
          <a:xfrm>
            <a:off x="4851054" y="1447800"/>
            <a:ext cx="3962158" cy="3124200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676400" y="1588617"/>
            <a:ext cx="26046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Cosmic ray triggers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Electron Response</a:t>
            </a:r>
            <a:endParaRPr lang="en-US" dirty="0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086600" cy="3055141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6947"/>
            <a:ext cx="4995863" cy="308105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09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2" y="3082627"/>
            <a:ext cx="6032500" cy="49212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TK Hemmick for the EIC Tracking R&amp;D Group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415603"/>
            <a:ext cx="6400800" cy="1689100"/>
          </a:xfrm>
        </p:spPr>
        <p:txBody>
          <a:bodyPr/>
          <a:lstStyle/>
          <a:p>
            <a:r>
              <a:rPr lang="en-US" dirty="0" smtClean="0"/>
              <a:t>Letter of Intent for Detector R&amp;D Towards an EIC Detector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514600" y="3487480"/>
            <a:ext cx="4772025" cy="3322896"/>
          </a:xfrm>
          <a:prstGeom prst="rect">
            <a:avLst/>
          </a:prstGeom>
          <a:gradFill flip="none" rotWithShape="1">
            <a:gsLst>
              <a:gs pos="0">
                <a:srgbClr val="00FF00">
                  <a:tint val="66000"/>
                  <a:satMod val="160000"/>
                </a:srgbClr>
              </a:gs>
              <a:gs pos="50000">
                <a:srgbClr val="00FF00">
                  <a:tint val="44500"/>
                  <a:satMod val="160000"/>
                </a:srgbClr>
              </a:gs>
              <a:gs pos="100000">
                <a:srgbClr val="00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4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Brookhaven National Laboratory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Florida Institute of Technology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Iowa State University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Lawrence Berkeley National Laboratory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Massachusetts Institute of Technology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Riken Research Center at BNL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Stony Brook University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Temple University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University of Virginia</a:t>
            </a:r>
          </a:p>
          <a:p>
            <a:pPr algn="l"/>
            <a:r>
              <a:rPr lang="en-US" sz="1800" dirty="0" smtClean="0">
                <a:solidFill>
                  <a:srgbClr val="000000"/>
                </a:solidFill>
              </a:rPr>
              <a:t>Yale University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4DC042-DA42-6A4D-AE89-46F8D07AA4EE}" type="slidenum">
              <a:rPr lang="en-US" altLang="ja-JP" smtClean="0"/>
              <a:pPr/>
              <a:t>32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60380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Brookhaven Lab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3350" y="1654175"/>
            <a:ext cx="3962400" cy="2386013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>
                <a:ea typeface="+mn-ea"/>
              </a:rPr>
              <a:t>Hadron-Blind Detector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Chevron charge division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Fast drift/low mass TPC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ASIC development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VUV spectrometry</a:t>
            </a:r>
          </a:p>
          <a:p>
            <a:pPr eaLnBrk="1" hangingPunct="1">
              <a:buFont typeface="Wingdings" charset="2"/>
              <a:buChar char="q"/>
              <a:defRPr/>
            </a:pPr>
            <a:endParaRPr lang="en-US" dirty="0">
              <a:ea typeface="+mn-ea"/>
            </a:endParaRPr>
          </a:p>
        </p:txBody>
      </p:sp>
      <p:pic>
        <p:nvPicPr>
          <p:cNvPr id="5530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1125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233363"/>
            <a:ext cx="15906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233363"/>
            <a:ext cx="1068387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8" y="1887538"/>
            <a:ext cx="2359025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060575"/>
            <a:ext cx="22796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4343400"/>
            <a:ext cx="2647950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4884738"/>
            <a:ext cx="280511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1"/>
          <a:stretch>
            <a:fillRect/>
          </a:stretch>
        </p:blipFill>
        <p:spPr bwMode="auto">
          <a:xfrm>
            <a:off x="4200525" y="233363"/>
            <a:ext cx="1100138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6" t="5612" r="8585" b="20644"/>
          <a:stretch>
            <a:fillRect/>
          </a:stretch>
        </p:blipFill>
        <p:spPr bwMode="auto">
          <a:xfrm>
            <a:off x="5321300" y="1095375"/>
            <a:ext cx="7747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5" y="233363"/>
            <a:ext cx="1147763" cy="161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536E66-7ABA-4AA4-BE55-1374CD6E0FC7}" type="slidenum">
              <a:rPr lang="en-US" altLang="ja-JP"/>
              <a:pPr>
                <a:defRPr/>
              </a:pPr>
              <a:t>33</a:t>
            </a:fld>
            <a:endParaRPr lang="en-US" altLang="ja-JP" dirty="0"/>
          </a:p>
        </p:txBody>
      </p:sp>
      <p:grpSp>
        <p:nvGrpSpPr>
          <p:cNvPr id="55311" name="Group 8"/>
          <p:cNvGrpSpPr>
            <a:grpSpLocks/>
          </p:cNvGrpSpPr>
          <p:nvPr/>
        </p:nvGrpSpPr>
        <p:grpSpPr bwMode="auto">
          <a:xfrm>
            <a:off x="330200" y="5192713"/>
            <a:ext cx="3303588" cy="1023937"/>
            <a:chOff x="958850" y="5192532"/>
            <a:chExt cx="3303853" cy="1023937"/>
          </a:xfrm>
        </p:grpSpPr>
        <p:pic>
          <p:nvPicPr>
            <p:cNvPr id="55312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850" y="5192532"/>
              <a:ext cx="2500313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313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606" y="5224764"/>
              <a:ext cx="792097" cy="991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314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39"/>
            <a:stretch>
              <a:fillRect/>
            </a:stretch>
          </p:blipFill>
          <p:spPr bwMode="auto">
            <a:xfrm>
              <a:off x="1762123" y="5192532"/>
              <a:ext cx="890589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Florida Institute of </a:t>
            </a:r>
            <a:r>
              <a:rPr lang="en-US" dirty="0">
                <a:ea typeface="+mj-ea"/>
              </a:rPr>
              <a:t>Technology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3" b="-2"/>
          <a:stretch>
            <a:fillRect/>
          </a:stretch>
        </p:blipFill>
        <p:spPr bwMode="auto">
          <a:xfrm>
            <a:off x="4191000" y="1752600"/>
            <a:ext cx="4819650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3" y="4343400"/>
            <a:ext cx="3824287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648200"/>
            <a:ext cx="505301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152400"/>
            <a:ext cx="170338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7" name="Group 6"/>
          <p:cNvGrpSpPr>
            <a:grpSpLocks/>
          </p:cNvGrpSpPr>
          <p:nvPr/>
        </p:nvGrpSpPr>
        <p:grpSpPr bwMode="auto">
          <a:xfrm>
            <a:off x="895350" y="2649538"/>
            <a:ext cx="2743200" cy="1874837"/>
            <a:chOff x="1219200" y="2787462"/>
            <a:chExt cx="2971800" cy="2013138"/>
          </a:xfrm>
        </p:grpSpPr>
        <p:grpSp>
          <p:nvGrpSpPr>
            <p:cNvPr id="56330" name="Group 5"/>
            <p:cNvGrpSpPr>
              <a:grpSpLocks/>
            </p:cNvGrpSpPr>
            <p:nvPr/>
          </p:nvGrpSpPr>
          <p:grpSpPr bwMode="auto">
            <a:xfrm>
              <a:off x="1219200" y="2787462"/>
              <a:ext cx="2971800" cy="2013138"/>
              <a:chOff x="1066800" y="2711262"/>
              <a:chExt cx="2971800" cy="2013138"/>
            </a:xfrm>
          </p:grpSpPr>
          <p:pic>
            <p:nvPicPr>
              <p:cNvPr id="32" name="Picture 3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219862" y="2711262"/>
                <a:ext cx="2590006" cy="1554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3" name="Text Box 14"/>
              <p:cNvSpPr txBox="1">
                <a:spLocks noChangeArrowheads="1"/>
              </p:cNvSpPr>
              <p:nvPr/>
            </p:nvSpPr>
            <p:spPr bwMode="auto">
              <a:xfrm>
                <a:off x="1066800" y="4211314"/>
                <a:ext cx="2971800" cy="5130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60840" rIns="90000" bIns="45000"/>
              <a:lstStyle>
                <a:lvl1pPr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57200" eaLnBrk="0" hangingPunct="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2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defRPr/>
                </a:pPr>
                <a:r>
                  <a:rPr kumimoji="1" lang="en-US" sz="14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 pitchFamily="34" charset="0"/>
                    <a:cs typeface="Lucida Sans Unicode" pitchFamily="34" charset="0"/>
                  </a:rPr>
                  <a:t>Single-mask GEM cross section</a:t>
                </a:r>
              </a:p>
            </p:txBody>
          </p:sp>
        </p:grpSp>
        <p:sp>
          <p:nvSpPr>
            <p:cNvPr id="35" name="TextBox 2"/>
            <p:cNvSpPr txBox="1">
              <a:spLocks noChangeArrowheads="1"/>
            </p:cNvSpPr>
            <p:nvPr/>
          </p:nvSpPr>
          <p:spPr bwMode="auto">
            <a:xfrm>
              <a:off x="2457450" y="2787462"/>
              <a:ext cx="1394752" cy="2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kumimoji="1" 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CERN workshops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62050"/>
            <a:ext cx="4848225" cy="1447800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CMS High-</a:t>
            </a:r>
            <a:r>
              <a:rPr lang="en-US" dirty="0" smtClean="0">
                <a:latin typeface="Symbol" pitchFamily="18" charset="2"/>
                <a:ea typeface="+mn-ea"/>
              </a:rPr>
              <a:t>h</a:t>
            </a:r>
            <a:r>
              <a:rPr lang="en-US" dirty="0" smtClean="0">
                <a:ea typeface="+mn-ea"/>
              </a:rPr>
              <a:t> GEM Upgrade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RD51 SRS readout System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Large-Area GEM production</a:t>
            </a:r>
          </a:p>
          <a:p>
            <a:pPr eaLnBrk="1" hangingPunct="1">
              <a:buFont typeface="Wingdings" charset="2"/>
              <a:buChar char="q"/>
              <a:defRPr/>
            </a:pPr>
            <a:endParaRPr lang="en-US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FFEA58-C002-4B95-A5FE-2C1AEC5106E9}" type="slidenum">
              <a:rPr lang="en-US" altLang="ja-JP"/>
              <a:pPr>
                <a:defRPr/>
              </a:pPr>
              <a:t>34</a:t>
            </a:fld>
            <a:endParaRPr lang="en-US" altLang="ja-JP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14288"/>
            <a:ext cx="8458200" cy="5762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University of Virginia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752475"/>
            <a:ext cx="8458200" cy="4048125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Prototype GEM tracker tested at </a:t>
            </a:r>
            <a:r>
              <a:rPr lang="en-US" dirty="0" err="1" smtClean="0">
                <a:ea typeface="+mn-ea"/>
              </a:rPr>
              <a:t>Jlab</a:t>
            </a:r>
            <a:r>
              <a:rPr lang="en-US" dirty="0" smtClean="0">
                <a:ea typeface="+mn-ea"/>
              </a:rPr>
              <a:t> now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Super Big Bite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err="1" smtClean="0">
                <a:ea typeface="+mn-ea"/>
              </a:rPr>
              <a:t>SoLID</a:t>
            </a:r>
            <a:endParaRPr lang="en-US" dirty="0" smtClean="0">
              <a:ea typeface="+mn-ea"/>
            </a:endParaRPr>
          </a:p>
          <a:p>
            <a:pPr eaLnBrk="1" hangingPunct="1">
              <a:buFont typeface="Wingdings" charset="2"/>
              <a:buChar char="q"/>
              <a:defRPr/>
            </a:pPr>
            <a:endParaRPr lang="en-US" dirty="0">
              <a:ea typeface="+mn-ea"/>
            </a:endParaRPr>
          </a:p>
        </p:txBody>
      </p:sp>
      <p:pic>
        <p:nvPicPr>
          <p:cNvPr id="5734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4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0"/>
            <a:ext cx="2906713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81200"/>
            <a:ext cx="350520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572000"/>
            <a:ext cx="21669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350520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3" name="Picture 2" descr="C:\Users\seth\Nilanga\MAC\Documents\physics\GEM_Project\EIC\P1000956_JP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9"/>
          <a:stretch>
            <a:fillRect/>
          </a:stretch>
        </p:blipFill>
        <p:spPr bwMode="auto">
          <a:xfrm>
            <a:off x="1676400" y="1706563"/>
            <a:ext cx="309880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23913" y="3657600"/>
            <a:ext cx="480060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cs typeface="Comic Sans MS"/>
              </a:rPr>
              <a:t>prototype tracker  prepared for  beam test.</a:t>
            </a:r>
          </a:p>
          <a:p>
            <a:pPr lvl="1">
              <a:defRPr/>
            </a:pPr>
            <a:endParaRPr kumimoji="1"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F15D0-A308-4BEE-AB9F-F011E99CD138}" type="slidenum">
              <a:rPr lang="en-US" altLang="ja-JP"/>
              <a:pPr>
                <a:defRPr/>
              </a:pPr>
              <a:t>35</a:t>
            </a:fld>
            <a:endParaRPr lang="en-US" altLang="ja-JP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Yale University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841375"/>
            <a:ext cx="3276600" cy="4572000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Forward GEM Tracker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Developed Strip-pixel readout system.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Short term proposal: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3-coordinate strip-pixel readout.</a:t>
            </a:r>
            <a:endParaRPr lang="en-US" dirty="0">
              <a:ea typeface="+mn-ea"/>
            </a:endParaRPr>
          </a:p>
        </p:txBody>
      </p:sp>
      <p:pic>
        <p:nvPicPr>
          <p:cNvPr id="583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225" y="190500"/>
            <a:ext cx="1054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38" y="190500"/>
            <a:ext cx="1308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5" y="190500"/>
            <a:ext cx="1071563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044950"/>
            <a:ext cx="5722938" cy="235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0532"/>
          <a:stretch>
            <a:fillRect/>
          </a:stretch>
        </p:blipFill>
        <p:spPr bwMode="auto">
          <a:xfrm>
            <a:off x="6157913" y="3962400"/>
            <a:ext cx="28606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52613"/>
            <a:ext cx="5724525" cy="216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97D7D-1E4D-4732-9EC4-ADB57CAA1528}" type="slidenum">
              <a:rPr lang="en-US" altLang="ja-JP"/>
              <a:pPr>
                <a:defRPr/>
              </a:pPr>
              <a:t>36</a:t>
            </a:fld>
            <a:endParaRPr lang="en-US" altLang="ja-JP" dirty="0"/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25063" r="22459" b="5226"/>
          <a:stretch>
            <a:fillRect/>
          </a:stretch>
        </p:blipFill>
        <p:spPr bwMode="auto">
          <a:xfrm>
            <a:off x="201613" y="4460875"/>
            <a:ext cx="2924175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9163"/>
            <a:ext cx="3219450" cy="289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Strip-pixel R&amp;D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8500" y="3962400"/>
            <a:ext cx="5772150" cy="2552700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Position by </a:t>
            </a:r>
            <a:r>
              <a:rPr lang="en-US" dirty="0">
                <a:ea typeface="+mn-ea"/>
              </a:rPr>
              <a:t>c</a:t>
            </a:r>
            <a:r>
              <a:rPr lang="en-US" dirty="0" smtClean="0">
                <a:ea typeface="+mn-ea"/>
              </a:rPr>
              <a:t>harge </a:t>
            </a:r>
            <a:r>
              <a:rPr lang="en-US" dirty="0">
                <a:ea typeface="+mn-ea"/>
              </a:rPr>
              <a:t>d</a:t>
            </a:r>
            <a:r>
              <a:rPr lang="en-US" dirty="0" smtClean="0">
                <a:ea typeface="+mn-ea"/>
              </a:rPr>
              <a:t>ivision (~100 </a:t>
            </a:r>
            <a:r>
              <a:rPr lang="en-US" dirty="0" smtClean="0">
                <a:latin typeface="Symbol" pitchFamily="18" charset="2"/>
                <a:ea typeface="+mn-ea"/>
              </a:rPr>
              <a:t>m</a:t>
            </a:r>
            <a:r>
              <a:rPr lang="en-US" dirty="0" smtClean="0">
                <a:ea typeface="+mn-ea"/>
              </a:rPr>
              <a:t>m).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Readout count set by occupancy: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2D uses X-Y charge matching allows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up to 10 particles per “patch”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3D uses </a:t>
            </a:r>
            <a:r>
              <a:rPr lang="en-US" dirty="0" err="1" smtClean="0">
                <a:ea typeface="+mn-ea"/>
              </a:rPr>
              <a:t>chg</a:t>
            </a:r>
            <a:r>
              <a:rPr lang="en-US" dirty="0" smtClean="0">
                <a:ea typeface="+mn-ea"/>
              </a:rPr>
              <a:t> </a:t>
            </a:r>
            <a:r>
              <a:rPr lang="en-US" u="sng" dirty="0" smtClean="0">
                <a:solidFill>
                  <a:srgbClr val="FF0000"/>
                </a:solidFill>
                <a:ea typeface="+mn-ea"/>
              </a:rPr>
              <a:t>&amp; GEOMETRY </a:t>
            </a:r>
            <a:r>
              <a:rPr lang="en-US" dirty="0" smtClean="0">
                <a:ea typeface="+mn-ea"/>
              </a:rPr>
              <a:t>matching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requires R&amp;D to determine limit.</a:t>
            </a:r>
            <a:endParaRPr lang="en-US" dirty="0">
              <a:ea typeface="+mn-ea"/>
            </a:endParaRPr>
          </a:p>
        </p:txBody>
      </p:sp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863850"/>
            <a:ext cx="3143250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231900"/>
            <a:ext cx="3767137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940425" y="1093788"/>
            <a:ext cx="1200150" cy="2689225"/>
            <a:chOff x="5924550" y="1089660"/>
            <a:chExt cx="1200150" cy="2689860"/>
          </a:xfrm>
        </p:grpSpPr>
        <p:sp>
          <p:nvSpPr>
            <p:cNvPr id="4" name="Rectangle 3"/>
            <p:cNvSpPr/>
            <p:nvPr/>
          </p:nvSpPr>
          <p:spPr bwMode="auto">
            <a:xfrm>
              <a:off x="5924550" y="1089660"/>
              <a:ext cx="122238" cy="26898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461125" y="1089660"/>
              <a:ext cx="122238" cy="26898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002463" y="1089660"/>
              <a:ext cx="122237" cy="268986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</p:grpSp>
      <p:grpSp>
        <p:nvGrpSpPr>
          <p:cNvPr id="86017" name="Group 86016"/>
          <p:cNvGrpSpPr>
            <a:grpSpLocks/>
          </p:cNvGrpSpPr>
          <p:nvPr/>
        </p:nvGrpSpPr>
        <p:grpSpPr bwMode="auto">
          <a:xfrm>
            <a:off x="5059363" y="1704975"/>
            <a:ext cx="3265487" cy="1536700"/>
            <a:chOff x="5036820" y="1695450"/>
            <a:chExt cx="3265170" cy="1535430"/>
          </a:xfrm>
        </p:grpSpPr>
        <p:cxnSp>
          <p:nvCxnSpPr>
            <p:cNvPr id="59441" name="Straight Connector 9"/>
            <p:cNvCxnSpPr>
              <a:cxnSpLocks noChangeShapeType="1"/>
            </p:cNvCxnSpPr>
            <p:nvPr/>
          </p:nvCxnSpPr>
          <p:spPr bwMode="auto">
            <a:xfrm>
              <a:off x="5147310" y="1929765"/>
              <a:ext cx="3154680" cy="0"/>
            </a:xfrm>
            <a:prstGeom prst="line">
              <a:avLst/>
            </a:prstGeom>
            <a:noFill/>
            <a:ln w="57150" algn="ctr">
              <a:solidFill>
                <a:schemeClr val="bg2"/>
              </a:solidFill>
              <a:round/>
              <a:headEnd/>
              <a:tailEnd/>
            </a:ln>
          </p:spPr>
        </p:cxnSp>
        <p:sp>
          <p:nvSpPr>
            <p:cNvPr id="6" name="Rectangle 5"/>
            <p:cNvSpPr/>
            <p:nvPr/>
          </p:nvSpPr>
          <p:spPr bwMode="auto">
            <a:xfrm>
              <a:off x="5036820" y="1695450"/>
              <a:ext cx="111114" cy="46792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570168" y="1695450"/>
              <a:ext cx="111114" cy="46792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103516" y="1695450"/>
              <a:ext cx="111114" cy="46792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636865" y="1695450"/>
              <a:ext cx="111114" cy="46792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170213" y="1695450"/>
              <a:ext cx="111114" cy="46792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cxnSp>
          <p:nvCxnSpPr>
            <p:cNvPr id="59447" name="Straight Connector 19"/>
            <p:cNvCxnSpPr>
              <a:cxnSpLocks noChangeShapeType="1"/>
            </p:cNvCxnSpPr>
            <p:nvPr/>
          </p:nvCxnSpPr>
          <p:spPr bwMode="auto">
            <a:xfrm>
              <a:off x="5147310" y="2463165"/>
              <a:ext cx="3154680" cy="0"/>
            </a:xfrm>
            <a:prstGeom prst="line">
              <a:avLst/>
            </a:prstGeom>
            <a:noFill/>
            <a:ln w="57150" algn="ctr">
              <a:solidFill>
                <a:schemeClr val="bg2"/>
              </a:solidFill>
              <a:round/>
              <a:headEnd/>
              <a:tailEnd/>
            </a:ln>
          </p:spPr>
        </p:cxnSp>
        <p:sp>
          <p:nvSpPr>
            <p:cNvPr id="21" name="Rectangle 20"/>
            <p:cNvSpPr/>
            <p:nvPr/>
          </p:nvSpPr>
          <p:spPr bwMode="auto">
            <a:xfrm>
              <a:off x="5036820" y="2228409"/>
              <a:ext cx="111114" cy="46951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570168" y="2228409"/>
              <a:ext cx="111114" cy="46951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103516" y="2228409"/>
              <a:ext cx="111114" cy="46951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636865" y="2228409"/>
              <a:ext cx="111114" cy="46951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170213" y="2228409"/>
              <a:ext cx="111114" cy="46951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cxnSp>
          <p:nvCxnSpPr>
            <p:cNvPr id="59453" name="Straight Connector 26"/>
            <p:cNvCxnSpPr>
              <a:cxnSpLocks noChangeShapeType="1"/>
            </p:cNvCxnSpPr>
            <p:nvPr/>
          </p:nvCxnSpPr>
          <p:spPr bwMode="auto">
            <a:xfrm>
              <a:off x="5147310" y="2996565"/>
              <a:ext cx="3120390" cy="0"/>
            </a:xfrm>
            <a:prstGeom prst="line">
              <a:avLst/>
            </a:prstGeom>
            <a:noFill/>
            <a:ln w="57150" algn="ctr">
              <a:solidFill>
                <a:schemeClr val="bg2"/>
              </a:solidFill>
              <a:round/>
              <a:headEnd/>
              <a:tailEnd/>
            </a:ln>
          </p:spPr>
        </p:cxnSp>
        <p:sp>
          <p:nvSpPr>
            <p:cNvPr id="28" name="Rectangle 27"/>
            <p:cNvSpPr/>
            <p:nvPr/>
          </p:nvSpPr>
          <p:spPr bwMode="auto">
            <a:xfrm>
              <a:off x="5036820" y="2762955"/>
              <a:ext cx="111114" cy="46792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5570168" y="2762955"/>
              <a:ext cx="111114" cy="46792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103516" y="2762955"/>
              <a:ext cx="111114" cy="46792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6636865" y="2762955"/>
              <a:ext cx="111114" cy="46792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170213" y="2762955"/>
              <a:ext cx="111114" cy="46792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</p:grpSp>
      <p:grpSp>
        <p:nvGrpSpPr>
          <p:cNvPr id="86034" name="Group 86033"/>
          <p:cNvGrpSpPr>
            <a:grpSpLocks/>
          </p:cNvGrpSpPr>
          <p:nvPr/>
        </p:nvGrpSpPr>
        <p:grpSpPr bwMode="auto">
          <a:xfrm>
            <a:off x="5216525" y="952500"/>
            <a:ext cx="3108325" cy="2832100"/>
            <a:chOff x="5215890" y="948690"/>
            <a:chExt cx="3108960" cy="2832348"/>
          </a:xfrm>
        </p:grpSpPr>
        <p:grpSp>
          <p:nvGrpSpPr>
            <p:cNvPr id="59407" name="Group 86032"/>
            <p:cNvGrpSpPr>
              <a:grpSpLocks/>
            </p:cNvGrpSpPr>
            <p:nvPr/>
          </p:nvGrpSpPr>
          <p:grpSpPr bwMode="auto">
            <a:xfrm>
              <a:off x="5215890" y="948690"/>
              <a:ext cx="3108960" cy="2827020"/>
              <a:chOff x="5215890" y="948690"/>
              <a:chExt cx="3108960" cy="2827020"/>
            </a:xfrm>
          </p:grpSpPr>
          <p:grpSp>
            <p:nvGrpSpPr>
              <p:cNvPr id="59427" name="Group 86030"/>
              <p:cNvGrpSpPr>
                <a:grpSpLocks/>
              </p:cNvGrpSpPr>
              <p:nvPr/>
            </p:nvGrpSpPr>
            <p:grpSpPr bwMode="auto">
              <a:xfrm>
                <a:off x="5215890" y="3205360"/>
                <a:ext cx="598170" cy="570350"/>
                <a:chOff x="5215890" y="3205360"/>
                <a:chExt cx="598170" cy="570350"/>
              </a:xfrm>
            </p:grpSpPr>
            <p:cxnSp>
              <p:nvCxnSpPr>
                <p:cNvPr id="59439" name="Straight Connector 86021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1135" y="3205360"/>
                  <a:ext cx="542925" cy="186692"/>
                </a:xfrm>
                <a:prstGeom prst="line">
                  <a:avLst/>
                </a:prstGeom>
                <a:noFill/>
                <a:ln w="57150" algn="ctr">
                  <a:solidFill>
                    <a:srgbClr val="00FF00"/>
                  </a:solidFill>
                  <a:round/>
                  <a:headEnd/>
                  <a:tailEnd/>
                </a:ln>
              </p:spPr>
            </p:cxnSp>
            <p:sp>
              <p:nvSpPr>
                <p:cNvPr id="86020" name="Rectangle 86019"/>
                <p:cNvSpPr/>
                <p:nvPr/>
              </p:nvSpPr>
              <p:spPr bwMode="auto">
                <a:xfrm>
                  <a:off x="5215890" y="3307922"/>
                  <a:ext cx="111148" cy="468354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cs typeface="ＭＳ Ｐゴシック" charset="-128"/>
                  </a:endParaRPr>
                </a:p>
              </p:txBody>
            </p:sp>
          </p:grpSp>
          <p:grpSp>
            <p:nvGrpSpPr>
              <p:cNvPr id="59428" name="Group 49"/>
              <p:cNvGrpSpPr>
                <a:grpSpLocks/>
              </p:cNvGrpSpPr>
              <p:nvPr/>
            </p:nvGrpSpPr>
            <p:grpSpPr bwMode="auto">
              <a:xfrm>
                <a:off x="5751195" y="2668150"/>
                <a:ext cx="598170" cy="570350"/>
                <a:chOff x="5215890" y="3205360"/>
                <a:chExt cx="598170" cy="570350"/>
              </a:xfrm>
            </p:grpSpPr>
            <p:cxnSp>
              <p:nvCxnSpPr>
                <p:cNvPr id="59437" name="Straight Connector 50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1135" y="3205360"/>
                  <a:ext cx="542925" cy="186692"/>
                </a:xfrm>
                <a:prstGeom prst="line">
                  <a:avLst/>
                </a:prstGeom>
                <a:noFill/>
                <a:ln w="57150" algn="ctr">
                  <a:solidFill>
                    <a:srgbClr val="00FF00"/>
                  </a:solidFill>
                  <a:round/>
                  <a:headEnd/>
                  <a:tailEnd/>
                </a:ln>
              </p:spPr>
            </p:cxnSp>
            <p:sp>
              <p:nvSpPr>
                <p:cNvPr id="52" name="Rectangle 51"/>
                <p:cNvSpPr/>
                <p:nvPr/>
              </p:nvSpPr>
              <p:spPr bwMode="auto">
                <a:xfrm>
                  <a:off x="5215682" y="3306923"/>
                  <a:ext cx="111148" cy="469941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cs typeface="ＭＳ Ｐゴシック" charset="-128"/>
                  </a:endParaRPr>
                </a:p>
              </p:txBody>
            </p:sp>
          </p:grpSp>
          <p:grpSp>
            <p:nvGrpSpPr>
              <p:cNvPr id="59429" name="Group 52"/>
              <p:cNvGrpSpPr>
                <a:grpSpLocks/>
              </p:cNvGrpSpPr>
              <p:nvPr/>
            </p:nvGrpSpPr>
            <p:grpSpPr bwMode="auto">
              <a:xfrm>
                <a:off x="6284595" y="2130940"/>
                <a:ext cx="598170" cy="570350"/>
                <a:chOff x="5215890" y="3205360"/>
                <a:chExt cx="598170" cy="570350"/>
              </a:xfrm>
            </p:grpSpPr>
            <p:cxnSp>
              <p:nvCxnSpPr>
                <p:cNvPr id="59435" name="Straight Connector 53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1135" y="3205360"/>
                  <a:ext cx="542925" cy="186692"/>
                </a:xfrm>
                <a:prstGeom prst="line">
                  <a:avLst/>
                </a:prstGeom>
                <a:noFill/>
                <a:ln w="57150" algn="ctr">
                  <a:solidFill>
                    <a:srgbClr val="00FF00"/>
                  </a:solidFill>
                  <a:round/>
                  <a:headEnd/>
                  <a:tailEnd/>
                </a:ln>
              </p:spPr>
            </p:cxnSp>
            <p:sp>
              <p:nvSpPr>
                <p:cNvPr id="55" name="Rectangle 54"/>
                <p:cNvSpPr/>
                <p:nvPr/>
              </p:nvSpPr>
              <p:spPr bwMode="auto">
                <a:xfrm>
                  <a:off x="5215791" y="3307511"/>
                  <a:ext cx="111148" cy="468353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cs typeface="ＭＳ Ｐゴシック" charset="-128"/>
                  </a:endParaRPr>
                </a:p>
              </p:txBody>
            </p:sp>
          </p:grpSp>
          <p:grpSp>
            <p:nvGrpSpPr>
              <p:cNvPr id="59430" name="Group 55"/>
              <p:cNvGrpSpPr>
                <a:grpSpLocks/>
              </p:cNvGrpSpPr>
              <p:nvPr/>
            </p:nvGrpSpPr>
            <p:grpSpPr bwMode="auto">
              <a:xfrm>
                <a:off x="6827520" y="1593730"/>
                <a:ext cx="598170" cy="570350"/>
                <a:chOff x="5215890" y="3205360"/>
                <a:chExt cx="598170" cy="570350"/>
              </a:xfrm>
            </p:grpSpPr>
            <p:cxnSp>
              <p:nvCxnSpPr>
                <p:cNvPr id="59433" name="Straight Connector 56"/>
                <p:cNvCxnSpPr>
                  <a:cxnSpLocks noChangeShapeType="1"/>
                </p:cNvCxnSpPr>
                <p:nvPr/>
              </p:nvCxnSpPr>
              <p:spPr bwMode="auto">
                <a:xfrm flipV="1">
                  <a:off x="5271135" y="3205360"/>
                  <a:ext cx="542925" cy="186692"/>
                </a:xfrm>
                <a:prstGeom prst="line">
                  <a:avLst/>
                </a:prstGeom>
                <a:noFill/>
                <a:ln w="57150" algn="ctr">
                  <a:solidFill>
                    <a:srgbClr val="00FF00"/>
                  </a:solidFill>
                  <a:round/>
                  <a:headEnd/>
                  <a:tailEnd/>
                </a:ln>
              </p:spPr>
            </p:cxnSp>
            <p:sp>
              <p:nvSpPr>
                <p:cNvPr id="58" name="Rectangle 57"/>
                <p:cNvSpPr/>
                <p:nvPr/>
              </p:nvSpPr>
              <p:spPr bwMode="auto">
                <a:xfrm>
                  <a:off x="5215902" y="3306511"/>
                  <a:ext cx="111148" cy="469941"/>
                </a:xfrm>
                <a:prstGeom prst="rect">
                  <a:avLst/>
                </a:prstGeom>
                <a:solidFill>
                  <a:srgbClr val="00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kumimoji="1" lang="en-US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  <a:cs typeface="ＭＳ Ｐゴシック" charset="-128"/>
                  </a:endParaRPr>
                </a:p>
              </p:txBody>
            </p:sp>
          </p:grpSp>
          <p:cxnSp>
            <p:nvCxnSpPr>
              <p:cNvPr id="59431" name="Straight Connector 59"/>
              <p:cNvCxnSpPr>
                <a:cxnSpLocks noChangeShapeType="1"/>
              </p:cNvCxnSpPr>
              <p:nvPr/>
            </p:nvCxnSpPr>
            <p:spPr bwMode="auto">
              <a:xfrm flipV="1">
                <a:off x="7417117" y="948690"/>
                <a:ext cx="907733" cy="294522"/>
              </a:xfrm>
              <a:prstGeom prst="line">
                <a:avLst/>
              </a:prstGeom>
              <a:noFill/>
              <a:ln w="57150" algn="ctr">
                <a:solidFill>
                  <a:srgbClr val="00FF00"/>
                </a:solidFill>
                <a:round/>
                <a:headEnd/>
                <a:tailEnd/>
              </a:ln>
            </p:spPr>
          </p:cxnSp>
          <p:sp>
            <p:nvSpPr>
              <p:cNvPr id="61" name="Rectangle 60"/>
              <p:cNvSpPr/>
              <p:nvPr/>
            </p:nvSpPr>
            <p:spPr bwMode="auto">
              <a:xfrm>
                <a:off x="7362628" y="1158258"/>
                <a:ext cx="109560" cy="468354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cs typeface="ＭＳ Ｐゴシック" charset="-128"/>
                </a:endParaRPr>
              </a:p>
            </p:txBody>
          </p:sp>
        </p:grpSp>
        <p:grpSp>
          <p:nvGrpSpPr>
            <p:cNvPr id="59408" name="Group 64"/>
            <p:cNvGrpSpPr>
              <a:grpSpLocks/>
            </p:cNvGrpSpPr>
            <p:nvPr/>
          </p:nvGrpSpPr>
          <p:grpSpPr bwMode="auto">
            <a:xfrm>
              <a:off x="5752147" y="3208024"/>
              <a:ext cx="598170" cy="570350"/>
              <a:chOff x="5215890" y="3205360"/>
              <a:chExt cx="598170" cy="570350"/>
            </a:xfrm>
          </p:grpSpPr>
          <p:cxnSp>
            <p:nvCxnSpPr>
              <p:cNvPr id="59425" name="Straight Connector 76"/>
              <p:cNvCxnSpPr>
                <a:cxnSpLocks noChangeShapeType="1"/>
              </p:cNvCxnSpPr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noFill/>
              <a:ln w="57150" algn="ctr">
                <a:solidFill>
                  <a:srgbClr val="00FF00"/>
                </a:solidFill>
                <a:round/>
                <a:headEnd/>
                <a:tailEnd/>
              </a:ln>
            </p:spPr>
          </p:cxnSp>
          <p:sp>
            <p:nvSpPr>
              <p:cNvPr id="78" name="Rectangle 77"/>
              <p:cNvSpPr/>
              <p:nvPr/>
            </p:nvSpPr>
            <p:spPr bwMode="auto">
              <a:xfrm>
                <a:off x="5216318" y="3306846"/>
                <a:ext cx="109560" cy="468353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cs typeface="ＭＳ Ｐゴシック" charset="-128"/>
                </a:endParaRPr>
              </a:p>
            </p:txBody>
          </p:sp>
        </p:grpSp>
        <p:grpSp>
          <p:nvGrpSpPr>
            <p:cNvPr id="59409" name="Group 65"/>
            <p:cNvGrpSpPr>
              <a:grpSpLocks/>
            </p:cNvGrpSpPr>
            <p:nvPr/>
          </p:nvGrpSpPr>
          <p:grpSpPr bwMode="auto">
            <a:xfrm>
              <a:off x="6287452" y="2670814"/>
              <a:ext cx="598170" cy="570350"/>
              <a:chOff x="5215890" y="3205360"/>
              <a:chExt cx="598170" cy="570350"/>
            </a:xfrm>
          </p:grpSpPr>
          <p:cxnSp>
            <p:nvCxnSpPr>
              <p:cNvPr id="59423" name="Straight Connector 74"/>
              <p:cNvCxnSpPr>
                <a:cxnSpLocks noChangeShapeType="1"/>
              </p:cNvCxnSpPr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noFill/>
              <a:ln w="57150" algn="ctr">
                <a:solidFill>
                  <a:srgbClr val="00FF00"/>
                </a:solidFill>
                <a:round/>
                <a:headEnd/>
                <a:tailEnd/>
              </a:ln>
            </p:spPr>
          </p:cxnSp>
          <p:sp>
            <p:nvSpPr>
              <p:cNvPr id="76" name="Rectangle 75"/>
              <p:cNvSpPr/>
              <p:nvPr/>
            </p:nvSpPr>
            <p:spPr bwMode="auto">
              <a:xfrm>
                <a:off x="5216110" y="3307434"/>
                <a:ext cx="111148" cy="468353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cs typeface="ＭＳ Ｐゴシック" charset="-128"/>
                </a:endParaRPr>
              </a:p>
            </p:txBody>
          </p:sp>
        </p:grpSp>
        <p:grpSp>
          <p:nvGrpSpPr>
            <p:cNvPr id="59410" name="Group 66"/>
            <p:cNvGrpSpPr>
              <a:grpSpLocks/>
            </p:cNvGrpSpPr>
            <p:nvPr/>
          </p:nvGrpSpPr>
          <p:grpSpPr bwMode="auto">
            <a:xfrm>
              <a:off x="6820852" y="2133604"/>
              <a:ext cx="598170" cy="570350"/>
              <a:chOff x="5215890" y="3205360"/>
              <a:chExt cx="598170" cy="570350"/>
            </a:xfrm>
          </p:grpSpPr>
          <p:cxnSp>
            <p:nvCxnSpPr>
              <p:cNvPr id="59421" name="Straight Connector 72"/>
              <p:cNvCxnSpPr>
                <a:cxnSpLocks noChangeShapeType="1"/>
              </p:cNvCxnSpPr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noFill/>
              <a:ln w="57150" algn="ctr">
                <a:solidFill>
                  <a:srgbClr val="00FF00"/>
                </a:solidFill>
                <a:round/>
                <a:headEnd/>
                <a:tailEnd/>
              </a:ln>
            </p:spPr>
          </p:cxnSp>
          <p:sp>
            <p:nvSpPr>
              <p:cNvPr id="74" name="Rectangle 73"/>
              <p:cNvSpPr/>
              <p:nvPr/>
            </p:nvSpPr>
            <p:spPr bwMode="auto">
              <a:xfrm>
                <a:off x="5216219" y="3306434"/>
                <a:ext cx="111148" cy="469941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cs typeface="ＭＳ Ｐゴシック" charset="-128"/>
                </a:endParaRPr>
              </a:p>
            </p:txBody>
          </p:sp>
        </p:grpSp>
        <p:cxnSp>
          <p:nvCxnSpPr>
            <p:cNvPr id="59411" name="Straight Connector 68"/>
            <p:cNvCxnSpPr>
              <a:cxnSpLocks noChangeShapeType="1"/>
            </p:cNvCxnSpPr>
            <p:nvPr/>
          </p:nvCxnSpPr>
          <p:spPr bwMode="auto">
            <a:xfrm flipV="1">
              <a:off x="7417116" y="1466850"/>
              <a:ext cx="907733" cy="294522"/>
            </a:xfrm>
            <a:prstGeom prst="line">
              <a:avLst/>
            </a:prstGeom>
            <a:noFill/>
            <a:ln w="57150" algn="ctr">
              <a:solidFill>
                <a:srgbClr val="00FF00"/>
              </a:solidFill>
              <a:round/>
              <a:headEnd/>
              <a:tailEnd/>
            </a:ln>
          </p:spPr>
        </p:cxnSp>
        <p:sp>
          <p:nvSpPr>
            <p:cNvPr id="70" name="Rectangle 69"/>
            <p:cNvSpPr/>
            <p:nvPr/>
          </p:nvSpPr>
          <p:spPr bwMode="auto">
            <a:xfrm>
              <a:off x="7370568" y="1694880"/>
              <a:ext cx="111148" cy="469941"/>
            </a:xfrm>
            <a:prstGeom prst="rect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  <p:grpSp>
          <p:nvGrpSpPr>
            <p:cNvPr id="59413" name="Group 79"/>
            <p:cNvGrpSpPr>
              <a:grpSpLocks/>
            </p:cNvGrpSpPr>
            <p:nvPr/>
          </p:nvGrpSpPr>
          <p:grpSpPr bwMode="auto">
            <a:xfrm>
              <a:off x="6288404" y="3210688"/>
              <a:ext cx="598170" cy="570350"/>
              <a:chOff x="5215890" y="3205360"/>
              <a:chExt cx="598170" cy="570350"/>
            </a:xfrm>
          </p:grpSpPr>
          <p:cxnSp>
            <p:nvCxnSpPr>
              <p:cNvPr id="59419" name="Straight Connector 91"/>
              <p:cNvCxnSpPr>
                <a:cxnSpLocks noChangeShapeType="1"/>
              </p:cNvCxnSpPr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noFill/>
              <a:ln w="57150" algn="ctr">
                <a:solidFill>
                  <a:srgbClr val="00FF00"/>
                </a:solidFill>
                <a:round/>
                <a:headEnd/>
                <a:tailEnd/>
              </a:ln>
            </p:spPr>
          </p:cxnSp>
          <p:sp>
            <p:nvSpPr>
              <p:cNvPr id="93" name="Rectangle 92"/>
              <p:cNvSpPr/>
              <p:nvPr/>
            </p:nvSpPr>
            <p:spPr bwMode="auto">
              <a:xfrm>
                <a:off x="5215158" y="3307357"/>
                <a:ext cx="111148" cy="468353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cs typeface="ＭＳ Ｐゴシック" charset="-128"/>
                </a:endParaRPr>
              </a:p>
            </p:txBody>
          </p:sp>
        </p:grpSp>
        <p:grpSp>
          <p:nvGrpSpPr>
            <p:cNvPr id="59414" name="Group 80"/>
            <p:cNvGrpSpPr>
              <a:grpSpLocks/>
            </p:cNvGrpSpPr>
            <p:nvPr/>
          </p:nvGrpSpPr>
          <p:grpSpPr bwMode="auto">
            <a:xfrm>
              <a:off x="6823709" y="2673478"/>
              <a:ext cx="598170" cy="570350"/>
              <a:chOff x="5215890" y="3205360"/>
              <a:chExt cx="598170" cy="570350"/>
            </a:xfrm>
          </p:grpSpPr>
          <p:cxnSp>
            <p:nvCxnSpPr>
              <p:cNvPr id="59417" name="Straight Connector 89"/>
              <p:cNvCxnSpPr>
                <a:cxnSpLocks noChangeShapeType="1"/>
              </p:cNvCxnSpPr>
              <p:nvPr/>
            </p:nvCxnSpPr>
            <p:spPr bwMode="auto">
              <a:xfrm flipV="1">
                <a:off x="5271135" y="3205360"/>
                <a:ext cx="542925" cy="186692"/>
              </a:xfrm>
              <a:prstGeom prst="line">
                <a:avLst/>
              </a:prstGeom>
              <a:noFill/>
              <a:ln w="57150" algn="ctr">
                <a:solidFill>
                  <a:srgbClr val="00FF00"/>
                </a:solidFill>
                <a:round/>
                <a:headEnd/>
                <a:tailEnd/>
              </a:ln>
            </p:spPr>
          </p:cxnSp>
          <p:sp>
            <p:nvSpPr>
              <p:cNvPr id="91" name="Rectangle 90"/>
              <p:cNvSpPr/>
              <p:nvPr/>
            </p:nvSpPr>
            <p:spPr bwMode="auto">
              <a:xfrm>
                <a:off x="5216537" y="3306357"/>
                <a:ext cx="109559" cy="469941"/>
              </a:xfrm>
              <a:prstGeom prst="rect">
                <a:avLst/>
              </a:prstGeom>
              <a:solidFill>
                <a:srgbClr val="00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kumimoji="1" lang="en-US" b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  <a:cs typeface="ＭＳ Ｐゴシック" charset="-128"/>
                </a:endParaRPr>
              </a:p>
            </p:txBody>
          </p:sp>
        </p:grpSp>
        <p:cxnSp>
          <p:nvCxnSpPr>
            <p:cNvPr id="59415" name="Straight Connector 83"/>
            <p:cNvCxnSpPr>
              <a:cxnSpLocks noChangeShapeType="1"/>
            </p:cNvCxnSpPr>
            <p:nvPr/>
          </p:nvCxnSpPr>
          <p:spPr bwMode="auto">
            <a:xfrm flipV="1">
              <a:off x="7361872" y="2025774"/>
              <a:ext cx="907733" cy="294522"/>
            </a:xfrm>
            <a:prstGeom prst="line">
              <a:avLst/>
            </a:prstGeom>
            <a:noFill/>
            <a:ln w="57150" algn="ctr">
              <a:solidFill>
                <a:srgbClr val="00FF00"/>
              </a:solidFill>
              <a:round/>
              <a:headEnd/>
              <a:tailEnd/>
            </a:ln>
          </p:spPr>
        </p:cxnSp>
        <p:sp>
          <p:nvSpPr>
            <p:cNvPr id="85" name="Rectangle 84"/>
            <p:cNvSpPr/>
            <p:nvPr/>
          </p:nvSpPr>
          <p:spPr bwMode="auto">
            <a:xfrm>
              <a:off x="7367392" y="2228327"/>
              <a:ext cx="109559" cy="468354"/>
            </a:xfrm>
            <a:prstGeom prst="rect">
              <a:avLst/>
            </a:prstGeom>
            <a:solidFill>
              <a:srgbClr val="00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cs typeface="ＭＳ Ｐゴシック" charset="-128"/>
              </a:endParaRPr>
            </a:p>
          </p:txBody>
        </p:sp>
      </p:grpSp>
      <p:sp>
        <p:nvSpPr>
          <p:cNvPr id="86035" name="TextBox 86034"/>
          <p:cNvSpPr txBox="1"/>
          <p:nvPr/>
        </p:nvSpPr>
        <p:spPr>
          <a:xfrm>
            <a:off x="776288" y="5233988"/>
            <a:ext cx="1419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STAR FGT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968500" y="2254250"/>
            <a:ext cx="1419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COMPASS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5735638" y="549275"/>
            <a:ext cx="1419225" cy="369888"/>
          </a:xfrm>
          <a:prstGeom prst="rect">
            <a:avLst/>
          </a:prstGeom>
          <a:solidFill>
            <a:srgbClr val="00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PROPOSED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277938" y="5911850"/>
            <a:ext cx="2436812" cy="923925"/>
          </a:xfrm>
          <a:prstGeom prst="rect">
            <a:avLst/>
          </a:prstGeom>
          <a:solidFill>
            <a:srgbClr val="00FF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NOTE:  Redundancy “hardens” detector against failure.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1B3B66-5647-467B-AA9F-0048AA28D895}" type="slidenum">
              <a:rPr lang="en-US" altLang="ja-JP"/>
              <a:pPr>
                <a:defRPr/>
              </a:pPr>
              <a:t>37</a:t>
            </a:fld>
            <a:endParaRPr lang="en-US" altLang="ja-JP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Stony Brook University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5059363" cy="2514600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Hadron-Blind Detector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Large Clean Room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Gas Chromatography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err="1" smtClean="0">
                <a:ea typeface="+mn-ea"/>
              </a:rPr>
              <a:t>CsI</a:t>
            </a:r>
            <a:r>
              <a:rPr lang="en-US" dirty="0" smtClean="0">
                <a:ea typeface="+mn-ea"/>
              </a:rPr>
              <a:t> Photocathodes</a:t>
            </a:r>
            <a:endParaRPr lang="en-US" dirty="0">
              <a:ea typeface="+mn-ea"/>
            </a:endParaRPr>
          </a:p>
        </p:txBody>
      </p:sp>
      <p:pic>
        <p:nvPicPr>
          <p:cNvPr id="604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381000"/>
            <a:ext cx="14287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50" y="381000"/>
            <a:ext cx="9588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381000"/>
            <a:ext cx="1171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1552575"/>
            <a:ext cx="355758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97"/>
          <a:stretch>
            <a:fillRect/>
          </a:stretch>
        </p:blipFill>
        <p:spPr bwMode="auto">
          <a:xfrm>
            <a:off x="5443538" y="4076700"/>
            <a:ext cx="3419475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29131" r="11043" b="18446"/>
          <a:stretch>
            <a:fillRect/>
          </a:stretch>
        </p:blipFill>
        <p:spPr bwMode="auto">
          <a:xfrm>
            <a:off x="557213" y="4089400"/>
            <a:ext cx="4867275" cy="230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09BC64-B666-4FC1-84D5-F39503882E6D}" type="slidenum">
              <a:rPr lang="en-US" altLang="ja-JP"/>
              <a:pPr>
                <a:defRPr/>
              </a:pPr>
              <a:t>38</a:t>
            </a:fld>
            <a:endParaRPr lang="en-US" altLang="ja-JP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PID via Cherenkov Angle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17475" y="3296091"/>
            <a:ext cx="9026525" cy="3285461"/>
          </a:xfrm>
          <a:blipFill rotWithShape="1">
            <a:blip r:embed="rId2"/>
            <a:stretch>
              <a:fillRect l="-743" t="-148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16CEF6-4767-4F33-8A65-14096B67617B}" type="slidenum">
              <a:rPr lang="en-US" altLang="ja-JP"/>
              <a:pPr>
                <a:defRPr/>
              </a:pPr>
              <a:t>39</a:t>
            </a:fld>
            <a:endParaRPr lang="en-US" altLang="ja-JP" dirty="0"/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811213"/>
            <a:ext cx="3370262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731838"/>
            <a:ext cx="45910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05113" y="2487613"/>
            <a:ext cx="2052637" cy="6461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Ring Radius determines </a:t>
            </a:r>
            <a:r>
              <a:rPr kumimoji="1"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q</a:t>
            </a:r>
            <a:r>
              <a:rPr kumimoji="1" lang="en-US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c</a:t>
            </a:r>
            <a:endParaRPr kumimoji="1"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3"/>
          <p:cNvSpPr txBox="1">
            <a:spLocks noGrp="1"/>
          </p:cNvSpPr>
          <p:nvPr/>
        </p:nvSpPr>
        <p:spPr bwMode="auto">
          <a:xfrm>
            <a:off x="7772400" y="6515100"/>
            <a:ext cx="15430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1400">
                <a:solidFill>
                  <a:schemeClr val="bg2"/>
                </a:solidFill>
                <a:latin typeface="Times New Roman" pitchFamily="18" charset="0"/>
              </a:rPr>
              <a:t>Axel Drees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3350"/>
            <a:ext cx="9144000" cy="457200"/>
          </a:xfrm>
        </p:spPr>
        <p:txBody>
          <a:bodyPr/>
          <a:lstStyle/>
          <a:p>
            <a:r>
              <a:rPr lang="en-US" sz="3200" smtClean="0"/>
              <a:t>Key Challenge for PHENIX: Pair Background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9913" y="782638"/>
            <a:ext cx="9144000" cy="6145212"/>
          </a:xfrm>
        </p:spPr>
        <p:txBody>
          <a:bodyPr/>
          <a:lstStyle/>
          <a:p>
            <a:r>
              <a:rPr lang="en-US" sz="1800" dirty="0" smtClean="0"/>
              <a:t>No background rejection </a:t>
            </a:r>
            <a:r>
              <a:rPr lang="en-US" sz="1800" dirty="0" smtClean="0">
                <a:sym typeface="Symbol" pitchFamily="18" charset="2"/>
              </a:rPr>
              <a:t> Signal/Background  1/100 in Au-Au</a:t>
            </a:r>
            <a:endParaRPr lang="en-US" sz="1800" dirty="0" smtClean="0"/>
          </a:p>
          <a:p>
            <a:r>
              <a:rPr lang="en-US" sz="1800" dirty="0" smtClean="0"/>
              <a:t>Combinatorial background: </a:t>
            </a:r>
            <a:r>
              <a:rPr lang="en-US" sz="1800" i="1" dirty="0" smtClean="0"/>
              <a:t>e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 and </a:t>
            </a:r>
            <a:r>
              <a:rPr lang="en-US" sz="1800" i="1" dirty="0" smtClean="0"/>
              <a:t>e</a:t>
            </a:r>
            <a:r>
              <a:rPr lang="en-US" sz="1800" baseline="30000" dirty="0" smtClean="0">
                <a:latin typeface="Symbol" pitchFamily="18" charset="2"/>
              </a:rPr>
              <a:t>-</a:t>
            </a:r>
            <a:r>
              <a:rPr lang="en-US" sz="1800" dirty="0" smtClean="0"/>
              <a:t> from different uncorrelated source</a:t>
            </a:r>
          </a:p>
          <a:p>
            <a:pPr>
              <a:buFontTx/>
              <a:buNone/>
            </a:pPr>
            <a:endParaRPr lang="en-US" sz="2000" dirty="0" smtClean="0"/>
          </a:p>
          <a:p>
            <a:pPr lvl="2"/>
            <a:endParaRPr lang="en-US" sz="1600" dirty="0" smtClean="0"/>
          </a:p>
          <a:p>
            <a:pPr lvl="1"/>
            <a:r>
              <a:rPr lang="en-US" sz="1600" dirty="0" smtClean="0"/>
              <a:t>Need event mixing because of acceptance differences for </a:t>
            </a:r>
            <a:r>
              <a:rPr lang="en-US" sz="1600" i="1" dirty="0" smtClean="0"/>
              <a:t>e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and </a:t>
            </a:r>
            <a:r>
              <a:rPr lang="en-US" sz="1600" i="1" dirty="0" smtClean="0"/>
              <a:t>e</a:t>
            </a:r>
            <a:r>
              <a:rPr lang="en-US" sz="1600" baseline="30000" dirty="0" smtClean="0">
                <a:latin typeface="Symbol" pitchFamily="18" charset="2"/>
              </a:rPr>
              <a:t>-</a:t>
            </a:r>
            <a:endParaRPr lang="en-US" sz="1600" dirty="0" smtClean="0"/>
          </a:p>
          <a:p>
            <a:pPr lvl="1"/>
            <a:r>
              <a:rPr lang="en-US" sz="1600" dirty="0" smtClean="0">
                <a:solidFill>
                  <a:srgbClr val="0328E3"/>
                </a:solidFill>
              </a:rPr>
              <a:t>Use like sign pairs to check event mixing</a:t>
            </a:r>
            <a:r>
              <a:rPr lang="en-US" sz="1600" dirty="0" smtClean="0"/>
              <a:t>	</a:t>
            </a:r>
          </a:p>
        </p:txBody>
      </p:sp>
      <p:graphicFrame>
        <p:nvGraphicFramePr>
          <p:cNvPr id="16389" name="Object 2"/>
          <p:cNvGraphicFramePr>
            <a:graphicFrameLocks noChangeAspect="1"/>
          </p:cNvGraphicFramePr>
          <p:nvPr/>
        </p:nvGraphicFramePr>
        <p:xfrm>
          <a:off x="3290888" y="1582738"/>
          <a:ext cx="3400425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8" name="Equation" r:id="rId4" imgW="2044700" imgH="228600" progId="">
                  <p:embed/>
                </p:oleObj>
              </mc:Choice>
              <mc:Fallback>
                <p:oleObj name="Equation" r:id="rId4" imgW="2044700" imgH="228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0888" y="1582738"/>
                        <a:ext cx="3400425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Oval 8"/>
          <p:cNvSpPr>
            <a:spLocks noChangeArrowheads="1"/>
          </p:cNvSpPr>
          <p:nvPr/>
        </p:nvSpPr>
        <p:spPr bwMode="auto">
          <a:xfrm>
            <a:off x="4176713" y="1527175"/>
            <a:ext cx="330200" cy="444500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latin typeface="Times New Roman" pitchFamily="18" charset="0"/>
            </a:endParaRPr>
          </a:p>
        </p:txBody>
      </p:sp>
      <p:sp>
        <p:nvSpPr>
          <p:cNvPr id="16391" name="Oval 9"/>
          <p:cNvSpPr>
            <a:spLocks noChangeArrowheads="1"/>
          </p:cNvSpPr>
          <p:nvPr/>
        </p:nvSpPr>
        <p:spPr bwMode="auto">
          <a:xfrm>
            <a:off x="6115050" y="1531938"/>
            <a:ext cx="304800" cy="406400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latin typeface="Times New Roman" pitchFamily="18" charset="0"/>
            </a:endParaRPr>
          </a:p>
        </p:txBody>
      </p:sp>
      <p:sp>
        <p:nvSpPr>
          <p:cNvPr id="16392" name="Oval 9"/>
          <p:cNvSpPr>
            <a:spLocks noChangeArrowheads="1"/>
          </p:cNvSpPr>
          <p:nvPr/>
        </p:nvSpPr>
        <p:spPr bwMode="auto">
          <a:xfrm>
            <a:off x="4210050" y="1608138"/>
            <a:ext cx="304800" cy="406400"/>
          </a:xfrm>
          <a:prstGeom prst="ellipse">
            <a:avLst/>
          </a:prstGeom>
          <a:noFill/>
          <a:ln w="12700">
            <a:solidFill>
              <a:srgbClr val="00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latin typeface="Times New Roman" pitchFamily="18" charset="0"/>
            </a:endParaRPr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6354763" y="1565275"/>
            <a:ext cx="304800" cy="406400"/>
          </a:xfrm>
          <a:prstGeom prst="ellipse">
            <a:avLst/>
          </a:prstGeom>
          <a:noFill/>
          <a:ln w="12700">
            <a:solidFill>
              <a:srgbClr val="00CC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 b="1">
              <a:latin typeface="Times New Roman" pitchFamily="18" charset="0"/>
            </a:endParaRPr>
          </a:p>
        </p:txBody>
      </p:sp>
      <p:sp>
        <p:nvSpPr>
          <p:cNvPr id="16397" name="Slide Number Placeholder 51"/>
          <p:cNvSpPr txBox="1">
            <a:spLocks noGrp="1"/>
          </p:cNvSpPr>
          <p:nvPr/>
        </p:nvSpPr>
        <p:spPr bwMode="auto">
          <a:xfrm>
            <a:off x="3467100" y="65849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fld id="{B5931598-EB74-465A-879B-AB806FAD268D}" type="slidenum">
              <a:rPr lang="en-US" sz="1200" b="1">
                <a:solidFill>
                  <a:schemeClr val="bg2"/>
                </a:solidFill>
                <a:latin typeface="Times New Roman" pitchFamily="18" charset="0"/>
              </a:rPr>
              <a:pPr algn="ctr"/>
              <a:t>4</a:t>
            </a:fld>
            <a:endParaRPr lang="en-US" sz="1200" b="1">
              <a:solidFill>
                <a:schemeClr val="bg2"/>
              </a:solidFill>
              <a:latin typeface="Times New Roman" pitchFamily="18" charset="0"/>
            </a:endParaRPr>
          </a:p>
        </p:txBody>
      </p: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1981200" y="2952750"/>
            <a:ext cx="5638800" cy="3733800"/>
            <a:chOff x="144" y="576"/>
            <a:chExt cx="3024" cy="2021"/>
          </a:xfrm>
        </p:grpSpPr>
        <p:pic>
          <p:nvPicPr>
            <p:cNvPr id="53" name="Picture 52" descr="010Log_d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576"/>
              <a:ext cx="3024" cy="2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Line 102"/>
            <p:cNvSpPr>
              <a:spLocks noChangeShapeType="1"/>
            </p:cNvSpPr>
            <p:nvPr/>
          </p:nvSpPr>
          <p:spPr bwMode="auto">
            <a:xfrm>
              <a:off x="720" y="912"/>
              <a:ext cx="0" cy="4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5" name="Text Box 103"/>
            <p:cNvSpPr txBox="1">
              <a:spLocks noChangeArrowheads="1"/>
            </p:cNvSpPr>
            <p:nvPr/>
          </p:nvSpPr>
          <p:spPr bwMode="auto">
            <a:xfrm>
              <a:off x="702" y="1080"/>
              <a:ext cx="322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&gt;100x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Barrel Concept (‘</a:t>
            </a:r>
            <a:r>
              <a:rPr lang="en-US" dirty="0" err="1" smtClean="0">
                <a:ea typeface="+mj-ea"/>
              </a:rPr>
              <a:t>ala</a:t>
            </a:r>
            <a:r>
              <a:rPr lang="en-US" dirty="0" smtClean="0">
                <a:ea typeface="+mj-ea"/>
              </a:rPr>
              <a:t> ALICE HMPID)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4721225"/>
            <a:ext cx="7739063" cy="2136775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sz="2000" dirty="0" smtClean="0">
                <a:ea typeface="+mn-ea"/>
              </a:rPr>
              <a:t>Proximity-focused RICH.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sz="2000" dirty="0" smtClean="0">
                <a:ea typeface="+mn-ea"/>
              </a:rPr>
              <a:t>Liquid Radiator.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sz="2000" dirty="0" smtClean="0">
                <a:ea typeface="+mn-ea"/>
              </a:rPr>
              <a:t>New concept: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sz="1800" dirty="0" err="1" smtClean="0">
                <a:ea typeface="+mn-ea"/>
              </a:rPr>
              <a:t>CsI</a:t>
            </a:r>
            <a:r>
              <a:rPr lang="en-US" sz="1800" dirty="0" smtClean="0">
                <a:ea typeface="+mn-ea"/>
              </a:rPr>
              <a:t> GEMs for readout instead of wire avalanche.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sz="1800" dirty="0" smtClean="0">
                <a:ea typeface="+mn-ea"/>
              </a:rPr>
              <a:t>Improved HV stability.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sz="1800" dirty="0" smtClean="0">
                <a:ea typeface="+mn-ea"/>
              </a:rPr>
              <a:t>Reduced Hadron response</a:t>
            </a:r>
            <a:endParaRPr lang="en-US" sz="180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32758B-EFFA-406B-822B-CB2A164E46ED}" type="slidenum">
              <a:rPr lang="en-US" altLang="ja-JP"/>
              <a:pPr>
                <a:defRPr/>
              </a:pPr>
              <a:t>40</a:t>
            </a:fld>
            <a:endParaRPr lang="en-US" altLang="ja-JP" dirty="0"/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906463"/>
            <a:ext cx="4105275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88" y="925513"/>
            <a:ext cx="441960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3568700"/>
            <a:ext cx="2863850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Forward Concept 1…Multi-Radiator RICH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63" y="3594100"/>
            <a:ext cx="5060950" cy="2443163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Threshold Device.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BIG blob from C</a:t>
            </a:r>
            <a:r>
              <a:rPr lang="en-US" baseline="-25000" dirty="0" smtClean="0">
                <a:ea typeface="+mn-ea"/>
              </a:rPr>
              <a:t>4</a:t>
            </a:r>
            <a:r>
              <a:rPr lang="en-US" dirty="0" smtClean="0">
                <a:ea typeface="+mn-ea"/>
              </a:rPr>
              <a:t>F</a:t>
            </a:r>
            <a:r>
              <a:rPr lang="en-US" baseline="-25000" dirty="0" smtClean="0">
                <a:ea typeface="+mn-ea"/>
              </a:rPr>
              <a:t>8</a:t>
            </a:r>
            <a:r>
              <a:rPr lang="en-US" dirty="0" smtClean="0">
                <a:ea typeface="+mn-ea"/>
              </a:rPr>
              <a:t>O (~10 cm)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Small blob from CF</a:t>
            </a:r>
            <a:r>
              <a:rPr lang="en-US" baseline="-25000" dirty="0" smtClean="0">
                <a:ea typeface="+mn-ea"/>
              </a:rPr>
              <a:t>4</a:t>
            </a:r>
            <a:endParaRPr lang="en-US" dirty="0" smtClean="0">
              <a:ea typeface="+mn-ea"/>
            </a:endParaRP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Even though concentric get two thresholds…</a:t>
            </a:r>
          </a:p>
          <a:p>
            <a:pPr eaLnBrk="1" hangingPunct="1">
              <a:buFont typeface="Wingdings" charset="2"/>
              <a:buChar char="q"/>
              <a:defRPr/>
            </a:pPr>
            <a:endParaRPr lang="en-US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81B737-14F8-4E80-BC71-F1FFF609CEE7}" type="slidenum">
              <a:rPr lang="en-US" altLang="ja-JP"/>
              <a:pPr>
                <a:defRPr/>
              </a:pPr>
              <a:t>41</a:t>
            </a:fld>
            <a:endParaRPr lang="en-US" altLang="ja-JP" dirty="0"/>
          </a:p>
        </p:txBody>
      </p:sp>
      <p:grpSp>
        <p:nvGrpSpPr>
          <p:cNvPr id="64517" name="Group 24"/>
          <p:cNvGrpSpPr>
            <a:grpSpLocks/>
          </p:cNvGrpSpPr>
          <p:nvPr/>
        </p:nvGrpSpPr>
        <p:grpSpPr bwMode="auto">
          <a:xfrm>
            <a:off x="228600" y="762000"/>
            <a:ext cx="5395913" cy="2647950"/>
            <a:chOff x="228600" y="761981"/>
            <a:chExt cx="5396011" cy="2647476"/>
          </a:xfrm>
        </p:grpSpPr>
        <p:pic>
          <p:nvPicPr>
            <p:cNvPr id="64565" name="Picture 2" descr="Image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381632"/>
              <a:ext cx="4572000" cy="20160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2625769" y="1865096"/>
              <a:ext cx="0" cy="1047562"/>
            </a:xfrm>
            <a:prstGeom prst="line">
              <a:avLst/>
            </a:prstGeom>
            <a:noFill/>
            <a:ln w="107950">
              <a:solidFill>
                <a:srgbClr val="33CC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 flipV="1">
              <a:off x="2687683" y="2688861"/>
              <a:ext cx="274642" cy="201577"/>
            </a:xfrm>
            <a:prstGeom prst="line">
              <a:avLst/>
            </a:prstGeom>
            <a:noFill/>
            <a:ln w="412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997107" y="1946044"/>
              <a:ext cx="431808" cy="809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3608449" y="1906364"/>
              <a:ext cx="863616" cy="1206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779473" y="1744468"/>
              <a:ext cx="981093" cy="1206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779473" y="2953927"/>
              <a:ext cx="981093" cy="809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722465" y="1825416"/>
              <a:ext cx="195266" cy="2015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917731" y="1906364"/>
              <a:ext cx="157166" cy="793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859136" y="1892079"/>
              <a:ext cx="1443063" cy="5856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en-US" sz="3200" b="1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rPr>
                <a:t>C</a:t>
              </a:r>
              <a:r>
                <a:rPr kumimoji="1" lang="en-US" sz="3200" b="1" baseline="-25000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rPr>
                <a:t>4</a:t>
              </a:r>
              <a:r>
                <a:rPr kumimoji="1" lang="en-US" sz="3200" b="1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rPr>
                <a:t>F</a:t>
              </a:r>
              <a:r>
                <a:rPr kumimoji="1" lang="en-US" sz="3200" b="1" baseline="-25000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rPr>
                <a:t>8</a:t>
              </a:r>
              <a:r>
                <a:rPr kumimoji="1" lang="en-US" sz="3200" b="1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rPr>
                <a:t>O</a:t>
              </a:r>
              <a:endParaRPr kumimoji="1" lang="en-US" sz="3200" b="1" baseline="-25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157734" y="2187301"/>
              <a:ext cx="314331" cy="1206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4275211" y="2469825"/>
              <a:ext cx="79376" cy="809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604845" y="761981"/>
              <a:ext cx="2420981" cy="584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rPr>
                <a:t>Windowless</a:t>
              </a: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1328758" y="1346076"/>
              <a:ext cx="0" cy="479339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2586081" y="2993606"/>
              <a:ext cx="588973" cy="322205"/>
            </a:xfrm>
            <a:prstGeom prst="rect">
              <a:avLst/>
            </a:prstGeom>
            <a:solidFill>
              <a:schemeClr val="bg1"/>
            </a:solidFill>
            <a:ln w="3175" cap="rnd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839942" y="3074555"/>
              <a:ext cx="431808" cy="201576"/>
            </a:xfrm>
            <a:prstGeom prst="rect">
              <a:avLst/>
            </a:prstGeom>
            <a:solidFill>
              <a:schemeClr val="bg1"/>
            </a:solidFill>
            <a:ln w="3175" cap="rnd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4040257" y="1542891"/>
              <a:ext cx="511184" cy="12062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1" lang="en-US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1879630" y="2830124"/>
              <a:ext cx="495309" cy="306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sz="3200" b="1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rPr>
                <a:t>CF</a:t>
              </a:r>
              <a:r>
                <a:rPr kumimoji="1" lang="en-US" sz="3200" b="1" baseline="-25000" dirty="0">
                  <a:solidFill>
                    <a:srgbClr val="0099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rPr>
                <a:t>4 </a:t>
              </a: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781346" y="2825362"/>
              <a:ext cx="2843265" cy="584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kumimoji="1" 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rPr>
                <a:t>CaF</a:t>
              </a:r>
              <a:r>
                <a:rPr kumimoji="1" lang="en-US" sz="32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charset="0"/>
                </a:rPr>
                <a:t>2</a:t>
              </a:r>
              <a:endParaRPr kumimoji="1"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</p:grpSp>
      <p:graphicFrame>
        <p:nvGraphicFramePr>
          <p:cNvPr id="26" name="Group 2"/>
          <p:cNvGraphicFramePr>
            <a:graphicFrameLocks noGrp="1"/>
          </p:cNvGraphicFramePr>
          <p:nvPr/>
        </p:nvGraphicFramePr>
        <p:xfrm>
          <a:off x="4800600" y="1185863"/>
          <a:ext cx="4279899" cy="3695748"/>
        </p:xfrm>
        <a:graphic>
          <a:graphicData uri="http://schemas.openxmlformats.org/drawingml/2006/table">
            <a:tbl>
              <a:tblPr/>
              <a:tblGrid>
                <a:gridCol w="1147090"/>
                <a:gridCol w="838629"/>
                <a:gridCol w="954301"/>
                <a:gridCol w="1339879"/>
              </a:tblGrid>
              <a:tr h="304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omic Sans MS" pitchFamily="66" charset="0"/>
                        </a:rPr>
                        <a:t>Momentum</a:t>
                      </a:r>
                    </a:p>
                  </a:txBody>
                  <a:tcPr marL="91442" marR="91442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omic Sans MS" pitchFamily="66" charset="0"/>
                        </a:rPr>
                        <a:t>  C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omic Sans MS" pitchFamily="66" charset="0"/>
                        </a:rPr>
                        <a:t>F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omic Sans MS" pitchFamily="66" charset="0"/>
                        </a:rPr>
                        <a:t>    CF</a:t>
                      </a:r>
                      <a:r>
                        <a:rPr kumimoji="0" lang="en-US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omic Sans MS" pitchFamily="66" charset="0"/>
                        </a:rPr>
                        <a:t>4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Comic Sans MS" pitchFamily="66" charset="0"/>
                        </a:rPr>
                        <a:t>Particle id.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3 &lt; p &lt;  5</a:t>
                      </a:r>
                    </a:p>
                  </a:txBody>
                  <a:tcPr marL="91442" marR="91442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1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0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Π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5 &lt; p &lt;  9</a:t>
                      </a:r>
                    </a:p>
                  </a:txBody>
                  <a:tcPr marL="91442" marR="91442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1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1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   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Π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9 &lt; p &lt; 16</a:t>
                      </a:r>
                    </a:p>
                  </a:txBody>
                  <a:tcPr marL="91442" marR="91442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1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 1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Π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42" marR="91442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1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 0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 K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42" marR="91442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0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 0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 p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181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16 &lt; p &lt; 30</a:t>
                      </a:r>
                    </a:p>
                  </a:txBody>
                  <a:tcPr marL="91442" marR="91442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1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 1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</a:t>
                      </a:r>
                      <a:r>
                        <a:rPr kumimoji="0" 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Π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,K   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78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CC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1442" marR="91442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1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 0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</a:rPr>
                        <a:t>     p</a:t>
                      </a:r>
                    </a:p>
                  </a:txBody>
                  <a:tcPr marL="91442" marR="91442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Forward Concept 2 – Forward RICH &amp; Blob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" y="3584575"/>
            <a:ext cx="9026525" cy="2166938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Rings from CF</a:t>
            </a:r>
            <a:r>
              <a:rPr lang="en-US" baseline="-25000" dirty="0" smtClean="0">
                <a:ea typeface="+mn-ea"/>
              </a:rPr>
              <a:t>4</a:t>
            </a:r>
            <a:r>
              <a:rPr lang="en-US" dirty="0" smtClean="0">
                <a:ea typeface="+mn-ea"/>
              </a:rPr>
              <a:t>…Blobs from C</a:t>
            </a:r>
            <a:r>
              <a:rPr lang="en-US" baseline="-25000" dirty="0" smtClean="0">
                <a:ea typeface="+mn-ea"/>
              </a:rPr>
              <a:t>4</a:t>
            </a:r>
            <a:r>
              <a:rPr lang="en-US" dirty="0" smtClean="0">
                <a:ea typeface="+mn-ea"/>
              </a:rPr>
              <a:t>F</a:t>
            </a:r>
            <a:r>
              <a:rPr lang="en-US" baseline="-25000" dirty="0" smtClean="0">
                <a:ea typeface="+mn-ea"/>
              </a:rPr>
              <a:t>8</a:t>
            </a:r>
            <a:r>
              <a:rPr lang="en-US" dirty="0" smtClean="0">
                <a:ea typeface="+mn-ea"/>
              </a:rPr>
              <a:t>O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PID to ~20 </a:t>
            </a:r>
            <a:r>
              <a:rPr lang="en-US" dirty="0" err="1" smtClean="0">
                <a:ea typeface="+mn-ea"/>
              </a:rPr>
              <a:t>GeV</a:t>
            </a:r>
            <a:r>
              <a:rPr lang="en-US" dirty="0" smtClean="0">
                <a:ea typeface="+mn-ea"/>
              </a:rPr>
              <a:t>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Other variations possible including using liquid radiator for lower momentum PID.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CAUTION!  Mirrors are not perfect!</a:t>
            </a:r>
            <a:endParaRPr lang="en-US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38A397-E55C-4AC5-842E-57ED8B21A920}" type="slidenum">
              <a:rPr lang="en-US" altLang="ja-JP"/>
              <a:pPr>
                <a:defRPr/>
              </a:pPr>
              <a:t>42</a:t>
            </a:fld>
            <a:endParaRPr lang="en-US" altLang="ja-JP" dirty="0"/>
          </a:p>
        </p:txBody>
      </p:sp>
      <p:pic>
        <p:nvPicPr>
          <p:cNvPr id="6554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166813"/>
            <a:ext cx="516255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Commercial (small) mirror </a:t>
            </a:r>
            <a:r>
              <a:rPr lang="en-US" dirty="0" err="1" smtClean="0">
                <a:ea typeface="+mj-ea"/>
              </a:rPr>
              <a:t>Reflectivities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" y="3327400"/>
            <a:ext cx="9026525" cy="3187700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Bare aluminum mirrors no good (</a:t>
            </a:r>
            <a:r>
              <a:rPr lang="en-US" dirty="0" err="1" smtClean="0">
                <a:ea typeface="+mn-ea"/>
              </a:rPr>
              <a:t>AlO</a:t>
            </a:r>
            <a:r>
              <a:rPr lang="en-US" dirty="0" smtClean="0">
                <a:ea typeface="+mn-ea"/>
              </a:rPr>
              <a:t>…high cutoff).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Better has MgF</a:t>
            </a:r>
            <a:r>
              <a:rPr lang="en-US" baseline="-25000" dirty="0" smtClean="0">
                <a:ea typeface="+mn-ea"/>
              </a:rPr>
              <a:t>2</a:t>
            </a:r>
            <a:r>
              <a:rPr lang="en-US" dirty="0" smtClean="0">
                <a:ea typeface="+mn-ea"/>
              </a:rPr>
              <a:t> overcoat (right hand).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Exists and has been made to large scale.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Thin film(?) goes REALLY low.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Can this be made larger than 2” diameter?</a:t>
            </a:r>
            <a:endParaRPr lang="en-US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9BFAA-26EF-4358-B2B7-50A63A6D8631}" type="slidenum">
              <a:rPr lang="en-US" altLang="ja-JP"/>
              <a:pPr>
                <a:defRPr/>
              </a:pPr>
              <a:t>43</a:t>
            </a:fld>
            <a:endParaRPr lang="en-US" altLang="ja-JP" dirty="0"/>
          </a:p>
        </p:txBody>
      </p:sp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727075"/>
            <a:ext cx="30861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712788"/>
            <a:ext cx="3086100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62075" y="5354638"/>
          <a:ext cx="4581523" cy="1270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8429"/>
                <a:gridCol w="668429"/>
                <a:gridCol w="668429"/>
                <a:gridCol w="1016569"/>
                <a:gridCol w="793759"/>
                <a:gridCol w="765908"/>
              </a:tblGrid>
              <a:tr h="39564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lambda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p.e. per meter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p.e. MgF2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p.e. quartz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</a:tr>
              <a:tr h="218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CF4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1.00062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</a:tr>
              <a:tr h="218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C2F6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1.00094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</a:tr>
              <a:tr h="218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C4F10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1.001444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</a:tr>
              <a:tr h="21858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C4F8O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1.001389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33" marB="0" anchor="b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56325" y="5848350"/>
            <a:ext cx="23606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NOTE: Idealized…</a:t>
            </a:r>
            <a:br>
              <a:rPr kumimoji="1"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</a:br>
            <a:r>
              <a:rPr kumimoji="1"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reality is half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Particle ID…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" y="4752975"/>
            <a:ext cx="9026525" cy="1762125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C</a:t>
            </a:r>
            <a:r>
              <a:rPr lang="en-US" baseline="-25000" dirty="0" smtClean="0">
                <a:ea typeface="+mn-ea"/>
              </a:rPr>
              <a:t>4</a:t>
            </a:r>
            <a:r>
              <a:rPr lang="en-US" dirty="0" smtClean="0">
                <a:ea typeface="+mn-ea"/>
              </a:rPr>
              <a:t>F</a:t>
            </a:r>
            <a:r>
              <a:rPr lang="en-US" baseline="-25000" dirty="0" smtClean="0">
                <a:ea typeface="+mn-ea"/>
              </a:rPr>
              <a:t>10</a:t>
            </a:r>
            <a:r>
              <a:rPr lang="en-US" dirty="0" smtClean="0">
                <a:ea typeface="+mn-ea"/>
              </a:rPr>
              <a:t> and CF</a:t>
            </a:r>
            <a:r>
              <a:rPr lang="en-US" baseline="-25000" dirty="0" smtClean="0">
                <a:ea typeface="+mn-ea"/>
              </a:rPr>
              <a:t>4</a:t>
            </a:r>
            <a:r>
              <a:rPr lang="en-US" dirty="0" smtClean="0">
                <a:ea typeface="+mn-ea"/>
              </a:rPr>
              <a:t> mixed radiator </a:t>
            </a:r>
            <a:r>
              <a:rPr lang="en-US" dirty="0" err="1" smtClean="0">
                <a:ea typeface="+mn-ea"/>
              </a:rPr>
              <a:t>cherenkov</a:t>
            </a:r>
            <a:r>
              <a:rPr lang="en-US" dirty="0" smtClean="0">
                <a:ea typeface="+mn-ea"/>
              </a:rPr>
              <a:t> angles.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E-pi separation clearly requires </a:t>
            </a:r>
            <a:r>
              <a:rPr lang="en-US" dirty="0" err="1" smtClean="0">
                <a:ea typeface="+mn-ea"/>
              </a:rPr>
              <a:t>EMCal</a:t>
            </a:r>
            <a:r>
              <a:rPr lang="en-US" dirty="0" smtClean="0">
                <a:ea typeface="+mn-ea"/>
              </a:rPr>
              <a:t> (not </a:t>
            </a:r>
            <a:r>
              <a:rPr lang="en-US" dirty="0" err="1" smtClean="0">
                <a:ea typeface="+mn-ea"/>
              </a:rPr>
              <a:t>cherenkov</a:t>
            </a:r>
            <a:r>
              <a:rPr lang="en-US" dirty="0" smtClean="0">
                <a:ea typeface="+mn-ea"/>
              </a:rPr>
              <a:t>).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Good pi-K-p PID to about 20 </a:t>
            </a:r>
            <a:r>
              <a:rPr lang="en-US" dirty="0" err="1" smtClean="0">
                <a:ea typeface="+mn-ea"/>
              </a:rPr>
              <a:t>GeV</a:t>
            </a:r>
            <a:r>
              <a:rPr lang="en-US" dirty="0" smtClean="0">
                <a:ea typeface="+mn-ea"/>
              </a:rPr>
              <a:t>.</a:t>
            </a:r>
            <a:endParaRPr lang="en-US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F1B27D-EA4F-481C-A4B4-5A5220A16C3E}" type="slidenum">
              <a:rPr lang="en-US" altLang="ja-JP"/>
              <a:pPr>
                <a:defRPr/>
              </a:pPr>
              <a:t>44</a:t>
            </a:fld>
            <a:endParaRPr lang="en-US" altLang="ja-JP" dirty="0"/>
          </a:p>
        </p:txBody>
      </p:sp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87400"/>
            <a:ext cx="8983663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513" y="0"/>
            <a:ext cx="8993187" cy="3233738"/>
          </a:xfrm>
          <a:prstGeom prst="rect">
            <a:avLst/>
          </a:prstGeom>
          <a:solidFill>
            <a:srgbClr val="DCE1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en-US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943600" y="3352800"/>
            <a:ext cx="3086100" cy="3505200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sz="1800" dirty="0" smtClean="0">
                <a:ea typeface="+mn-ea"/>
              </a:rPr>
              <a:t>The older unit with a mirror is better for next stage of R&amp;D.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sz="1800" dirty="0" smtClean="0">
                <a:ea typeface="+mn-ea"/>
              </a:rPr>
              <a:t>Larger rings will require some mods (or just capture a fraction of a ring.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sz="1800" dirty="0" smtClean="0">
                <a:solidFill>
                  <a:srgbClr val="0070C0"/>
                </a:solidFill>
                <a:ea typeface="+mn-ea"/>
              </a:rPr>
              <a:t>OTHER EQUIPMENT: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sz="1400" dirty="0" smtClean="0">
                <a:solidFill>
                  <a:srgbClr val="0070C0"/>
                </a:solidFill>
                <a:ea typeface="+mn-ea"/>
              </a:rPr>
              <a:t>High Purity High Flow </a:t>
            </a:r>
            <a:r>
              <a:rPr lang="en-US" sz="1400" dirty="0" err="1" smtClean="0">
                <a:solidFill>
                  <a:srgbClr val="0070C0"/>
                </a:solidFill>
                <a:ea typeface="+mn-ea"/>
              </a:rPr>
              <a:t>recirc</a:t>
            </a:r>
            <a:r>
              <a:rPr lang="en-US" sz="1400" dirty="0" smtClean="0">
                <a:solidFill>
                  <a:srgbClr val="0070C0"/>
                </a:solidFill>
                <a:ea typeface="+mn-ea"/>
              </a:rPr>
              <a:t>. Gas system.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sz="1400" dirty="0" smtClean="0">
                <a:solidFill>
                  <a:srgbClr val="0070C0"/>
                </a:solidFill>
                <a:ea typeface="+mn-ea"/>
              </a:rPr>
              <a:t>Gas Chromatograph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51200" y="6565900"/>
            <a:ext cx="4902200" cy="228600"/>
          </a:xfrm>
        </p:spPr>
        <p:txBody>
          <a:bodyPr/>
          <a:lstStyle/>
          <a:p>
            <a:pPr algn="ctr">
              <a:defRPr/>
            </a:pPr>
            <a:fld id="{4A4F8CBC-127A-4098-9B26-102BD1545711}" type="slidenum">
              <a:rPr lang="en-US">
                <a:solidFill>
                  <a:srgbClr val="FF00FF"/>
                </a:solidFill>
              </a:rPr>
              <a:pPr algn="ctr">
                <a:defRPr/>
              </a:pPr>
              <a:t>45</a:t>
            </a:fld>
            <a:endParaRPr lang="en-US">
              <a:solidFill>
                <a:srgbClr val="FF00FF"/>
              </a:solidFill>
            </a:endParaRPr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04800"/>
            <a:ext cx="6253162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0"/>
            <a:ext cx="2624137" cy="32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5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975"/>
            <a:ext cx="5348288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8616" name="Group 10"/>
          <p:cNvGrpSpPr>
            <a:grpSpLocks/>
          </p:cNvGrpSpPr>
          <p:nvPr/>
        </p:nvGrpSpPr>
        <p:grpSpPr bwMode="auto">
          <a:xfrm>
            <a:off x="0" y="2362200"/>
            <a:ext cx="5961063" cy="4267200"/>
            <a:chOff x="0" y="2514600"/>
            <a:chExt cx="5960381" cy="4267200"/>
          </a:xfrm>
        </p:grpSpPr>
        <p:sp>
          <p:nvSpPr>
            <p:cNvPr id="10" name="Rectangle 9"/>
            <p:cNvSpPr/>
            <p:nvPr/>
          </p:nvSpPr>
          <p:spPr>
            <a:xfrm>
              <a:off x="0" y="2514600"/>
              <a:ext cx="5960381" cy="4267200"/>
            </a:xfrm>
            <a:prstGeom prst="rect">
              <a:avLst/>
            </a:prstGeom>
            <a:solidFill>
              <a:srgbClr val="CDFFC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8618" name="Picture 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48000"/>
              <a:ext cx="5495925" cy="978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619" name="Picture 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146910"/>
              <a:ext cx="4014788" cy="24650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620" name="Picture 7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1" y="2773359"/>
              <a:ext cx="5924550" cy="255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Ideas for Hall A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0"/>
            <a:ext cx="5562600" cy="1676400"/>
          </a:xfrm>
        </p:spPr>
        <p:txBody>
          <a:bodyPr/>
          <a:lstStyle/>
          <a:p>
            <a:r>
              <a:rPr lang="en-US" dirty="0" smtClean="0"/>
              <a:t>Standard RD51 10x10 chamber</a:t>
            </a:r>
          </a:p>
          <a:p>
            <a:r>
              <a:rPr lang="en-US" dirty="0" smtClean="0"/>
              <a:t>Comes with 4x128 channels readout.</a:t>
            </a:r>
          </a:p>
          <a:p>
            <a:r>
              <a:rPr lang="en-US" dirty="0" smtClean="0"/>
              <a:t>Full SRS readout chain.</a:t>
            </a:r>
          </a:p>
          <a:p>
            <a:r>
              <a:rPr lang="en-US" dirty="0" smtClean="0"/>
              <a:t>Total cost $4k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9EEC7B-26A3-455E-9580-FC4E3A2E4D96}" type="slidenum">
              <a:rPr lang="en-US" altLang="ja-JP" smtClean="0"/>
              <a:pPr>
                <a:defRPr/>
              </a:pPr>
              <a:t>46</a:t>
            </a:fld>
            <a:endParaRPr lang="en-US" altLang="ja-JP" dirty="0"/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398"/>
            <a:ext cx="5105400" cy="3527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387788" y="1981200"/>
            <a:ext cx="3774141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20000"/>
              <a:buBlip>
                <a:blip r:embed="rId5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r>
              <a:rPr lang="en-US" dirty="0" smtClean="0"/>
              <a:t>Replace entrance window with Al flange.</a:t>
            </a:r>
          </a:p>
          <a:p>
            <a:r>
              <a:rPr lang="en-US" dirty="0" smtClean="0"/>
              <a:t>Attach to existing vacuum/gas vessels.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 rot="5400000">
            <a:off x="5107777" y="5269052"/>
            <a:ext cx="1905000" cy="51089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562600" y="6477001"/>
            <a:ext cx="990600" cy="1523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 rot="5400000">
            <a:off x="6999148" y="4583252"/>
            <a:ext cx="1905000" cy="510897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453971" y="5791201"/>
            <a:ext cx="990600" cy="1523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453971" y="3733801"/>
            <a:ext cx="990600" cy="1523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 rot="19438421">
            <a:off x="7353379" y="4735567"/>
            <a:ext cx="421341" cy="906461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 rot="19402491">
            <a:off x="6724260" y="4664983"/>
            <a:ext cx="990600" cy="1523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96200" y="4876800"/>
            <a:ext cx="381001" cy="80245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Arc 12"/>
          <p:cNvSpPr/>
          <p:nvPr/>
        </p:nvSpPr>
        <p:spPr bwMode="auto">
          <a:xfrm rot="8643769">
            <a:off x="7610303" y="5225808"/>
            <a:ext cx="484177" cy="420431"/>
          </a:xfrm>
          <a:prstGeom prst="arc">
            <a:avLst>
              <a:gd name="adj1" fmla="val 11929927"/>
              <a:gd name="adj2" fmla="val 20596166"/>
            </a:avLst>
          </a:prstGeom>
          <a:solidFill>
            <a:schemeClr val="bg1"/>
          </a:solidFill>
          <a:ln w="762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77026" y="407725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Blobs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05826" y="610598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7941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Summary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" y="1212850"/>
            <a:ext cx="9026525" cy="5302250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R&amp;D will be done putting </a:t>
            </a:r>
            <a:r>
              <a:rPr lang="en-US" dirty="0" smtClean="0">
                <a:ea typeface="+mn-ea"/>
              </a:rPr>
              <a:t>10x10cm</a:t>
            </a:r>
            <a:r>
              <a:rPr lang="en-US" baseline="30000" dirty="0" smtClean="0">
                <a:ea typeface="+mn-ea"/>
              </a:rPr>
              <a:t>2</a:t>
            </a:r>
            <a:r>
              <a:rPr lang="en-US" dirty="0" smtClean="0">
                <a:ea typeface="+mn-ea"/>
              </a:rPr>
              <a:t> </a:t>
            </a:r>
            <a:r>
              <a:rPr lang="en-US" dirty="0" smtClean="0">
                <a:ea typeface="+mn-ea"/>
              </a:rPr>
              <a:t>GEMS paired with a mirror using vacuum vessels from prior efforts.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Test </a:t>
            </a:r>
            <a:r>
              <a:rPr lang="en-US" dirty="0" smtClean="0">
                <a:ea typeface="+mn-ea"/>
              </a:rPr>
              <a:t>beam will be taken at J-Lab using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resources from our friends: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J-Lab existing resources.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SBU </a:t>
            </a:r>
            <a:r>
              <a:rPr lang="en-US" dirty="0" smtClean="0">
                <a:ea typeface="+mn-ea"/>
              </a:rPr>
              <a:t>portable high purity</a:t>
            </a:r>
            <a:r>
              <a:rPr lang="en-US" dirty="0" smtClean="0">
                <a:ea typeface="+mn-ea"/>
              </a:rPr>
              <a:t> </a:t>
            </a:r>
            <a:r>
              <a:rPr lang="en-US" dirty="0" smtClean="0">
                <a:ea typeface="+mn-ea"/>
              </a:rPr>
              <a:t>gas system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Perhaps SRS systems</a:t>
            </a:r>
            <a:r>
              <a:rPr lang="en-US" dirty="0" smtClean="0">
                <a:ea typeface="+mn-ea"/>
              </a:rPr>
              <a:t>?</a:t>
            </a:r>
            <a:endParaRPr lang="en-US" dirty="0">
              <a:ea typeface="+mn-ea"/>
            </a:endParaRPr>
          </a:p>
          <a:p>
            <a:pPr eaLnBrk="1" hangingPunct="1">
              <a:buFont typeface="Wingdings" charset="2"/>
              <a:buChar char="Ø"/>
              <a:defRPr/>
            </a:pPr>
            <a:endParaRPr lang="en-US" dirty="0">
              <a:ea typeface="+mn-ea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Clear interest for EIC.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Possible interest for </a:t>
            </a:r>
            <a:r>
              <a:rPr lang="en-US" dirty="0" err="1" smtClean="0">
                <a:ea typeface="+mn-ea"/>
              </a:rPr>
              <a:t>SoLID</a:t>
            </a:r>
            <a:endParaRPr lang="en-US" dirty="0" smtClean="0">
              <a:ea typeface="+mn-ea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Join forces and address both needs!</a:t>
            </a:r>
            <a:endParaRPr lang="en-US" dirty="0" smtClean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0F9EA-B03B-405D-893F-FA40ED6FC0DD}" type="slidenum">
              <a:rPr lang="en-US" altLang="ja-JP"/>
              <a:pPr>
                <a:defRPr/>
              </a:pPr>
              <a:t>47</a:t>
            </a:fld>
            <a:endParaRPr lang="en-US" altLang="ja-JP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1030288" y="1009650"/>
            <a:ext cx="1789112" cy="1428750"/>
            <a:chOff x="649" y="828"/>
            <a:chExt cx="1127" cy="900"/>
          </a:xfrm>
        </p:grpSpPr>
        <p:grpSp>
          <p:nvGrpSpPr>
            <p:cNvPr id="32630" name="Group 3"/>
            <p:cNvGrpSpPr>
              <a:grpSpLocks/>
            </p:cNvGrpSpPr>
            <p:nvPr/>
          </p:nvGrpSpPr>
          <p:grpSpPr bwMode="auto">
            <a:xfrm rot="5400000">
              <a:off x="1578" y="786"/>
              <a:ext cx="155" cy="240"/>
              <a:chOff x="1374" y="1584"/>
              <a:chExt cx="155" cy="240"/>
            </a:xfrm>
          </p:grpSpPr>
          <p:grpSp>
            <p:nvGrpSpPr>
              <p:cNvPr id="32665" name="Group 4"/>
              <p:cNvGrpSpPr>
                <a:grpSpLocks/>
              </p:cNvGrpSpPr>
              <p:nvPr/>
            </p:nvGrpSpPr>
            <p:grpSpPr bwMode="auto">
              <a:xfrm>
                <a:off x="1374" y="1680"/>
                <a:ext cx="96" cy="144"/>
                <a:chOff x="362" y="1460"/>
                <a:chExt cx="144" cy="172"/>
              </a:xfrm>
            </p:grpSpPr>
            <p:grpSp>
              <p:nvGrpSpPr>
                <p:cNvPr id="32668" name="Group 5"/>
                <p:cNvGrpSpPr>
                  <a:grpSpLocks/>
                </p:cNvGrpSpPr>
                <p:nvPr/>
              </p:nvGrpSpPr>
              <p:grpSpPr bwMode="auto">
                <a:xfrm>
                  <a:off x="384" y="1488"/>
                  <a:ext cx="96" cy="144"/>
                  <a:chOff x="816" y="3360"/>
                  <a:chExt cx="144" cy="240"/>
                </a:xfrm>
              </p:grpSpPr>
              <p:sp>
                <p:nvSpPr>
                  <p:cNvPr id="32671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3510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72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840" y="3540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73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4" y="3570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74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8" y="336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75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876" y="3600"/>
                    <a:ext cx="2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669" name="Arc 11"/>
                <p:cNvSpPr>
                  <a:spLocks/>
                </p:cNvSpPr>
                <p:nvPr/>
              </p:nvSpPr>
              <p:spPr bwMode="auto">
                <a:xfrm>
                  <a:off x="385" y="1488"/>
                  <a:ext cx="96" cy="48"/>
                </a:xfrm>
                <a:custGeom>
                  <a:avLst/>
                  <a:gdLst>
                    <a:gd name="T0" fmla="*/ 0 w 42983"/>
                    <a:gd name="T1" fmla="*/ 41 h 21600"/>
                    <a:gd name="T2" fmla="*/ 96 w 42983"/>
                    <a:gd name="T3" fmla="*/ 48 h 21600"/>
                    <a:gd name="T4" fmla="*/ 48 w 42983"/>
                    <a:gd name="T5" fmla="*/ 4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983" h="21600" fill="none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</a:path>
                    <a:path w="42983" h="21600" stroke="0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  <a:lnTo>
                        <a:pt x="21383" y="21600"/>
                      </a:lnTo>
                      <a:lnTo>
                        <a:pt x="0" y="18545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70" name="Line 12"/>
                <p:cNvSpPr>
                  <a:spLocks noChangeShapeType="1"/>
                </p:cNvSpPr>
                <p:nvPr/>
              </p:nvSpPr>
              <p:spPr bwMode="auto">
                <a:xfrm>
                  <a:off x="362" y="1460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666" name="Line 13"/>
              <p:cNvSpPr>
                <a:spLocks noChangeShapeType="1"/>
              </p:cNvSpPr>
              <p:nvPr/>
            </p:nvSpPr>
            <p:spPr bwMode="auto">
              <a:xfrm flipV="1">
                <a:off x="1416" y="158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67" name="Line 14"/>
              <p:cNvSpPr>
                <a:spLocks noChangeShapeType="1"/>
              </p:cNvSpPr>
              <p:nvPr/>
            </p:nvSpPr>
            <p:spPr bwMode="auto">
              <a:xfrm>
                <a:off x="1414" y="1584"/>
                <a:ext cx="115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631" name="Group 15"/>
            <p:cNvGrpSpPr>
              <a:grpSpLocks/>
            </p:cNvGrpSpPr>
            <p:nvPr/>
          </p:nvGrpSpPr>
          <p:grpSpPr bwMode="auto">
            <a:xfrm>
              <a:off x="649" y="1488"/>
              <a:ext cx="785" cy="240"/>
              <a:chOff x="648" y="1488"/>
              <a:chExt cx="785" cy="240"/>
            </a:xfrm>
          </p:grpSpPr>
          <p:grpSp>
            <p:nvGrpSpPr>
              <p:cNvPr id="32632" name="Group 16"/>
              <p:cNvGrpSpPr>
                <a:grpSpLocks/>
              </p:cNvGrpSpPr>
              <p:nvPr/>
            </p:nvGrpSpPr>
            <p:grpSpPr bwMode="auto">
              <a:xfrm>
                <a:off x="648" y="1584"/>
                <a:ext cx="96" cy="144"/>
                <a:chOff x="362" y="1460"/>
                <a:chExt cx="144" cy="172"/>
              </a:xfrm>
            </p:grpSpPr>
            <p:grpSp>
              <p:nvGrpSpPr>
                <p:cNvPr id="32657" name="Group 17"/>
                <p:cNvGrpSpPr>
                  <a:grpSpLocks/>
                </p:cNvGrpSpPr>
                <p:nvPr/>
              </p:nvGrpSpPr>
              <p:grpSpPr bwMode="auto">
                <a:xfrm>
                  <a:off x="384" y="1488"/>
                  <a:ext cx="96" cy="144"/>
                  <a:chOff x="816" y="3360"/>
                  <a:chExt cx="144" cy="240"/>
                </a:xfrm>
              </p:grpSpPr>
              <p:sp>
                <p:nvSpPr>
                  <p:cNvPr id="32660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3510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61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840" y="3540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62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4" y="3570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63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8" y="336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6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876" y="3600"/>
                    <a:ext cx="2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658" name="Arc 23"/>
                <p:cNvSpPr>
                  <a:spLocks/>
                </p:cNvSpPr>
                <p:nvPr/>
              </p:nvSpPr>
              <p:spPr bwMode="auto">
                <a:xfrm>
                  <a:off x="385" y="1488"/>
                  <a:ext cx="96" cy="48"/>
                </a:xfrm>
                <a:custGeom>
                  <a:avLst/>
                  <a:gdLst>
                    <a:gd name="T0" fmla="*/ 0 w 42983"/>
                    <a:gd name="T1" fmla="*/ 41 h 21600"/>
                    <a:gd name="T2" fmla="*/ 96 w 42983"/>
                    <a:gd name="T3" fmla="*/ 48 h 21600"/>
                    <a:gd name="T4" fmla="*/ 48 w 42983"/>
                    <a:gd name="T5" fmla="*/ 4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983" h="21600" fill="none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</a:path>
                    <a:path w="42983" h="21600" stroke="0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  <a:lnTo>
                        <a:pt x="21383" y="21600"/>
                      </a:lnTo>
                      <a:lnTo>
                        <a:pt x="0" y="18545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59" name="Line 24"/>
                <p:cNvSpPr>
                  <a:spLocks noChangeShapeType="1"/>
                </p:cNvSpPr>
                <p:nvPr/>
              </p:nvSpPr>
              <p:spPr bwMode="auto">
                <a:xfrm>
                  <a:off x="362" y="1460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633" name="Line 25"/>
              <p:cNvSpPr>
                <a:spLocks noChangeShapeType="1"/>
              </p:cNvSpPr>
              <p:nvPr/>
            </p:nvSpPr>
            <p:spPr bwMode="auto">
              <a:xfrm flipV="1">
                <a:off x="696" y="14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4" name="Line 26"/>
              <p:cNvSpPr>
                <a:spLocks noChangeShapeType="1"/>
              </p:cNvSpPr>
              <p:nvPr/>
            </p:nvSpPr>
            <p:spPr bwMode="auto">
              <a:xfrm>
                <a:off x="694" y="1488"/>
                <a:ext cx="259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635" name="Group 27"/>
              <p:cNvGrpSpPr>
                <a:grpSpLocks/>
              </p:cNvGrpSpPr>
              <p:nvPr/>
            </p:nvGrpSpPr>
            <p:grpSpPr bwMode="auto">
              <a:xfrm>
                <a:off x="1033" y="1584"/>
                <a:ext cx="95" cy="144"/>
                <a:chOff x="362" y="1460"/>
                <a:chExt cx="144" cy="172"/>
              </a:xfrm>
            </p:grpSpPr>
            <p:grpSp>
              <p:nvGrpSpPr>
                <p:cNvPr id="32649" name="Group 28"/>
                <p:cNvGrpSpPr>
                  <a:grpSpLocks/>
                </p:cNvGrpSpPr>
                <p:nvPr/>
              </p:nvGrpSpPr>
              <p:grpSpPr bwMode="auto">
                <a:xfrm>
                  <a:off x="384" y="1488"/>
                  <a:ext cx="96" cy="144"/>
                  <a:chOff x="816" y="3360"/>
                  <a:chExt cx="144" cy="240"/>
                </a:xfrm>
              </p:grpSpPr>
              <p:sp>
                <p:nvSpPr>
                  <p:cNvPr id="32652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3510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53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840" y="3540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54" name="Line 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4" y="3570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55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8" y="336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56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876" y="3600"/>
                    <a:ext cx="2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650" name="Arc 34"/>
                <p:cNvSpPr>
                  <a:spLocks/>
                </p:cNvSpPr>
                <p:nvPr/>
              </p:nvSpPr>
              <p:spPr bwMode="auto">
                <a:xfrm>
                  <a:off x="385" y="1488"/>
                  <a:ext cx="96" cy="48"/>
                </a:xfrm>
                <a:custGeom>
                  <a:avLst/>
                  <a:gdLst>
                    <a:gd name="T0" fmla="*/ 0 w 42983"/>
                    <a:gd name="T1" fmla="*/ 41 h 21600"/>
                    <a:gd name="T2" fmla="*/ 96 w 42983"/>
                    <a:gd name="T3" fmla="*/ 48 h 21600"/>
                    <a:gd name="T4" fmla="*/ 48 w 42983"/>
                    <a:gd name="T5" fmla="*/ 4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983" h="21600" fill="none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</a:path>
                    <a:path w="42983" h="21600" stroke="0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  <a:lnTo>
                        <a:pt x="21383" y="21600"/>
                      </a:lnTo>
                      <a:lnTo>
                        <a:pt x="0" y="18545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51" name="Line 35"/>
                <p:cNvSpPr>
                  <a:spLocks noChangeShapeType="1"/>
                </p:cNvSpPr>
                <p:nvPr/>
              </p:nvSpPr>
              <p:spPr bwMode="auto">
                <a:xfrm>
                  <a:off x="362" y="1460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636" name="Line 36"/>
              <p:cNvSpPr>
                <a:spLocks noChangeShapeType="1"/>
              </p:cNvSpPr>
              <p:nvPr/>
            </p:nvSpPr>
            <p:spPr bwMode="auto">
              <a:xfrm flipV="1">
                <a:off x="1081" y="14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37" name="Line 37"/>
              <p:cNvSpPr>
                <a:spLocks noChangeShapeType="1"/>
              </p:cNvSpPr>
              <p:nvPr/>
            </p:nvSpPr>
            <p:spPr bwMode="auto">
              <a:xfrm>
                <a:off x="1079" y="1488"/>
                <a:ext cx="115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638" name="Group 38"/>
              <p:cNvGrpSpPr>
                <a:grpSpLocks/>
              </p:cNvGrpSpPr>
              <p:nvPr/>
            </p:nvGrpSpPr>
            <p:grpSpPr bwMode="auto">
              <a:xfrm>
                <a:off x="1278" y="1584"/>
                <a:ext cx="96" cy="144"/>
                <a:chOff x="362" y="1460"/>
                <a:chExt cx="144" cy="172"/>
              </a:xfrm>
            </p:grpSpPr>
            <p:grpSp>
              <p:nvGrpSpPr>
                <p:cNvPr id="32641" name="Group 39"/>
                <p:cNvGrpSpPr>
                  <a:grpSpLocks/>
                </p:cNvGrpSpPr>
                <p:nvPr/>
              </p:nvGrpSpPr>
              <p:grpSpPr bwMode="auto">
                <a:xfrm>
                  <a:off x="384" y="1488"/>
                  <a:ext cx="96" cy="144"/>
                  <a:chOff x="816" y="3360"/>
                  <a:chExt cx="144" cy="240"/>
                </a:xfrm>
              </p:grpSpPr>
              <p:sp>
                <p:nvSpPr>
                  <p:cNvPr id="32644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3510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45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840" y="3540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46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4" y="3570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47" name="Line 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8" y="336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48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876" y="3600"/>
                    <a:ext cx="23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C0C0C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642" name="Arc 45"/>
                <p:cNvSpPr>
                  <a:spLocks/>
                </p:cNvSpPr>
                <p:nvPr/>
              </p:nvSpPr>
              <p:spPr bwMode="auto">
                <a:xfrm>
                  <a:off x="385" y="1488"/>
                  <a:ext cx="96" cy="48"/>
                </a:xfrm>
                <a:custGeom>
                  <a:avLst/>
                  <a:gdLst>
                    <a:gd name="T0" fmla="*/ 0 w 42983"/>
                    <a:gd name="T1" fmla="*/ 41 h 21600"/>
                    <a:gd name="T2" fmla="*/ 96 w 42983"/>
                    <a:gd name="T3" fmla="*/ 48 h 21600"/>
                    <a:gd name="T4" fmla="*/ 48 w 42983"/>
                    <a:gd name="T5" fmla="*/ 4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983" h="21600" fill="none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</a:path>
                    <a:path w="42983" h="21600" stroke="0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  <a:lnTo>
                        <a:pt x="21383" y="21600"/>
                      </a:lnTo>
                      <a:lnTo>
                        <a:pt x="0" y="18545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43" name="Line 46"/>
                <p:cNvSpPr>
                  <a:spLocks noChangeShapeType="1"/>
                </p:cNvSpPr>
                <p:nvPr/>
              </p:nvSpPr>
              <p:spPr bwMode="auto">
                <a:xfrm>
                  <a:off x="362" y="1460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639" name="Line 47"/>
              <p:cNvSpPr>
                <a:spLocks noChangeShapeType="1"/>
              </p:cNvSpPr>
              <p:nvPr/>
            </p:nvSpPr>
            <p:spPr bwMode="auto">
              <a:xfrm flipV="1">
                <a:off x="1320" y="14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40" name="Line 48"/>
              <p:cNvSpPr>
                <a:spLocks noChangeShapeType="1"/>
              </p:cNvSpPr>
              <p:nvPr/>
            </p:nvSpPr>
            <p:spPr bwMode="auto">
              <a:xfrm>
                <a:off x="1318" y="1488"/>
                <a:ext cx="115" cy="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1747" name="Picture 49" descr="trip_stack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4410075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8" name="Group 50"/>
          <p:cNvGrpSpPr>
            <a:grpSpLocks/>
          </p:cNvGrpSpPr>
          <p:nvPr/>
        </p:nvGrpSpPr>
        <p:grpSpPr bwMode="auto">
          <a:xfrm>
            <a:off x="1252538" y="1419225"/>
            <a:ext cx="3030537" cy="4524375"/>
            <a:chOff x="885" y="1086"/>
            <a:chExt cx="1909" cy="2850"/>
          </a:xfrm>
        </p:grpSpPr>
        <p:grpSp>
          <p:nvGrpSpPr>
            <p:cNvPr id="32269" name="Group 51"/>
            <p:cNvGrpSpPr>
              <a:grpSpLocks/>
            </p:cNvGrpSpPr>
            <p:nvPr/>
          </p:nvGrpSpPr>
          <p:grpSpPr bwMode="auto">
            <a:xfrm>
              <a:off x="1032" y="1206"/>
              <a:ext cx="48" cy="228"/>
              <a:chOff x="816" y="1836"/>
              <a:chExt cx="48" cy="360"/>
            </a:xfrm>
          </p:grpSpPr>
          <p:sp>
            <p:nvSpPr>
              <p:cNvPr id="32620" name="Line 52"/>
              <p:cNvSpPr>
                <a:spLocks noChangeShapeType="1"/>
              </p:cNvSpPr>
              <p:nvPr/>
            </p:nvSpPr>
            <p:spPr bwMode="auto">
              <a:xfrm>
                <a:off x="816" y="1872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1" name="Line 53"/>
              <p:cNvSpPr>
                <a:spLocks noChangeShapeType="1"/>
              </p:cNvSpPr>
              <p:nvPr/>
            </p:nvSpPr>
            <p:spPr bwMode="auto">
              <a:xfrm flipH="1">
                <a:off x="816" y="1908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2" name="Line 54"/>
              <p:cNvSpPr>
                <a:spLocks noChangeShapeType="1"/>
              </p:cNvSpPr>
              <p:nvPr/>
            </p:nvSpPr>
            <p:spPr bwMode="auto">
              <a:xfrm>
                <a:off x="816" y="1944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3" name="Line 55"/>
              <p:cNvSpPr>
                <a:spLocks noChangeShapeType="1"/>
              </p:cNvSpPr>
              <p:nvPr/>
            </p:nvSpPr>
            <p:spPr bwMode="auto">
              <a:xfrm flipH="1">
                <a:off x="816" y="1980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4" name="Line 56"/>
              <p:cNvSpPr>
                <a:spLocks noChangeShapeType="1"/>
              </p:cNvSpPr>
              <p:nvPr/>
            </p:nvSpPr>
            <p:spPr bwMode="auto">
              <a:xfrm>
                <a:off x="816" y="2016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5" name="Line 57"/>
              <p:cNvSpPr>
                <a:spLocks noChangeShapeType="1"/>
              </p:cNvSpPr>
              <p:nvPr/>
            </p:nvSpPr>
            <p:spPr bwMode="auto">
              <a:xfrm flipH="1">
                <a:off x="816" y="2052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6" name="Line 58"/>
              <p:cNvSpPr>
                <a:spLocks noChangeShapeType="1"/>
              </p:cNvSpPr>
              <p:nvPr/>
            </p:nvSpPr>
            <p:spPr bwMode="auto">
              <a:xfrm>
                <a:off x="816" y="2088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7" name="Line 59"/>
              <p:cNvSpPr>
                <a:spLocks noChangeShapeType="1"/>
              </p:cNvSpPr>
              <p:nvPr/>
            </p:nvSpPr>
            <p:spPr bwMode="auto">
              <a:xfrm flipH="1">
                <a:off x="816" y="2124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8" name="Line 60"/>
              <p:cNvSpPr>
                <a:spLocks noChangeShapeType="1"/>
              </p:cNvSpPr>
              <p:nvPr/>
            </p:nvSpPr>
            <p:spPr bwMode="auto">
              <a:xfrm>
                <a:off x="822" y="2160"/>
                <a:ext cx="23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29" name="Line 61"/>
              <p:cNvSpPr>
                <a:spLocks noChangeShapeType="1"/>
              </p:cNvSpPr>
              <p:nvPr/>
            </p:nvSpPr>
            <p:spPr bwMode="auto">
              <a:xfrm flipV="1">
                <a:off x="822" y="1836"/>
                <a:ext cx="23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270" name="Line 62"/>
            <p:cNvSpPr>
              <a:spLocks noChangeShapeType="1"/>
            </p:cNvSpPr>
            <p:nvPr/>
          </p:nvSpPr>
          <p:spPr bwMode="auto">
            <a:xfrm>
              <a:off x="912" y="1110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271" name="Group 63"/>
            <p:cNvGrpSpPr>
              <a:grpSpLocks/>
            </p:cNvGrpSpPr>
            <p:nvPr/>
          </p:nvGrpSpPr>
          <p:grpSpPr bwMode="auto">
            <a:xfrm>
              <a:off x="1272" y="1206"/>
              <a:ext cx="48" cy="228"/>
              <a:chOff x="816" y="1836"/>
              <a:chExt cx="48" cy="360"/>
            </a:xfrm>
          </p:grpSpPr>
          <p:sp>
            <p:nvSpPr>
              <p:cNvPr id="32610" name="Line 64"/>
              <p:cNvSpPr>
                <a:spLocks noChangeShapeType="1"/>
              </p:cNvSpPr>
              <p:nvPr/>
            </p:nvSpPr>
            <p:spPr bwMode="auto">
              <a:xfrm>
                <a:off x="816" y="1872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1" name="Line 65"/>
              <p:cNvSpPr>
                <a:spLocks noChangeShapeType="1"/>
              </p:cNvSpPr>
              <p:nvPr/>
            </p:nvSpPr>
            <p:spPr bwMode="auto">
              <a:xfrm flipH="1">
                <a:off x="816" y="1908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2" name="Line 66"/>
              <p:cNvSpPr>
                <a:spLocks noChangeShapeType="1"/>
              </p:cNvSpPr>
              <p:nvPr/>
            </p:nvSpPr>
            <p:spPr bwMode="auto">
              <a:xfrm>
                <a:off x="816" y="1944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3" name="Line 67"/>
              <p:cNvSpPr>
                <a:spLocks noChangeShapeType="1"/>
              </p:cNvSpPr>
              <p:nvPr/>
            </p:nvSpPr>
            <p:spPr bwMode="auto">
              <a:xfrm flipH="1">
                <a:off x="816" y="1980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4" name="Line 68"/>
              <p:cNvSpPr>
                <a:spLocks noChangeShapeType="1"/>
              </p:cNvSpPr>
              <p:nvPr/>
            </p:nvSpPr>
            <p:spPr bwMode="auto">
              <a:xfrm>
                <a:off x="816" y="2016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5" name="Line 69"/>
              <p:cNvSpPr>
                <a:spLocks noChangeShapeType="1"/>
              </p:cNvSpPr>
              <p:nvPr/>
            </p:nvSpPr>
            <p:spPr bwMode="auto">
              <a:xfrm flipH="1">
                <a:off x="816" y="2052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6" name="Line 70"/>
              <p:cNvSpPr>
                <a:spLocks noChangeShapeType="1"/>
              </p:cNvSpPr>
              <p:nvPr/>
            </p:nvSpPr>
            <p:spPr bwMode="auto">
              <a:xfrm>
                <a:off x="816" y="2088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7" name="Line 71"/>
              <p:cNvSpPr>
                <a:spLocks noChangeShapeType="1"/>
              </p:cNvSpPr>
              <p:nvPr/>
            </p:nvSpPr>
            <p:spPr bwMode="auto">
              <a:xfrm flipH="1">
                <a:off x="816" y="2124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8" name="Line 72"/>
              <p:cNvSpPr>
                <a:spLocks noChangeShapeType="1"/>
              </p:cNvSpPr>
              <p:nvPr/>
            </p:nvSpPr>
            <p:spPr bwMode="auto">
              <a:xfrm>
                <a:off x="822" y="2160"/>
                <a:ext cx="23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19" name="Line 73"/>
              <p:cNvSpPr>
                <a:spLocks noChangeShapeType="1"/>
              </p:cNvSpPr>
              <p:nvPr/>
            </p:nvSpPr>
            <p:spPr bwMode="auto">
              <a:xfrm flipV="1">
                <a:off x="822" y="1836"/>
                <a:ext cx="23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272" name="Group 74"/>
            <p:cNvGrpSpPr>
              <a:grpSpLocks/>
            </p:cNvGrpSpPr>
            <p:nvPr/>
          </p:nvGrpSpPr>
          <p:grpSpPr bwMode="auto">
            <a:xfrm>
              <a:off x="1512" y="1206"/>
              <a:ext cx="48" cy="228"/>
              <a:chOff x="816" y="1836"/>
              <a:chExt cx="48" cy="360"/>
            </a:xfrm>
          </p:grpSpPr>
          <p:sp>
            <p:nvSpPr>
              <p:cNvPr id="32600" name="Line 75"/>
              <p:cNvSpPr>
                <a:spLocks noChangeShapeType="1"/>
              </p:cNvSpPr>
              <p:nvPr/>
            </p:nvSpPr>
            <p:spPr bwMode="auto">
              <a:xfrm>
                <a:off x="816" y="1872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1" name="Line 76"/>
              <p:cNvSpPr>
                <a:spLocks noChangeShapeType="1"/>
              </p:cNvSpPr>
              <p:nvPr/>
            </p:nvSpPr>
            <p:spPr bwMode="auto">
              <a:xfrm flipH="1">
                <a:off x="816" y="1908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2" name="Line 77"/>
              <p:cNvSpPr>
                <a:spLocks noChangeShapeType="1"/>
              </p:cNvSpPr>
              <p:nvPr/>
            </p:nvSpPr>
            <p:spPr bwMode="auto">
              <a:xfrm>
                <a:off x="816" y="1944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3" name="Line 78"/>
              <p:cNvSpPr>
                <a:spLocks noChangeShapeType="1"/>
              </p:cNvSpPr>
              <p:nvPr/>
            </p:nvSpPr>
            <p:spPr bwMode="auto">
              <a:xfrm flipH="1">
                <a:off x="816" y="1980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4" name="Line 79"/>
              <p:cNvSpPr>
                <a:spLocks noChangeShapeType="1"/>
              </p:cNvSpPr>
              <p:nvPr/>
            </p:nvSpPr>
            <p:spPr bwMode="auto">
              <a:xfrm>
                <a:off x="816" y="2016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5" name="Line 80"/>
              <p:cNvSpPr>
                <a:spLocks noChangeShapeType="1"/>
              </p:cNvSpPr>
              <p:nvPr/>
            </p:nvSpPr>
            <p:spPr bwMode="auto">
              <a:xfrm flipH="1">
                <a:off x="816" y="2052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6" name="Line 81"/>
              <p:cNvSpPr>
                <a:spLocks noChangeShapeType="1"/>
              </p:cNvSpPr>
              <p:nvPr/>
            </p:nvSpPr>
            <p:spPr bwMode="auto">
              <a:xfrm>
                <a:off x="816" y="2088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7" name="Line 82"/>
              <p:cNvSpPr>
                <a:spLocks noChangeShapeType="1"/>
              </p:cNvSpPr>
              <p:nvPr/>
            </p:nvSpPr>
            <p:spPr bwMode="auto">
              <a:xfrm flipH="1">
                <a:off x="816" y="2124"/>
                <a:ext cx="48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8" name="Line 83"/>
              <p:cNvSpPr>
                <a:spLocks noChangeShapeType="1"/>
              </p:cNvSpPr>
              <p:nvPr/>
            </p:nvSpPr>
            <p:spPr bwMode="auto">
              <a:xfrm>
                <a:off x="822" y="2160"/>
                <a:ext cx="23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09" name="Line 84"/>
              <p:cNvSpPr>
                <a:spLocks noChangeShapeType="1"/>
              </p:cNvSpPr>
              <p:nvPr/>
            </p:nvSpPr>
            <p:spPr bwMode="auto">
              <a:xfrm flipV="1">
                <a:off x="822" y="1836"/>
                <a:ext cx="23" cy="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273" name="Line 85"/>
            <p:cNvSpPr>
              <a:spLocks noChangeShapeType="1"/>
            </p:cNvSpPr>
            <p:nvPr/>
          </p:nvSpPr>
          <p:spPr bwMode="auto">
            <a:xfrm>
              <a:off x="1536" y="111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4" name="Line 86"/>
            <p:cNvSpPr>
              <a:spLocks noChangeShapeType="1"/>
            </p:cNvSpPr>
            <p:nvPr/>
          </p:nvSpPr>
          <p:spPr bwMode="auto">
            <a:xfrm>
              <a:off x="1296" y="111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5" name="Line 87"/>
            <p:cNvSpPr>
              <a:spLocks noChangeShapeType="1"/>
            </p:cNvSpPr>
            <p:nvPr/>
          </p:nvSpPr>
          <p:spPr bwMode="auto">
            <a:xfrm>
              <a:off x="1056" y="111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276" name="Group 88"/>
            <p:cNvGrpSpPr>
              <a:grpSpLocks/>
            </p:cNvGrpSpPr>
            <p:nvPr/>
          </p:nvGrpSpPr>
          <p:grpSpPr bwMode="auto">
            <a:xfrm>
              <a:off x="1032" y="1434"/>
              <a:ext cx="528" cy="324"/>
              <a:chOff x="660" y="1188"/>
              <a:chExt cx="528" cy="324"/>
            </a:xfrm>
          </p:grpSpPr>
          <p:grpSp>
            <p:nvGrpSpPr>
              <p:cNvPr id="32564" name="Group 89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2590" name="Line 90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1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2" name="Line 92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3" name="Line 93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4" name="Line 94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5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6" name="Line 96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7" name="Line 97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8" name="Line 98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99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565" name="Group 100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2580" name="Line 101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81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82" name="Line 103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83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84" name="Line 105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85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86" name="Line 107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87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88" name="Line 109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89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566" name="Group 111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2570" name="Line 112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71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72" name="Line 114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73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74" name="Line 116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75" name="Line 117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76" name="Line 118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77" name="Line 119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78" name="Line 120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79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567" name="Line 122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8" name="Line 123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69" name="Line 124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277" name="Group 125"/>
            <p:cNvGrpSpPr>
              <a:grpSpLocks/>
            </p:cNvGrpSpPr>
            <p:nvPr/>
          </p:nvGrpSpPr>
          <p:grpSpPr bwMode="auto">
            <a:xfrm>
              <a:off x="1032" y="1752"/>
              <a:ext cx="528" cy="324"/>
              <a:chOff x="660" y="1188"/>
              <a:chExt cx="528" cy="324"/>
            </a:xfrm>
          </p:grpSpPr>
          <p:grpSp>
            <p:nvGrpSpPr>
              <p:cNvPr id="32528" name="Group 126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2554" name="Line 127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55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56" name="Line 129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57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58" name="Line 131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59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60" name="Line 133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61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62" name="Line 135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63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529" name="Group 137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2544" name="Line 138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45" name="Line 139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46" name="Line 140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47" name="Line 141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48" name="Line 142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49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50" name="Line 144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51" name="Line 145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52" name="Line 146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53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530" name="Group 148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2534" name="Line 149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35" name="Line 150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36" name="Line 151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37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38" name="Line 153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39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40" name="Line 155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41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42" name="Line 157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43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531" name="Line 159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2" name="Line 160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33" name="Line 161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278" name="Group 162"/>
            <p:cNvGrpSpPr>
              <a:grpSpLocks/>
            </p:cNvGrpSpPr>
            <p:nvPr/>
          </p:nvGrpSpPr>
          <p:grpSpPr bwMode="auto">
            <a:xfrm>
              <a:off x="1038" y="2076"/>
              <a:ext cx="528" cy="324"/>
              <a:chOff x="660" y="1188"/>
              <a:chExt cx="528" cy="324"/>
            </a:xfrm>
          </p:grpSpPr>
          <p:grpSp>
            <p:nvGrpSpPr>
              <p:cNvPr id="32492" name="Group 163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2518" name="Line 164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19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20" name="Line 166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21" name="Line 167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22" name="Line 168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23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24" name="Line 170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25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26" name="Line 172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27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493" name="Group 174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2508" name="Line 175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09" name="Line 176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10" name="Line 177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11" name="Line 178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12" name="Line 179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13" name="Line 180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14" name="Line 181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15" name="Line 182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16" name="Line 183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17" name="Line 184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494" name="Group 185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2498" name="Line 186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99" name="Line 187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00" name="Line 188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01" name="Line 189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02" name="Line 190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03" name="Line 191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04" name="Line 192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05" name="Line 193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06" name="Line 194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507" name="Line 195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495" name="Line 196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6" name="Line 197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97" name="Line 198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279" name="Group 199"/>
            <p:cNvGrpSpPr>
              <a:grpSpLocks/>
            </p:cNvGrpSpPr>
            <p:nvPr/>
          </p:nvGrpSpPr>
          <p:grpSpPr bwMode="auto">
            <a:xfrm>
              <a:off x="1044" y="2400"/>
              <a:ext cx="528" cy="324"/>
              <a:chOff x="660" y="1188"/>
              <a:chExt cx="528" cy="324"/>
            </a:xfrm>
          </p:grpSpPr>
          <p:grpSp>
            <p:nvGrpSpPr>
              <p:cNvPr id="32456" name="Group 200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2482" name="Line 201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83" name="Line 202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84" name="Line 203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85" name="Line 204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86" name="Line 205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87" name="Line 206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88" name="Line 207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89" name="Line 208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90" name="Line 209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91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457" name="Group 211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2472" name="Line 212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73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74" name="Line 214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75" name="Line 215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76" name="Line 216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77" name="Line 217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78" name="Line 218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79" name="Line 219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80" name="Line 220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81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458" name="Group 222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2462" name="Line 223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63" name="Line 224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64" name="Line 225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65" name="Line 226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66" name="Line 227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67" name="Line 228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68" name="Line 229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69" name="Line 230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70" name="Line 231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71" name="Line 232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459" name="Line 233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0" name="Line 234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61" name="Line 235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280" name="Group 236"/>
            <p:cNvGrpSpPr>
              <a:grpSpLocks/>
            </p:cNvGrpSpPr>
            <p:nvPr/>
          </p:nvGrpSpPr>
          <p:grpSpPr bwMode="auto">
            <a:xfrm>
              <a:off x="1050" y="2724"/>
              <a:ext cx="528" cy="324"/>
              <a:chOff x="660" y="1188"/>
              <a:chExt cx="528" cy="324"/>
            </a:xfrm>
          </p:grpSpPr>
          <p:grpSp>
            <p:nvGrpSpPr>
              <p:cNvPr id="32420" name="Group 237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2446" name="Line 238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47" name="Line 239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48" name="Line 240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49" name="Line 241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50" name="Line 242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51" name="Line 243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52" name="Line 244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53" name="Line 245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54" name="Line 246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55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421" name="Group 248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2436" name="Line 249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37" name="Line 250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38" name="Line 251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39" name="Line 252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40" name="Line 253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41" name="Line 254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42" name="Line 255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43" name="Line 256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44" name="Line 257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45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422" name="Group 259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2426" name="Line 260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27" name="Line 261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28" name="Line 262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29" name="Line 263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30" name="Line 264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31" name="Line 265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32" name="Line 266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33" name="Line 267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34" name="Line 268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35" name="Line 269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423" name="Line 270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4" name="Line 271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25" name="Line 272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281" name="Group 273"/>
            <p:cNvGrpSpPr>
              <a:grpSpLocks/>
            </p:cNvGrpSpPr>
            <p:nvPr/>
          </p:nvGrpSpPr>
          <p:grpSpPr bwMode="auto">
            <a:xfrm>
              <a:off x="1050" y="3048"/>
              <a:ext cx="528" cy="324"/>
              <a:chOff x="660" y="1188"/>
              <a:chExt cx="528" cy="324"/>
            </a:xfrm>
          </p:grpSpPr>
          <p:grpSp>
            <p:nvGrpSpPr>
              <p:cNvPr id="32384" name="Group 274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2410" name="Line 275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1" name="Line 276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2" name="Line 277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3" name="Line 278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4" name="Line 279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5" name="Line 280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6" name="Line 281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7" name="Line 282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8" name="Line 283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9" name="Line 284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385" name="Group 285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2400" name="Line 286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1" name="Line 287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2" name="Line 288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3" name="Line 289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4" name="Line 290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5" name="Line 291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6" name="Line 292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7" name="Line 293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8" name="Line 294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09" name="Line 295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386" name="Group 296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2390" name="Line 297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1" name="Line 298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2" name="Line 299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3" name="Line 300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4" name="Line 301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5" name="Line 302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6" name="Line 303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7" name="Line 304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8" name="Line 305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9" name="Line 306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387" name="Line 307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8" name="Line 308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89" name="Line 309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282" name="Group 310"/>
            <p:cNvGrpSpPr>
              <a:grpSpLocks/>
            </p:cNvGrpSpPr>
            <p:nvPr/>
          </p:nvGrpSpPr>
          <p:grpSpPr bwMode="auto">
            <a:xfrm>
              <a:off x="1056" y="3372"/>
              <a:ext cx="528" cy="324"/>
              <a:chOff x="660" y="1188"/>
              <a:chExt cx="528" cy="324"/>
            </a:xfrm>
          </p:grpSpPr>
          <p:grpSp>
            <p:nvGrpSpPr>
              <p:cNvPr id="32348" name="Group 311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2374" name="Line 312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5" name="Line 313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6" name="Line 314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7" name="Line 315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8" name="Line 316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9" name="Line 317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0" name="Line 318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1" name="Line 319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2" name="Line 320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83" name="Line 321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349" name="Group 322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2364" name="Line 323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5" name="Line 324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6" name="Line 325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7" name="Line 326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8" name="Line 327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9" name="Line 328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0" name="Line 329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1" name="Line 330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2" name="Line 331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3" name="Line 332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350" name="Group 333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2354" name="Line 334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5" name="Line 335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6" name="Line 336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7" name="Line 337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8" name="Line 338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59" name="Line 339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0" name="Line 340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1" name="Line 341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2" name="Line 342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63" name="Line 343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351" name="Line 344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2" name="Line 345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53" name="Line 346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283" name="Line 347"/>
            <p:cNvSpPr>
              <a:spLocks noChangeShapeType="1"/>
            </p:cNvSpPr>
            <p:nvPr/>
          </p:nvSpPr>
          <p:spPr bwMode="auto">
            <a:xfrm>
              <a:off x="1536" y="1794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4" name="Line 348"/>
            <p:cNvSpPr>
              <a:spLocks noChangeShapeType="1"/>
            </p:cNvSpPr>
            <p:nvPr/>
          </p:nvSpPr>
          <p:spPr bwMode="auto">
            <a:xfrm>
              <a:off x="1542" y="2124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5" name="Line 349"/>
            <p:cNvSpPr>
              <a:spLocks noChangeShapeType="1"/>
            </p:cNvSpPr>
            <p:nvPr/>
          </p:nvSpPr>
          <p:spPr bwMode="auto">
            <a:xfrm flipV="1">
              <a:off x="2166" y="197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6" name="Line 350"/>
            <p:cNvSpPr>
              <a:spLocks noChangeShapeType="1"/>
            </p:cNvSpPr>
            <p:nvPr/>
          </p:nvSpPr>
          <p:spPr bwMode="auto">
            <a:xfrm flipV="1">
              <a:off x="2166" y="1794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7" name="Line 351"/>
            <p:cNvSpPr>
              <a:spLocks noChangeShapeType="1"/>
            </p:cNvSpPr>
            <p:nvPr/>
          </p:nvSpPr>
          <p:spPr bwMode="auto">
            <a:xfrm>
              <a:off x="2166" y="1938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8" name="Line 352"/>
            <p:cNvSpPr>
              <a:spLocks noChangeShapeType="1"/>
            </p:cNvSpPr>
            <p:nvPr/>
          </p:nvSpPr>
          <p:spPr bwMode="auto">
            <a:xfrm>
              <a:off x="2166" y="1974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9" name="Line 353"/>
            <p:cNvSpPr>
              <a:spLocks noChangeShapeType="1"/>
            </p:cNvSpPr>
            <p:nvPr/>
          </p:nvSpPr>
          <p:spPr bwMode="auto">
            <a:xfrm>
              <a:off x="2292" y="2034"/>
              <a:ext cx="5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0" name="Line 354"/>
            <p:cNvSpPr>
              <a:spLocks noChangeShapeType="1"/>
            </p:cNvSpPr>
            <p:nvPr/>
          </p:nvSpPr>
          <p:spPr bwMode="auto">
            <a:xfrm>
              <a:off x="2335" y="2070"/>
              <a:ext cx="4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1" name="Line 355"/>
            <p:cNvSpPr>
              <a:spLocks noChangeShapeType="1"/>
            </p:cNvSpPr>
            <p:nvPr/>
          </p:nvSpPr>
          <p:spPr bwMode="auto">
            <a:xfrm flipV="1">
              <a:off x="2292" y="2034"/>
              <a:ext cx="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2" name="Line 356"/>
            <p:cNvSpPr>
              <a:spLocks noChangeShapeType="1"/>
            </p:cNvSpPr>
            <p:nvPr/>
          </p:nvSpPr>
          <p:spPr bwMode="auto">
            <a:xfrm flipV="1">
              <a:off x="2334" y="207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293" name="Group 357"/>
            <p:cNvGrpSpPr>
              <a:grpSpLocks/>
            </p:cNvGrpSpPr>
            <p:nvPr/>
          </p:nvGrpSpPr>
          <p:grpSpPr bwMode="auto">
            <a:xfrm>
              <a:off x="1315" y="2426"/>
              <a:ext cx="977" cy="40"/>
              <a:chOff x="943" y="2180"/>
              <a:chExt cx="977" cy="40"/>
            </a:xfrm>
          </p:grpSpPr>
          <p:sp>
            <p:nvSpPr>
              <p:cNvPr id="32343" name="Line 358"/>
              <p:cNvSpPr>
                <a:spLocks noChangeShapeType="1"/>
              </p:cNvSpPr>
              <p:nvPr/>
            </p:nvSpPr>
            <p:spPr bwMode="auto">
              <a:xfrm>
                <a:off x="1218" y="2220"/>
                <a:ext cx="7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344" name="Group 359"/>
              <p:cNvGrpSpPr>
                <a:grpSpLocks/>
              </p:cNvGrpSpPr>
              <p:nvPr/>
            </p:nvGrpSpPr>
            <p:grpSpPr bwMode="auto">
              <a:xfrm rot="-5400000">
                <a:off x="1152" y="2148"/>
                <a:ext cx="40" cy="104"/>
                <a:chOff x="1824" y="3456"/>
                <a:chExt cx="240" cy="480"/>
              </a:xfrm>
            </p:grpSpPr>
            <p:sp>
              <p:nvSpPr>
                <p:cNvPr id="32346" name="Arc 360"/>
                <p:cNvSpPr>
                  <a:spLocks/>
                </p:cNvSpPr>
                <p:nvPr/>
              </p:nvSpPr>
              <p:spPr bwMode="auto">
                <a:xfrm>
                  <a:off x="1824" y="345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47" name="Arc 361"/>
                <p:cNvSpPr>
                  <a:spLocks/>
                </p:cNvSpPr>
                <p:nvPr/>
              </p:nvSpPr>
              <p:spPr bwMode="auto">
                <a:xfrm flipV="1">
                  <a:off x="1824" y="369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345" name="Line 362"/>
              <p:cNvSpPr>
                <a:spLocks noChangeShapeType="1"/>
              </p:cNvSpPr>
              <p:nvPr/>
            </p:nvSpPr>
            <p:spPr bwMode="auto">
              <a:xfrm flipH="1">
                <a:off x="943" y="2220"/>
                <a:ext cx="17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294" name="Group 363"/>
            <p:cNvGrpSpPr>
              <a:grpSpLocks/>
            </p:cNvGrpSpPr>
            <p:nvPr/>
          </p:nvGrpSpPr>
          <p:grpSpPr bwMode="auto">
            <a:xfrm>
              <a:off x="1320" y="2754"/>
              <a:ext cx="1014" cy="42"/>
              <a:chOff x="948" y="2508"/>
              <a:chExt cx="1014" cy="42"/>
            </a:xfrm>
          </p:grpSpPr>
          <p:sp>
            <p:nvSpPr>
              <p:cNvPr id="32338" name="Line 364"/>
              <p:cNvSpPr>
                <a:spLocks noChangeShapeType="1"/>
              </p:cNvSpPr>
              <p:nvPr/>
            </p:nvSpPr>
            <p:spPr bwMode="auto">
              <a:xfrm>
                <a:off x="1225" y="2544"/>
                <a:ext cx="7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339" name="Group 365"/>
              <p:cNvGrpSpPr>
                <a:grpSpLocks/>
              </p:cNvGrpSpPr>
              <p:nvPr/>
            </p:nvGrpSpPr>
            <p:grpSpPr bwMode="auto">
              <a:xfrm rot="-5400000">
                <a:off x="1154" y="2476"/>
                <a:ext cx="40" cy="104"/>
                <a:chOff x="1824" y="3456"/>
                <a:chExt cx="240" cy="480"/>
              </a:xfrm>
            </p:grpSpPr>
            <p:sp>
              <p:nvSpPr>
                <p:cNvPr id="32341" name="Arc 366"/>
                <p:cNvSpPr>
                  <a:spLocks/>
                </p:cNvSpPr>
                <p:nvPr/>
              </p:nvSpPr>
              <p:spPr bwMode="auto">
                <a:xfrm>
                  <a:off x="1824" y="345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42" name="Arc 367"/>
                <p:cNvSpPr>
                  <a:spLocks/>
                </p:cNvSpPr>
                <p:nvPr/>
              </p:nvSpPr>
              <p:spPr bwMode="auto">
                <a:xfrm flipV="1">
                  <a:off x="1824" y="369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340" name="Line 368"/>
              <p:cNvSpPr>
                <a:spLocks noChangeShapeType="1"/>
              </p:cNvSpPr>
              <p:nvPr/>
            </p:nvSpPr>
            <p:spPr bwMode="auto">
              <a:xfrm flipH="1">
                <a:off x="948" y="2550"/>
                <a:ext cx="17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295" name="Group 369"/>
            <p:cNvGrpSpPr>
              <a:grpSpLocks/>
            </p:cNvGrpSpPr>
            <p:nvPr/>
          </p:nvGrpSpPr>
          <p:grpSpPr bwMode="auto">
            <a:xfrm>
              <a:off x="1086" y="2130"/>
              <a:ext cx="1708" cy="1002"/>
              <a:chOff x="1086" y="2130"/>
              <a:chExt cx="1708" cy="1002"/>
            </a:xfrm>
          </p:grpSpPr>
          <p:sp>
            <p:nvSpPr>
              <p:cNvPr id="32327" name="Line 370"/>
              <p:cNvSpPr>
                <a:spLocks noChangeShapeType="1"/>
              </p:cNvSpPr>
              <p:nvPr/>
            </p:nvSpPr>
            <p:spPr bwMode="auto">
              <a:xfrm>
                <a:off x="2466" y="2130"/>
                <a:ext cx="3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8" name="Line 371"/>
              <p:cNvSpPr>
                <a:spLocks noChangeShapeType="1"/>
              </p:cNvSpPr>
              <p:nvPr/>
            </p:nvSpPr>
            <p:spPr bwMode="auto">
              <a:xfrm flipV="1">
                <a:off x="2466" y="2130"/>
                <a:ext cx="0" cy="10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29" name="Line 372"/>
              <p:cNvSpPr>
                <a:spLocks noChangeShapeType="1"/>
              </p:cNvSpPr>
              <p:nvPr/>
            </p:nvSpPr>
            <p:spPr bwMode="auto">
              <a:xfrm>
                <a:off x="1590" y="3132"/>
                <a:ext cx="87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330" name="Group 373"/>
              <p:cNvGrpSpPr>
                <a:grpSpLocks/>
              </p:cNvGrpSpPr>
              <p:nvPr/>
            </p:nvGrpSpPr>
            <p:grpSpPr bwMode="auto">
              <a:xfrm rot="-5400000">
                <a:off x="1524" y="3060"/>
                <a:ext cx="40" cy="104"/>
                <a:chOff x="1824" y="3456"/>
                <a:chExt cx="240" cy="480"/>
              </a:xfrm>
            </p:grpSpPr>
            <p:sp>
              <p:nvSpPr>
                <p:cNvPr id="32336" name="Arc 374"/>
                <p:cNvSpPr>
                  <a:spLocks/>
                </p:cNvSpPr>
                <p:nvPr/>
              </p:nvSpPr>
              <p:spPr bwMode="auto">
                <a:xfrm>
                  <a:off x="1824" y="345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37" name="Arc 375"/>
                <p:cNvSpPr>
                  <a:spLocks/>
                </p:cNvSpPr>
                <p:nvPr/>
              </p:nvSpPr>
              <p:spPr bwMode="auto">
                <a:xfrm flipV="1">
                  <a:off x="1824" y="369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331" name="Line 376"/>
              <p:cNvSpPr>
                <a:spLocks noChangeShapeType="1"/>
              </p:cNvSpPr>
              <p:nvPr/>
            </p:nvSpPr>
            <p:spPr bwMode="auto">
              <a:xfrm flipH="1">
                <a:off x="1367" y="3132"/>
                <a:ext cx="12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332" name="Group 377"/>
              <p:cNvGrpSpPr>
                <a:grpSpLocks/>
              </p:cNvGrpSpPr>
              <p:nvPr/>
            </p:nvGrpSpPr>
            <p:grpSpPr bwMode="auto">
              <a:xfrm rot="-5400000">
                <a:off x="1294" y="3058"/>
                <a:ext cx="40" cy="104"/>
                <a:chOff x="1824" y="3456"/>
                <a:chExt cx="240" cy="480"/>
              </a:xfrm>
            </p:grpSpPr>
            <p:sp>
              <p:nvSpPr>
                <p:cNvPr id="32334" name="Arc 378"/>
                <p:cNvSpPr>
                  <a:spLocks/>
                </p:cNvSpPr>
                <p:nvPr/>
              </p:nvSpPr>
              <p:spPr bwMode="auto">
                <a:xfrm>
                  <a:off x="1824" y="345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35" name="Arc 379"/>
                <p:cNvSpPr>
                  <a:spLocks/>
                </p:cNvSpPr>
                <p:nvPr/>
              </p:nvSpPr>
              <p:spPr bwMode="auto">
                <a:xfrm flipV="1">
                  <a:off x="1824" y="369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333" name="Line 380"/>
              <p:cNvSpPr>
                <a:spLocks noChangeShapeType="1"/>
              </p:cNvSpPr>
              <p:nvPr/>
            </p:nvSpPr>
            <p:spPr bwMode="auto">
              <a:xfrm flipH="1">
                <a:off x="1086" y="3126"/>
                <a:ext cx="17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296" name="Group 381"/>
            <p:cNvGrpSpPr>
              <a:grpSpLocks/>
            </p:cNvGrpSpPr>
            <p:nvPr/>
          </p:nvGrpSpPr>
          <p:grpSpPr bwMode="auto">
            <a:xfrm>
              <a:off x="1086" y="2166"/>
              <a:ext cx="1698" cy="1296"/>
              <a:chOff x="1086" y="2166"/>
              <a:chExt cx="1698" cy="1296"/>
            </a:xfrm>
          </p:grpSpPr>
          <p:sp>
            <p:nvSpPr>
              <p:cNvPr id="32316" name="Line 382"/>
              <p:cNvSpPr>
                <a:spLocks noChangeShapeType="1"/>
              </p:cNvSpPr>
              <p:nvPr/>
            </p:nvSpPr>
            <p:spPr bwMode="auto">
              <a:xfrm>
                <a:off x="2508" y="2166"/>
                <a:ext cx="2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7" name="Line 383"/>
              <p:cNvSpPr>
                <a:spLocks noChangeShapeType="1"/>
              </p:cNvSpPr>
              <p:nvPr/>
            </p:nvSpPr>
            <p:spPr bwMode="auto">
              <a:xfrm flipV="1">
                <a:off x="2508" y="2166"/>
                <a:ext cx="0" cy="12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8" name="Line 384"/>
              <p:cNvSpPr>
                <a:spLocks noChangeShapeType="1"/>
              </p:cNvSpPr>
              <p:nvPr/>
            </p:nvSpPr>
            <p:spPr bwMode="auto">
              <a:xfrm>
                <a:off x="1597" y="3456"/>
                <a:ext cx="9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319" name="Group 385"/>
              <p:cNvGrpSpPr>
                <a:grpSpLocks/>
              </p:cNvGrpSpPr>
              <p:nvPr/>
            </p:nvGrpSpPr>
            <p:grpSpPr bwMode="auto">
              <a:xfrm rot="-5400000">
                <a:off x="1526" y="3388"/>
                <a:ext cx="40" cy="104"/>
                <a:chOff x="1824" y="3456"/>
                <a:chExt cx="240" cy="480"/>
              </a:xfrm>
            </p:grpSpPr>
            <p:sp>
              <p:nvSpPr>
                <p:cNvPr id="32325" name="Arc 386"/>
                <p:cNvSpPr>
                  <a:spLocks/>
                </p:cNvSpPr>
                <p:nvPr/>
              </p:nvSpPr>
              <p:spPr bwMode="auto">
                <a:xfrm>
                  <a:off x="1824" y="345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26" name="Arc 387"/>
                <p:cNvSpPr>
                  <a:spLocks/>
                </p:cNvSpPr>
                <p:nvPr/>
              </p:nvSpPr>
              <p:spPr bwMode="auto">
                <a:xfrm flipV="1">
                  <a:off x="1824" y="369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320" name="Line 388"/>
              <p:cNvSpPr>
                <a:spLocks noChangeShapeType="1"/>
              </p:cNvSpPr>
              <p:nvPr/>
            </p:nvSpPr>
            <p:spPr bwMode="auto">
              <a:xfrm flipH="1">
                <a:off x="1368" y="3462"/>
                <a:ext cx="12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321" name="Group 389"/>
              <p:cNvGrpSpPr>
                <a:grpSpLocks/>
              </p:cNvGrpSpPr>
              <p:nvPr/>
            </p:nvGrpSpPr>
            <p:grpSpPr bwMode="auto">
              <a:xfrm rot="-5400000">
                <a:off x="1296" y="3386"/>
                <a:ext cx="40" cy="104"/>
                <a:chOff x="1824" y="3456"/>
                <a:chExt cx="240" cy="480"/>
              </a:xfrm>
            </p:grpSpPr>
            <p:sp>
              <p:nvSpPr>
                <p:cNvPr id="32323" name="Arc 390"/>
                <p:cNvSpPr>
                  <a:spLocks/>
                </p:cNvSpPr>
                <p:nvPr/>
              </p:nvSpPr>
              <p:spPr bwMode="auto">
                <a:xfrm>
                  <a:off x="1824" y="345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24" name="Arc 391"/>
                <p:cNvSpPr>
                  <a:spLocks/>
                </p:cNvSpPr>
                <p:nvPr/>
              </p:nvSpPr>
              <p:spPr bwMode="auto">
                <a:xfrm flipV="1">
                  <a:off x="1824" y="369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2322" name="Line 392"/>
              <p:cNvSpPr>
                <a:spLocks noChangeShapeType="1"/>
              </p:cNvSpPr>
              <p:nvPr/>
            </p:nvSpPr>
            <p:spPr bwMode="auto">
              <a:xfrm flipH="1">
                <a:off x="1086" y="3456"/>
                <a:ext cx="17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297" name="Oval 393"/>
            <p:cNvSpPr>
              <a:spLocks noChangeArrowheads="1"/>
            </p:cNvSpPr>
            <p:nvPr/>
          </p:nvSpPr>
          <p:spPr bwMode="auto">
            <a:xfrm>
              <a:off x="885" y="1086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298" name="Group 394"/>
            <p:cNvGrpSpPr>
              <a:grpSpLocks/>
            </p:cNvGrpSpPr>
            <p:nvPr/>
          </p:nvGrpSpPr>
          <p:grpSpPr bwMode="auto">
            <a:xfrm>
              <a:off x="1011" y="3696"/>
              <a:ext cx="144" cy="240"/>
              <a:chOff x="816" y="3360"/>
              <a:chExt cx="144" cy="240"/>
            </a:xfrm>
          </p:grpSpPr>
          <p:sp>
            <p:nvSpPr>
              <p:cNvPr id="32311" name="Line 395"/>
              <p:cNvSpPr>
                <a:spLocks noChangeShapeType="1"/>
              </p:cNvSpPr>
              <p:nvPr/>
            </p:nvSpPr>
            <p:spPr bwMode="auto">
              <a:xfrm>
                <a:off x="816" y="351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2" name="Line 396"/>
              <p:cNvSpPr>
                <a:spLocks noChangeShapeType="1"/>
              </p:cNvSpPr>
              <p:nvPr/>
            </p:nvSpPr>
            <p:spPr bwMode="auto">
              <a:xfrm>
                <a:off x="840" y="354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3" name="Line 397"/>
              <p:cNvSpPr>
                <a:spLocks noChangeShapeType="1"/>
              </p:cNvSpPr>
              <p:nvPr/>
            </p:nvSpPr>
            <p:spPr bwMode="auto">
              <a:xfrm flipV="1">
                <a:off x="864" y="3570"/>
                <a:ext cx="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4" name="Line 398"/>
              <p:cNvSpPr>
                <a:spLocks noChangeShapeType="1"/>
              </p:cNvSpPr>
              <p:nvPr/>
            </p:nvSpPr>
            <p:spPr bwMode="auto">
              <a:xfrm flipV="1">
                <a:off x="888" y="336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5" name="Line 399"/>
              <p:cNvSpPr>
                <a:spLocks noChangeShapeType="1"/>
              </p:cNvSpPr>
              <p:nvPr/>
            </p:nvSpPr>
            <p:spPr bwMode="auto">
              <a:xfrm>
                <a:off x="876" y="3600"/>
                <a:ext cx="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299" name="Group 400"/>
            <p:cNvGrpSpPr>
              <a:grpSpLocks/>
            </p:cNvGrpSpPr>
            <p:nvPr/>
          </p:nvGrpSpPr>
          <p:grpSpPr bwMode="auto">
            <a:xfrm>
              <a:off x="1251" y="3696"/>
              <a:ext cx="144" cy="240"/>
              <a:chOff x="816" y="3360"/>
              <a:chExt cx="144" cy="240"/>
            </a:xfrm>
          </p:grpSpPr>
          <p:sp>
            <p:nvSpPr>
              <p:cNvPr id="32306" name="Line 401"/>
              <p:cNvSpPr>
                <a:spLocks noChangeShapeType="1"/>
              </p:cNvSpPr>
              <p:nvPr/>
            </p:nvSpPr>
            <p:spPr bwMode="auto">
              <a:xfrm>
                <a:off x="816" y="351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7" name="Line 402"/>
              <p:cNvSpPr>
                <a:spLocks noChangeShapeType="1"/>
              </p:cNvSpPr>
              <p:nvPr/>
            </p:nvSpPr>
            <p:spPr bwMode="auto">
              <a:xfrm>
                <a:off x="840" y="354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8" name="Line 403"/>
              <p:cNvSpPr>
                <a:spLocks noChangeShapeType="1"/>
              </p:cNvSpPr>
              <p:nvPr/>
            </p:nvSpPr>
            <p:spPr bwMode="auto">
              <a:xfrm flipV="1">
                <a:off x="864" y="3570"/>
                <a:ext cx="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9" name="Line 404"/>
              <p:cNvSpPr>
                <a:spLocks noChangeShapeType="1"/>
              </p:cNvSpPr>
              <p:nvPr/>
            </p:nvSpPr>
            <p:spPr bwMode="auto">
              <a:xfrm flipV="1">
                <a:off x="888" y="336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10" name="Line 405"/>
              <p:cNvSpPr>
                <a:spLocks noChangeShapeType="1"/>
              </p:cNvSpPr>
              <p:nvPr/>
            </p:nvSpPr>
            <p:spPr bwMode="auto">
              <a:xfrm>
                <a:off x="876" y="3600"/>
                <a:ext cx="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300" name="Group 406"/>
            <p:cNvGrpSpPr>
              <a:grpSpLocks/>
            </p:cNvGrpSpPr>
            <p:nvPr/>
          </p:nvGrpSpPr>
          <p:grpSpPr bwMode="auto">
            <a:xfrm>
              <a:off x="1491" y="3696"/>
              <a:ext cx="144" cy="240"/>
              <a:chOff x="816" y="3360"/>
              <a:chExt cx="144" cy="240"/>
            </a:xfrm>
          </p:grpSpPr>
          <p:sp>
            <p:nvSpPr>
              <p:cNvPr id="32301" name="Line 407"/>
              <p:cNvSpPr>
                <a:spLocks noChangeShapeType="1"/>
              </p:cNvSpPr>
              <p:nvPr/>
            </p:nvSpPr>
            <p:spPr bwMode="auto">
              <a:xfrm>
                <a:off x="816" y="351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2" name="Line 408"/>
              <p:cNvSpPr>
                <a:spLocks noChangeShapeType="1"/>
              </p:cNvSpPr>
              <p:nvPr/>
            </p:nvSpPr>
            <p:spPr bwMode="auto">
              <a:xfrm>
                <a:off x="840" y="3540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3" name="Line 409"/>
              <p:cNvSpPr>
                <a:spLocks noChangeShapeType="1"/>
              </p:cNvSpPr>
              <p:nvPr/>
            </p:nvSpPr>
            <p:spPr bwMode="auto">
              <a:xfrm flipV="1">
                <a:off x="864" y="3570"/>
                <a:ext cx="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4" name="Line 410"/>
              <p:cNvSpPr>
                <a:spLocks noChangeShapeType="1"/>
              </p:cNvSpPr>
              <p:nvPr/>
            </p:nvSpPr>
            <p:spPr bwMode="auto">
              <a:xfrm flipV="1">
                <a:off x="888" y="336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05" name="Line 411"/>
              <p:cNvSpPr>
                <a:spLocks noChangeShapeType="1"/>
              </p:cNvSpPr>
              <p:nvPr/>
            </p:nvSpPr>
            <p:spPr bwMode="auto">
              <a:xfrm>
                <a:off x="876" y="3600"/>
                <a:ext cx="2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1749" name="Group 412"/>
          <p:cNvGrpSpPr>
            <a:grpSpLocks/>
          </p:cNvGrpSpPr>
          <p:nvPr/>
        </p:nvGrpSpPr>
        <p:grpSpPr bwMode="auto">
          <a:xfrm>
            <a:off x="1252538" y="1219200"/>
            <a:ext cx="3055937" cy="1419225"/>
            <a:chOff x="789" y="960"/>
            <a:chExt cx="1925" cy="894"/>
          </a:xfrm>
        </p:grpSpPr>
        <p:sp>
          <p:nvSpPr>
            <p:cNvPr id="32237" name="Oval 413"/>
            <p:cNvSpPr>
              <a:spLocks noChangeArrowheads="1"/>
            </p:cNvSpPr>
            <p:nvPr/>
          </p:nvSpPr>
          <p:spPr bwMode="auto">
            <a:xfrm>
              <a:off x="789" y="960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238" name="Group 414"/>
            <p:cNvGrpSpPr>
              <a:grpSpLocks/>
            </p:cNvGrpSpPr>
            <p:nvPr/>
          </p:nvGrpSpPr>
          <p:grpSpPr bwMode="auto">
            <a:xfrm>
              <a:off x="813" y="966"/>
              <a:ext cx="1901" cy="888"/>
              <a:chOff x="813" y="966"/>
              <a:chExt cx="1901" cy="888"/>
            </a:xfrm>
          </p:grpSpPr>
          <p:grpSp>
            <p:nvGrpSpPr>
              <p:cNvPr id="32239" name="Group 415"/>
              <p:cNvGrpSpPr>
                <a:grpSpLocks/>
              </p:cNvGrpSpPr>
              <p:nvPr/>
            </p:nvGrpSpPr>
            <p:grpSpPr bwMode="auto">
              <a:xfrm>
                <a:off x="1878" y="1206"/>
                <a:ext cx="48" cy="228"/>
                <a:chOff x="816" y="1836"/>
                <a:chExt cx="48" cy="360"/>
              </a:xfrm>
            </p:grpSpPr>
            <p:sp>
              <p:nvSpPr>
                <p:cNvPr id="32259" name="Line 416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60" name="Line 417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61" name="Line 418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62" name="Line 419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63" name="Line 420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64" name="Line 421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65" name="Line 422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66" name="Line 423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67" name="Line 424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68" name="Line 425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240" name="Line 426"/>
              <p:cNvSpPr>
                <a:spLocks noChangeShapeType="1"/>
              </p:cNvSpPr>
              <p:nvPr/>
            </p:nvSpPr>
            <p:spPr bwMode="auto">
              <a:xfrm>
                <a:off x="1908" y="984"/>
                <a:ext cx="0" cy="2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1" name="Line 427"/>
              <p:cNvSpPr>
                <a:spLocks noChangeShapeType="1"/>
              </p:cNvSpPr>
              <p:nvPr/>
            </p:nvSpPr>
            <p:spPr bwMode="auto">
              <a:xfrm>
                <a:off x="2196" y="1854"/>
                <a:ext cx="51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2" name="Line 428"/>
              <p:cNvSpPr>
                <a:spLocks noChangeShapeType="1"/>
              </p:cNvSpPr>
              <p:nvPr/>
            </p:nvSpPr>
            <p:spPr bwMode="auto">
              <a:xfrm flipV="1">
                <a:off x="2196" y="1536"/>
                <a:ext cx="0" cy="31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3" name="Line 429"/>
              <p:cNvSpPr>
                <a:spLocks noChangeShapeType="1"/>
              </p:cNvSpPr>
              <p:nvPr/>
            </p:nvSpPr>
            <p:spPr bwMode="auto">
              <a:xfrm>
                <a:off x="1908" y="143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44" name="Line 430"/>
              <p:cNvSpPr>
                <a:spLocks noChangeShapeType="1"/>
              </p:cNvSpPr>
              <p:nvPr/>
            </p:nvSpPr>
            <p:spPr bwMode="auto">
              <a:xfrm>
                <a:off x="1908" y="1536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245" name="Group 431"/>
              <p:cNvGrpSpPr>
                <a:grpSpLocks/>
              </p:cNvGrpSpPr>
              <p:nvPr/>
            </p:nvGrpSpPr>
            <p:grpSpPr bwMode="auto">
              <a:xfrm>
                <a:off x="813" y="966"/>
                <a:ext cx="1094" cy="48"/>
                <a:chOff x="813" y="966"/>
                <a:chExt cx="1094" cy="48"/>
              </a:xfrm>
            </p:grpSpPr>
            <p:sp>
              <p:nvSpPr>
                <p:cNvPr id="32246" name="Line 432"/>
                <p:cNvSpPr>
                  <a:spLocks noChangeShapeType="1"/>
                </p:cNvSpPr>
                <p:nvPr/>
              </p:nvSpPr>
              <p:spPr bwMode="auto">
                <a:xfrm>
                  <a:off x="1446" y="984"/>
                  <a:ext cx="46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247" name="Group 433"/>
                <p:cNvGrpSpPr>
                  <a:grpSpLocks/>
                </p:cNvGrpSpPr>
                <p:nvPr/>
              </p:nvGrpSpPr>
              <p:grpSpPr bwMode="auto">
                <a:xfrm rot="-5400000">
                  <a:off x="1305" y="876"/>
                  <a:ext cx="48" cy="228"/>
                  <a:chOff x="816" y="1836"/>
                  <a:chExt cx="48" cy="360"/>
                </a:xfrm>
              </p:grpSpPr>
              <p:sp>
                <p:nvSpPr>
                  <p:cNvPr id="32249" name="Line 434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1872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50" name="Line 4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6" y="1908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51" name="Line 436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1944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52" name="Line 4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6" y="1980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53" name="Line 438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2016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54" name="Line 4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6" y="2052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55" name="Line 440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2088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56" name="Line 4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6" y="2124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57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822" y="2160"/>
                    <a:ext cx="23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58" name="Line 4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22" y="1836"/>
                    <a:ext cx="23" cy="3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248" name="Line 444"/>
                <p:cNvSpPr>
                  <a:spLocks noChangeShapeType="1"/>
                </p:cNvSpPr>
                <p:nvPr/>
              </p:nvSpPr>
              <p:spPr bwMode="auto">
                <a:xfrm>
                  <a:off x="813" y="984"/>
                  <a:ext cx="40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3152" name="Group 448"/>
          <p:cNvGrpSpPr>
            <a:grpSpLocks/>
          </p:cNvGrpSpPr>
          <p:nvPr/>
        </p:nvGrpSpPr>
        <p:grpSpPr bwMode="auto">
          <a:xfrm>
            <a:off x="1030288" y="1009650"/>
            <a:ext cx="1789112" cy="1428750"/>
            <a:chOff x="649" y="828"/>
            <a:chExt cx="1127" cy="900"/>
          </a:xfrm>
        </p:grpSpPr>
        <p:grpSp>
          <p:nvGrpSpPr>
            <p:cNvPr id="32191" name="Group 449"/>
            <p:cNvGrpSpPr>
              <a:grpSpLocks/>
            </p:cNvGrpSpPr>
            <p:nvPr/>
          </p:nvGrpSpPr>
          <p:grpSpPr bwMode="auto">
            <a:xfrm>
              <a:off x="649" y="1488"/>
              <a:ext cx="785" cy="240"/>
              <a:chOff x="648" y="1488"/>
              <a:chExt cx="785" cy="240"/>
            </a:xfrm>
          </p:grpSpPr>
          <p:grpSp>
            <p:nvGrpSpPr>
              <p:cNvPr id="32204" name="Group 450"/>
              <p:cNvGrpSpPr>
                <a:grpSpLocks/>
              </p:cNvGrpSpPr>
              <p:nvPr/>
            </p:nvGrpSpPr>
            <p:grpSpPr bwMode="auto">
              <a:xfrm>
                <a:off x="648" y="1584"/>
                <a:ext cx="96" cy="144"/>
                <a:chOff x="362" y="1460"/>
                <a:chExt cx="144" cy="172"/>
              </a:xfrm>
            </p:grpSpPr>
            <p:grpSp>
              <p:nvGrpSpPr>
                <p:cNvPr id="32229" name="Group 451"/>
                <p:cNvGrpSpPr>
                  <a:grpSpLocks/>
                </p:cNvGrpSpPr>
                <p:nvPr/>
              </p:nvGrpSpPr>
              <p:grpSpPr bwMode="auto">
                <a:xfrm>
                  <a:off x="384" y="1488"/>
                  <a:ext cx="96" cy="144"/>
                  <a:chOff x="816" y="3360"/>
                  <a:chExt cx="144" cy="240"/>
                </a:xfrm>
              </p:grpSpPr>
              <p:sp>
                <p:nvSpPr>
                  <p:cNvPr id="32232" name="Line 452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3510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33" name="Line 453"/>
                  <p:cNvSpPr>
                    <a:spLocks noChangeShapeType="1"/>
                  </p:cNvSpPr>
                  <p:nvPr/>
                </p:nvSpPr>
                <p:spPr bwMode="auto">
                  <a:xfrm>
                    <a:off x="840" y="3540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34" name="Line 45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4" y="3570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35" name="Line 45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8" y="336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36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876" y="3600"/>
                    <a:ext cx="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230" name="Arc 457"/>
                <p:cNvSpPr>
                  <a:spLocks/>
                </p:cNvSpPr>
                <p:nvPr/>
              </p:nvSpPr>
              <p:spPr bwMode="auto">
                <a:xfrm>
                  <a:off x="385" y="1488"/>
                  <a:ext cx="96" cy="48"/>
                </a:xfrm>
                <a:custGeom>
                  <a:avLst/>
                  <a:gdLst>
                    <a:gd name="T0" fmla="*/ 0 w 42983"/>
                    <a:gd name="T1" fmla="*/ 41 h 21600"/>
                    <a:gd name="T2" fmla="*/ 96 w 42983"/>
                    <a:gd name="T3" fmla="*/ 48 h 21600"/>
                    <a:gd name="T4" fmla="*/ 48 w 42983"/>
                    <a:gd name="T5" fmla="*/ 4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983" h="21600" fill="none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</a:path>
                    <a:path w="42983" h="21600" stroke="0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  <a:lnTo>
                        <a:pt x="21383" y="21600"/>
                      </a:lnTo>
                      <a:lnTo>
                        <a:pt x="0" y="1854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31" name="Line 458"/>
                <p:cNvSpPr>
                  <a:spLocks noChangeShapeType="1"/>
                </p:cNvSpPr>
                <p:nvPr/>
              </p:nvSpPr>
              <p:spPr bwMode="auto">
                <a:xfrm>
                  <a:off x="362" y="1460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205" name="Line 459"/>
              <p:cNvSpPr>
                <a:spLocks noChangeShapeType="1"/>
              </p:cNvSpPr>
              <p:nvPr/>
            </p:nvSpPr>
            <p:spPr bwMode="auto">
              <a:xfrm flipV="1">
                <a:off x="696" y="14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6" name="Line 460"/>
              <p:cNvSpPr>
                <a:spLocks noChangeShapeType="1"/>
              </p:cNvSpPr>
              <p:nvPr/>
            </p:nvSpPr>
            <p:spPr bwMode="auto">
              <a:xfrm>
                <a:off x="694" y="1488"/>
                <a:ext cx="25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207" name="Group 461"/>
              <p:cNvGrpSpPr>
                <a:grpSpLocks/>
              </p:cNvGrpSpPr>
              <p:nvPr/>
            </p:nvGrpSpPr>
            <p:grpSpPr bwMode="auto">
              <a:xfrm>
                <a:off x="1033" y="1584"/>
                <a:ext cx="95" cy="144"/>
                <a:chOff x="362" y="1460"/>
                <a:chExt cx="144" cy="172"/>
              </a:xfrm>
            </p:grpSpPr>
            <p:grpSp>
              <p:nvGrpSpPr>
                <p:cNvPr id="32221" name="Group 462"/>
                <p:cNvGrpSpPr>
                  <a:grpSpLocks/>
                </p:cNvGrpSpPr>
                <p:nvPr/>
              </p:nvGrpSpPr>
              <p:grpSpPr bwMode="auto">
                <a:xfrm>
                  <a:off x="384" y="1488"/>
                  <a:ext cx="96" cy="144"/>
                  <a:chOff x="816" y="3360"/>
                  <a:chExt cx="144" cy="240"/>
                </a:xfrm>
              </p:grpSpPr>
              <p:sp>
                <p:nvSpPr>
                  <p:cNvPr id="32224" name="Line 463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3510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25" name="Line 464"/>
                  <p:cNvSpPr>
                    <a:spLocks noChangeShapeType="1"/>
                  </p:cNvSpPr>
                  <p:nvPr/>
                </p:nvSpPr>
                <p:spPr bwMode="auto">
                  <a:xfrm>
                    <a:off x="840" y="3540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26" name="Line 46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4" y="3570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27" name="Line 4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8" y="336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28" name="Line 467"/>
                  <p:cNvSpPr>
                    <a:spLocks noChangeShapeType="1"/>
                  </p:cNvSpPr>
                  <p:nvPr/>
                </p:nvSpPr>
                <p:spPr bwMode="auto">
                  <a:xfrm>
                    <a:off x="876" y="3600"/>
                    <a:ext cx="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222" name="Arc 468"/>
                <p:cNvSpPr>
                  <a:spLocks/>
                </p:cNvSpPr>
                <p:nvPr/>
              </p:nvSpPr>
              <p:spPr bwMode="auto">
                <a:xfrm>
                  <a:off x="385" y="1488"/>
                  <a:ext cx="96" cy="48"/>
                </a:xfrm>
                <a:custGeom>
                  <a:avLst/>
                  <a:gdLst>
                    <a:gd name="T0" fmla="*/ 0 w 42983"/>
                    <a:gd name="T1" fmla="*/ 41 h 21600"/>
                    <a:gd name="T2" fmla="*/ 96 w 42983"/>
                    <a:gd name="T3" fmla="*/ 48 h 21600"/>
                    <a:gd name="T4" fmla="*/ 48 w 42983"/>
                    <a:gd name="T5" fmla="*/ 4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983" h="21600" fill="none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</a:path>
                    <a:path w="42983" h="21600" stroke="0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  <a:lnTo>
                        <a:pt x="21383" y="21600"/>
                      </a:lnTo>
                      <a:lnTo>
                        <a:pt x="0" y="1854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23" name="Line 469"/>
                <p:cNvSpPr>
                  <a:spLocks noChangeShapeType="1"/>
                </p:cNvSpPr>
                <p:nvPr/>
              </p:nvSpPr>
              <p:spPr bwMode="auto">
                <a:xfrm>
                  <a:off x="362" y="1460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208" name="Line 470"/>
              <p:cNvSpPr>
                <a:spLocks noChangeShapeType="1"/>
              </p:cNvSpPr>
              <p:nvPr/>
            </p:nvSpPr>
            <p:spPr bwMode="auto">
              <a:xfrm flipV="1">
                <a:off x="1081" y="14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9" name="Line 471"/>
              <p:cNvSpPr>
                <a:spLocks noChangeShapeType="1"/>
              </p:cNvSpPr>
              <p:nvPr/>
            </p:nvSpPr>
            <p:spPr bwMode="auto">
              <a:xfrm>
                <a:off x="1079" y="1488"/>
                <a:ext cx="1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210" name="Group 472"/>
              <p:cNvGrpSpPr>
                <a:grpSpLocks/>
              </p:cNvGrpSpPr>
              <p:nvPr/>
            </p:nvGrpSpPr>
            <p:grpSpPr bwMode="auto">
              <a:xfrm>
                <a:off x="1278" y="1584"/>
                <a:ext cx="96" cy="144"/>
                <a:chOff x="362" y="1460"/>
                <a:chExt cx="144" cy="172"/>
              </a:xfrm>
            </p:grpSpPr>
            <p:grpSp>
              <p:nvGrpSpPr>
                <p:cNvPr id="32213" name="Group 473"/>
                <p:cNvGrpSpPr>
                  <a:grpSpLocks/>
                </p:cNvGrpSpPr>
                <p:nvPr/>
              </p:nvGrpSpPr>
              <p:grpSpPr bwMode="auto">
                <a:xfrm>
                  <a:off x="384" y="1488"/>
                  <a:ext cx="96" cy="144"/>
                  <a:chOff x="816" y="3360"/>
                  <a:chExt cx="144" cy="240"/>
                </a:xfrm>
              </p:grpSpPr>
              <p:sp>
                <p:nvSpPr>
                  <p:cNvPr id="32216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3510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17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840" y="3540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18" name="Line 47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4" y="3570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19" name="Line 47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8" y="336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20" name="Line 478"/>
                  <p:cNvSpPr>
                    <a:spLocks noChangeShapeType="1"/>
                  </p:cNvSpPr>
                  <p:nvPr/>
                </p:nvSpPr>
                <p:spPr bwMode="auto">
                  <a:xfrm>
                    <a:off x="876" y="3600"/>
                    <a:ext cx="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214" name="Arc 479"/>
                <p:cNvSpPr>
                  <a:spLocks/>
                </p:cNvSpPr>
                <p:nvPr/>
              </p:nvSpPr>
              <p:spPr bwMode="auto">
                <a:xfrm>
                  <a:off x="385" y="1488"/>
                  <a:ext cx="96" cy="48"/>
                </a:xfrm>
                <a:custGeom>
                  <a:avLst/>
                  <a:gdLst>
                    <a:gd name="T0" fmla="*/ 0 w 42983"/>
                    <a:gd name="T1" fmla="*/ 41 h 21600"/>
                    <a:gd name="T2" fmla="*/ 96 w 42983"/>
                    <a:gd name="T3" fmla="*/ 48 h 21600"/>
                    <a:gd name="T4" fmla="*/ 48 w 42983"/>
                    <a:gd name="T5" fmla="*/ 4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983" h="21600" fill="none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</a:path>
                    <a:path w="42983" h="21600" stroke="0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  <a:lnTo>
                        <a:pt x="21383" y="21600"/>
                      </a:lnTo>
                      <a:lnTo>
                        <a:pt x="0" y="1854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15" name="Line 480"/>
                <p:cNvSpPr>
                  <a:spLocks noChangeShapeType="1"/>
                </p:cNvSpPr>
                <p:nvPr/>
              </p:nvSpPr>
              <p:spPr bwMode="auto">
                <a:xfrm>
                  <a:off x="362" y="1460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211" name="Line 481"/>
              <p:cNvSpPr>
                <a:spLocks noChangeShapeType="1"/>
              </p:cNvSpPr>
              <p:nvPr/>
            </p:nvSpPr>
            <p:spPr bwMode="auto">
              <a:xfrm flipV="1">
                <a:off x="1320" y="148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12" name="Line 482"/>
              <p:cNvSpPr>
                <a:spLocks noChangeShapeType="1"/>
              </p:cNvSpPr>
              <p:nvPr/>
            </p:nvSpPr>
            <p:spPr bwMode="auto">
              <a:xfrm>
                <a:off x="1318" y="1488"/>
                <a:ext cx="1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192" name="Group 483"/>
            <p:cNvGrpSpPr>
              <a:grpSpLocks/>
            </p:cNvGrpSpPr>
            <p:nvPr/>
          </p:nvGrpSpPr>
          <p:grpSpPr bwMode="auto">
            <a:xfrm rot="5400000">
              <a:off x="1578" y="786"/>
              <a:ext cx="155" cy="240"/>
              <a:chOff x="1374" y="1584"/>
              <a:chExt cx="155" cy="240"/>
            </a:xfrm>
          </p:grpSpPr>
          <p:grpSp>
            <p:nvGrpSpPr>
              <p:cNvPr id="32193" name="Group 484"/>
              <p:cNvGrpSpPr>
                <a:grpSpLocks/>
              </p:cNvGrpSpPr>
              <p:nvPr/>
            </p:nvGrpSpPr>
            <p:grpSpPr bwMode="auto">
              <a:xfrm>
                <a:off x="1374" y="1680"/>
                <a:ext cx="96" cy="144"/>
                <a:chOff x="362" y="1460"/>
                <a:chExt cx="144" cy="172"/>
              </a:xfrm>
            </p:grpSpPr>
            <p:grpSp>
              <p:nvGrpSpPr>
                <p:cNvPr id="32196" name="Group 485"/>
                <p:cNvGrpSpPr>
                  <a:grpSpLocks/>
                </p:cNvGrpSpPr>
                <p:nvPr/>
              </p:nvGrpSpPr>
              <p:grpSpPr bwMode="auto">
                <a:xfrm>
                  <a:off x="384" y="1488"/>
                  <a:ext cx="96" cy="144"/>
                  <a:chOff x="816" y="3360"/>
                  <a:chExt cx="144" cy="240"/>
                </a:xfrm>
              </p:grpSpPr>
              <p:sp>
                <p:nvSpPr>
                  <p:cNvPr id="32199" name="Line 486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3510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00" name="Line 487"/>
                  <p:cNvSpPr>
                    <a:spLocks noChangeShapeType="1"/>
                  </p:cNvSpPr>
                  <p:nvPr/>
                </p:nvSpPr>
                <p:spPr bwMode="auto">
                  <a:xfrm>
                    <a:off x="840" y="3540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01" name="Line 48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4" y="3570"/>
                    <a:ext cx="4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02" name="Line 48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88" y="3360"/>
                    <a:ext cx="0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03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876" y="3600"/>
                    <a:ext cx="23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197" name="Arc 491"/>
                <p:cNvSpPr>
                  <a:spLocks/>
                </p:cNvSpPr>
                <p:nvPr/>
              </p:nvSpPr>
              <p:spPr bwMode="auto">
                <a:xfrm>
                  <a:off x="385" y="1488"/>
                  <a:ext cx="96" cy="48"/>
                </a:xfrm>
                <a:custGeom>
                  <a:avLst/>
                  <a:gdLst>
                    <a:gd name="T0" fmla="*/ 0 w 42983"/>
                    <a:gd name="T1" fmla="*/ 41 h 21600"/>
                    <a:gd name="T2" fmla="*/ 96 w 42983"/>
                    <a:gd name="T3" fmla="*/ 48 h 21600"/>
                    <a:gd name="T4" fmla="*/ 48 w 42983"/>
                    <a:gd name="T5" fmla="*/ 48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2983" h="21600" fill="none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</a:path>
                    <a:path w="42983" h="21600" stroke="0" extrusionOk="0">
                      <a:moveTo>
                        <a:pt x="0" y="18545"/>
                      </a:moveTo>
                      <a:cubicBezTo>
                        <a:pt x="1520" y="7903"/>
                        <a:pt x="10633" y="-1"/>
                        <a:pt x="21383" y="0"/>
                      </a:cubicBezTo>
                      <a:cubicBezTo>
                        <a:pt x="33312" y="0"/>
                        <a:pt x="42983" y="9670"/>
                        <a:pt x="42983" y="21600"/>
                      </a:cubicBezTo>
                      <a:lnTo>
                        <a:pt x="21383" y="21600"/>
                      </a:lnTo>
                      <a:lnTo>
                        <a:pt x="0" y="18545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98" name="Line 492"/>
                <p:cNvSpPr>
                  <a:spLocks noChangeShapeType="1"/>
                </p:cNvSpPr>
                <p:nvPr/>
              </p:nvSpPr>
              <p:spPr bwMode="auto">
                <a:xfrm>
                  <a:off x="362" y="1460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194" name="Line 493"/>
              <p:cNvSpPr>
                <a:spLocks noChangeShapeType="1"/>
              </p:cNvSpPr>
              <p:nvPr/>
            </p:nvSpPr>
            <p:spPr bwMode="auto">
              <a:xfrm flipV="1">
                <a:off x="1416" y="1584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5" name="Line 494"/>
              <p:cNvSpPr>
                <a:spLocks noChangeShapeType="1"/>
              </p:cNvSpPr>
              <p:nvPr/>
            </p:nvSpPr>
            <p:spPr bwMode="auto">
              <a:xfrm>
                <a:off x="1414" y="1584"/>
                <a:ext cx="11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751" name="Text Box 495"/>
          <p:cNvSpPr txBox="1">
            <a:spLocks noChangeArrowheads="1"/>
          </p:cNvSpPr>
          <p:nvPr/>
        </p:nvSpPr>
        <p:spPr bwMode="auto">
          <a:xfrm>
            <a:off x="1181100" y="1628775"/>
            <a:ext cx="3508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/>
              <a:t>R</a:t>
            </a:r>
            <a:r>
              <a:rPr lang="en-US" sz="1200" baseline="-25000"/>
              <a:t>1</a:t>
            </a:r>
          </a:p>
        </p:txBody>
      </p:sp>
      <p:sp>
        <p:nvSpPr>
          <p:cNvPr id="31752" name="Text Box 496"/>
          <p:cNvSpPr txBox="1">
            <a:spLocks noChangeArrowheads="1"/>
          </p:cNvSpPr>
          <p:nvPr/>
        </p:nvSpPr>
        <p:spPr bwMode="auto">
          <a:xfrm>
            <a:off x="1181100" y="2163763"/>
            <a:ext cx="350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/>
              <a:t>R</a:t>
            </a:r>
            <a:r>
              <a:rPr lang="en-US" sz="1200" baseline="-25000"/>
              <a:t>1</a:t>
            </a:r>
          </a:p>
        </p:txBody>
      </p:sp>
      <p:sp>
        <p:nvSpPr>
          <p:cNvPr id="31753" name="Text Box 497"/>
          <p:cNvSpPr txBox="1">
            <a:spLocks noChangeArrowheads="1"/>
          </p:cNvSpPr>
          <p:nvPr/>
        </p:nvSpPr>
        <p:spPr bwMode="auto">
          <a:xfrm>
            <a:off x="1173163" y="2649538"/>
            <a:ext cx="350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/>
              <a:t>R</a:t>
            </a:r>
            <a:r>
              <a:rPr lang="en-US" sz="1200" baseline="-25000"/>
              <a:t>2</a:t>
            </a:r>
          </a:p>
        </p:txBody>
      </p:sp>
      <p:sp>
        <p:nvSpPr>
          <p:cNvPr id="31754" name="Text Box 498"/>
          <p:cNvSpPr txBox="1">
            <a:spLocks noChangeArrowheads="1"/>
          </p:cNvSpPr>
          <p:nvPr/>
        </p:nvSpPr>
        <p:spPr bwMode="auto">
          <a:xfrm>
            <a:off x="1173163" y="3154363"/>
            <a:ext cx="350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/>
              <a:t>R</a:t>
            </a:r>
            <a:r>
              <a:rPr lang="en-US" sz="1200" baseline="-25000"/>
              <a:t>2</a:t>
            </a:r>
          </a:p>
        </p:txBody>
      </p:sp>
      <p:sp>
        <p:nvSpPr>
          <p:cNvPr id="31755" name="Text Box 499"/>
          <p:cNvSpPr txBox="1">
            <a:spLocks noChangeArrowheads="1"/>
          </p:cNvSpPr>
          <p:nvPr/>
        </p:nvSpPr>
        <p:spPr bwMode="auto">
          <a:xfrm>
            <a:off x="1173163" y="3678238"/>
            <a:ext cx="350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/>
              <a:t>R</a:t>
            </a:r>
            <a:r>
              <a:rPr lang="en-US" sz="1200" baseline="-25000"/>
              <a:t>2</a:t>
            </a:r>
          </a:p>
        </p:txBody>
      </p:sp>
      <p:sp>
        <p:nvSpPr>
          <p:cNvPr id="31756" name="Text Box 500"/>
          <p:cNvSpPr txBox="1">
            <a:spLocks noChangeArrowheads="1"/>
          </p:cNvSpPr>
          <p:nvPr/>
        </p:nvSpPr>
        <p:spPr bwMode="auto">
          <a:xfrm>
            <a:off x="1173163" y="4183063"/>
            <a:ext cx="350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/>
              <a:t>R</a:t>
            </a:r>
            <a:r>
              <a:rPr lang="en-US" sz="1200" baseline="-25000"/>
              <a:t>2</a:t>
            </a:r>
          </a:p>
        </p:txBody>
      </p:sp>
      <p:sp>
        <p:nvSpPr>
          <p:cNvPr id="31757" name="Text Box 501"/>
          <p:cNvSpPr txBox="1">
            <a:spLocks noChangeArrowheads="1"/>
          </p:cNvSpPr>
          <p:nvPr/>
        </p:nvSpPr>
        <p:spPr bwMode="auto">
          <a:xfrm>
            <a:off x="1173163" y="4716463"/>
            <a:ext cx="350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/>
              <a:t>R</a:t>
            </a:r>
            <a:r>
              <a:rPr lang="en-US" sz="1200" baseline="-25000"/>
              <a:t>2</a:t>
            </a:r>
          </a:p>
        </p:txBody>
      </p:sp>
      <p:sp>
        <p:nvSpPr>
          <p:cNvPr id="31758" name="Text Box 502"/>
          <p:cNvSpPr txBox="1">
            <a:spLocks noChangeArrowheads="1"/>
          </p:cNvSpPr>
          <p:nvPr/>
        </p:nvSpPr>
        <p:spPr bwMode="auto">
          <a:xfrm>
            <a:off x="1144588" y="5173663"/>
            <a:ext cx="4349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/>
              <a:t>2R</a:t>
            </a:r>
            <a:r>
              <a:rPr lang="en-US" sz="1200" baseline="-25000"/>
              <a:t>2</a:t>
            </a:r>
          </a:p>
        </p:txBody>
      </p:sp>
      <p:sp>
        <p:nvSpPr>
          <p:cNvPr id="31759" name="Text Box 503"/>
          <p:cNvSpPr txBox="1">
            <a:spLocks noChangeArrowheads="1"/>
          </p:cNvSpPr>
          <p:nvPr/>
        </p:nvSpPr>
        <p:spPr bwMode="auto">
          <a:xfrm>
            <a:off x="2697163" y="1630363"/>
            <a:ext cx="3508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/>
              <a:t>R</a:t>
            </a:r>
            <a:r>
              <a:rPr lang="en-US" sz="1200" baseline="-25000"/>
              <a:t>1</a:t>
            </a:r>
          </a:p>
        </p:txBody>
      </p:sp>
      <p:sp>
        <p:nvSpPr>
          <p:cNvPr id="31760" name="Text Box 4"/>
          <p:cNvSpPr txBox="1">
            <a:spLocks noChangeArrowheads="1"/>
          </p:cNvSpPr>
          <p:nvPr/>
        </p:nvSpPr>
        <p:spPr bwMode="auto">
          <a:xfrm>
            <a:off x="2532063" y="47625"/>
            <a:ext cx="3944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/>
              <a:t>Mesh to Top GEM Sparking</a:t>
            </a:r>
          </a:p>
        </p:txBody>
      </p:sp>
      <p:sp>
        <p:nvSpPr>
          <p:cNvPr id="31761" name="Text Box 505"/>
          <p:cNvSpPr txBox="1">
            <a:spLocks noChangeArrowheads="1"/>
          </p:cNvSpPr>
          <p:nvPr/>
        </p:nvSpPr>
        <p:spPr bwMode="auto">
          <a:xfrm>
            <a:off x="228600" y="304800"/>
            <a:ext cx="41862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Two separate power supplies per stack</a:t>
            </a:r>
            <a:br>
              <a:rPr lang="en-US"/>
            </a:br>
            <a:r>
              <a:rPr lang="en-US"/>
              <a:t>allows for flexibility between FB and RB</a:t>
            </a:r>
          </a:p>
        </p:txBody>
      </p:sp>
      <p:grpSp>
        <p:nvGrpSpPr>
          <p:cNvPr id="73210" name="Group 506"/>
          <p:cNvGrpSpPr>
            <a:grpSpLocks/>
          </p:cNvGrpSpPr>
          <p:nvPr/>
        </p:nvGrpSpPr>
        <p:grpSpPr bwMode="auto">
          <a:xfrm>
            <a:off x="4800600" y="228600"/>
            <a:ext cx="4343400" cy="730250"/>
            <a:chOff x="3072" y="378"/>
            <a:chExt cx="2448" cy="460"/>
          </a:xfrm>
        </p:grpSpPr>
        <p:sp>
          <p:nvSpPr>
            <p:cNvPr id="32189" name="Text Box 507"/>
            <p:cNvSpPr txBox="1">
              <a:spLocks noChangeArrowheads="1"/>
            </p:cNvSpPr>
            <p:nvPr/>
          </p:nvSpPr>
          <p:spPr bwMode="auto">
            <a:xfrm>
              <a:off x="3098" y="378"/>
              <a:ext cx="2422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sz="1400"/>
            </a:p>
            <a:p>
              <a:pPr eaLnBrk="1" hangingPunct="1"/>
              <a:r>
                <a:rPr lang="en-US" sz="1400"/>
                <a:t>But following a GEM trip, a V gap built between the Mesh and top GEM creating a spark.</a:t>
              </a:r>
              <a:endParaRPr lang="en-US" sz="1400" b="1"/>
            </a:p>
          </p:txBody>
        </p:sp>
        <p:sp>
          <p:nvSpPr>
            <p:cNvPr id="32190" name="Line 508"/>
            <p:cNvSpPr>
              <a:spLocks noChangeShapeType="1"/>
            </p:cNvSpPr>
            <p:nvPr/>
          </p:nvSpPr>
          <p:spPr bwMode="auto">
            <a:xfrm>
              <a:off x="3072" y="43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63" name="Text Box 509"/>
          <p:cNvSpPr txBox="1">
            <a:spLocks noChangeArrowheads="1"/>
          </p:cNvSpPr>
          <p:nvPr/>
        </p:nvSpPr>
        <p:spPr bwMode="auto">
          <a:xfrm>
            <a:off x="381000" y="5999163"/>
            <a:ext cx="4530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00"/>
              <a:t>R</a:t>
            </a:r>
            <a:r>
              <a:rPr lang="en-US" sz="1000" baseline="-25000"/>
              <a:t>1 </a:t>
            </a:r>
            <a:r>
              <a:rPr lang="en-US" sz="1000"/>
              <a:t>= 2.2 M</a:t>
            </a:r>
            <a:r>
              <a:rPr lang="el-GR" sz="1000"/>
              <a:t>Ω</a:t>
            </a:r>
            <a:r>
              <a:rPr lang="en-US" sz="1000"/>
              <a:t>,   R2 = 10 M</a:t>
            </a:r>
            <a:r>
              <a:rPr lang="el-GR" sz="1000"/>
              <a:t>Ω</a:t>
            </a:r>
            <a:r>
              <a:rPr lang="en-US" sz="1000"/>
              <a:t>,   V</a:t>
            </a:r>
            <a:r>
              <a:rPr lang="en-US" sz="1000" baseline="-25000"/>
              <a:t>in</a:t>
            </a:r>
            <a:r>
              <a:rPr lang="en-US" sz="1000"/>
              <a:t> = 3720 V,   dV/GEM = 500V,   I</a:t>
            </a:r>
            <a:r>
              <a:rPr lang="en-US" sz="1000" baseline="-25000"/>
              <a:t>chain </a:t>
            </a:r>
            <a:r>
              <a:rPr lang="en-US" sz="1000"/>
              <a:t>= 150 </a:t>
            </a:r>
            <a:r>
              <a:rPr lang="el-GR" sz="1000"/>
              <a:t>μ</a:t>
            </a:r>
            <a:r>
              <a:rPr lang="en-US" sz="1000"/>
              <a:t>A</a:t>
            </a:r>
            <a:endParaRPr lang="el-GR" sz="1000"/>
          </a:p>
        </p:txBody>
      </p:sp>
      <p:sp>
        <p:nvSpPr>
          <p:cNvPr id="31764" name="Text Box 510"/>
          <p:cNvSpPr txBox="1">
            <a:spLocks noChangeArrowheads="1"/>
          </p:cNvSpPr>
          <p:nvPr/>
        </p:nvSpPr>
        <p:spPr bwMode="auto">
          <a:xfrm>
            <a:off x="828675" y="1247775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/>
              <a:t>HV</a:t>
            </a:r>
            <a:r>
              <a:rPr lang="en-US"/>
              <a:t> </a:t>
            </a:r>
          </a:p>
        </p:txBody>
      </p:sp>
      <p:sp>
        <p:nvSpPr>
          <p:cNvPr id="31765" name="Text Box 511"/>
          <p:cNvSpPr txBox="1">
            <a:spLocks noChangeArrowheads="1"/>
          </p:cNvSpPr>
          <p:nvPr/>
        </p:nvSpPr>
        <p:spPr bwMode="auto">
          <a:xfrm>
            <a:off x="304800" y="1028700"/>
            <a:ext cx="1019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/>
              <a:t>HV + bias</a:t>
            </a:r>
            <a:r>
              <a:rPr lang="en-US"/>
              <a:t> </a:t>
            </a:r>
          </a:p>
        </p:txBody>
      </p:sp>
      <p:sp>
        <p:nvSpPr>
          <p:cNvPr id="73216" name="Text Box 512"/>
          <p:cNvSpPr txBox="1">
            <a:spLocks noChangeArrowheads="1"/>
          </p:cNvSpPr>
          <p:nvPr/>
        </p:nvSpPr>
        <p:spPr bwMode="auto">
          <a:xfrm>
            <a:off x="276225" y="1296988"/>
            <a:ext cx="70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FF0000"/>
                </a:solidFill>
              </a:rPr>
              <a:t>TRIP!!</a:t>
            </a:r>
          </a:p>
        </p:txBody>
      </p:sp>
      <p:grpSp>
        <p:nvGrpSpPr>
          <p:cNvPr id="73217" name="Group 513"/>
          <p:cNvGrpSpPr>
            <a:grpSpLocks/>
          </p:cNvGrpSpPr>
          <p:nvPr/>
        </p:nvGrpSpPr>
        <p:grpSpPr bwMode="auto">
          <a:xfrm>
            <a:off x="1254125" y="1219200"/>
            <a:ext cx="3055938" cy="1419225"/>
            <a:chOff x="789" y="960"/>
            <a:chExt cx="1925" cy="894"/>
          </a:xfrm>
        </p:grpSpPr>
        <p:sp>
          <p:nvSpPr>
            <p:cNvPr id="32157" name="Oval 514"/>
            <p:cNvSpPr>
              <a:spLocks noChangeArrowheads="1"/>
            </p:cNvSpPr>
            <p:nvPr/>
          </p:nvSpPr>
          <p:spPr bwMode="auto">
            <a:xfrm>
              <a:off x="789" y="96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158" name="Group 515"/>
            <p:cNvGrpSpPr>
              <a:grpSpLocks/>
            </p:cNvGrpSpPr>
            <p:nvPr/>
          </p:nvGrpSpPr>
          <p:grpSpPr bwMode="auto">
            <a:xfrm>
              <a:off x="813" y="966"/>
              <a:ext cx="1901" cy="888"/>
              <a:chOff x="813" y="966"/>
              <a:chExt cx="1901" cy="888"/>
            </a:xfrm>
          </p:grpSpPr>
          <p:grpSp>
            <p:nvGrpSpPr>
              <p:cNvPr id="32159" name="Group 516"/>
              <p:cNvGrpSpPr>
                <a:grpSpLocks/>
              </p:cNvGrpSpPr>
              <p:nvPr/>
            </p:nvGrpSpPr>
            <p:grpSpPr bwMode="auto">
              <a:xfrm>
                <a:off x="1878" y="1206"/>
                <a:ext cx="48" cy="228"/>
                <a:chOff x="816" y="1836"/>
                <a:chExt cx="48" cy="360"/>
              </a:xfrm>
            </p:grpSpPr>
            <p:sp>
              <p:nvSpPr>
                <p:cNvPr id="32179" name="Line 517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80" name="Line 518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81" name="Line 519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82" name="Line 520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83" name="Line 521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84" name="Line 522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85" name="Line 523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86" name="Line 524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87" name="Line 525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88" name="Line 526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160" name="Line 527"/>
              <p:cNvSpPr>
                <a:spLocks noChangeShapeType="1"/>
              </p:cNvSpPr>
              <p:nvPr/>
            </p:nvSpPr>
            <p:spPr bwMode="auto">
              <a:xfrm>
                <a:off x="1908" y="984"/>
                <a:ext cx="0" cy="219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1" name="Line 528"/>
              <p:cNvSpPr>
                <a:spLocks noChangeShapeType="1"/>
              </p:cNvSpPr>
              <p:nvPr/>
            </p:nvSpPr>
            <p:spPr bwMode="auto">
              <a:xfrm>
                <a:off x="2196" y="1854"/>
                <a:ext cx="51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2" name="Line 529"/>
              <p:cNvSpPr>
                <a:spLocks noChangeShapeType="1"/>
              </p:cNvSpPr>
              <p:nvPr/>
            </p:nvSpPr>
            <p:spPr bwMode="auto">
              <a:xfrm flipV="1">
                <a:off x="2196" y="1536"/>
                <a:ext cx="0" cy="31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3" name="Line 530"/>
              <p:cNvSpPr>
                <a:spLocks noChangeShapeType="1"/>
              </p:cNvSpPr>
              <p:nvPr/>
            </p:nvSpPr>
            <p:spPr bwMode="auto">
              <a:xfrm>
                <a:off x="1908" y="1434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64" name="Line 531"/>
              <p:cNvSpPr>
                <a:spLocks noChangeShapeType="1"/>
              </p:cNvSpPr>
              <p:nvPr/>
            </p:nvSpPr>
            <p:spPr bwMode="auto">
              <a:xfrm>
                <a:off x="1908" y="1536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165" name="Group 532"/>
              <p:cNvGrpSpPr>
                <a:grpSpLocks/>
              </p:cNvGrpSpPr>
              <p:nvPr/>
            </p:nvGrpSpPr>
            <p:grpSpPr bwMode="auto">
              <a:xfrm>
                <a:off x="813" y="966"/>
                <a:ext cx="1094" cy="48"/>
                <a:chOff x="813" y="966"/>
                <a:chExt cx="1094" cy="48"/>
              </a:xfrm>
            </p:grpSpPr>
            <p:sp>
              <p:nvSpPr>
                <p:cNvPr id="32166" name="Line 533"/>
                <p:cNvSpPr>
                  <a:spLocks noChangeShapeType="1"/>
                </p:cNvSpPr>
                <p:nvPr/>
              </p:nvSpPr>
              <p:spPr bwMode="auto">
                <a:xfrm>
                  <a:off x="1446" y="984"/>
                  <a:ext cx="461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167" name="Group 534"/>
                <p:cNvGrpSpPr>
                  <a:grpSpLocks/>
                </p:cNvGrpSpPr>
                <p:nvPr/>
              </p:nvGrpSpPr>
              <p:grpSpPr bwMode="auto">
                <a:xfrm rot="-5400000">
                  <a:off x="1305" y="876"/>
                  <a:ext cx="48" cy="228"/>
                  <a:chOff x="816" y="1836"/>
                  <a:chExt cx="48" cy="360"/>
                </a:xfrm>
              </p:grpSpPr>
              <p:sp>
                <p:nvSpPr>
                  <p:cNvPr id="32169" name="Line 535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1872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70" name="Line 5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6" y="1908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71" name="Line 537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1944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72" name="Line 5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6" y="1980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73" name="Line 539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2016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74" name="Line 5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6" y="2052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75" name="Line 541"/>
                  <p:cNvSpPr>
                    <a:spLocks noChangeShapeType="1"/>
                  </p:cNvSpPr>
                  <p:nvPr/>
                </p:nvSpPr>
                <p:spPr bwMode="auto">
                  <a:xfrm>
                    <a:off x="816" y="2088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76" name="Line 5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16" y="2124"/>
                    <a:ext cx="48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77" name="Line 543"/>
                  <p:cNvSpPr>
                    <a:spLocks noChangeShapeType="1"/>
                  </p:cNvSpPr>
                  <p:nvPr/>
                </p:nvSpPr>
                <p:spPr bwMode="auto">
                  <a:xfrm>
                    <a:off x="822" y="2160"/>
                    <a:ext cx="23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78" name="Line 5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22" y="1836"/>
                    <a:ext cx="23" cy="3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168" name="Line 545"/>
                <p:cNvSpPr>
                  <a:spLocks noChangeShapeType="1"/>
                </p:cNvSpPr>
                <p:nvPr/>
              </p:nvSpPr>
              <p:spPr bwMode="auto">
                <a:xfrm>
                  <a:off x="813" y="984"/>
                  <a:ext cx="403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3250" name="Group 546"/>
          <p:cNvGrpSpPr>
            <a:grpSpLocks/>
          </p:cNvGrpSpPr>
          <p:nvPr/>
        </p:nvGrpSpPr>
        <p:grpSpPr bwMode="auto">
          <a:xfrm>
            <a:off x="1250950" y="1419225"/>
            <a:ext cx="3030538" cy="4524375"/>
            <a:chOff x="885" y="1086"/>
            <a:chExt cx="1909" cy="2850"/>
          </a:xfrm>
        </p:grpSpPr>
        <p:grpSp>
          <p:nvGrpSpPr>
            <p:cNvPr id="31796" name="Group 547"/>
            <p:cNvGrpSpPr>
              <a:grpSpLocks/>
            </p:cNvGrpSpPr>
            <p:nvPr/>
          </p:nvGrpSpPr>
          <p:grpSpPr bwMode="auto">
            <a:xfrm>
              <a:off x="1032" y="1206"/>
              <a:ext cx="48" cy="228"/>
              <a:chOff x="816" y="1836"/>
              <a:chExt cx="48" cy="360"/>
            </a:xfrm>
          </p:grpSpPr>
          <p:sp>
            <p:nvSpPr>
              <p:cNvPr id="32147" name="Line 548"/>
              <p:cNvSpPr>
                <a:spLocks noChangeShapeType="1"/>
              </p:cNvSpPr>
              <p:nvPr/>
            </p:nvSpPr>
            <p:spPr bwMode="auto">
              <a:xfrm>
                <a:off x="816" y="1872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8" name="Line 549"/>
              <p:cNvSpPr>
                <a:spLocks noChangeShapeType="1"/>
              </p:cNvSpPr>
              <p:nvPr/>
            </p:nvSpPr>
            <p:spPr bwMode="auto">
              <a:xfrm flipH="1">
                <a:off x="816" y="1908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9" name="Line 550"/>
              <p:cNvSpPr>
                <a:spLocks noChangeShapeType="1"/>
              </p:cNvSpPr>
              <p:nvPr/>
            </p:nvSpPr>
            <p:spPr bwMode="auto">
              <a:xfrm>
                <a:off x="816" y="1944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0" name="Line 551"/>
              <p:cNvSpPr>
                <a:spLocks noChangeShapeType="1"/>
              </p:cNvSpPr>
              <p:nvPr/>
            </p:nvSpPr>
            <p:spPr bwMode="auto">
              <a:xfrm flipH="1">
                <a:off x="816" y="1980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1" name="Line 552"/>
              <p:cNvSpPr>
                <a:spLocks noChangeShapeType="1"/>
              </p:cNvSpPr>
              <p:nvPr/>
            </p:nvSpPr>
            <p:spPr bwMode="auto">
              <a:xfrm>
                <a:off x="816" y="2016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2" name="Line 553"/>
              <p:cNvSpPr>
                <a:spLocks noChangeShapeType="1"/>
              </p:cNvSpPr>
              <p:nvPr/>
            </p:nvSpPr>
            <p:spPr bwMode="auto">
              <a:xfrm flipH="1">
                <a:off x="816" y="2052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3" name="Line 554"/>
              <p:cNvSpPr>
                <a:spLocks noChangeShapeType="1"/>
              </p:cNvSpPr>
              <p:nvPr/>
            </p:nvSpPr>
            <p:spPr bwMode="auto">
              <a:xfrm>
                <a:off x="816" y="2088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4" name="Line 555"/>
              <p:cNvSpPr>
                <a:spLocks noChangeShapeType="1"/>
              </p:cNvSpPr>
              <p:nvPr/>
            </p:nvSpPr>
            <p:spPr bwMode="auto">
              <a:xfrm flipH="1">
                <a:off x="816" y="2124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5" name="Line 556"/>
              <p:cNvSpPr>
                <a:spLocks noChangeShapeType="1"/>
              </p:cNvSpPr>
              <p:nvPr/>
            </p:nvSpPr>
            <p:spPr bwMode="auto">
              <a:xfrm>
                <a:off x="822" y="2160"/>
                <a:ext cx="23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56" name="Line 557"/>
              <p:cNvSpPr>
                <a:spLocks noChangeShapeType="1"/>
              </p:cNvSpPr>
              <p:nvPr/>
            </p:nvSpPr>
            <p:spPr bwMode="auto">
              <a:xfrm flipV="1">
                <a:off x="822" y="1836"/>
                <a:ext cx="23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97" name="Line 558"/>
            <p:cNvSpPr>
              <a:spLocks noChangeShapeType="1"/>
            </p:cNvSpPr>
            <p:nvPr/>
          </p:nvSpPr>
          <p:spPr bwMode="auto">
            <a:xfrm>
              <a:off x="912" y="1110"/>
              <a:ext cx="62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98" name="Group 559"/>
            <p:cNvGrpSpPr>
              <a:grpSpLocks/>
            </p:cNvGrpSpPr>
            <p:nvPr/>
          </p:nvGrpSpPr>
          <p:grpSpPr bwMode="auto">
            <a:xfrm>
              <a:off x="1272" y="1206"/>
              <a:ext cx="48" cy="228"/>
              <a:chOff x="816" y="1836"/>
              <a:chExt cx="48" cy="360"/>
            </a:xfrm>
          </p:grpSpPr>
          <p:sp>
            <p:nvSpPr>
              <p:cNvPr id="32137" name="Line 560"/>
              <p:cNvSpPr>
                <a:spLocks noChangeShapeType="1"/>
              </p:cNvSpPr>
              <p:nvPr/>
            </p:nvSpPr>
            <p:spPr bwMode="auto">
              <a:xfrm>
                <a:off x="816" y="1872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8" name="Line 561"/>
              <p:cNvSpPr>
                <a:spLocks noChangeShapeType="1"/>
              </p:cNvSpPr>
              <p:nvPr/>
            </p:nvSpPr>
            <p:spPr bwMode="auto">
              <a:xfrm flipH="1">
                <a:off x="816" y="1908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9" name="Line 562"/>
              <p:cNvSpPr>
                <a:spLocks noChangeShapeType="1"/>
              </p:cNvSpPr>
              <p:nvPr/>
            </p:nvSpPr>
            <p:spPr bwMode="auto">
              <a:xfrm>
                <a:off x="816" y="1944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0" name="Line 563"/>
              <p:cNvSpPr>
                <a:spLocks noChangeShapeType="1"/>
              </p:cNvSpPr>
              <p:nvPr/>
            </p:nvSpPr>
            <p:spPr bwMode="auto">
              <a:xfrm flipH="1">
                <a:off x="816" y="1980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1" name="Line 564"/>
              <p:cNvSpPr>
                <a:spLocks noChangeShapeType="1"/>
              </p:cNvSpPr>
              <p:nvPr/>
            </p:nvSpPr>
            <p:spPr bwMode="auto">
              <a:xfrm>
                <a:off x="816" y="2016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2" name="Line 565"/>
              <p:cNvSpPr>
                <a:spLocks noChangeShapeType="1"/>
              </p:cNvSpPr>
              <p:nvPr/>
            </p:nvSpPr>
            <p:spPr bwMode="auto">
              <a:xfrm flipH="1">
                <a:off x="816" y="2052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3" name="Line 566"/>
              <p:cNvSpPr>
                <a:spLocks noChangeShapeType="1"/>
              </p:cNvSpPr>
              <p:nvPr/>
            </p:nvSpPr>
            <p:spPr bwMode="auto">
              <a:xfrm>
                <a:off x="816" y="2088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4" name="Line 567"/>
              <p:cNvSpPr>
                <a:spLocks noChangeShapeType="1"/>
              </p:cNvSpPr>
              <p:nvPr/>
            </p:nvSpPr>
            <p:spPr bwMode="auto">
              <a:xfrm flipH="1">
                <a:off x="816" y="2124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5" name="Line 568"/>
              <p:cNvSpPr>
                <a:spLocks noChangeShapeType="1"/>
              </p:cNvSpPr>
              <p:nvPr/>
            </p:nvSpPr>
            <p:spPr bwMode="auto">
              <a:xfrm>
                <a:off x="822" y="2160"/>
                <a:ext cx="23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46" name="Line 569"/>
              <p:cNvSpPr>
                <a:spLocks noChangeShapeType="1"/>
              </p:cNvSpPr>
              <p:nvPr/>
            </p:nvSpPr>
            <p:spPr bwMode="auto">
              <a:xfrm flipV="1">
                <a:off x="822" y="1836"/>
                <a:ext cx="23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799" name="Group 570"/>
            <p:cNvGrpSpPr>
              <a:grpSpLocks/>
            </p:cNvGrpSpPr>
            <p:nvPr/>
          </p:nvGrpSpPr>
          <p:grpSpPr bwMode="auto">
            <a:xfrm>
              <a:off x="1512" y="1206"/>
              <a:ext cx="48" cy="228"/>
              <a:chOff x="816" y="1836"/>
              <a:chExt cx="48" cy="360"/>
            </a:xfrm>
          </p:grpSpPr>
          <p:sp>
            <p:nvSpPr>
              <p:cNvPr id="32127" name="Line 571"/>
              <p:cNvSpPr>
                <a:spLocks noChangeShapeType="1"/>
              </p:cNvSpPr>
              <p:nvPr/>
            </p:nvSpPr>
            <p:spPr bwMode="auto">
              <a:xfrm>
                <a:off x="816" y="1872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8" name="Line 572"/>
              <p:cNvSpPr>
                <a:spLocks noChangeShapeType="1"/>
              </p:cNvSpPr>
              <p:nvPr/>
            </p:nvSpPr>
            <p:spPr bwMode="auto">
              <a:xfrm flipH="1">
                <a:off x="816" y="1908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29" name="Line 573"/>
              <p:cNvSpPr>
                <a:spLocks noChangeShapeType="1"/>
              </p:cNvSpPr>
              <p:nvPr/>
            </p:nvSpPr>
            <p:spPr bwMode="auto">
              <a:xfrm>
                <a:off x="816" y="1944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0" name="Line 574"/>
              <p:cNvSpPr>
                <a:spLocks noChangeShapeType="1"/>
              </p:cNvSpPr>
              <p:nvPr/>
            </p:nvSpPr>
            <p:spPr bwMode="auto">
              <a:xfrm flipH="1">
                <a:off x="816" y="1980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1" name="Line 575"/>
              <p:cNvSpPr>
                <a:spLocks noChangeShapeType="1"/>
              </p:cNvSpPr>
              <p:nvPr/>
            </p:nvSpPr>
            <p:spPr bwMode="auto">
              <a:xfrm>
                <a:off x="816" y="2016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2" name="Line 576"/>
              <p:cNvSpPr>
                <a:spLocks noChangeShapeType="1"/>
              </p:cNvSpPr>
              <p:nvPr/>
            </p:nvSpPr>
            <p:spPr bwMode="auto">
              <a:xfrm flipH="1">
                <a:off x="816" y="2052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3" name="Line 577"/>
              <p:cNvSpPr>
                <a:spLocks noChangeShapeType="1"/>
              </p:cNvSpPr>
              <p:nvPr/>
            </p:nvSpPr>
            <p:spPr bwMode="auto">
              <a:xfrm>
                <a:off x="816" y="2088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4" name="Line 578"/>
              <p:cNvSpPr>
                <a:spLocks noChangeShapeType="1"/>
              </p:cNvSpPr>
              <p:nvPr/>
            </p:nvSpPr>
            <p:spPr bwMode="auto">
              <a:xfrm flipH="1">
                <a:off x="816" y="2124"/>
                <a:ext cx="48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5" name="Line 579"/>
              <p:cNvSpPr>
                <a:spLocks noChangeShapeType="1"/>
              </p:cNvSpPr>
              <p:nvPr/>
            </p:nvSpPr>
            <p:spPr bwMode="auto">
              <a:xfrm>
                <a:off x="822" y="2160"/>
                <a:ext cx="23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36" name="Line 580"/>
              <p:cNvSpPr>
                <a:spLocks noChangeShapeType="1"/>
              </p:cNvSpPr>
              <p:nvPr/>
            </p:nvSpPr>
            <p:spPr bwMode="auto">
              <a:xfrm flipV="1">
                <a:off x="822" y="1836"/>
                <a:ext cx="23" cy="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800" name="Line 581"/>
            <p:cNvSpPr>
              <a:spLocks noChangeShapeType="1"/>
            </p:cNvSpPr>
            <p:nvPr/>
          </p:nvSpPr>
          <p:spPr bwMode="auto">
            <a:xfrm>
              <a:off x="1536" y="1110"/>
              <a:ext cx="0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1" name="Line 582"/>
            <p:cNvSpPr>
              <a:spLocks noChangeShapeType="1"/>
            </p:cNvSpPr>
            <p:nvPr/>
          </p:nvSpPr>
          <p:spPr bwMode="auto">
            <a:xfrm>
              <a:off x="1296" y="1110"/>
              <a:ext cx="0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02" name="Line 583"/>
            <p:cNvSpPr>
              <a:spLocks noChangeShapeType="1"/>
            </p:cNvSpPr>
            <p:nvPr/>
          </p:nvSpPr>
          <p:spPr bwMode="auto">
            <a:xfrm>
              <a:off x="1056" y="1110"/>
              <a:ext cx="0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803" name="Group 584"/>
            <p:cNvGrpSpPr>
              <a:grpSpLocks/>
            </p:cNvGrpSpPr>
            <p:nvPr/>
          </p:nvGrpSpPr>
          <p:grpSpPr bwMode="auto">
            <a:xfrm>
              <a:off x="1032" y="1434"/>
              <a:ext cx="528" cy="324"/>
              <a:chOff x="660" y="1188"/>
              <a:chExt cx="528" cy="324"/>
            </a:xfrm>
          </p:grpSpPr>
          <p:grpSp>
            <p:nvGrpSpPr>
              <p:cNvPr id="32091" name="Group 585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2117" name="Line 586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8" name="Line 587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9" name="Line 588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0" name="Line 589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1" name="Line 590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2" name="Line 591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3" name="Line 592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4" name="Line 593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5" name="Line 594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6" name="Line 595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92" name="Group 596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2107" name="Line 597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8" name="Line 598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9" name="Line 599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0" name="Line 600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1" name="Line 601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2" name="Line 602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3" name="Line 603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4" name="Line 604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5" name="Line 605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6" name="Line 606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93" name="Group 607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2097" name="Line 608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98" name="Line 609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99" name="Line 610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0" name="Line 611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1" name="Line 612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2" name="Line 613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3" name="Line 614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4" name="Line 615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5" name="Line 616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6" name="Line 617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094" name="Line 618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5" name="Line 619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96" name="Line 620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04" name="Group 621"/>
            <p:cNvGrpSpPr>
              <a:grpSpLocks/>
            </p:cNvGrpSpPr>
            <p:nvPr/>
          </p:nvGrpSpPr>
          <p:grpSpPr bwMode="auto">
            <a:xfrm>
              <a:off x="1032" y="1752"/>
              <a:ext cx="528" cy="324"/>
              <a:chOff x="660" y="1188"/>
              <a:chExt cx="528" cy="324"/>
            </a:xfrm>
          </p:grpSpPr>
          <p:grpSp>
            <p:nvGrpSpPr>
              <p:cNvPr id="32055" name="Group 622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2081" name="Line 623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82" name="Line 624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83" name="Line 625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84" name="Line 626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85" name="Line 627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86" name="Line 628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87" name="Line 629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88" name="Line 630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89" name="Line 631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90" name="Line 632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56" name="Group 633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2071" name="Line 634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2" name="Line 635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3" name="Line 636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4" name="Line 637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5" name="Line 638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6" name="Line 639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7" name="Line 640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8" name="Line 641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9" name="Line 642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80" name="Line 643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57" name="Group 644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2061" name="Line 645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2" name="Line 646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3" name="Line 647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4" name="Line 648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5" name="Line 649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6" name="Line 650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7" name="Line 651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8" name="Line 652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9" name="Line 653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0" name="Line 654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058" name="Line 655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59" name="Line 656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60" name="Line 657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05" name="Group 658"/>
            <p:cNvGrpSpPr>
              <a:grpSpLocks/>
            </p:cNvGrpSpPr>
            <p:nvPr/>
          </p:nvGrpSpPr>
          <p:grpSpPr bwMode="auto">
            <a:xfrm>
              <a:off x="1038" y="2076"/>
              <a:ext cx="528" cy="324"/>
              <a:chOff x="660" y="1188"/>
              <a:chExt cx="528" cy="324"/>
            </a:xfrm>
          </p:grpSpPr>
          <p:grpSp>
            <p:nvGrpSpPr>
              <p:cNvPr id="32019" name="Group 659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2045" name="Line 660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6" name="Line 661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7" name="Line 662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8" name="Line 663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9" name="Line 664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0" name="Line 665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1" name="Line 666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2" name="Line 667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3" name="Line 668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4" name="Line 669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20" name="Group 670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2035" name="Line 671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6" name="Line 672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7" name="Line 673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8" name="Line 674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9" name="Line 675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0" name="Line 676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1" name="Line 677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2" name="Line 678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3" name="Line 679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4" name="Line 680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21" name="Group 681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2025" name="Line 682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6" name="Line 683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7" name="Line 684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8" name="Line 685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9" name="Line 686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0" name="Line 687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1" name="Line 688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2" name="Line 689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3" name="Line 690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4" name="Line 691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022" name="Line 692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3" name="Line 693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24" name="Line 694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06" name="Group 695"/>
            <p:cNvGrpSpPr>
              <a:grpSpLocks/>
            </p:cNvGrpSpPr>
            <p:nvPr/>
          </p:nvGrpSpPr>
          <p:grpSpPr bwMode="auto">
            <a:xfrm>
              <a:off x="1044" y="2400"/>
              <a:ext cx="528" cy="324"/>
              <a:chOff x="660" y="1188"/>
              <a:chExt cx="528" cy="324"/>
            </a:xfrm>
          </p:grpSpPr>
          <p:grpSp>
            <p:nvGrpSpPr>
              <p:cNvPr id="31983" name="Group 696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2009" name="Line 697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0" name="Line 698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1" name="Line 699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2" name="Line 700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3" name="Line 701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4" name="Line 702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5" name="Line 703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6" name="Line 704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7" name="Line 705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8" name="Line 706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84" name="Group 707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1999" name="Line 708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0" name="Line 709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1" name="Line 710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2" name="Line 711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3" name="Line 712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4" name="Line 713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5" name="Line 714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6" name="Line 715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7" name="Line 716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8" name="Line 717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85" name="Group 718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1989" name="Line 719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0" name="Line 720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1" name="Line 721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2" name="Line 722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3" name="Line 723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4" name="Line 724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5" name="Line 725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6" name="Line 726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7" name="Line 727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8" name="Line 728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986" name="Line 729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7" name="Line 730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88" name="Line 731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07" name="Group 732"/>
            <p:cNvGrpSpPr>
              <a:grpSpLocks/>
            </p:cNvGrpSpPr>
            <p:nvPr/>
          </p:nvGrpSpPr>
          <p:grpSpPr bwMode="auto">
            <a:xfrm>
              <a:off x="1050" y="2724"/>
              <a:ext cx="528" cy="324"/>
              <a:chOff x="660" y="1188"/>
              <a:chExt cx="528" cy="324"/>
            </a:xfrm>
          </p:grpSpPr>
          <p:grpSp>
            <p:nvGrpSpPr>
              <p:cNvPr id="31947" name="Group 733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1973" name="Line 734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4" name="Line 735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5" name="Line 736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6" name="Line 737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7" name="Line 738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8" name="Line 739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9" name="Line 740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80" name="Line 741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81" name="Line 742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82" name="Line 743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48" name="Group 744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1963" name="Line 745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4" name="Line 746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5" name="Line 747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6" name="Line 748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7" name="Line 749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8" name="Line 750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9" name="Line 751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0" name="Line 752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1" name="Line 753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2" name="Line 754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49" name="Group 755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1953" name="Line 756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4" name="Line 757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5" name="Line 758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6" name="Line 759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7" name="Line 760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8" name="Line 761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9" name="Line 762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0" name="Line 763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1" name="Line 764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2" name="Line 765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950" name="Line 766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1" name="Line 767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52" name="Line 768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08" name="Group 769"/>
            <p:cNvGrpSpPr>
              <a:grpSpLocks/>
            </p:cNvGrpSpPr>
            <p:nvPr/>
          </p:nvGrpSpPr>
          <p:grpSpPr bwMode="auto">
            <a:xfrm>
              <a:off x="1050" y="3048"/>
              <a:ext cx="528" cy="324"/>
              <a:chOff x="660" y="1188"/>
              <a:chExt cx="528" cy="324"/>
            </a:xfrm>
          </p:grpSpPr>
          <p:grpSp>
            <p:nvGrpSpPr>
              <p:cNvPr id="31911" name="Group 770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1937" name="Line 771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8" name="Line 772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9" name="Line 773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0" name="Line 774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1" name="Line 775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2" name="Line 776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3" name="Line 777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4" name="Line 778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5" name="Line 779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6" name="Line 780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12" name="Group 781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1927" name="Line 782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8" name="Line 783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9" name="Line 784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0" name="Line 785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1" name="Line 786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2" name="Line 787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3" name="Line 788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4" name="Line 789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5" name="Line 790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6" name="Line 791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13" name="Group 792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1917" name="Line 793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18" name="Line 794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19" name="Line 795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0" name="Line 796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1" name="Line 797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2" name="Line 798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3" name="Line 799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4" name="Line 800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5" name="Line 801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6" name="Line 802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914" name="Line 803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5" name="Line 804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6" name="Line 805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09" name="Group 806"/>
            <p:cNvGrpSpPr>
              <a:grpSpLocks/>
            </p:cNvGrpSpPr>
            <p:nvPr/>
          </p:nvGrpSpPr>
          <p:grpSpPr bwMode="auto">
            <a:xfrm>
              <a:off x="1056" y="3372"/>
              <a:ext cx="528" cy="324"/>
              <a:chOff x="660" y="1188"/>
              <a:chExt cx="528" cy="324"/>
            </a:xfrm>
          </p:grpSpPr>
          <p:grpSp>
            <p:nvGrpSpPr>
              <p:cNvPr id="31875" name="Group 807"/>
              <p:cNvGrpSpPr>
                <a:grpSpLocks/>
              </p:cNvGrpSpPr>
              <p:nvPr/>
            </p:nvGrpSpPr>
            <p:grpSpPr bwMode="auto">
              <a:xfrm>
                <a:off x="660" y="1284"/>
                <a:ext cx="48" cy="228"/>
                <a:chOff x="816" y="1836"/>
                <a:chExt cx="48" cy="360"/>
              </a:xfrm>
            </p:grpSpPr>
            <p:sp>
              <p:nvSpPr>
                <p:cNvPr id="31901" name="Line 808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2" name="Line 809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3" name="Line 810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4" name="Line 811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5" name="Line 812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6" name="Line 813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7" name="Line 814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8" name="Line 815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9" name="Line 816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10" name="Line 817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876" name="Group 818"/>
              <p:cNvGrpSpPr>
                <a:grpSpLocks/>
              </p:cNvGrpSpPr>
              <p:nvPr/>
            </p:nvGrpSpPr>
            <p:grpSpPr bwMode="auto">
              <a:xfrm>
                <a:off x="900" y="1284"/>
                <a:ext cx="48" cy="228"/>
                <a:chOff x="816" y="1836"/>
                <a:chExt cx="48" cy="360"/>
              </a:xfrm>
            </p:grpSpPr>
            <p:sp>
              <p:nvSpPr>
                <p:cNvPr id="31891" name="Line 819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2" name="Line 820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3" name="Line 821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4" name="Line 822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5" name="Line 823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6" name="Line 824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7" name="Line 825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8" name="Line 826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9" name="Line 827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0" name="Line 828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877" name="Group 829"/>
              <p:cNvGrpSpPr>
                <a:grpSpLocks/>
              </p:cNvGrpSpPr>
              <p:nvPr/>
            </p:nvGrpSpPr>
            <p:grpSpPr bwMode="auto">
              <a:xfrm>
                <a:off x="1140" y="1284"/>
                <a:ext cx="48" cy="228"/>
                <a:chOff x="816" y="1836"/>
                <a:chExt cx="48" cy="360"/>
              </a:xfrm>
            </p:grpSpPr>
            <p:sp>
              <p:nvSpPr>
                <p:cNvPr id="31881" name="Line 830"/>
                <p:cNvSpPr>
                  <a:spLocks noChangeShapeType="1"/>
                </p:cNvSpPr>
                <p:nvPr/>
              </p:nvSpPr>
              <p:spPr bwMode="auto">
                <a:xfrm>
                  <a:off x="816" y="187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2" name="Line 831"/>
                <p:cNvSpPr>
                  <a:spLocks noChangeShapeType="1"/>
                </p:cNvSpPr>
                <p:nvPr/>
              </p:nvSpPr>
              <p:spPr bwMode="auto">
                <a:xfrm flipH="1">
                  <a:off x="816" y="190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3" name="Line 832"/>
                <p:cNvSpPr>
                  <a:spLocks noChangeShapeType="1"/>
                </p:cNvSpPr>
                <p:nvPr/>
              </p:nvSpPr>
              <p:spPr bwMode="auto">
                <a:xfrm>
                  <a:off x="816" y="194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4" name="Line 833"/>
                <p:cNvSpPr>
                  <a:spLocks noChangeShapeType="1"/>
                </p:cNvSpPr>
                <p:nvPr/>
              </p:nvSpPr>
              <p:spPr bwMode="auto">
                <a:xfrm flipH="1">
                  <a:off x="816" y="1980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5" name="Line 834"/>
                <p:cNvSpPr>
                  <a:spLocks noChangeShapeType="1"/>
                </p:cNvSpPr>
                <p:nvPr/>
              </p:nvSpPr>
              <p:spPr bwMode="auto">
                <a:xfrm>
                  <a:off x="816" y="2016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6" name="Line 835"/>
                <p:cNvSpPr>
                  <a:spLocks noChangeShapeType="1"/>
                </p:cNvSpPr>
                <p:nvPr/>
              </p:nvSpPr>
              <p:spPr bwMode="auto">
                <a:xfrm flipH="1">
                  <a:off x="816" y="2052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7" name="Line 836"/>
                <p:cNvSpPr>
                  <a:spLocks noChangeShapeType="1"/>
                </p:cNvSpPr>
                <p:nvPr/>
              </p:nvSpPr>
              <p:spPr bwMode="auto">
                <a:xfrm>
                  <a:off x="816" y="2088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8" name="Line 837"/>
                <p:cNvSpPr>
                  <a:spLocks noChangeShapeType="1"/>
                </p:cNvSpPr>
                <p:nvPr/>
              </p:nvSpPr>
              <p:spPr bwMode="auto">
                <a:xfrm flipH="1">
                  <a:off x="816" y="2124"/>
                  <a:ext cx="48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9" name="Line 838"/>
                <p:cNvSpPr>
                  <a:spLocks noChangeShapeType="1"/>
                </p:cNvSpPr>
                <p:nvPr/>
              </p:nvSpPr>
              <p:spPr bwMode="auto">
                <a:xfrm>
                  <a:off x="822" y="2160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0" name="Line 839"/>
                <p:cNvSpPr>
                  <a:spLocks noChangeShapeType="1"/>
                </p:cNvSpPr>
                <p:nvPr/>
              </p:nvSpPr>
              <p:spPr bwMode="auto">
                <a:xfrm flipV="1">
                  <a:off x="822" y="1836"/>
                  <a:ext cx="23" cy="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878" name="Line 840"/>
              <p:cNvSpPr>
                <a:spLocks noChangeShapeType="1"/>
              </p:cNvSpPr>
              <p:nvPr/>
            </p:nvSpPr>
            <p:spPr bwMode="auto">
              <a:xfrm>
                <a:off x="116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9" name="Line 841"/>
              <p:cNvSpPr>
                <a:spLocks noChangeShapeType="1"/>
              </p:cNvSpPr>
              <p:nvPr/>
            </p:nvSpPr>
            <p:spPr bwMode="auto">
              <a:xfrm>
                <a:off x="92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0" name="Line 842"/>
              <p:cNvSpPr>
                <a:spLocks noChangeShapeType="1"/>
              </p:cNvSpPr>
              <p:nvPr/>
            </p:nvSpPr>
            <p:spPr bwMode="auto">
              <a:xfrm>
                <a:off x="684" y="1188"/>
                <a:ext cx="0" cy="9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810" name="Line 843"/>
            <p:cNvSpPr>
              <a:spLocks noChangeShapeType="1"/>
            </p:cNvSpPr>
            <p:nvPr/>
          </p:nvSpPr>
          <p:spPr bwMode="auto">
            <a:xfrm>
              <a:off x="1536" y="1794"/>
              <a:ext cx="62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1" name="Line 844"/>
            <p:cNvSpPr>
              <a:spLocks noChangeShapeType="1"/>
            </p:cNvSpPr>
            <p:nvPr/>
          </p:nvSpPr>
          <p:spPr bwMode="auto">
            <a:xfrm>
              <a:off x="1542" y="2124"/>
              <a:ext cx="62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2" name="Line 845"/>
            <p:cNvSpPr>
              <a:spLocks noChangeShapeType="1"/>
            </p:cNvSpPr>
            <p:nvPr/>
          </p:nvSpPr>
          <p:spPr bwMode="auto">
            <a:xfrm flipV="1">
              <a:off x="2166" y="1974"/>
              <a:ext cx="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3" name="Line 846"/>
            <p:cNvSpPr>
              <a:spLocks noChangeShapeType="1"/>
            </p:cNvSpPr>
            <p:nvPr/>
          </p:nvSpPr>
          <p:spPr bwMode="auto">
            <a:xfrm flipV="1">
              <a:off x="2166" y="1794"/>
              <a:ext cx="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4" name="Line 847"/>
            <p:cNvSpPr>
              <a:spLocks noChangeShapeType="1"/>
            </p:cNvSpPr>
            <p:nvPr/>
          </p:nvSpPr>
          <p:spPr bwMode="auto">
            <a:xfrm>
              <a:off x="2166" y="1938"/>
              <a:ext cx="62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5" name="Line 848"/>
            <p:cNvSpPr>
              <a:spLocks noChangeShapeType="1"/>
            </p:cNvSpPr>
            <p:nvPr/>
          </p:nvSpPr>
          <p:spPr bwMode="auto">
            <a:xfrm>
              <a:off x="2166" y="1974"/>
              <a:ext cx="62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6" name="Line 849"/>
            <p:cNvSpPr>
              <a:spLocks noChangeShapeType="1"/>
            </p:cNvSpPr>
            <p:nvPr/>
          </p:nvSpPr>
          <p:spPr bwMode="auto">
            <a:xfrm>
              <a:off x="2292" y="2034"/>
              <a:ext cx="50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7" name="Line 850"/>
            <p:cNvSpPr>
              <a:spLocks noChangeShapeType="1"/>
            </p:cNvSpPr>
            <p:nvPr/>
          </p:nvSpPr>
          <p:spPr bwMode="auto">
            <a:xfrm>
              <a:off x="2335" y="2070"/>
              <a:ext cx="44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8" name="Line 851"/>
            <p:cNvSpPr>
              <a:spLocks noChangeShapeType="1"/>
            </p:cNvSpPr>
            <p:nvPr/>
          </p:nvSpPr>
          <p:spPr bwMode="auto">
            <a:xfrm flipV="1">
              <a:off x="2292" y="2034"/>
              <a:ext cx="0" cy="4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9" name="Line 852"/>
            <p:cNvSpPr>
              <a:spLocks noChangeShapeType="1"/>
            </p:cNvSpPr>
            <p:nvPr/>
          </p:nvSpPr>
          <p:spPr bwMode="auto">
            <a:xfrm flipV="1">
              <a:off x="2334" y="2070"/>
              <a:ext cx="0" cy="72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820" name="Group 853"/>
            <p:cNvGrpSpPr>
              <a:grpSpLocks/>
            </p:cNvGrpSpPr>
            <p:nvPr/>
          </p:nvGrpSpPr>
          <p:grpSpPr bwMode="auto">
            <a:xfrm>
              <a:off x="1315" y="2426"/>
              <a:ext cx="977" cy="40"/>
              <a:chOff x="943" y="2180"/>
              <a:chExt cx="977" cy="40"/>
            </a:xfrm>
          </p:grpSpPr>
          <p:sp>
            <p:nvSpPr>
              <p:cNvPr id="31870" name="Line 854"/>
              <p:cNvSpPr>
                <a:spLocks noChangeShapeType="1"/>
              </p:cNvSpPr>
              <p:nvPr/>
            </p:nvSpPr>
            <p:spPr bwMode="auto">
              <a:xfrm>
                <a:off x="1218" y="2220"/>
                <a:ext cx="702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871" name="Group 855"/>
              <p:cNvGrpSpPr>
                <a:grpSpLocks/>
              </p:cNvGrpSpPr>
              <p:nvPr/>
            </p:nvGrpSpPr>
            <p:grpSpPr bwMode="auto">
              <a:xfrm rot="-5400000">
                <a:off x="1152" y="2148"/>
                <a:ext cx="40" cy="104"/>
                <a:chOff x="1824" y="3456"/>
                <a:chExt cx="240" cy="480"/>
              </a:xfrm>
            </p:grpSpPr>
            <p:sp>
              <p:nvSpPr>
                <p:cNvPr id="31873" name="Arc 856"/>
                <p:cNvSpPr>
                  <a:spLocks/>
                </p:cNvSpPr>
                <p:nvPr/>
              </p:nvSpPr>
              <p:spPr bwMode="auto">
                <a:xfrm>
                  <a:off x="1824" y="345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74" name="Arc 857"/>
                <p:cNvSpPr>
                  <a:spLocks/>
                </p:cNvSpPr>
                <p:nvPr/>
              </p:nvSpPr>
              <p:spPr bwMode="auto">
                <a:xfrm flipV="1">
                  <a:off x="1824" y="369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872" name="Line 858"/>
              <p:cNvSpPr>
                <a:spLocks noChangeShapeType="1"/>
              </p:cNvSpPr>
              <p:nvPr/>
            </p:nvSpPr>
            <p:spPr bwMode="auto">
              <a:xfrm flipH="1">
                <a:off x="943" y="2220"/>
                <a:ext cx="17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21" name="Group 859"/>
            <p:cNvGrpSpPr>
              <a:grpSpLocks/>
            </p:cNvGrpSpPr>
            <p:nvPr/>
          </p:nvGrpSpPr>
          <p:grpSpPr bwMode="auto">
            <a:xfrm>
              <a:off x="1320" y="2754"/>
              <a:ext cx="1014" cy="42"/>
              <a:chOff x="948" y="2508"/>
              <a:chExt cx="1014" cy="42"/>
            </a:xfrm>
          </p:grpSpPr>
          <p:sp>
            <p:nvSpPr>
              <p:cNvPr id="31865" name="Line 860"/>
              <p:cNvSpPr>
                <a:spLocks noChangeShapeType="1"/>
              </p:cNvSpPr>
              <p:nvPr/>
            </p:nvSpPr>
            <p:spPr bwMode="auto">
              <a:xfrm>
                <a:off x="1225" y="2544"/>
                <a:ext cx="737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866" name="Group 861"/>
              <p:cNvGrpSpPr>
                <a:grpSpLocks/>
              </p:cNvGrpSpPr>
              <p:nvPr/>
            </p:nvGrpSpPr>
            <p:grpSpPr bwMode="auto">
              <a:xfrm rot="-5400000">
                <a:off x="1154" y="2476"/>
                <a:ext cx="40" cy="104"/>
                <a:chOff x="1824" y="3456"/>
                <a:chExt cx="240" cy="480"/>
              </a:xfrm>
            </p:grpSpPr>
            <p:sp>
              <p:nvSpPr>
                <p:cNvPr id="31868" name="Arc 862"/>
                <p:cNvSpPr>
                  <a:spLocks/>
                </p:cNvSpPr>
                <p:nvPr/>
              </p:nvSpPr>
              <p:spPr bwMode="auto">
                <a:xfrm>
                  <a:off x="1824" y="345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9" name="Arc 863"/>
                <p:cNvSpPr>
                  <a:spLocks/>
                </p:cNvSpPr>
                <p:nvPr/>
              </p:nvSpPr>
              <p:spPr bwMode="auto">
                <a:xfrm flipV="1">
                  <a:off x="1824" y="369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867" name="Line 864"/>
              <p:cNvSpPr>
                <a:spLocks noChangeShapeType="1"/>
              </p:cNvSpPr>
              <p:nvPr/>
            </p:nvSpPr>
            <p:spPr bwMode="auto">
              <a:xfrm flipH="1">
                <a:off x="948" y="2550"/>
                <a:ext cx="17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22" name="Group 865"/>
            <p:cNvGrpSpPr>
              <a:grpSpLocks/>
            </p:cNvGrpSpPr>
            <p:nvPr/>
          </p:nvGrpSpPr>
          <p:grpSpPr bwMode="auto">
            <a:xfrm>
              <a:off x="1086" y="2130"/>
              <a:ext cx="1708" cy="1002"/>
              <a:chOff x="1086" y="2130"/>
              <a:chExt cx="1708" cy="1002"/>
            </a:xfrm>
          </p:grpSpPr>
          <p:sp>
            <p:nvSpPr>
              <p:cNvPr id="31854" name="Line 866"/>
              <p:cNvSpPr>
                <a:spLocks noChangeShapeType="1"/>
              </p:cNvSpPr>
              <p:nvPr/>
            </p:nvSpPr>
            <p:spPr bwMode="auto">
              <a:xfrm>
                <a:off x="2466" y="2130"/>
                <a:ext cx="32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5" name="Line 867"/>
              <p:cNvSpPr>
                <a:spLocks noChangeShapeType="1"/>
              </p:cNvSpPr>
              <p:nvPr/>
            </p:nvSpPr>
            <p:spPr bwMode="auto">
              <a:xfrm flipV="1">
                <a:off x="2466" y="2130"/>
                <a:ext cx="0" cy="100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6" name="Line 868"/>
              <p:cNvSpPr>
                <a:spLocks noChangeShapeType="1"/>
              </p:cNvSpPr>
              <p:nvPr/>
            </p:nvSpPr>
            <p:spPr bwMode="auto">
              <a:xfrm>
                <a:off x="1590" y="3132"/>
                <a:ext cx="8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857" name="Group 869"/>
              <p:cNvGrpSpPr>
                <a:grpSpLocks/>
              </p:cNvGrpSpPr>
              <p:nvPr/>
            </p:nvGrpSpPr>
            <p:grpSpPr bwMode="auto">
              <a:xfrm rot="-5400000">
                <a:off x="1524" y="3060"/>
                <a:ext cx="40" cy="104"/>
                <a:chOff x="1824" y="3456"/>
                <a:chExt cx="240" cy="480"/>
              </a:xfrm>
            </p:grpSpPr>
            <p:sp>
              <p:nvSpPr>
                <p:cNvPr id="31863" name="Arc 870"/>
                <p:cNvSpPr>
                  <a:spLocks/>
                </p:cNvSpPr>
                <p:nvPr/>
              </p:nvSpPr>
              <p:spPr bwMode="auto">
                <a:xfrm>
                  <a:off x="1824" y="345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4" name="Arc 871"/>
                <p:cNvSpPr>
                  <a:spLocks/>
                </p:cNvSpPr>
                <p:nvPr/>
              </p:nvSpPr>
              <p:spPr bwMode="auto">
                <a:xfrm flipV="1">
                  <a:off x="1824" y="369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858" name="Line 872"/>
              <p:cNvSpPr>
                <a:spLocks noChangeShapeType="1"/>
              </p:cNvSpPr>
              <p:nvPr/>
            </p:nvSpPr>
            <p:spPr bwMode="auto">
              <a:xfrm flipH="1">
                <a:off x="1367" y="3132"/>
                <a:ext cx="121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859" name="Group 873"/>
              <p:cNvGrpSpPr>
                <a:grpSpLocks/>
              </p:cNvGrpSpPr>
              <p:nvPr/>
            </p:nvGrpSpPr>
            <p:grpSpPr bwMode="auto">
              <a:xfrm rot="-5400000">
                <a:off x="1294" y="3058"/>
                <a:ext cx="40" cy="104"/>
                <a:chOff x="1824" y="3456"/>
                <a:chExt cx="240" cy="480"/>
              </a:xfrm>
            </p:grpSpPr>
            <p:sp>
              <p:nvSpPr>
                <p:cNvPr id="31861" name="Arc 874"/>
                <p:cNvSpPr>
                  <a:spLocks/>
                </p:cNvSpPr>
                <p:nvPr/>
              </p:nvSpPr>
              <p:spPr bwMode="auto">
                <a:xfrm>
                  <a:off x="1824" y="345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62" name="Arc 875"/>
                <p:cNvSpPr>
                  <a:spLocks/>
                </p:cNvSpPr>
                <p:nvPr/>
              </p:nvSpPr>
              <p:spPr bwMode="auto">
                <a:xfrm flipV="1">
                  <a:off x="1824" y="369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860" name="Line 876"/>
              <p:cNvSpPr>
                <a:spLocks noChangeShapeType="1"/>
              </p:cNvSpPr>
              <p:nvPr/>
            </p:nvSpPr>
            <p:spPr bwMode="auto">
              <a:xfrm flipH="1">
                <a:off x="1086" y="3126"/>
                <a:ext cx="17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23" name="Group 877"/>
            <p:cNvGrpSpPr>
              <a:grpSpLocks/>
            </p:cNvGrpSpPr>
            <p:nvPr/>
          </p:nvGrpSpPr>
          <p:grpSpPr bwMode="auto">
            <a:xfrm>
              <a:off x="1086" y="2166"/>
              <a:ext cx="1698" cy="1296"/>
              <a:chOff x="1086" y="2166"/>
              <a:chExt cx="1698" cy="1296"/>
            </a:xfrm>
          </p:grpSpPr>
          <p:sp>
            <p:nvSpPr>
              <p:cNvPr id="31843" name="Line 878"/>
              <p:cNvSpPr>
                <a:spLocks noChangeShapeType="1"/>
              </p:cNvSpPr>
              <p:nvPr/>
            </p:nvSpPr>
            <p:spPr bwMode="auto">
              <a:xfrm>
                <a:off x="2508" y="2166"/>
                <a:ext cx="27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4" name="Line 879"/>
              <p:cNvSpPr>
                <a:spLocks noChangeShapeType="1"/>
              </p:cNvSpPr>
              <p:nvPr/>
            </p:nvSpPr>
            <p:spPr bwMode="auto">
              <a:xfrm flipV="1">
                <a:off x="2508" y="2166"/>
                <a:ext cx="0" cy="129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5" name="Line 880"/>
              <p:cNvSpPr>
                <a:spLocks noChangeShapeType="1"/>
              </p:cNvSpPr>
              <p:nvPr/>
            </p:nvSpPr>
            <p:spPr bwMode="auto">
              <a:xfrm>
                <a:off x="1597" y="3456"/>
                <a:ext cx="910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846" name="Group 881"/>
              <p:cNvGrpSpPr>
                <a:grpSpLocks/>
              </p:cNvGrpSpPr>
              <p:nvPr/>
            </p:nvGrpSpPr>
            <p:grpSpPr bwMode="auto">
              <a:xfrm rot="-5400000">
                <a:off x="1526" y="3388"/>
                <a:ext cx="40" cy="104"/>
                <a:chOff x="1824" y="3456"/>
                <a:chExt cx="240" cy="480"/>
              </a:xfrm>
            </p:grpSpPr>
            <p:sp>
              <p:nvSpPr>
                <p:cNvPr id="31852" name="Arc 882"/>
                <p:cNvSpPr>
                  <a:spLocks/>
                </p:cNvSpPr>
                <p:nvPr/>
              </p:nvSpPr>
              <p:spPr bwMode="auto">
                <a:xfrm>
                  <a:off x="1824" y="345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3" name="Arc 883"/>
                <p:cNvSpPr>
                  <a:spLocks/>
                </p:cNvSpPr>
                <p:nvPr/>
              </p:nvSpPr>
              <p:spPr bwMode="auto">
                <a:xfrm flipV="1">
                  <a:off x="1824" y="369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847" name="Line 884"/>
              <p:cNvSpPr>
                <a:spLocks noChangeShapeType="1"/>
              </p:cNvSpPr>
              <p:nvPr/>
            </p:nvSpPr>
            <p:spPr bwMode="auto">
              <a:xfrm flipH="1">
                <a:off x="1368" y="3462"/>
                <a:ext cx="121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848" name="Group 885"/>
              <p:cNvGrpSpPr>
                <a:grpSpLocks/>
              </p:cNvGrpSpPr>
              <p:nvPr/>
            </p:nvGrpSpPr>
            <p:grpSpPr bwMode="auto">
              <a:xfrm rot="-5400000">
                <a:off x="1296" y="3386"/>
                <a:ext cx="40" cy="104"/>
                <a:chOff x="1824" y="3456"/>
                <a:chExt cx="240" cy="480"/>
              </a:xfrm>
            </p:grpSpPr>
            <p:sp>
              <p:nvSpPr>
                <p:cNvPr id="31850" name="Arc 886"/>
                <p:cNvSpPr>
                  <a:spLocks/>
                </p:cNvSpPr>
                <p:nvPr/>
              </p:nvSpPr>
              <p:spPr bwMode="auto">
                <a:xfrm>
                  <a:off x="1824" y="345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51" name="Arc 887"/>
                <p:cNvSpPr>
                  <a:spLocks/>
                </p:cNvSpPr>
                <p:nvPr/>
              </p:nvSpPr>
              <p:spPr bwMode="auto">
                <a:xfrm flipV="1">
                  <a:off x="1824" y="3696"/>
                  <a:ext cx="240" cy="240"/>
                </a:xfrm>
                <a:custGeom>
                  <a:avLst/>
                  <a:gdLst>
                    <a:gd name="T0" fmla="*/ 0 w 21600"/>
                    <a:gd name="T1" fmla="*/ 0 h 21600"/>
                    <a:gd name="T2" fmla="*/ 240 w 21600"/>
                    <a:gd name="T3" fmla="*/ 240 h 21600"/>
                    <a:gd name="T4" fmla="*/ 0 w 21600"/>
                    <a:gd name="T5" fmla="*/ 24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849" name="Line 888"/>
              <p:cNvSpPr>
                <a:spLocks noChangeShapeType="1"/>
              </p:cNvSpPr>
              <p:nvPr/>
            </p:nvSpPr>
            <p:spPr bwMode="auto">
              <a:xfrm flipH="1">
                <a:off x="1086" y="3456"/>
                <a:ext cx="17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824" name="Oval 889"/>
            <p:cNvSpPr>
              <a:spLocks noChangeArrowheads="1"/>
            </p:cNvSpPr>
            <p:nvPr/>
          </p:nvSpPr>
          <p:spPr bwMode="auto">
            <a:xfrm>
              <a:off x="885" y="108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825" name="Group 890"/>
            <p:cNvGrpSpPr>
              <a:grpSpLocks/>
            </p:cNvGrpSpPr>
            <p:nvPr/>
          </p:nvGrpSpPr>
          <p:grpSpPr bwMode="auto">
            <a:xfrm>
              <a:off x="1011" y="3696"/>
              <a:ext cx="144" cy="240"/>
              <a:chOff x="816" y="3360"/>
              <a:chExt cx="144" cy="240"/>
            </a:xfrm>
          </p:grpSpPr>
          <p:sp>
            <p:nvSpPr>
              <p:cNvPr id="31838" name="Line 891"/>
              <p:cNvSpPr>
                <a:spLocks noChangeShapeType="1"/>
              </p:cNvSpPr>
              <p:nvPr/>
            </p:nvSpPr>
            <p:spPr bwMode="auto">
              <a:xfrm>
                <a:off x="816" y="3510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9" name="Line 892"/>
              <p:cNvSpPr>
                <a:spLocks noChangeShapeType="1"/>
              </p:cNvSpPr>
              <p:nvPr/>
            </p:nvSpPr>
            <p:spPr bwMode="auto">
              <a:xfrm>
                <a:off x="840" y="3540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0" name="Line 893"/>
              <p:cNvSpPr>
                <a:spLocks noChangeShapeType="1"/>
              </p:cNvSpPr>
              <p:nvPr/>
            </p:nvSpPr>
            <p:spPr bwMode="auto">
              <a:xfrm flipV="1">
                <a:off x="864" y="3570"/>
                <a:ext cx="4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1" name="Line 894"/>
              <p:cNvSpPr>
                <a:spLocks noChangeShapeType="1"/>
              </p:cNvSpPr>
              <p:nvPr/>
            </p:nvSpPr>
            <p:spPr bwMode="auto">
              <a:xfrm flipV="1">
                <a:off x="888" y="3360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2" name="Line 895"/>
              <p:cNvSpPr>
                <a:spLocks noChangeShapeType="1"/>
              </p:cNvSpPr>
              <p:nvPr/>
            </p:nvSpPr>
            <p:spPr bwMode="auto">
              <a:xfrm>
                <a:off x="876" y="3600"/>
                <a:ext cx="2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26" name="Group 896"/>
            <p:cNvGrpSpPr>
              <a:grpSpLocks/>
            </p:cNvGrpSpPr>
            <p:nvPr/>
          </p:nvGrpSpPr>
          <p:grpSpPr bwMode="auto">
            <a:xfrm>
              <a:off x="1251" y="3696"/>
              <a:ext cx="144" cy="240"/>
              <a:chOff x="816" y="3360"/>
              <a:chExt cx="144" cy="240"/>
            </a:xfrm>
          </p:grpSpPr>
          <p:sp>
            <p:nvSpPr>
              <p:cNvPr id="31833" name="Line 897"/>
              <p:cNvSpPr>
                <a:spLocks noChangeShapeType="1"/>
              </p:cNvSpPr>
              <p:nvPr/>
            </p:nvSpPr>
            <p:spPr bwMode="auto">
              <a:xfrm>
                <a:off x="816" y="3510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4" name="Line 898"/>
              <p:cNvSpPr>
                <a:spLocks noChangeShapeType="1"/>
              </p:cNvSpPr>
              <p:nvPr/>
            </p:nvSpPr>
            <p:spPr bwMode="auto">
              <a:xfrm>
                <a:off x="840" y="3540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5" name="Line 899"/>
              <p:cNvSpPr>
                <a:spLocks noChangeShapeType="1"/>
              </p:cNvSpPr>
              <p:nvPr/>
            </p:nvSpPr>
            <p:spPr bwMode="auto">
              <a:xfrm flipV="1">
                <a:off x="864" y="3570"/>
                <a:ext cx="4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6" name="Line 900"/>
              <p:cNvSpPr>
                <a:spLocks noChangeShapeType="1"/>
              </p:cNvSpPr>
              <p:nvPr/>
            </p:nvSpPr>
            <p:spPr bwMode="auto">
              <a:xfrm flipV="1">
                <a:off x="888" y="3360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7" name="Line 901"/>
              <p:cNvSpPr>
                <a:spLocks noChangeShapeType="1"/>
              </p:cNvSpPr>
              <p:nvPr/>
            </p:nvSpPr>
            <p:spPr bwMode="auto">
              <a:xfrm>
                <a:off x="876" y="3600"/>
                <a:ext cx="2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27" name="Group 902"/>
            <p:cNvGrpSpPr>
              <a:grpSpLocks/>
            </p:cNvGrpSpPr>
            <p:nvPr/>
          </p:nvGrpSpPr>
          <p:grpSpPr bwMode="auto">
            <a:xfrm>
              <a:off x="1491" y="3696"/>
              <a:ext cx="144" cy="240"/>
              <a:chOff x="816" y="3360"/>
              <a:chExt cx="144" cy="240"/>
            </a:xfrm>
          </p:grpSpPr>
          <p:sp>
            <p:nvSpPr>
              <p:cNvPr id="31828" name="Line 903"/>
              <p:cNvSpPr>
                <a:spLocks noChangeShapeType="1"/>
              </p:cNvSpPr>
              <p:nvPr/>
            </p:nvSpPr>
            <p:spPr bwMode="auto">
              <a:xfrm>
                <a:off x="816" y="3510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9" name="Line 904"/>
              <p:cNvSpPr>
                <a:spLocks noChangeShapeType="1"/>
              </p:cNvSpPr>
              <p:nvPr/>
            </p:nvSpPr>
            <p:spPr bwMode="auto">
              <a:xfrm>
                <a:off x="840" y="3540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0" name="Line 905"/>
              <p:cNvSpPr>
                <a:spLocks noChangeShapeType="1"/>
              </p:cNvSpPr>
              <p:nvPr/>
            </p:nvSpPr>
            <p:spPr bwMode="auto">
              <a:xfrm flipV="1">
                <a:off x="864" y="3570"/>
                <a:ext cx="46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1" name="Line 906"/>
              <p:cNvSpPr>
                <a:spLocks noChangeShapeType="1"/>
              </p:cNvSpPr>
              <p:nvPr/>
            </p:nvSpPr>
            <p:spPr bwMode="auto">
              <a:xfrm flipV="1">
                <a:off x="888" y="3360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2" name="Line 907"/>
              <p:cNvSpPr>
                <a:spLocks noChangeShapeType="1"/>
              </p:cNvSpPr>
              <p:nvPr/>
            </p:nvSpPr>
            <p:spPr bwMode="auto">
              <a:xfrm>
                <a:off x="876" y="3600"/>
                <a:ext cx="23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3612" name="Group 908"/>
          <p:cNvGrpSpPr>
            <a:grpSpLocks/>
          </p:cNvGrpSpPr>
          <p:nvPr/>
        </p:nvGrpSpPr>
        <p:grpSpPr bwMode="auto">
          <a:xfrm>
            <a:off x="5486400" y="2266950"/>
            <a:ext cx="1897063" cy="800100"/>
            <a:chOff x="3552" y="1620"/>
            <a:chExt cx="1195" cy="504"/>
          </a:xfrm>
        </p:grpSpPr>
        <p:sp>
          <p:nvSpPr>
            <p:cNvPr id="31792" name="AutoShape 909"/>
            <p:cNvSpPr>
              <a:spLocks noChangeArrowheads="1"/>
            </p:cNvSpPr>
            <p:nvPr/>
          </p:nvSpPr>
          <p:spPr bwMode="auto">
            <a:xfrm rot="1658003">
              <a:off x="4605" y="1860"/>
              <a:ext cx="142" cy="156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3" name="AutoShape 910"/>
            <p:cNvSpPr>
              <a:spLocks noChangeArrowheads="1"/>
            </p:cNvSpPr>
            <p:nvPr/>
          </p:nvSpPr>
          <p:spPr bwMode="auto">
            <a:xfrm rot="1658003">
              <a:off x="4032" y="1968"/>
              <a:ext cx="142" cy="156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4" name="AutoShape 911"/>
            <p:cNvSpPr>
              <a:spLocks noChangeArrowheads="1"/>
            </p:cNvSpPr>
            <p:nvPr/>
          </p:nvSpPr>
          <p:spPr bwMode="auto">
            <a:xfrm rot="1658003">
              <a:off x="3552" y="1764"/>
              <a:ext cx="142" cy="156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5" name="AutoShape 912"/>
            <p:cNvSpPr>
              <a:spLocks noChangeArrowheads="1"/>
            </p:cNvSpPr>
            <p:nvPr/>
          </p:nvSpPr>
          <p:spPr bwMode="auto">
            <a:xfrm rot="1658003">
              <a:off x="4128" y="1620"/>
              <a:ext cx="142" cy="156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73617" name="Object 913"/>
          <p:cNvGraphicFramePr>
            <a:graphicFrameLocks noChangeAspect="1"/>
          </p:cNvGraphicFramePr>
          <p:nvPr/>
        </p:nvGraphicFramePr>
        <p:xfrm>
          <a:off x="6619875" y="3952875"/>
          <a:ext cx="2200275" cy="220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00" name="Micrografx Picture Publisher Object" r:id="rId5" imgW="9124950" imgH="9124950" progId="PictPub.Image.10">
                  <p:embed/>
                </p:oleObj>
              </mc:Choice>
              <mc:Fallback>
                <p:oleObj name="Micrografx Picture Publisher Object" r:id="rId5" imgW="9124950" imgH="9124950" progId="PictPub.Image.10">
                  <p:embed/>
                  <p:pic>
                    <p:nvPicPr>
                      <p:cNvPr id="0" name="Object 9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75" y="3952875"/>
                        <a:ext cx="2200275" cy="2200275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618" name="Object 914"/>
          <p:cNvGraphicFramePr>
            <a:graphicFrameLocks noChangeAspect="1"/>
          </p:cNvGraphicFramePr>
          <p:nvPr/>
        </p:nvGraphicFramePr>
        <p:xfrm>
          <a:off x="6619875" y="3952875"/>
          <a:ext cx="22098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01" name="Micrografx Picture Publisher Object" r:id="rId7" imgW="7696200" imgH="7696200" progId="PictPub.Image.10">
                  <p:embed/>
                </p:oleObj>
              </mc:Choice>
              <mc:Fallback>
                <p:oleObj name="Micrografx Picture Publisher Object" r:id="rId7" imgW="7696200" imgH="7696200" progId="PictPub.Image.10">
                  <p:embed/>
                  <p:pic>
                    <p:nvPicPr>
                      <p:cNvPr id="0" name="Object 9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75" y="3952875"/>
                        <a:ext cx="2209800" cy="2209800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619" name="Object 915"/>
          <p:cNvGraphicFramePr>
            <a:graphicFrameLocks noChangeAspect="1"/>
          </p:cNvGraphicFramePr>
          <p:nvPr/>
        </p:nvGraphicFramePr>
        <p:xfrm>
          <a:off x="6619875" y="3952875"/>
          <a:ext cx="22098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02" name="Micrografx Picture Publisher Object" r:id="rId9" imgW="6429375" imgH="6429375" progId="PictPub.Image.10">
                  <p:embed/>
                </p:oleObj>
              </mc:Choice>
              <mc:Fallback>
                <p:oleObj name="Micrografx Picture Publisher Object" r:id="rId9" imgW="6429375" imgH="6429375" progId="PictPub.Image.10">
                  <p:embed/>
                  <p:pic>
                    <p:nvPicPr>
                      <p:cNvPr id="0" name="Object 9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75" y="3952875"/>
                        <a:ext cx="2209800" cy="2209800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620" name="Object 916"/>
          <p:cNvGraphicFramePr>
            <a:graphicFrameLocks noChangeAspect="1"/>
          </p:cNvGraphicFramePr>
          <p:nvPr/>
        </p:nvGraphicFramePr>
        <p:xfrm>
          <a:off x="6619875" y="3952875"/>
          <a:ext cx="22098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03" name="Micrografx Picture Publisher Object" r:id="rId11" imgW="8543925" imgH="8543925" progId="PictPub.Image.10">
                  <p:embed/>
                </p:oleObj>
              </mc:Choice>
              <mc:Fallback>
                <p:oleObj name="Micrografx Picture Publisher Object" r:id="rId11" imgW="8543925" imgH="8543925" progId="PictPub.Image.10">
                  <p:embed/>
                  <p:pic>
                    <p:nvPicPr>
                      <p:cNvPr id="0" name="Object 9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75" y="3952875"/>
                        <a:ext cx="2209800" cy="2209800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621" name="Text Box 917"/>
          <p:cNvSpPr txBox="1">
            <a:spLocks noChangeArrowheads="1"/>
          </p:cNvSpPr>
          <p:nvPr/>
        </p:nvSpPr>
        <p:spPr bwMode="auto">
          <a:xfrm>
            <a:off x="4114800" y="4267200"/>
            <a:ext cx="25193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/>
              <a:t> Led to damage of top GEMs</a:t>
            </a:r>
          </a:p>
          <a:p>
            <a:pPr eaLnBrk="1" hangingPunct="1">
              <a:buFontTx/>
              <a:buChar char="•"/>
            </a:pPr>
            <a:r>
              <a:rPr lang="en-US" sz="1400"/>
              <a:t> Grid patterned “burns” </a:t>
            </a:r>
            <a:br>
              <a:rPr lang="en-US" sz="1400"/>
            </a:br>
            <a:r>
              <a:rPr lang="en-US" sz="1400"/>
              <a:t>  line up with mesh. </a:t>
            </a:r>
          </a:p>
          <a:p>
            <a:pPr eaLnBrk="1" hangingPunct="1">
              <a:buFontTx/>
              <a:buChar char="•"/>
            </a:pPr>
            <a:endParaRPr lang="en-US" sz="1400" b="1"/>
          </a:p>
        </p:txBody>
      </p:sp>
      <p:sp>
        <p:nvSpPr>
          <p:cNvPr id="73622" name="Text Box 918"/>
          <p:cNvSpPr txBox="1">
            <a:spLocks noChangeArrowheads="1"/>
          </p:cNvSpPr>
          <p:nvPr/>
        </p:nvSpPr>
        <p:spPr bwMode="auto">
          <a:xfrm>
            <a:off x="5410200" y="990600"/>
            <a:ext cx="3505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Optical coupling between modules led to multiple stacks tripping simultaneously.</a:t>
            </a:r>
          </a:p>
        </p:txBody>
      </p:sp>
      <p:grpSp>
        <p:nvGrpSpPr>
          <p:cNvPr id="73635" name="Group 931"/>
          <p:cNvGrpSpPr>
            <a:grpSpLocks/>
          </p:cNvGrpSpPr>
          <p:nvPr/>
        </p:nvGrpSpPr>
        <p:grpSpPr bwMode="auto">
          <a:xfrm>
            <a:off x="2235200" y="990600"/>
            <a:ext cx="6488113" cy="1555750"/>
            <a:chOff x="1408" y="624"/>
            <a:chExt cx="4087" cy="980"/>
          </a:xfrm>
        </p:grpSpPr>
        <p:grpSp>
          <p:nvGrpSpPr>
            <p:cNvPr id="31783" name="Group 445"/>
            <p:cNvGrpSpPr>
              <a:grpSpLocks/>
            </p:cNvGrpSpPr>
            <p:nvPr/>
          </p:nvGrpSpPr>
          <p:grpSpPr bwMode="auto">
            <a:xfrm>
              <a:off x="1968" y="1344"/>
              <a:ext cx="0" cy="260"/>
              <a:chOff x="2064" y="1536"/>
              <a:chExt cx="0" cy="260"/>
            </a:xfrm>
          </p:grpSpPr>
          <p:sp>
            <p:nvSpPr>
              <p:cNvPr id="31790" name="Line 446"/>
              <p:cNvSpPr>
                <a:spLocks noChangeShapeType="1"/>
              </p:cNvSpPr>
              <p:nvPr/>
            </p:nvSpPr>
            <p:spPr bwMode="auto">
              <a:xfrm>
                <a:off x="2064" y="1536"/>
                <a:ext cx="0" cy="1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1" name="Line 447"/>
              <p:cNvSpPr>
                <a:spLocks noChangeShapeType="1"/>
              </p:cNvSpPr>
              <p:nvPr/>
            </p:nvSpPr>
            <p:spPr bwMode="auto">
              <a:xfrm rot="10800000">
                <a:off x="2064" y="1658"/>
                <a:ext cx="0" cy="13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784" name="Group 930"/>
            <p:cNvGrpSpPr>
              <a:grpSpLocks/>
            </p:cNvGrpSpPr>
            <p:nvPr/>
          </p:nvGrpSpPr>
          <p:grpSpPr bwMode="auto">
            <a:xfrm>
              <a:off x="1408" y="624"/>
              <a:ext cx="4087" cy="726"/>
              <a:chOff x="1408" y="624"/>
              <a:chExt cx="4087" cy="726"/>
            </a:xfrm>
          </p:grpSpPr>
          <p:grpSp>
            <p:nvGrpSpPr>
              <p:cNvPr id="31785" name="Group 919"/>
              <p:cNvGrpSpPr>
                <a:grpSpLocks/>
              </p:cNvGrpSpPr>
              <p:nvPr/>
            </p:nvGrpSpPr>
            <p:grpSpPr bwMode="auto">
              <a:xfrm>
                <a:off x="1408" y="624"/>
                <a:ext cx="4087" cy="726"/>
                <a:chOff x="1408" y="858"/>
                <a:chExt cx="4087" cy="726"/>
              </a:xfrm>
            </p:grpSpPr>
            <p:sp>
              <p:nvSpPr>
                <p:cNvPr id="31787" name="Text Box 920"/>
                <p:cNvSpPr txBox="1">
                  <a:spLocks noChangeArrowheads="1"/>
                </p:cNvSpPr>
                <p:nvPr/>
              </p:nvSpPr>
              <p:spPr bwMode="auto">
                <a:xfrm>
                  <a:off x="2464" y="858"/>
                  <a:ext cx="3031" cy="577"/>
                </a:xfrm>
                <a:prstGeom prst="rect">
                  <a:avLst/>
                </a:prstGeom>
                <a:solidFill>
                  <a:srgbClr val="C0C0C0">
                    <a:alpha val="30196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eaLnBrk="1" hangingPunct="1">
                    <a:buFontTx/>
                    <a:buChar char="•"/>
                  </a:pPr>
                  <a:endParaRPr lang="en-US">
                    <a:solidFill>
                      <a:srgbClr val="FF0000"/>
                    </a:solidFill>
                  </a:endParaRPr>
                </a:p>
                <a:p>
                  <a:pPr eaLnBrk="1" hangingPunct="1">
                    <a:buFontTx/>
                    <a:buChar char="•"/>
                  </a:pPr>
                  <a:r>
                    <a:rPr lang="en-US">
                      <a:solidFill>
                        <a:srgbClr val="FF0000"/>
                      </a:solidFill>
                    </a:rPr>
                    <a:t>removed capacitors (reducing stored energy)</a:t>
                  </a:r>
                </a:p>
                <a:p>
                  <a:pPr eaLnBrk="1" hangingPunct="1">
                    <a:buFontTx/>
                    <a:buChar char="•"/>
                  </a:pPr>
                  <a:r>
                    <a:rPr lang="en-US">
                      <a:solidFill>
                        <a:srgbClr val="FF0000"/>
                      </a:solidFill>
                    </a:rPr>
                    <a:t> double zener diode btwn mesh-top GEM.</a:t>
                  </a:r>
                </a:p>
              </p:txBody>
            </p:sp>
            <p:sp>
              <p:nvSpPr>
                <p:cNvPr id="31788" name="Line 921"/>
                <p:cNvSpPr>
                  <a:spLocks noChangeShapeType="1"/>
                </p:cNvSpPr>
                <p:nvPr/>
              </p:nvSpPr>
              <p:spPr bwMode="auto">
                <a:xfrm flipH="1">
                  <a:off x="2032" y="1338"/>
                  <a:ext cx="480" cy="246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9" name="Line 922"/>
                <p:cNvSpPr>
                  <a:spLocks noChangeShapeType="1"/>
                </p:cNvSpPr>
                <p:nvPr/>
              </p:nvSpPr>
              <p:spPr bwMode="auto">
                <a:xfrm flipH="1">
                  <a:off x="1408" y="1158"/>
                  <a:ext cx="1110" cy="37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786" name="Line 923"/>
              <p:cNvSpPr>
                <a:spLocks noChangeShapeType="1"/>
              </p:cNvSpPr>
              <p:nvPr/>
            </p:nvSpPr>
            <p:spPr bwMode="auto">
              <a:xfrm flipH="1" flipV="1">
                <a:off x="1840" y="714"/>
                <a:ext cx="672" cy="24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3628" name="Group 924"/>
          <p:cNvGrpSpPr>
            <a:grpSpLocks/>
          </p:cNvGrpSpPr>
          <p:nvPr/>
        </p:nvGrpSpPr>
        <p:grpSpPr bwMode="auto">
          <a:xfrm>
            <a:off x="5381625" y="2171700"/>
            <a:ext cx="2114550" cy="1009650"/>
            <a:chOff x="3486" y="1560"/>
            <a:chExt cx="1332" cy="636"/>
          </a:xfrm>
        </p:grpSpPr>
        <p:sp>
          <p:nvSpPr>
            <p:cNvPr id="31779" name="AutoShape 925"/>
            <p:cNvSpPr>
              <a:spLocks noChangeArrowheads="1"/>
            </p:cNvSpPr>
            <p:nvPr/>
          </p:nvSpPr>
          <p:spPr bwMode="auto">
            <a:xfrm>
              <a:off x="3486" y="1710"/>
              <a:ext cx="288" cy="288"/>
            </a:xfrm>
            <a:custGeom>
              <a:avLst/>
              <a:gdLst>
                <a:gd name="T0" fmla="*/ 144 w 21600"/>
                <a:gd name="T1" fmla="*/ 0 h 21600"/>
                <a:gd name="T2" fmla="*/ 42 w 21600"/>
                <a:gd name="T3" fmla="*/ 42 h 21600"/>
                <a:gd name="T4" fmla="*/ 0 w 21600"/>
                <a:gd name="T5" fmla="*/ 144 h 21600"/>
                <a:gd name="T6" fmla="*/ 42 w 21600"/>
                <a:gd name="T7" fmla="*/ 246 h 21600"/>
                <a:gd name="T8" fmla="*/ 144 w 21600"/>
                <a:gd name="T9" fmla="*/ 288 h 21600"/>
                <a:gd name="T10" fmla="*/ 246 w 21600"/>
                <a:gd name="T11" fmla="*/ 246 h 21600"/>
                <a:gd name="T12" fmla="*/ 288 w 21600"/>
                <a:gd name="T13" fmla="*/ 144 h 21600"/>
                <a:gd name="T14" fmla="*/ 246 w 21600"/>
                <a:gd name="T15" fmla="*/ 4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0" name="AutoShape 926"/>
            <p:cNvSpPr>
              <a:spLocks noChangeArrowheads="1"/>
            </p:cNvSpPr>
            <p:nvPr/>
          </p:nvSpPr>
          <p:spPr bwMode="auto">
            <a:xfrm>
              <a:off x="3960" y="1908"/>
              <a:ext cx="288" cy="288"/>
            </a:xfrm>
            <a:custGeom>
              <a:avLst/>
              <a:gdLst>
                <a:gd name="T0" fmla="*/ 144 w 21600"/>
                <a:gd name="T1" fmla="*/ 0 h 21600"/>
                <a:gd name="T2" fmla="*/ 42 w 21600"/>
                <a:gd name="T3" fmla="*/ 42 h 21600"/>
                <a:gd name="T4" fmla="*/ 0 w 21600"/>
                <a:gd name="T5" fmla="*/ 144 h 21600"/>
                <a:gd name="T6" fmla="*/ 42 w 21600"/>
                <a:gd name="T7" fmla="*/ 246 h 21600"/>
                <a:gd name="T8" fmla="*/ 144 w 21600"/>
                <a:gd name="T9" fmla="*/ 288 h 21600"/>
                <a:gd name="T10" fmla="*/ 246 w 21600"/>
                <a:gd name="T11" fmla="*/ 246 h 21600"/>
                <a:gd name="T12" fmla="*/ 288 w 21600"/>
                <a:gd name="T13" fmla="*/ 144 h 21600"/>
                <a:gd name="T14" fmla="*/ 246 w 21600"/>
                <a:gd name="T15" fmla="*/ 4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1" name="AutoShape 927"/>
            <p:cNvSpPr>
              <a:spLocks noChangeArrowheads="1"/>
            </p:cNvSpPr>
            <p:nvPr/>
          </p:nvSpPr>
          <p:spPr bwMode="auto">
            <a:xfrm>
              <a:off x="4530" y="1794"/>
              <a:ext cx="288" cy="288"/>
            </a:xfrm>
            <a:custGeom>
              <a:avLst/>
              <a:gdLst>
                <a:gd name="T0" fmla="*/ 144 w 21600"/>
                <a:gd name="T1" fmla="*/ 0 h 21600"/>
                <a:gd name="T2" fmla="*/ 42 w 21600"/>
                <a:gd name="T3" fmla="*/ 42 h 21600"/>
                <a:gd name="T4" fmla="*/ 0 w 21600"/>
                <a:gd name="T5" fmla="*/ 144 h 21600"/>
                <a:gd name="T6" fmla="*/ 42 w 21600"/>
                <a:gd name="T7" fmla="*/ 246 h 21600"/>
                <a:gd name="T8" fmla="*/ 144 w 21600"/>
                <a:gd name="T9" fmla="*/ 288 h 21600"/>
                <a:gd name="T10" fmla="*/ 246 w 21600"/>
                <a:gd name="T11" fmla="*/ 246 h 21600"/>
                <a:gd name="T12" fmla="*/ 288 w 21600"/>
                <a:gd name="T13" fmla="*/ 144 h 21600"/>
                <a:gd name="T14" fmla="*/ 246 w 21600"/>
                <a:gd name="T15" fmla="*/ 4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2" name="AutoShape 928"/>
            <p:cNvSpPr>
              <a:spLocks noChangeArrowheads="1"/>
            </p:cNvSpPr>
            <p:nvPr/>
          </p:nvSpPr>
          <p:spPr bwMode="auto">
            <a:xfrm>
              <a:off x="4056" y="1560"/>
              <a:ext cx="288" cy="288"/>
            </a:xfrm>
            <a:custGeom>
              <a:avLst/>
              <a:gdLst>
                <a:gd name="T0" fmla="*/ 144 w 21600"/>
                <a:gd name="T1" fmla="*/ 0 h 21600"/>
                <a:gd name="T2" fmla="*/ 42 w 21600"/>
                <a:gd name="T3" fmla="*/ 42 h 21600"/>
                <a:gd name="T4" fmla="*/ 0 w 21600"/>
                <a:gd name="T5" fmla="*/ 144 h 21600"/>
                <a:gd name="T6" fmla="*/ 42 w 21600"/>
                <a:gd name="T7" fmla="*/ 246 h 21600"/>
                <a:gd name="T8" fmla="*/ 144 w 21600"/>
                <a:gd name="T9" fmla="*/ 288 h 21600"/>
                <a:gd name="T10" fmla="*/ 246 w 21600"/>
                <a:gd name="T11" fmla="*/ 246 h 21600"/>
                <a:gd name="T12" fmla="*/ 288 w 21600"/>
                <a:gd name="T13" fmla="*/ 144 h 21600"/>
                <a:gd name="T14" fmla="*/ 246 w 21600"/>
                <a:gd name="T15" fmla="*/ 4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699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633" name="Text Box 929"/>
          <p:cNvSpPr txBox="1">
            <a:spLocks noChangeArrowheads="1"/>
          </p:cNvSpPr>
          <p:nvPr/>
        </p:nvSpPr>
        <p:spPr bwMode="auto">
          <a:xfrm>
            <a:off x="4267200" y="4191000"/>
            <a:ext cx="487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/>
              <a:t>Damage made GEM stacks inoperable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1"/>
              <a:t>→Insufficient active area to do physics in Run 7.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1"/>
              <a:t>→Forced us back into construction with new GEMs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3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500"/>
                                        <p:tgtEl>
                                          <p:spTgt spid="73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3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3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3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3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3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3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3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" grpId="0" autoUpdateAnimBg="0"/>
      <p:bldP spid="73621" grpId="0" autoUpdateAnimBg="0"/>
      <p:bldP spid="73621" grpId="1" autoUpdateAnimBg="0"/>
      <p:bldP spid="73622" grpId="0" autoUpdateAnimBg="0"/>
      <p:bldP spid="73622" grpId="1" autoUpdateAnimBg="0"/>
      <p:bldP spid="73633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Improvements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6096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/>
              <a:t>Better understanding and control of the HV system.</a:t>
            </a:r>
          </a:p>
          <a:p>
            <a:pPr lvl="1">
              <a:buFontTx/>
              <a:buChar char="•"/>
            </a:pPr>
            <a:r>
              <a:rPr lang="en-US"/>
              <a:t>Adust transfer gap V (between GEMs), allows higher gain w/out increasing GEM voltage</a:t>
            </a:r>
          </a:p>
          <a:p>
            <a:pPr lvl="1">
              <a:buFontTx/>
              <a:buChar char="•"/>
            </a:pPr>
            <a:r>
              <a:rPr lang="en-US"/>
              <a:t>Improved trip procedure</a:t>
            </a:r>
          </a:p>
          <a:p>
            <a:pPr>
              <a:buFontTx/>
              <a:buChar char="•"/>
            </a:pPr>
            <a:r>
              <a:rPr lang="en-US"/>
              <a:t>Operating at a less severe reverse bias will allow us to improve the photoelectron yield.</a:t>
            </a:r>
          </a:p>
          <a:p>
            <a:pPr>
              <a:buFontTx/>
              <a:buChar char="•"/>
            </a:pPr>
            <a:r>
              <a:rPr lang="en-US"/>
              <a:t>Higher gas flow will improve transmission.</a:t>
            </a:r>
          </a:p>
        </p:txBody>
      </p:sp>
      <p:grpSp>
        <p:nvGrpSpPr>
          <p:cNvPr id="33796" name="Group 13"/>
          <p:cNvGrpSpPr>
            <a:grpSpLocks/>
          </p:cNvGrpSpPr>
          <p:nvPr/>
        </p:nvGrpSpPr>
        <p:grpSpPr bwMode="auto">
          <a:xfrm>
            <a:off x="5029200" y="3048000"/>
            <a:ext cx="3803650" cy="2971800"/>
            <a:chOff x="2016" y="1872"/>
            <a:chExt cx="2348" cy="1807"/>
          </a:xfrm>
        </p:grpSpPr>
        <p:pic>
          <p:nvPicPr>
            <p:cNvPr id="33821" name="Picture 4" descr="rbimprov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872"/>
              <a:ext cx="2290" cy="1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2" name="Text Box 5"/>
            <p:cNvSpPr txBox="1">
              <a:spLocks noChangeArrowheads="1"/>
            </p:cNvSpPr>
            <p:nvPr/>
          </p:nvSpPr>
          <p:spPr bwMode="auto">
            <a:xfrm rot="-5400000">
              <a:off x="1673" y="2803"/>
              <a:ext cx="1040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/>
                <a:t>Photoelectrons</a:t>
              </a:r>
              <a:endParaRPr lang="en-US" sz="2400"/>
            </a:p>
          </p:txBody>
        </p:sp>
        <p:sp>
          <p:nvSpPr>
            <p:cNvPr id="33823" name="Line 6"/>
            <p:cNvSpPr>
              <a:spLocks noChangeShapeType="1"/>
            </p:cNvSpPr>
            <p:nvPr/>
          </p:nvSpPr>
          <p:spPr bwMode="auto">
            <a:xfrm flipV="1">
              <a:off x="3204" y="1960"/>
              <a:ext cx="0" cy="1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4" name="Line 7"/>
            <p:cNvSpPr>
              <a:spLocks noChangeShapeType="1"/>
            </p:cNvSpPr>
            <p:nvPr/>
          </p:nvSpPr>
          <p:spPr bwMode="auto">
            <a:xfrm flipV="1">
              <a:off x="3350" y="1960"/>
              <a:ext cx="0" cy="1317"/>
            </a:xfrm>
            <a:prstGeom prst="line">
              <a:avLst/>
            </a:prstGeom>
            <a:noFill/>
            <a:ln w="9525">
              <a:solidFill>
                <a:srgbClr val="DA242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5" name="Line 8"/>
            <p:cNvSpPr>
              <a:spLocks noChangeShapeType="1"/>
            </p:cNvSpPr>
            <p:nvPr/>
          </p:nvSpPr>
          <p:spPr bwMode="auto">
            <a:xfrm flipV="1">
              <a:off x="4132" y="2237"/>
              <a:ext cx="0" cy="2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6" name="Text Box 9"/>
            <p:cNvSpPr txBox="1">
              <a:spLocks noChangeArrowheads="1"/>
            </p:cNvSpPr>
            <p:nvPr/>
          </p:nvSpPr>
          <p:spPr bwMode="auto">
            <a:xfrm>
              <a:off x="3360" y="2592"/>
              <a:ext cx="1004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 sz="1600"/>
                <a:t>~20% potential light gain</a:t>
              </a:r>
            </a:p>
          </p:txBody>
        </p:sp>
      </p:grpSp>
      <p:grpSp>
        <p:nvGrpSpPr>
          <p:cNvPr id="33797" name="Group 24"/>
          <p:cNvGrpSpPr>
            <a:grpSpLocks/>
          </p:cNvGrpSpPr>
          <p:nvPr/>
        </p:nvGrpSpPr>
        <p:grpSpPr bwMode="auto">
          <a:xfrm>
            <a:off x="487363" y="2994025"/>
            <a:ext cx="3856037" cy="3040063"/>
            <a:chOff x="307" y="1886"/>
            <a:chExt cx="2429" cy="1915"/>
          </a:xfrm>
        </p:grpSpPr>
        <p:pic>
          <p:nvPicPr>
            <p:cNvPr id="33816" name="Picture 21" descr="transferV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" y="1886"/>
              <a:ext cx="2429" cy="1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7" name="Line 17"/>
            <p:cNvSpPr>
              <a:spLocks noChangeShapeType="1"/>
            </p:cNvSpPr>
            <p:nvPr/>
          </p:nvSpPr>
          <p:spPr bwMode="auto">
            <a:xfrm flipH="1">
              <a:off x="768" y="2478"/>
              <a:ext cx="1920" cy="18"/>
            </a:xfrm>
            <a:prstGeom prst="line">
              <a:avLst/>
            </a:prstGeom>
            <a:noFill/>
            <a:ln w="3175">
              <a:solidFill>
                <a:srgbClr val="33CC33">
                  <a:alpha val="0"/>
                </a:srgbClr>
              </a:solidFill>
              <a:round/>
              <a:headEnd/>
              <a:tailEnd/>
            </a:ln>
            <a:effectLst>
              <a:prstShdw prst="shdw17" dist="17961" dir="13500000">
                <a:srgbClr val="1F7A1F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5" name="Text Box 19"/>
            <p:cNvSpPr txBox="1">
              <a:spLocks noChangeArrowheads="1"/>
            </p:cNvSpPr>
            <p:nvPr/>
          </p:nvSpPr>
          <p:spPr bwMode="auto">
            <a:xfrm>
              <a:off x="1574" y="2667"/>
              <a:ext cx="1066" cy="674"/>
            </a:xfrm>
            <a:prstGeom prst="rect">
              <a:avLst/>
            </a:prstGeom>
            <a:noFill/>
            <a:ln>
              <a:noFill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/>
                <a:t>~25% gain increase w/out more GEM stress</a:t>
              </a:r>
            </a:p>
          </p:txBody>
        </p:sp>
        <p:sp>
          <p:nvSpPr>
            <p:cNvPr id="33819" name="Line 22"/>
            <p:cNvSpPr>
              <a:spLocks noChangeShapeType="1"/>
            </p:cNvSpPr>
            <p:nvPr/>
          </p:nvSpPr>
          <p:spPr bwMode="auto">
            <a:xfrm flipH="1">
              <a:off x="768" y="2208"/>
              <a:ext cx="1920" cy="18"/>
            </a:xfrm>
            <a:prstGeom prst="line">
              <a:avLst/>
            </a:prstGeom>
            <a:noFill/>
            <a:ln w="3175">
              <a:solidFill>
                <a:srgbClr val="33CC33">
                  <a:alpha val="0"/>
                </a:srgbClr>
              </a:solidFill>
              <a:round/>
              <a:headEnd/>
              <a:tailEnd/>
            </a:ln>
            <a:effectLst>
              <a:prstShdw prst="shdw17" dist="17961" dir="13500000">
                <a:srgbClr val="1F7A1F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9" name="Text Box 23"/>
            <p:cNvSpPr txBox="1">
              <a:spLocks noChangeArrowheads="1"/>
            </p:cNvSpPr>
            <p:nvPr/>
          </p:nvSpPr>
          <p:spPr bwMode="auto">
            <a:xfrm rot="-5400000">
              <a:off x="0" y="2736"/>
              <a:ext cx="884" cy="212"/>
            </a:xfrm>
            <a:prstGeom prst="rect">
              <a:avLst/>
            </a:prstGeom>
            <a:noFill/>
            <a:ln>
              <a:noFill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/>
                <a:t>Relative Gain</a:t>
              </a:r>
            </a:p>
          </p:txBody>
        </p:sp>
      </p:grpSp>
      <p:grpSp>
        <p:nvGrpSpPr>
          <p:cNvPr id="33798" name="Group 106"/>
          <p:cNvGrpSpPr>
            <a:grpSpLocks/>
          </p:cNvGrpSpPr>
          <p:nvPr/>
        </p:nvGrpSpPr>
        <p:grpSpPr bwMode="auto">
          <a:xfrm>
            <a:off x="6477000" y="990600"/>
            <a:ext cx="2209800" cy="1600200"/>
            <a:chOff x="4080" y="624"/>
            <a:chExt cx="1392" cy="1008"/>
          </a:xfrm>
        </p:grpSpPr>
        <p:grpSp>
          <p:nvGrpSpPr>
            <p:cNvPr id="33799" name="Group 90"/>
            <p:cNvGrpSpPr>
              <a:grpSpLocks/>
            </p:cNvGrpSpPr>
            <p:nvPr/>
          </p:nvGrpSpPr>
          <p:grpSpPr bwMode="auto">
            <a:xfrm>
              <a:off x="4800" y="864"/>
              <a:ext cx="576" cy="144"/>
              <a:chOff x="2864" y="3960"/>
              <a:chExt cx="400" cy="76"/>
            </a:xfrm>
          </p:grpSpPr>
          <p:sp>
            <p:nvSpPr>
              <p:cNvPr id="33813" name="AutoShape 2070"/>
              <p:cNvSpPr>
                <a:spLocks noChangeArrowheads="1"/>
              </p:cNvSpPr>
              <p:nvPr/>
            </p:nvSpPr>
            <p:spPr bwMode="auto">
              <a:xfrm>
                <a:off x="2864" y="3970"/>
                <a:ext cx="400" cy="58"/>
              </a:xfrm>
              <a:prstGeom prst="hexagon">
                <a:avLst>
                  <a:gd name="adj" fmla="val 172414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4" name="Rectangle 2074"/>
              <p:cNvSpPr>
                <a:spLocks noChangeArrowheads="1"/>
              </p:cNvSpPr>
              <p:nvPr/>
            </p:nvSpPr>
            <p:spPr bwMode="auto">
              <a:xfrm>
                <a:off x="2964" y="3960"/>
                <a:ext cx="197" cy="14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5" name="Rectangle 2078"/>
              <p:cNvSpPr>
                <a:spLocks noChangeArrowheads="1"/>
              </p:cNvSpPr>
              <p:nvPr/>
            </p:nvSpPr>
            <p:spPr bwMode="auto">
              <a:xfrm>
                <a:off x="2962" y="4022"/>
                <a:ext cx="196" cy="14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00" name="Group 91"/>
            <p:cNvGrpSpPr>
              <a:grpSpLocks/>
            </p:cNvGrpSpPr>
            <p:nvPr/>
          </p:nvGrpSpPr>
          <p:grpSpPr bwMode="auto">
            <a:xfrm>
              <a:off x="4800" y="1488"/>
              <a:ext cx="576" cy="144"/>
              <a:chOff x="2864" y="3960"/>
              <a:chExt cx="400" cy="76"/>
            </a:xfrm>
          </p:grpSpPr>
          <p:sp>
            <p:nvSpPr>
              <p:cNvPr id="33810" name="AutoShape 2070"/>
              <p:cNvSpPr>
                <a:spLocks noChangeArrowheads="1"/>
              </p:cNvSpPr>
              <p:nvPr/>
            </p:nvSpPr>
            <p:spPr bwMode="auto">
              <a:xfrm>
                <a:off x="2864" y="3970"/>
                <a:ext cx="400" cy="58"/>
              </a:xfrm>
              <a:prstGeom prst="hexagon">
                <a:avLst>
                  <a:gd name="adj" fmla="val 172414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1" name="Rectangle 2074"/>
              <p:cNvSpPr>
                <a:spLocks noChangeArrowheads="1"/>
              </p:cNvSpPr>
              <p:nvPr/>
            </p:nvSpPr>
            <p:spPr bwMode="auto">
              <a:xfrm>
                <a:off x="2964" y="3960"/>
                <a:ext cx="197" cy="14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2" name="Rectangle 2078"/>
              <p:cNvSpPr>
                <a:spLocks noChangeArrowheads="1"/>
              </p:cNvSpPr>
              <p:nvPr/>
            </p:nvSpPr>
            <p:spPr bwMode="auto">
              <a:xfrm>
                <a:off x="2962" y="4022"/>
                <a:ext cx="196" cy="14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801" name="Group 95"/>
            <p:cNvGrpSpPr>
              <a:grpSpLocks/>
            </p:cNvGrpSpPr>
            <p:nvPr/>
          </p:nvGrpSpPr>
          <p:grpSpPr bwMode="auto">
            <a:xfrm>
              <a:off x="4800" y="1152"/>
              <a:ext cx="576" cy="144"/>
              <a:chOff x="2864" y="3960"/>
              <a:chExt cx="400" cy="76"/>
            </a:xfrm>
          </p:grpSpPr>
          <p:sp>
            <p:nvSpPr>
              <p:cNvPr id="33807" name="AutoShape 2070"/>
              <p:cNvSpPr>
                <a:spLocks noChangeArrowheads="1"/>
              </p:cNvSpPr>
              <p:nvPr/>
            </p:nvSpPr>
            <p:spPr bwMode="auto">
              <a:xfrm>
                <a:off x="2864" y="3970"/>
                <a:ext cx="400" cy="58"/>
              </a:xfrm>
              <a:prstGeom prst="hexagon">
                <a:avLst>
                  <a:gd name="adj" fmla="val 172414"/>
                  <a:gd name="vf" fmla="val 115470"/>
                </a:avLst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8" name="Rectangle 2074"/>
              <p:cNvSpPr>
                <a:spLocks noChangeArrowheads="1"/>
              </p:cNvSpPr>
              <p:nvPr/>
            </p:nvSpPr>
            <p:spPr bwMode="auto">
              <a:xfrm>
                <a:off x="2964" y="3960"/>
                <a:ext cx="197" cy="14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9" name="Rectangle 2078"/>
              <p:cNvSpPr>
                <a:spLocks noChangeArrowheads="1"/>
              </p:cNvSpPr>
              <p:nvPr/>
            </p:nvSpPr>
            <p:spPr bwMode="auto">
              <a:xfrm>
                <a:off x="2962" y="4022"/>
                <a:ext cx="196" cy="14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802" name="Line 100"/>
            <p:cNvSpPr>
              <a:spLocks noChangeShapeType="1"/>
            </p:cNvSpPr>
            <p:nvPr/>
          </p:nvSpPr>
          <p:spPr bwMode="auto">
            <a:xfrm>
              <a:off x="4704" y="624"/>
              <a:ext cx="768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ffectLst>
              <a:prstShdw prst="shdw17" dist="17961" dir="13500000">
                <a:srgbClr val="990000"/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77" name="Text Box 101"/>
            <p:cNvSpPr txBox="1">
              <a:spLocks noChangeArrowheads="1"/>
            </p:cNvSpPr>
            <p:nvPr/>
          </p:nvSpPr>
          <p:spPr bwMode="auto">
            <a:xfrm>
              <a:off x="4080" y="624"/>
              <a:ext cx="660" cy="231"/>
            </a:xfrm>
            <a:prstGeom prst="rect">
              <a:avLst/>
            </a:prstGeom>
            <a:noFill/>
            <a:ln>
              <a:noFill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/>
                <a:t>Drift gap</a:t>
              </a:r>
            </a:p>
          </p:txBody>
        </p:sp>
        <p:sp>
          <p:nvSpPr>
            <p:cNvPr id="75878" name="Text Box 102"/>
            <p:cNvSpPr txBox="1">
              <a:spLocks noChangeArrowheads="1"/>
            </p:cNvSpPr>
            <p:nvPr/>
          </p:nvSpPr>
          <p:spPr bwMode="auto">
            <a:xfrm>
              <a:off x="4087" y="930"/>
              <a:ext cx="932" cy="231"/>
            </a:xfrm>
            <a:prstGeom prst="rect">
              <a:avLst/>
            </a:prstGeom>
            <a:noFill/>
            <a:ln>
              <a:noFill/>
            </a:ln>
            <a:effectLst>
              <a:prstShdw prst="shdw18" dist="17961" dir="135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/>
                <a:t>Transfer gap</a:t>
              </a:r>
            </a:p>
          </p:txBody>
        </p:sp>
        <p:sp>
          <p:nvSpPr>
            <p:cNvPr id="33805" name="Line 103"/>
            <p:cNvSpPr>
              <a:spLocks noChangeShapeType="1"/>
            </p:cNvSpPr>
            <p:nvPr/>
          </p:nvSpPr>
          <p:spPr bwMode="auto">
            <a:xfrm flipV="1">
              <a:off x="5088" y="633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06" name="Line 104"/>
            <p:cNvSpPr>
              <a:spLocks noChangeShapeType="1"/>
            </p:cNvSpPr>
            <p:nvPr/>
          </p:nvSpPr>
          <p:spPr bwMode="auto">
            <a:xfrm flipV="1">
              <a:off x="5088" y="96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/>
              <a:t>Why don’t we Spot Background?</a:t>
            </a:r>
          </a:p>
        </p:txBody>
      </p:sp>
      <p:pic>
        <p:nvPicPr>
          <p:cNvPr id="17411" name="Picture 4" descr="Phenix_200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r="10001" b="46538"/>
          <a:stretch>
            <a:fillRect/>
          </a:stretch>
        </p:blipFill>
        <p:spPr>
          <a:xfrm>
            <a:off x="0" y="1900238"/>
            <a:ext cx="4972050" cy="4071937"/>
          </a:xfrm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724400" y="1600200"/>
            <a:ext cx="4240213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bg2"/>
              </a:buClr>
              <a:buFont typeface="Wingdings" pitchFamily="2" charset="2"/>
              <a:buNone/>
            </a:pPr>
            <a:r>
              <a:rPr lang="en-US" sz="2200"/>
              <a:t>Typically only 1 electron from a  pair falls within the PHENIX acceptance. </a:t>
            </a:r>
          </a:p>
          <a:p>
            <a:pPr>
              <a:buClr>
                <a:schemeClr val="bg2"/>
              </a:buClr>
              <a:buFont typeface="Wingdings" pitchFamily="2" charset="2"/>
              <a:buNone/>
            </a:pPr>
            <a:endParaRPr lang="en-US" sz="2200" baseline="30000">
              <a:sym typeface="Wingdings" pitchFamily="2" charset="2"/>
            </a:endParaRP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>
                <a:sym typeface="Wingdings" pitchFamily="2" charset="2"/>
              </a:rPr>
              <a:t> The magnetic field bends the pair in opposite directions. 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>
                <a:sym typeface="Wingdings" pitchFamily="2" charset="2"/>
              </a:rPr>
              <a:t> Some spiral in the magnetic field and never reach tracking detectors.</a:t>
            </a:r>
            <a:endParaRPr lang="el-GR" baseline="30000">
              <a:sym typeface="Wingdings" pitchFamily="2" charset="2"/>
            </a:endParaRPr>
          </a:p>
        </p:txBody>
      </p:sp>
      <p:grpSp>
        <p:nvGrpSpPr>
          <p:cNvPr id="17413" name="Group 19"/>
          <p:cNvGrpSpPr>
            <a:grpSpLocks/>
          </p:cNvGrpSpPr>
          <p:nvPr/>
        </p:nvGrpSpPr>
        <p:grpSpPr bwMode="auto">
          <a:xfrm>
            <a:off x="304800" y="5867400"/>
            <a:ext cx="4230688" cy="366713"/>
            <a:chOff x="311" y="3447"/>
            <a:chExt cx="2671" cy="371"/>
          </a:xfrm>
        </p:grpSpPr>
        <p:sp>
          <p:nvSpPr>
            <p:cNvPr id="17423" name="Text Box 3"/>
            <p:cNvSpPr txBox="1">
              <a:spLocks noChangeArrowheads="1"/>
            </p:cNvSpPr>
            <p:nvPr/>
          </p:nvSpPr>
          <p:spPr bwMode="auto">
            <a:xfrm>
              <a:off x="1406" y="3447"/>
              <a:ext cx="583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buClr>
                  <a:srgbClr val="FF0000"/>
                </a:buClr>
                <a:buFont typeface="Wingdings" pitchFamily="2" charset="2"/>
                <a:buNone/>
              </a:pPr>
              <a:r>
                <a:rPr lang="en-US" b="1"/>
                <a:t>~12 m</a:t>
              </a:r>
            </a:p>
          </p:txBody>
        </p:sp>
        <p:sp>
          <p:nvSpPr>
            <p:cNvPr id="17424" name="Line 7"/>
            <p:cNvSpPr>
              <a:spLocks noChangeShapeType="1"/>
            </p:cNvSpPr>
            <p:nvPr/>
          </p:nvSpPr>
          <p:spPr bwMode="auto">
            <a:xfrm flipH="1" flipV="1">
              <a:off x="311" y="3573"/>
              <a:ext cx="1086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7425" name="Line 8"/>
            <p:cNvSpPr>
              <a:spLocks noChangeShapeType="1"/>
            </p:cNvSpPr>
            <p:nvPr/>
          </p:nvSpPr>
          <p:spPr bwMode="auto">
            <a:xfrm>
              <a:off x="1947" y="3573"/>
              <a:ext cx="103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19817" name="Freeform 9"/>
          <p:cNvSpPr>
            <a:spLocks/>
          </p:cNvSpPr>
          <p:nvPr/>
        </p:nvSpPr>
        <p:spPr bwMode="auto">
          <a:xfrm>
            <a:off x="2438400" y="1295400"/>
            <a:ext cx="2427288" cy="2690813"/>
          </a:xfrm>
          <a:custGeom>
            <a:avLst/>
            <a:gdLst>
              <a:gd name="T0" fmla="*/ 0 w 1529"/>
              <a:gd name="T1" fmla="*/ 2147483647 h 1695"/>
              <a:gd name="T2" fmla="*/ 2147483647 w 1529"/>
              <a:gd name="T3" fmla="*/ 2147483647 h 1695"/>
              <a:gd name="T4" fmla="*/ 2147483647 w 1529"/>
              <a:gd name="T5" fmla="*/ 2147483647 h 1695"/>
              <a:gd name="T6" fmla="*/ 2147483647 w 1529"/>
              <a:gd name="T7" fmla="*/ 2147483647 h 1695"/>
              <a:gd name="T8" fmla="*/ 2147483647 w 1529"/>
              <a:gd name="T9" fmla="*/ 2147483647 h 1695"/>
              <a:gd name="T10" fmla="*/ 2147483647 w 1529"/>
              <a:gd name="T11" fmla="*/ 0 h 169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29"/>
              <a:gd name="T19" fmla="*/ 0 h 1695"/>
              <a:gd name="T20" fmla="*/ 1529 w 1529"/>
              <a:gd name="T21" fmla="*/ 1695 h 169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29" h="1695">
                <a:moveTo>
                  <a:pt x="0" y="1695"/>
                </a:moveTo>
                <a:cubicBezTo>
                  <a:pt x="16" y="1556"/>
                  <a:pt x="32" y="1417"/>
                  <a:pt x="96" y="1260"/>
                </a:cubicBezTo>
                <a:cubicBezTo>
                  <a:pt x="160" y="1103"/>
                  <a:pt x="282" y="887"/>
                  <a:pt x="384" y="754"/>
                </a:cubicBezTo>
                <a:cubicBezTo>
                  <a:pt x="486" y="621"/>
                  <a:pt x="559" y="568"/>
                  <a:pt x="711" y="461"/>
                </a:cubicBezTo>
                <a:cubicBezTo>
                  <a:pt x="863" y="354"/>
                  <a:pt x="1158" y="188"/>
                  <a:pt x="1294" y="111"/>
                </a:cubicBezTo>
                <a:cubicBezTo>
                  <a:pt x="1430" y="34"/>
                  <a:pt x="1480" y="23"/>
                  <a:pt x="1529" y="0"/>
                </a:cubicBezTo>
              </a:path>
            </a:pathLst>
          </a:cu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2438400" y="1905000"/>
            <a:ext cx="1684338" cy="2133600"/>
          </a:xfrm>
          <a:custGeom>
            <a:avLst/>
            <a:gdLst>
              <a:gd name="T0" fmla="*/ 0 w 1061"/>
              <a:gd name="T1" fmla="*/ 2147483647 h 1344"/>
              <a:gd name="T2" fmla="*/ 2147483647 w 1061"/>
              <a:gd name="T3" fmla="*/ 2147483647 h 1344"/>
              <a:gd name="T4" fmla="*/ 2147483647 w 1061"/>
              <a:gd name="T5" fmla="*/ 2147483647 h 1344"/>
              <a:gd name="T6" fmla="*/ 2147483647 w 1061"/>
              <a:gd name="T7" fmla="*/ 2147483647 h 1344"/>
              <a:gd name="T8" fmla="*/ 2147483647 w 1061"/>
              <a:gd name="T9" fmla="*/ 2147483647 h 1344"/>
              <a:gd name="T10" fmla="*/ 2147483647 w 1061"/>
              <a:gd name="T11" fmla="*/ 0 h 1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61"/>
              <a:gd name="T19" fmla="*/ 0 h 1344"/>
              <a:gd name="T20" fmla="*/ 1061 w 1061"/>
              <a:gd name="T21" fmla="*/ 1344 h 13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61" h="1344">
                <a:moveTo>
                  <a:pt x="0" y="1344"/>
                </a:moveTo>
                <a:cubicBezTo>
                  <a:pt x="41" y="1321"/>
                  <a:pt x="83" y="1298"/>
                  <a:pt x="166" y="1231"/>
                </a:cubicBezTo>
                <a:cubicBezTo>
                  <a:pt x="249" y="1164"/>
                  <a:pt x="398" y="1041"/>
                  <a:pt x="497" y="941"/>
                </a:cubicBezTo>
                <a:cubicBezTo>
                  <a:pt x="596" y="841"/>
                  <a:pt x="678" y="751"/>
                  <a:pt x="761" y="629"/>
                </a:cubicBezTo>
                <a:cubicBezTo>
                  <a:pt x="844" y="507"/>
                  <a:pt x="946" y="312"/>
                  <a:pt x="996" y="207"/>
                </a:cubicBezTo>
                <a:cubicBezTo>
                  <a:pt x="1046" y="102"/>
                  <a:pt x="1050" y="34"/>
                  <a:pt x="1061" y="0"/>
                </a:cubicBezTo>
              </a:path>
            </a:pathLst>
          </a:cu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685800" y="2057400"/>
            <a:ext cx="1714500" cy="2038350"/>
          </a:xfrm>
          <a:custGeom>
            <a:avLst/>
            <a:gdLst>
              <a:gd name="T0" fmla="*/ 2147483647 w 1080"/>
              <a:gd name="T1" fmla="*/ 2147483647 h 1284"/>
              <a:gd name="T2" fmla="*/ 2147483647 w 1080"/>
              <a:gd name="T3" fmla="*/ 2147483647 h 1284"/>
              <a:gd name="T4" fmla="*/ 2147483647 w 1080"/>
              <a:gd name="T5" fmla="*/ 2147483647 h 1284"/>
              <a:gd name="T6" fmla="*/ 2147483647 w 1080"/>
              <a:gd name="T7" fmla="*/ 2147483647 h 1284"/>
              <a:gd name="T8" fmla="*/ 2147483647 w 1080"/>
              <a:gd name="T9" fmla="*/ 2147483647 h 1284"/>
              <a:gd name="T10" fmla="*/ 0 w 1080"/>
              <a:gd name="T11" fmla="*/ 0 h 12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0"/>
              <a:gd name="T19" fmla="*/ 0 h 1284"/>
              <a:gd name="T20" fmla="*/ 1080 w 1080"/>
              <a:gd name="T21" fmla="*/ 1284 h 12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0" h="1284">
                <a:moveTo>
                  <a:pt x="1080" y="1284"/>
                </a:moveTo>
                <a:cubicBezTo>
                  <a:pt x="994" y="1230"/>
                  <a:pt x="909" y="1177"/>
                  <a:pt x="821" y="1107"/>
                </a:cubicBezTo>
                <a:cubicBezTo>
                  <a:pt x="733" y="1037"/>
                  <a:pt x="633" y="947"/>
                  <a:pt x="550" y="864"/>
                </a:cubicBezTo>
                <a:cubicBezTo>
                  <a:pt x="467" y="781"/>
                  <a:pt x="398" y="712"/>
                  <a:pt x="322" y="610"/>
                </a:cubicBezTo>
                <a:cubicBezTo>
                  <a:pt x="246" y="508"/>
                  <a:pt x="148" y="351"/>
                  <a:pt x="94" y="250"/>
                </a:cubicBezTo>
                <a:cubicBezTo>
                  <a:pt x="40" y="149"/>
                  <a:pt x="20" y="52"/>
                  <a:pt x="0" y="0"/>
                </a:cubicBezTo>
              </a:path>
            </a:pathLst>
          </a:cu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1828800" y="3733800"/>
            <a:ext cx="646113" cy="690563"/>
          </a:xfrm>
          <a:custGeom>
            <a:avLst/>
            <a:gdLst>
              <a:gd name="T0" fmla="*/ 2147483647 w 407"/>
              <a:gd name="T1" fmla="*/ 2147483647 h 435"/>
              <a:gd name="T2" fmla="*/ 2147483647 w 407"/>
              <a:gd name="T3" fmla="*/ 2147483647 h 435"/>
              <a:gd name="T4" fmla="*/ 2147483647 w 407"/>
              <a:gd name="T5" fmla="*/ 2147483647 h 435"/>
              <a:gd name="T6" fmla="*/ 2147483647 w 407"/>
              <a:gd name="T7" fmla="*/ 2147483647 h 435"/>
              <a:gd name="T8" fmla="*/ 2147483647 w 407"/>
              <a:gd name="T9" fmla="*/ 2147483647 h 435"/>
              <a:gd name="T10" fmla="*/ 2147483647 w 407"/>
              <a:gd name="T11" fmla="*/ 2147483647 h 435"/>
              <a:gd name="T12" fmla="*/ 2147483647 w 407"/>
              <a:gd name="T13" fmla="*/ 2147483647 h 435"/>
              <a:gd name="T14" fmla="*/ 2147483647 w 407"/>
              <a:gd name="T15" fmla="*/ 2147483647 h 435"/>
              <a:gd name="T16" fmla="*/ 2147483647 w 407"/>
              <a:gd name="T17" fmla="*/ 2147483647 h 435"/>
              <a:gd name="T18" fmla="*/ 2147483647 w 407"/>
              <a:gd name="T19" fmla="*/ 2147483647 h 435"/>
              <a:gd name="T20" fmla="*/ 2147483647 w 407"/>
              <a:gd name="T21" fmla="*/ 2147483647 h 435"/>
              <a:gd name="T22" fmla="*/ 2147483647 w 407"/>
              <a:gd name="T23" fmla="*/ 2147483647 h 435"/>
              <a:gd name="T24" fmla="*/ 2147483647 w 407"/>
              <a:gd name="T25" fmla="*/ 2147483647 h 435"/>
              <a:gd name="T26" fmla="*/ 2147483647 w 407"/>
              <a:gd name="T27" fmla="*/ 2147483647 h 435"/>
              <a:gd name="T28" fmla="*/ 2147483647 w 407"/>
              <a:gd name="T29" fmla="*/ 2147483647 h 435"/>
              <a:gd name="T30" fmla="*/ 2147483647 w 407"/>
              <a:gd name="T31" fmla="*/ 2147483647 h 435"/>
              <a:gd name="T32" fmla="*/ 2147483647 w 407"/>
              <a:gd name="T33" fmla="*/ 2147483647 h 435"/>
              <a:gd name="T34" fmla="*/ 2147483647 w 407"/>
              <a:gd name="T35" fmla="*/ 2147483647 h 435"/>
              <a:gd name="T36" fmla="*/ 2147483647 w 407"/>
              <a:gd name="T37" fmla="*/ 2147483647 h 435"/>
              <a:gd name="T38" fmla="*/ 2147483647 w 407"/>
              <a:gd name="T39" fmla="*/ 2147483647 h 435"/>
              <a:gd name="T40" fmla="*/ 2147483647 w 407"/>
              <a:gd name="T41" fmla="*/ 2147483647 h 435"/>
              <a:gd name="T42" fmla="*/ 2147483647 w 407"/>
              <a:gd name="T43" fmla="*/ 2147483647 h 435"/>
              <a:gd name="T44" fmla="*/ 2147483647 w 407"/>
              <a:gd name="T45" fmla="*/ 2147483647 h 435"/>
              <a:gd name="T46" fmla="*/ 2147483647 w 407"/>
              <a:gd name="T47" fmla="*/ 2147483647 h 435"/>
              <a:gd name="T48" fmla="*/ 2147483647 w 407"/>
              <a:gd name="T49" fmla="*/ 2147483647 h 435"/>
              <a:gd name="T50" fmla="*/ 2147483647 w 407"/>
              <a:gd name="T51" fmla="*/ 2147483647 h 435"/>
              <a:gd name="T52" fmla="*/ 2147483647 w 407"/>
              <a:gd name="T53" fmla="*/ 2147483647 h 43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07"/>
              <a:gd name="T82" fmla="*/ 0 h 435"/>
              <a:gd name="T83" fmla="*/ 407 w 407"/>
              <a:gd name="T84" fmla="*/ 435 h 43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07" h="435">
                <a:moveTo>
                  <a:pt x="407" y="268"/>
                </a:moveTo>
                <a:cubicBezTo>
                  <a:pt x="402" y="219"/>
                  <a:pt x="397" y="171"/>
                  <a:pt x="391" y="141"/>
                </a:cubicBezTo>
                <a:cubicBezTo>
                  <a:pt x="385" y="111"/>
                  <a:pt x="381" y="105"/>
                  <a:pt x="369" y="87"/>
                </a:cubicBezTo>
                <a:cubicBezTo>
                  <a:pt x="357" y="69"/>
                  <a:pt x="341" y="49"/>
                  <a:pt x="322" y="36"/>
                </a:cubicBezTo>
                <a:cubicBezTo>
                  <a:pt x="303" y="23"/>
                  <a:pt x="279" y="12"/>
                  <a:pt x="252" y="7"/>
                </a:cubicBezTo>
                <a:cubicBezTo>
                  <a:pt x="225" y="2"/>
                  <a:pt x="186" y="0"/>
                  <a:pt x="161" y="4"/>
                </a:cubicBezTo>
                <a:cubicBezTo>
                  <a:pt x="136" y="8"/>
                  <a:pt x="118" y="20"/>
                  <a:pt x="100" y="32"/>
                </a:cubicBezTo>
                <a:cubicBezTo>
                  <a:pt x="82" y="44"/>
                  <a:pt x="68" y="59"/>
                  <a:pt x="54" y="77"/>
                </a:cubicBezTo>
                <a:cubicBezTo>
                  <a:pt x="40" y="95"/>
                  <a:pt x="26" y="115"/>
                  <a:pt x="17" y="138"/>
                </a:cubicBezTo>
                <a:cubicBezTo>
                  <a:pt x="8" y="161"/>
                  <a:pt x="2" y="189"/>
                  <a:pt x="2" y="218"/>
                </a:cubicBezTo>
                <a:cubicBezTo>
                  <a:pt x="2" y="247"/>
                  <a:pt x="0" y="281"/>
                  <a:pt x="15" y="312"/>
                </a:cubicBezTo>
                <a:cubicBezTo>
                  <a:pt x="30" y="343"/>
                  <a:pt x="63" y="384"/>
                  <a:pt x="94" y="404"/>
                </a:cubicBezTo>
                <a:cubicBezTo>
                  <a:pt x="125" y="424"/>
                  <a:pt x="167" y="429"/>
                  <a:pt x="202" y="432"/>
                </a:cubicBezTo>
                <a:cubicBezTo>
                  <a:pt x="237" y="435"/>
                  <a:pt x="278" y="435"/>
                  <a:pt x="305" y="420"/>
                </a:cubicBezTo>
                <a:cubicBezTo>
                  <a:pt x="332" y="405"/>
                  <a:pt x="353" y="377"/>
                  <a:pt x="367" y="341"/>
                </a:cubicBezTo>
                <a:cubicBezTo>
                  <a:pt x="381" y="305"/>
                  <a:pt x="391" y="244"/>
                  <a:pt x="388" y="204"/>
                </a:cubicBezTo>
                <a:cubicBezTo>
                  <a:pt x="385" y="164"/>
                  <a:pt x="366" y="126"/>
                  <a:pt x="348" y="100"/>
                </a:cubicBezTo>
                <a:cubicBezTo>
                  <a:pt x="330" y="74"/>
                  <a:pt x="308" y="58"/>
                  <a:pt x="281" y="45"/>
                </a:cubicBezTo>
                <a:cubicBezTo>
                  <a:pt x="254" y="32"/>
                  <a:pt x="217" y="22"/>
                  <a:pt x="188" y="24"/>
                </a:cubicBezTo>
                <a:cubicBezTo>
                  <a:pt x="159" y="26"/>
                  <a:pt x="127" y="45"/>
                  <a:pt x="108" y="58"/>
                </a:cubicBezTo>
                <a:cubicBezTo>
                  <a:pt x="89" y="71"/>
                  <a:pt x="84" y="85"/>
                  <a:pt x="73" y="103"/>
                </a:cubicBezTo>
                <a:cubicBezTo>
                  <a:pt x="62" y="121"/>
                  <a:pt x="49" y="140"/>
                  <a:pt x="44" y="165"/>
                </a:cubicBezTo>
                <a:cubicBezTo>
                  <a:pt x="39" y="190"/>
                  <a:pt x="37" y="228"/>
                  <a:pt x="41" y="255"/>
                </a:cubicBezTo>
                <a:cubicBezTo>
                  <a:pt x="45" y="282"/>
                  <a:pt x="51" y="304"/>
                  <a:pt x="66" y="325"/>
                </a:cubicBezTo>
                <a:cubicBezTo>
                  <a:pt x="81" y="346"/>
                  <a:pt x="105" y="370"/>
                  <a:pt x="134" y="383"/>
                </a:cubicBezTo>
                <a:cubicBezTo>
                  <a:pt x="163" y="396"/>
                  <a:pt x="210" y="403"/>
                  <a:pt x="241" y="402"/>
                </a:cubicBezTo>
                <a:cubicBezTo>
                  <a:pt x="272" y="401"/>
                  <a:pt x="295" y="388"/>
                  <a:pt x="318" y="376"/>
                </a:cubicBezTo>
              </a:path>
            </a:pathLst>
          </a:cu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9821" name="Oval 13"/>
          <p:cNvSpPr>
            <a:spLocks noChangeArrowheads="1"/>
          </p:cNvSpPr>
          <p:nvPr/>
        </p:nvSpPr>
        <p:spPr bwMode="auto">
          <a:xfrm>
            <a:off x="2362200" y="4038600"/>
            <a:ext cx="130175" cy="13017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1D1D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2" name="Oval 14"/>
          <p:cNvSpPr>
            <a:spLocks noChangeArrowheads="1"/>
          </p:cNvSpPr>
          <p:nvPr/>
        </p:nvSpPr>
        <p:spPr bwMode="auto">
          <a:xfrm>
            <a:off x="2362200" y="3962400"/>
            <a:ext cx="130175" cy="13017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1D1D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3" name="Oval 15"/>
          <p:cNvSpPr>
            <a:spLocks noChangeArrowheads="1"/>
          </p:cNvSpPr>
          <p:nvPr/>
        </p:nvSpPr>
        <p:spPr bwMode="auto">
          <a:xfrm>
            <a:off x="2362200" y="4038600"/>
            <a:ext cx="130175" cy="13017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1D1D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4" name="Oval 16"/>
          <p:cNvSpPr>
            <a:spLocks noChangeArrowheads="1"/>
          </p:cNvSpPr>
          <p:nvPr/>
        </p:nvSpPr>
        <p:spPr bwMode="auto">
          <a:xfrm>
            <a:off x="2362200" y="4038600"/>
            <a:ext cx="130175" cy="13017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50000">
                <a:srgbClr val="1D1D00"/>
              </a:gs>
              <a:gs pos="100000">
                <a:srgbClr val="FFF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Text Box 17"/>
          <p:cNvSpPr txBox="1">
            <a:spLocks noChangeArrowheads="1"/>
          </p:cNvSpPr>
          <p:nvPr/>
        </p:nvSpPr>
        <p:spPr bwMode="auto">
          <a:xfrm>
            <a:off x="5257800" y="4460875"/>
            <a:ext cx="3886200" cy="193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/>
              <a:t>To eliminate these problems:</a:t>
            </a:r>
            <a:r>
              <a:rPr lang="en-US"/>
              <a:t> </a:t>
            </a:r>
          </a:p>
          <a:p>
            <a:pPr eaLnBrk="1" hangingPunct="1"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en-US"/>
              <a:t>Detect electrons in field-free region near beampipe</a:t>
            </a:r>
          </a:p>
          <a:p>
            <a:pPr eaLnBrk="1" hangingPunct="1"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§"/>
            </a:pPr>
            <a:r>
              <a:rPr lang="en-US"/>
              <a:t>Need &gt;90% efficiency</a:t>
            </a:r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0227E-7 C 0.0165 -0.01529 0.03316 -0.03035 0.05243 -0.05328 C 0.07153 -0.07621 0.09653 -0.10702 0.11528 -0.13829 C 0.13386 -0.16933 0.15295 -0.21126 0.16441 -0.24045 C 0.17622 -0.26963 0.18038 -0.29164 0.1849 -0.31364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0" y="-157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04007E-6 C 0.0033 -0.01853 0.00764 -0.07019 0.02136 -0.11072 C 0.03525 -0.15103 0.05643 -0.20477 0.08247 -0.24207 C 0.10868 -0.27936 0.14844 -0.30808 0.179 -0.33356 C 0.20955 -0.35881 0.24809 -0.38151 0.26615 -0.39402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0" y="-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C -0.01684 -0.01459 -0.03385 -0.02894 -0.05347 -0.05093 C -0.07274 -0.07269 -0.09826 -0.10209 -0.11736 -0.13195 C -0.13628 -0.16135 -0.15555 -0.20139 -0.16736 -0.22917 C -0.17934 -0.25695 -0.1835 -0.27801 -0.18802 -0.29885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-150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7037E-7 C -0.00104 -0.00694 -0.00191 -0.03102 -0.0059 -0.0412 C -0.0099 -0.05139 -0.01684 -0.05764 -0.02378 -0.06065 C -0.03073 -0.06366 -0.04045 -0.06366 -0.04757 -0.05903 C -0.05469 -0.0544 -0.06319 -0.04352 -0.06667 -0.03333 C -0.07014 -0.02315 -0.07031 -0.0081 -0.06875 0.00208 C -0.06719 0.01227 -0.06267 0.0213 -0.05712 0.02708 C -0.05156 0.03287 -0.04271 0.03588 -0.03576 0.03657 C -0.02882 0.03727 -0.02118 0.03681 -0.0158 0.03056 C -0.01042 0.02431 -0.00469 0.01088 -0.00382 -0.00116 C -0.00295 -0.01319 -0.00521 -0.03241 -0.01076 -0.04167 C -0.01632 -0.05093 -0.02847 -0.05972 -0.03715 -0.05671 C -0.04583 -0.0537 -0.06059 -0.03634 -0.06337 -0.02384 C -0.06615 -0.01134 -0.05937 0.00903 -0.05417 0.01782 C -0.04896 0.02662 -0.03906 0.02731 -0.03247 0.02824 C -0.02587 0.02917 -0.01858 0.02477 -0.01493 0.02384 " pathEditMode="relative" rAng="0" ptsTypes="aaaaaaaaaaaaaaaa">
                                      <p:cBhvr>
                                        <p:cTn id="29" dur="2000" fill="hold"/>
                                        <p:tgtEl>
                                          <p:spTgt spid="1198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" y="-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7" grpId="0" animBg="1"/>
      <p:bldP spid="119818" grpId="0" animBg="1"/>
      <p:bldP spid="119819" grpId="0" animBg="1"/>
      <p:bldP spid="119820" grpId="0" animBg="1"/>
      <p:bldP spid="119821" grpId="0" animBg="1"/>
      <p:bldP spid="119821" grpId="1" animBg="1"/>
      <p:bldP spid="119822" grpId="0" animBg="1"/>
      <p:bldP spid="119822" grpId="1" animBg="1"/>
      <p:bldP spid="119823" grpId="0" animBg="1"/>
      <p:bldP spid="119823" grpId="1" animBg="1"/>
      <p:bldP spid="119824" grpId="0" animBg="1"/>
      <p:bldP spid="119824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ield_lines_rb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25177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field_lines_fb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838200"/>
            <a:ext cx="2522537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5120"/>
          <p:cNvSpPr txBox="1">
            <a:spLocks noChangeArrowheads="1"/>
          </p:cNvSpPr>
          <p:nvPr/>
        </p:nvSpPr>
        <p:spPr bwMode="auto">
          <a:xfrm>
            <a:off x="3074988" y="47625"/>
            <a:ext cx="325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u="sng">
                <a:solidFill>
                  <a:schemeClr val="tx2"/>
                </a:solidFill>
              </a:rPr>
              <a:t>E-Field Line Directions</a:t>
            </a:r>
          </a:p>
        </p:txBody>
      </p:sp>
      <p:sp>
        <p:nvSpPr>
          <p:cNvPr id="36869" name="Rectangle 5123"/>
          <p:cNvSpPr>
            <a:spLocks noChangeArrowheads="1"/>
          </p:cNvSpPr>
          <p:nvPr/>
        </p:nvSpPr>
        <p:spPr bwMode="auto">
          <a:xfrm>
            <a:off x="152400" y="533400"/>
            <a:ext cx="8839200" cy="6248400"/>
          </a:xfrm>
          <a:prstGeom prst="rect">
            <a:avLst/>
          </a:prstGeom>
          <a:noFill/>
          <a:ln w="38100" cmpd="dbl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7315200" y="914400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Forward Bias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724400" y="914400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Reverse Bias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28600" y="5865813"/>
            <a:ext cx="2647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CC0000"/>
                </a:solidFill>
              </a:rPr>
              <a:t>Lines go to mesh</a:t>
            </a:r>
          </a:p>
          <a:p>
            <a:pPr eaLnBrk="1" hangingPunct="1"/>
            <a:r>
              <a:rPr lang="en-US"/>
              <a:t>Lines go to pad</a:t>
            </a:r>
          </a:p>
          <a:p>
            <a:pPr eaLnBrk="1" hangingPunct="1"/>
            <a:r>
              <a:rPr lang="en-US">
                <a:solidFill>
                  <a:srgbClr val="0000FF"/>
                </a:solidFill>
              </a:rPr>
              <a:t>Lines go to GEM bottom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28600" y="901700"/>
            <a:ext cx="3540125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In this simulation… 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electrons were created at the </a:t>
            </a:r>
            <a:br>
              <a:rPr lang="en-US"/>
            </a:br>
            <a:r>
              <a:rPr lang="en-US"/>
              <a:t>  surface of the GEM. </a:t>
            </a:r>
          </a:p>
          <a:p>
            <a:pPr eaLnBrk="1" hangingPunct="1">
              <a:buFontTx/>
              <a:buChar char="•"/>
            </a:pPr>
            <a:r>
              <a:rPr lang="en-US"/>
              <a:t> electron path follows E-Field </a:t>
            </a:r>
            <a:br>
              <a:rPr lang="en-US"/>
            </a:br>
            <a:r>
              <a:rPr lang="en-US"/>
              <a:t>  lines</a:t>
            </a:r>
          </a:p>
          <a:p>
            <a:pPr eaLnBrk="1" hangingPunct="1">
              <a:buFontTx/>
              <a:buChar char="•"/>
            </a:pPr>
            <a:r>
              <a:rPr lang="en-US"/>
              <a:t> recorded PE’s final destination. 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/>
            <a:r>
              <a:rPr lang="en-US"/>
              <a:t>Reverse Bias (-30V): </a:t>
            </a:r>
          </a:p>
          <a:p>
            <a:pPr eaLnBrk="1" hangingPunct="1">
              <a:buFontTx/>
              <a:buChar char="•"/>
            </a:pPr>
            <a:r>
              <a:rPr lang="en-US"/>
              <a:t> most (~91%) e’s from the </a:t>
            </a:r>
            <a:br>
              <a:rPr lang="en-US"/>
            </a:br>
            <a:r>
              <a:rPr lang="en-US"/>
              <a:t>  GEM surface end up on pads.</a:t>
            </a:r>
          </a:p>
          <a:p>
            <a:pPr eaLnBrk="1" hangingPunct="1">
              <a:buFontTx/>
              <a:buChar char="•"/>
            </a:pPr>
            <a:r>
              <a:rPr lang="en-US"/>
              <a:t> ~3% are swept up to mesh.</a:t>
            </a:r>
          </a:p>
          <a:p>
            <a:pPr eaLnBrk="1" hangingPunct="1">
              <a:buFontTx/>
              <a:buChar char="•"/>
            </a:pPr>
            <a:r>
              <a:rPr lang="en-US"/>
              <a:t> ~6% lost to GEM bottom. 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28600" y="4648200"/>
            <a:ext cx="3495675" cy="12001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i="1" u="sng"/>
              <a:t>note</a:t>
            </a:r>
            <a:r>
              <a:rPr lang="en-US"/>
              <a:t>: </a:t>
            </a:r>
          </a:p>
          <a:p>
            <a:pPr eaLnBrk="1" hangingPunct="1"/>
            <a:r>
              <a:rPr lang="en-US" i="1"/>
              <a:t>field line destinations and actual </a:t>
            </a:r>
            <a:br>
              <a:rPr lang="en-US" i="1"/>
            </a:br>
            <a:r>
              <a:rPr lang="en-US" i="1"/>
              <a:t>charge destinations are different</a:t>
            </a:r>
            <a:br>
              <a:rPr lang="en-US" i="1"/>
            </a:br>
            <a:r>
              <a:rPr lang="en-US" i="1"/>
              <a:t>due to diffusion and avalanche. 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2266950" y="533400"/>
            <a:ext cx="535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Line density does NOT represent field strength!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5120"/>
          <p:cNvSpPr txBox="1">
            <a:spLocks noChangeArrowheads="1"/>
          </p:cNvSpPr>
          <p:nvPr/>
        </p:nvSpPr>
        <p:spPr bwMode="auto">
          <a:xfrm>
            <a:off x="3074988" y="47625"/>
            <a:ext cx="32543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u="sng">
                <a:solidFill>
                  <a:schemeClr val="tx2"/>
                </a:solidFill>
              </a:rPr>
              <a:t>E-Field Line Directions</a:t>
            </a:r>
          </a:p>
          <a:p>
            <a:pPr algn="ctr" eaLnBrk="1" hangingPunct="1"/>
            <a:r>
              <a:rPr lang="en-US" sz="1400">
                <a:solidFill>
                  <a:schemeClr val="tx2"/>
                </a:solidFill>
              </a:rPr>
              <a:t>Reverse Bias</a:t>
            </a:r>
          </a:p>
        </p:txBody>
      </p:sp>
      <p:sp>
        <p:nvSpPr>
          <p:cNvPr id="37891" name="Rectangle 5123"/>
          <p:cNvSpPr>
            <a:spLocks noChangeArrowheads="1"/>
          </p:cNvSpPr>
          <p:nvPr/>
        </p:nvSpPr>
        <p:spPr bwMode="auto">
          <a:xfrm>
            <a:off x="228600" y="762000"/>
            <a:ext cx="8686800" cy="5791200"/>
          </a:xfrm>
          <a:prstGeom prst="rect">
            <a:avLst/>
          </a:prstGeom>
          <a:noFill/>
          <a:ln w="38100" cmpd="dbl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0" tIns="45715" rIns="91430" bIns="45715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37892" name="Picture 4" descr="field_lines_rb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93888"/>
            <a:ext cx="1966913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field_lines_rb1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893888"/>
            <a:ext cx="19637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field_lines_rb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93888"/>
            <a:ext cx="1966913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field_lines_rb5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1958975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323850" y="1187450"/>
            <a:ext cx="653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For an intuition of what different negative drift fields look like… </a:t>
            </a:r>
          </a:p>
          <a:p>
            <a:pPr eaLnBrk="1" hangingPunct="1">
              <a:buFontTx/>
              <a:buChar char="•"/>
            </a:pPr>
            <a:r>
              <a:rPr lang="en-US"/>
              <a:t> notice that “reverse bias” doesn’t turn on immediately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7258050" y="838200"/>
            <a:ext cx="1581150" cy="649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CC0000"/>
                </a:solidFill>
              </a:rPr>
              <a:t>Lines go to mesh</a:t>
            </a:r>
          </a:p>
          <a:p>
            <a:pPr eaLnBrk="1" hangingPunct="1"/>
            <a:r>
              <a:rPr lang="en-US" sz="1200"/>
              <a:t>Lines go to pad</a:t>
            </a:r>
          </a:p>
          <a:p>
            <a:pPr eaLnBrk="1" hangingPunct="1"/>
            <a:r>
              <a:rPr lang="en-US" sz="1200">
                <a:solidFill>
                  <a:srgbClr val="0000FF"/>
                </a:solidFill>
              </a:rPr>
              <a:t>Lines go to GEM bot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1752600" y="776288"/>
            <a:ext cx="535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492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Line density does NOT represent field strength!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Experimental results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3563" y="1285875"/>
            <a:ext cx="4043362" cy="5114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smtClean="0"/>
              <a:t>Hadrons (actually </a:t>
            </a:r>
            <a:r>
              <a:rPr lang="en-US" sz="2400" baseline="30000" smtClean="0"/>
              <a:t>55</a:t>
            </a:r>
            <a:r>
              <a:rPr lang="en-US" sz="2400" smtClean="0"/>
              <a:t>Fe) drop suddenly in efficiency as bias goes reverse.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Photon-electrons fall off slowly with increasing reverse bias.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HBD will operate best when placed “just barely” into the reverse bias mode.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Since voltages are roughly 4000 V, need 0.1% precision to get bias correct to 4V!!!</a:t>
            </a:r>
          </a:p>
        </p:txBody>
      </p:sp>
      <p:graphicFrame>
        <p:nvGraphicFramePr>
          <p:cNvPr id="3891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262563" y="4016375"/>
          <a:ext cx="3881437" cy="284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6" name="Chart" r:id="rId4" imgW="6772195" imgH="3714643" progId="Excel.Chart.8">
                  <p:embed/>
                </p:oleObj>
              </mc:Choice>
              <mc:Fallback>
                <p:oleObj name="Chart" r:id="rId4" imgW="6772195" imgH="3714643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2563" y="4016375"/>
                        <a:ext cx="3881437" cy="284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7" name="Picture 5" descr="drift_field_sca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69"/>
          <a:stretch>
            <a:fillRect/>
          </a:stretch>
        </p:blipFill>
        <p:spPr bwMode="auto">
          <a:xfrm>
            <a:off x="5273675" y="1009650"/>
            <a:ext cx="3870325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8304213" y="3152775"/>
            <a:ext cx="636587" cy="3317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b="1" baseline="30000">
                <a:latin typeface="Verdana" pitchFamily="34" charset="0"/>
              </a:rPr>
              <a:t>55</a:t>
            </a:r>
            <a:r>
              <a:rPr lang="en-US" sz="1600" b="1">
                <a:latin typeface="Verdana" pitchFamily="34" charset="0"/>
              </a:rPr>
              <a:t>Fe</a:t>
            </a:r>
            <a:endParaRPr lang="en-US" sz="1600" b="1" baseline="30000">
              <a:latin typeface="Verdana" pitchFamily="34" charset="0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6921500" y="5986463"/>
            <a:ext cx="1557338" cy="333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b="1">
                <a:latin typeface="Verdana" pitchFamily="34" charset="0"/>
              </a:rPr>
              <a:t>Scintillation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871538"/>
            <a:ext cx="5875337" cy="3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Spectra in Beam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25450" y="4465638"/>
            <a:ext cx="8229600" cy="2074862"/>
          </a:xfrm>
        </p:spPr>
        <p:txBody>
          <a:bodyPr/>
          <a:lstStyle/>
          <a:p>
            <a:r>
              <a:rPr lang="en-US" smtClean="0"/>
              <a:t>Spectra show two components:</a:t>
            </a:r>
          </a:p>
          <a:p>
            <a:pPr lvl="1"/>
            <a:r>
              <a:rPr lang="en-US" smtClean="0"/>
              <a:t>Single Scintillation Electrons (expo)</a:t>
            </a:r>
          </a:p>
          <a:p>
            <a:pPr lvl="1"/>
            <a:r>
              <a:rPr lang="en-US" smtClean="0"/>
              <a:t>MIP (Landau)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982913" y="1562100"/>
            <a:ext cx="1555750" cy="333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b="1">
                <a:latin typeface="Verdana" pitchFamily="34" charset="0"/>
              </a:rPr>
              <a:t>Scintillation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373563" y="2046288"/>
            <a:ext cx="750887" cy="333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b="1">
                <a:latin typeface="Verdana" pitchFamily="34" charset="0"/>
              </a:rPr>
              <a:t>MIPs</a:t>
            </a:r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H="1">
            <a:off x="2705100" y="1838325"/>
            <a:ext cx="968375" cy="692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 flipH="1">
            <a:off x="4087813" y="2392363"/>
            <a:ext cx="692150" cy="414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332413" y="2738438"/>
            <a:ext cx="1370012" cy="33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b="1">
                <a:solidFill>
                  <a:srgbClr val="FF0000"/>
                </a:solidFill>
                <a:latin typeface="Verdana" pitchFamily="34" charset="0"/>
              </a:rPr>
              <a:t>FORWARD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535363" y="3567113"/>
            <a:ext cx="1220787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286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REVERSE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4000" smtClean="0"/>
              <a:t>Goal List for HBD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84263"/>
            <a:ext cx="8229600" cy="53927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500" smtClean="0"/>
              <a:t>Forward/Reverse threshold (standalone):</a:t>
            </a:r>
          </a:p>
          <a:p>
            <a:pPr lvl="1">
              <a:lnSpc>
                <a:spcPct val="90000"/>
              </a:lnSpc>
            </a:pPr>
            <a:r>
              <a:rPr lang="en-US" sz="2100" smtClean="0"/>
              <a:t>Change bias step-by-step.</a:t>
            </a:r>
          </a:p>
          <a:p>
            <a:pPr lvl="1">
              <a:lnSpc>
                <a:spcPct val="90000"/>
              </a:lnSpc>
            </a:pPr>
            <a:r>
              <a:rPr lang="en-US" sz="2100" smtClean="0"/>
              <a:t>Search for loss of MIP peak.</a:t>
            </a:r>
          </a:p>
          <a:p>
            <a:pPr lvl="1">
              <a:lnSpc>
                <a:spcPct val="90000"/>
              </a:lnSpc>
            </a:pPr>
            <a:r>
              <a:rPr lang="en-US" sz="2100" smtClean="0">
                <a:solidFill>
                  <a:srgbClr val="CC0099"/>
                </a:solidFill>
              </a:rPr>
              <a:t>DONE (and we thought this would be hard) </a:t>
            </a:r>
          </a:p>
          <a:p>
            <a:pPr>
              <a:lnSpc>
                <a:spcPct val="90000"/>
              </a:lnSpc>
            </a:pPr>
            <a:r>
              <a:rPr lang="en-US" sz="2800" smtClean="0"/>
              <a:t>Gain </a:t>
            </a:r>
            <a:r>
              <a:rPr lang="en-US" sz="2500" smtClean="0"/>
              <a:t>Calibration (Standalone)</a:t>
            </a:r>
            <a:r>
              <a:rPr lang="en-US" sz="2800" smtClean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2100" smtClean="0"/>
              <a:t>Observe scintillation signal in every channel.</a:t>
            </a:r>
          </a:p>
          <a:p>
            <a:pPr lvl="1">
              <a:lnSpc>
                <a:spcPct val="90000"/>
              </a:lnSpc>
            </a:pPr>
            <a:r>
              <a:rPr lang="en-US" sz="2100" smtClean="0"/>
              <a:t>Fit scintillation slope to get gain.</a:t>
            </a:r>
          </a:p>
          <a:p>
            <a:pPr lvl="1">
              <a:lnSpc>
                <a:spcPct val="90000"/>
              </a:lnSpc>
            </a:pPr>
            <a:r>
              <a:rPr lang="en-US" sz="2100" smtClean="0"/>
              <a:t>Adjust voltages to get nearly uniform gain.</a:t>
            </a:r>
          </a:p>
          <a:p>
            <a:pPr lvl="1">
              <a:lnSpc>
                <a:spcPct val="90000"/>
              </a:lnSpc>
            </a:pPr>
            <a:r>
              <a:rPr lang="en-US" sz="2100" smtClean="0">
                <a:solidFill>
                  <a:srgbClr val="CC0099"/>
                </a:solidFill>
              </a:rPr>
              <a:t>DONE (better than 10%...WOW)</a:t>
            </a:r>
          </a:p>
          <a:p>
            <a:pPr>
              <a:lnSpc>
                <a:spcPct val="90000"/>
              </a:lnSpc>
            </a:pPr>
            <a:r>
              <a:rPr lang="en-US" sz="2500" smtClean="0"/>
              <a:t>High Statistics Reverse Bias (tracking)</a:t>
            </a:r>
          </a:p>
          <a:p>
            <a:pPr lvl="1">
              <a:lnSpc>
                <a:spcPct val="90000"/>
              </a:lnSpc>
            </a:pPr>
            <a:r>
              <a:rPr lang="en-US" sz="2100" smtClean="0"/>
              <a:t>Determine Hadron Response.</a:t>
            </a:r>
          </a:p>
          <a:p>
            <a:pPr lvl="1">
              <a:lnSpc>
                <a:spcPct val="90000"/>
              </a:lnSpc>
            </a:pPr>
            <a:r>
              <a:rPr lang="en-US" sz="2100" smtClean="0"/>
              <a:t>Determine isolated electron response.</a:t>
            </a:r>
          </a:p>
          <a:p>
            <a:pPr lvl="1">
              <a:lnSpc>
                <a:spcPct val="90000"/>
              </a:lnSpc>
            </a:pPr>
            <a:r>
              <a:rPr lang="en-US" sz="2100" smtClean="0"/>
              <a:t>Determine “double” electron response.</a:t>
            </a:r>
          </a:p>
          <a:p>
            <a:pPr lvl="1">
              <a:lnSpc>
                <a:spcPct val="90000"/>
              </a:lnSpc>
            </a:pPr>
            <a:r>
              <a:rPr lang="en-US" sz="2100" smtClean="0">
                <a:solidFill>
                  <a:srgbClr val="CC0099"/>
                </a:solidFill>
              </a:rPr>
              <a:t>DONE (excellent Results)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535363" y="284163"/>
            <a:ext cx="2073275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3300" b="1">
                <a:solidFill>
                  <a:srgbClr val="000000"/>
                </a:solidFill>
              </a:rPr>
              <a:t>DV Scan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084388" y="939800"/>
            <a:ext cx="4695825" cy="2633663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b="1">
                <a:solidFill>
                  <a:srgbClr val="000000"/>
                </a:solidFill>
              </a:rPr>
              <a:t>	 			Color scheme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 sz="2000" b="1">
              <a:solidFill>
                <a:srgbClr val="000000"/>
              </a:solidFill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b="1">
                <a:solidFill>
                  <a:srgbClr val="000000"/>
                </a:solidFill>
              </a:rPr>
              <a:t>RUN                 LINE COLOR       BIAS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b="1">
                <a:solidFill>
                  <a:srgbClr val="000000"/>
                </a:solidFill>
              </a:rPr>
              <a:t>274058             Red                        +30V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b="1">
                <a:solidFill>
                  <a:srgbClr val="000000"/>
                </a:solidFill>
              </a:rPr>
              <a:t>      059             Black                      0V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b="1">
                <a:solidFill>
                  <a:srgbClr val="000000"/>
                </a:solidFill>
              </a:rPr>
              <a:t>      060             Green                     -5V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b="1">
                <a:solidFill>
                  <a:srgbClr val="000000"/>
                </a:solidFill>
              </a:rPr>
              <a:t>      </a:t>
            </a:r>
            <a:r>
              <a:rPr lang="en-US" sz="2000" b="1">
                <a:solidFill>
                  <a:schemeClr val="bg2"/>
                </a:solidFill>
              </a:rPr>
              <a:t>061             Blue                      -10V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b="1">
                <a:solidFill>
                  <a:srgbClr val="000000"/>
                </a:solidFill>
              </a:rPr>
              <a:t>      062             Yellow                   -15V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000" b="1">
                <a:solidFill>
                  <a:srgbClr val="000000"/>
                </a:solidFill>
              </a:rPr>
              <a:t>      063             Magenta                -20V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488"/>
            <a:ext cx="45624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725488"/>
            <a:ext cx="45624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5888"/>
            <a:ext cx="45624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3925888"/>
            <a:ext cx="456247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252538" y="1036638"/>
            <a:ext cx="12922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b="1">
                <a:solidFill>
                  <a:srgbClr val="000000"/>
                </a:solidFill>
              </a:rPr>
              <a:t>EN1   -15V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021388" y="1036638"/>
            <a:ext cx="12287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b="1">
                <a:solidFill>
                  <a:srgbClr val="000000"/>
                </a:solidFill>
              </a:rPr>
              <a:t>EN2  -10V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1244600" y="4148138"/>
            <a:ext cx="1227138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b="1">
                <a:solidFill>
                  <a:srgbClr val="000000"/>
                </a:solidFill>
              </a:rPr>
              <a:t>EN3  -15V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013450" y="4148138"/>
            <a:ext cx="12287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b="1">
                <a:solidFill>
                  <a:srgbClr val="000000"/>
                </a:solidFill>
              </a:rPr>
              <a:t>EN4  -10V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Important for Detector Design</a:t>
            </a:r>
            <a:endParaRPr lang="en-US" dirty="0">
              <a:ea typeface="+mj-ea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sz="1800" dirty="0" smtClean="0">
                <a:ea typeface="+mn-ea"/>
              </a:rPr>
              <a:t>Detector must be multi-purpose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sz="1600" dirty="0" smtClean="0">
                <a:ea typeface="+mn-ea"/>
              </a:rPr>
              <a:t>One detector for inclusive (</a:t>
            </a:r>
            <a:r>
              <a:rPr lang="en-US" sz="1600" dirty="0" err="1" smtClean="0">
                <a:ea typeface="+mn-ea"/>
              </a:rPr>
              <a:t>ep</a:t>
            </a:r>
            <a:r>
              <a:rPr lang="en-US" sz="1600" dirty="0" smtClean="0">
                <a:ea typeface="+mn-ea"/>
              </a:rPr>
              <a:t> -&gt; </a:t>
            </a:r>
            <a:r>
              <a:rPr lang="en-US" sz="1600" dirty="0" err="1" smtClean="0">
                <a:ea typeface="+mn-ea"/>
              </a:rPr>
              <a:t>e’X</a:t>
            </a:r>
            <a:r>
              <a:rPr lang="en-US" sz="1600" dirty="0" smtClean="0">
                <a:ea typeface="+mn-ea"/>
              </a:rPr>
              <a:t>), </a:t>
            </a:r>
            <a:r>
              <a:rPr lang="en-US" sz="1600" dirty="0" smtClean="0">
                <a:ea typeface="+mn-ea"/>
                <a:sym typeface="Wingdings"/>
              </a:rPr>
              <a:t>semi-inclusive (</a:t>
            </a:r>
            <a:r>
              <a:rPr lang="en-US" sz="1600" dirty="0" err="1" smtClean="0">
                <a:ea typeface="+mn-ea"/>
                <a:sym typeface="Wingdings"/>
              </a:rPr>
              <a:t>ep</a:t>
            </a:r>
            <a:r>
              <a:rPr lang="en-US" sz="1600" dirty="0" smtClean="0">
                <a:ea typeface="+mn-ea"/>
                <a:sym typeface="Wingdings"/>
              </a:rPr>
              <a:t>-&gt;</a:t>
            </a:r>
            <a:r>
              <a:rPr lang="en-US" sz="1600" dirty="0" err="1" smtClean="0">
                <a:ea typeface="+mn-ea"/>
                <a:sym typeface="Wingdings"/>
              </a:rPr>
              <a:t>e’hadron(s)X</a:t>
            </a:r>
            <a:r>
              <a:rPr lang="en-US" sz="1600" dirty="0" smtClean="0">
                <a:ea typeface="+mn-ea"/>
                <a:sym typeface="Wingdings"/>
              </a:rPr>
              <a:t>), exclusive (</a:t>
            </a:r>
            <a:r>
              <a:rPr lang="en-US" sz="1600" dirty="0" err="1" smtClean="0">
                <a:ea typeface="+mn-ea"/>
                <a:sym typeface="Wingdings"/>
              </a:rPr>
              <a:t>ep</a:t>
            </a:r>
            <a:r>
              <a:rPr lang="en-US" sz="1600" dirty="0" smtClean="0">
                <a:ea typeface="+mn-ea"/>
                <a:sym typeface="Wingdings"/>
              </a:rPr>
              <a:t> -&gt; </a:t>
            </a:r>
            <a:r>
              <a:rPr lang="en-US" sz="1600" dirty="0" err="1" smtClean="0">
                <a:ea typeface="+mn-ea"/>
                <a:sym typeface="Wingdings"/>
              </a:rPr>
              <a:t>e’</a:t>
            </a:r>
            <a:r>
              <a:rPr lang="en-US" sz="1600" dirty="0" err="1" smtClean="0">
                <a:latin typeface="Symbol" charset="2"/>
                <a:ea typeface="+mn-ea"/>
                <a:cs typeface="Symbol" charset="2"/>
                <a:sym typeface="Wingdings"/>
              </a:rPr>
              <a:t>p</a:t>
            </a:r>
            <a:r>
              <a:rPr lang="en-US" sz="1600" dirty="0" err="1" smtClean="0">
                <a:ea typeface="+mn-ea"/>
                <a:sym typeface="Wingdings"/>
              </a:rPr>
              <a:t>p</a:t>
            </a:r>
            <a:r>
              <a:rPr lang="en-US" sz="1600" dirty="0" smtClean="0">
                <a:ea typeface="+mn-ea"/>
                <a:sym typeface="Wingdings"/>
              </a:rPr>
              <a:t>) reactions in </a:t>
            </a:r>
            <a:r>
              <a:rPr lang="en-US" sz="1600" dirty="0" err="1" smtClean="0">
                <a:ea typeface="+mn-ea"/>
                <a:sym typeface="Wingdings"/>
              </a:rPr>
              <a:t>ep/eA</a:t>
            </a:r>
            <a:r>
              <a:rPr lang="en-US" sz="1600" dirty="0" smtClean="0">
                <a:ea typeface="+mn-ea"/>
                <a:sym typeface="Wingdings"/>
              </a:rPr>
              <a:t> interactions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sz="1600" dirty="0" smtClean="0">
                <a:ea typeface="+mn-ea"/>
              </a:rPr>
              <a:t>run at very different beam energies (and </a:t>
            </a:r>
            <a:r>
              <a:rPr lang="en-US" sz="1600" dirty="0" err="1" smtClean="0">
                <a:ea typeface="+mn-ea"/>
              </a:rPr>
              <a:t>ep</a:t>
            </a:r>
            <a:r>
              <a:rPr lang="en-US" sz="1600" dirty="0" smtClean="0">
                <a:ea typeface="+mn-ea"/>
              </a:rPr>
              <a:t>/A kinematics) </a:t>
            </a:r>
          </a:p>
          <a:p>
            <a:pPr lvl="1" eaLnBrk="1" hangingPunct="1">
              <a:buFont typeface="Wingdings" charset="2"/>
              <a:buNone/>
              <a:defRPr/>
            </a:pPr>
            <a:r>
              <a:rPr lang="en-US" sz="1600" dirty="0" smtClean="0">
                <a:ea typeface="+mn-ea"/>
              </a:rPr>
              <a:t>   </a:t>
            </a:r>
            <a:r>
              <a:rPr lang="en-US" sz="1600" dirty="0" err="1" smtClean="0">
                <a:ea typeface="+mn-ea"/>
              </a:rPr>
              <a:t>E</a:t>
            </a:r>
            <a:r>
              <a:rPr lang="en-US" sz="1600" baseline="-25000" dirty="0" err="1" smtClean="0">
                <a:ea typeface="+mn-ea"/>
              </a:rPr>
              <a:t>p/A</a:t>
            </a:r>
            <a:r>
              <a:rPr lang="en-US" sz="1600" dirty="0" err="1" smtClean="0">
                <a:ea typeface="+mn-ea"/>
              </a:rPr>
              <a:t>/E</a:t>
            </a:r>
            <a:r>
              <a:rPr lang="en-US" sz="1600" baseline="-25000" dirty="0" err="1" smtClean="0">
                <a:ea typeface="+mn-ea"/>
              </a:rPr>
              <a:t>e</a:t>
            </a:r>
            <a:r>
              <a:rPr lang="en-US" sz="1600" baseline="-25000" dirty="0" smtClean="0">
                <a:ea typeface="+mn-ea"/>
              </a:rPr>
              <a:t> </a:t>
            </a:r>
            <a:r>
              <a:rPr lang="en-US" sz="1600" dirty="0" smtClean="0">
                <a:ea typeface="+mn-ea"/>
              </a:rPr>
              <a:t>~ 1 – 65 </a:t>
            </a:r>
            <a:r>
              <a:rPr lang="en-US" sz="1600" dirty="0" err="1" smtClean="0">
                <a:ea typeface="+mn-ea"/>
                <a:sym typeface="Wingdings"/>
              </a:rPr>
              <a:t></a:t>
            </a:r>
            <a:r>
              <a:rPr lang="en-US" sz="1600" dirty="0" smtClean="0">
                <a:ea typeface="+mn-ea"/>
                <a:sym typeface="Wingdings"/>
              </a:rPr>
              <a:t> HERA: 17 – 34; lepton beam energy always 27GeV</a:t>
            </a:r>
            <a:endParaRPr lang="en-US" sz="1600" dirty="0" smtClean="0">
              <a:ea typeface="+mn-ea"/>
            </a:endParaRPr>
          </a:p>
          <a:p>
            <a:pPr eaLnBrk="1" hangingPunct="1">
              <a:buFont typeface="Wingdings" charset="2"/>
              <a:buChar char="q"/>
              <a:defRPr/>
            </a:pPr>
            <a:r>
              <a:rPr lang="en-US" sz="1800" dirty="0" smtClean="0">
                <a:ea typeface="+mn-ea"/>
              </a:rPr>
              <a:t>Inclusive DIS: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sz="1600" dirty="0" smtClean="0">
                <a:ea typeface="+mn-ea"/>
              </a:rPr>
              <a:t>with increasing center-of-mass energy lepton goes more and more in original beam direction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sz="1600" dirty="0" smtClean="0">
                <a:ea typeface="+mn-ea"/>
              </a:rPr>
              <a:t>high Q</a:t>
            </a:r>
            <a:r>
              <a:rPr lang="en-US" sz="1600" baseline="30000" dirty="0" smtClean="0">
                <a:ea typeface="+mn-ea"/>
              </a:rPr>
              <a:t>2</a:t>
            </a:r>
            <a:r>
              <a:rPr lang="en-US" sz="1600" dirty="0" smtClean="0">
                <a:ea typeface="+mn-ea"/>
              </a:rPr>
              <a:t> events go into central detector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sz="1600" dirty="0" smtClean="0">
                <a:ea typeface="+mn-ea"/>
              </a:rPr>
              <a:t>low Q2 events have small scattering angle and close to original beam energy</a:t>
            </a:r>
          </a:p>
          <a:p>
            <a:pPr lvl="1" eaLnBrk="1" hangingPunct="1">
              <a:buFont typeface="Wingdings" charset="2"/>
              <a:buNone/>
              <a:defRPr/>
            </a:pPr>
            <a:r>
              <a:rPr lang="en-US" sz="1600" dirty="0" smtClean="0">
                <a:ea typeface="+mn-ea"/>
              </a:rPr>
              <a:t>    need low forward electron tagger for low Q</a:t>
            </a:r>
            <a:r>
              <a:rPr lang="en-US" sz="1600" baseline="30000" dirty="0" smtClean="0">
                <a:ea typeface="+mn-ea"/>
              </a:rPr>
              <a:t>2</a:t>
            </a:r>
            <a:r>
              <a:rPr lang="en-US" sz="1600" dirty="0" smtClean="0">
                <a:ea typeface="+mn-ea"/>
              </a:rPr>
              <a:t> events</a:t>
            </a:r>
          </a:p>
          <a:p>
            <a:pPr lvl="1" eaLnBrk="1" hangingPunct="1">
              <a:buFont typeface="Wingdings" charset="2"/>
              <a:buNone/>
              <a:defRPr/>
            </a:pPr>
            <a:r>
              <a:rPr lang="en-US" sz="1600" dirty="0" smtClean="0">
                <a:ea typeface="+mn-ea"/>
              </a:rPr>
              <a:t>    low-mass high resolution trackers over wide angular acceptance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sz="1800" dirty="0" smtClean="0">
                <a:ea typeface="+mn-ea"/>
              </a:rPr>
              <a:t>Semi-Inclusive DIS 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sz="1600" dirty="0" smtClean="0">
                <a:ea typeface="+mn-ea"/>
              </a:rPr>
              <a:t>hadrons go from very forward to central to even backward with lepton beam energy increasing</a:t>
            </a:r>
          </a:p>
          <a:p>
            <a:pPr lvl="1" eaLnBrk="1" hangingPunct="1">
              <a:buFont typeface="Wingdings" charset="2"/>
              <a:buNone/>
              <a:defRPr/>
            </a:pPr>
            <a:r>
              <a:rPr lang="en-US" sz="1600" dirty="0" smtClean="0">
                <a:ea typeface="+mn-ea"/>
              </a:rPr>
              <a:t>   good particle-ID over the entire detector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sz="1800" dirty="0" smtClean="0">
                <a:ea typeface="+mn-ea"/>
              </a:rPr>
              <a:t>Exclusive Reactions: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sz="1600" dirty="0" smtClean="0">
                <a:ea typeface="+mn-ea"/>
              </a:rPr>
              <a:t>decay products from excl. </a:t>
            </a:r>
            <a:r>
              <a:rPr lang="en-US" sz="1600" dirty="0" err="1" smtClean="0">
                <a:latin typeface="Symbol" charset="2"/>
                <a:ea typeface="+mn-ea"/>
                <a:cs typeface="Symbol" charset="2"/>
              </a:rPr>
              <a:t>r</a:t>
            </a:r>
            <a:r>
              <a:rPr lang="en-US" sz="1600" dirty="0" smtClean="0">
                <a:ea typeface="+mn-ea"/>
              </a:rPr>
              <a:t> / </a:t>
            </a:r>
            <a:r>
              <a:rPr lang="en-US" sz="1600" dirty="0" err="1" smtClean="0">
                <a:latin typeface="Symbol" charset="2"/>
                <a:ea typeface="+mn-ea"/>
                <a:cs typeface="Symbol" charset="2"/>
              </a:rPr>
              <a:t>f</a:t>
            </a:r>
            <a:r>
              <a:rPr lang="en-US" sz="1600" dirty="0" smtClean="0">
                <a:ea typeface="+mn-ea"/>
              </a:rPr>
              <a:t> / J/ψ go from very forward to central to even backward with lepton beam energy increasing</a:t>
            </a:r>
            <a:r>
              <a:rPr lang="en-US" sz="1800" dirty="0" smtClean="0">
                <a:ea typeface="+mn-ea"/>
              </a:rPr>
              <a:t> </a:t>
            </a:r>
          </a:p>
          <a:p>
            <a:pPr eaLnBrk="1" hangingPunct="1">
              <a:buFont typeface="Wingdings" charset="2"/>
              <a:buChar char="q"/>
              <a:defRPr/>
            </a:pPr>
            <a:endParaRPr lang="en-US" dirty="0" smtClean="0"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ECD4D2-D048-4E46-A85E-3700B9AF8DE5}" type="slidenum">
              <a:rPr lang="en-US" altLang="ja-JP"/>
              <a:pPr>
                <a:defRPr/>
              </a:pPr>
              <a:t>57</a:t>
            </a:fld>
            <a:endParaRPr lang="en-US" altLang="ja-JP"/>
          </a:p>
        </p:txBody>
      </p:sp>
      <p:sp>
        <p:nvSpPr>
          <p:cNvPr id="21" name="Curved Right Arrow 20"/>
          <p:cNvSpPr/>
          <p:nvPr/>
        </p:nvSpPr>
        <p:spPr bwMode="auto">
          <a:xfrm>
            <a:off x="152400" y="367030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/>
          <a:lstStyle/>
          <a:p>
            <a:pPr>
              <a:defRPr/>
            </a:pPr>
            <a:endParaRPr kumimoji="1"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cs typeface="ＭＳ Ｐゴシック" charset="-128"/>
            </a:endParaRPr>
          </a:p>
        </p:txBody>
      </p:sp>
      <p:sp>
        <p:nvSpPr>
          <p:cNvPr id="22" name="Curved Right Arrow 21"/>
          <p:cNvSpPr/>
          <p:nvPr/>
        </p:nvSpPr>
        <p:spPr bwMode="auto">
          <a:xfrm>
            <a:off x="101600" y="4953000"/>
            <a:ext cx="723900" cy="241300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FF66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FF">
                <a:alpha val="75000"/>
              </a:srgbClr>
            </a:glow>
          </a:effectLst>
        </p:spPr>
        <p:txBody>
          <a:bodyPr/>
          <a:lstStyle/>
          <a:p>
            <a:pPr>
              <a:defRPr/>
            </a:pPr>
            <a:endParaRPr kumimoji="1" lang="en-US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cs typeface="ＭＳ Ｐゴシック" charset="-128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Emerging Detector Concept</a:t>
            </a:r>
            <a:endParaRPr lang="en-US" dirty="0">
              <a:ea typeface="+mj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745C0-A722-42A3-844B-A17B1E4B57EF}" type="slidenum">
              <a:rPr lang="en-US" altLang="ja-JP" smtClean="0"/>
              <a:pPr>
                <a:defRPr/>
              </a:pPr>
              <a:t>58</a:t>
            </a:fld>
            <a:endParaRPr lang="en-US" altLang="ja-JP"/>
          </a:p>
        </p:txBody>
      </p:sp>
      <p:pic>
        <p:nvPicPr>
          <p:cNvPr id="53252" name="Picture 7" descr="eic-det-v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9" b="47940"/>
          <a:stretch>
            <a:fillRect/>
          </a:stretch>
        </p:blipFill>
        <p:spPr bwMode="auto">
          <a:xfrm>
            <a:off x="5248275" y="763588"/>
            <a:ext cx="236855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8" descr="eic-det-v4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1387475"/>
            <a:ext cx="3273425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724" y="5135940"/>
            <a:ext cx="8772554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high acceptance -5 &lt; </a:t>
            </a:r>
            <a:r>
              <a:rPr kumimoji="1"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</a:rPr>
              <a:t>h</a:t>
            </a: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 &lt; 5 central detector</a:t>
            </a:r>
          </a:p>
          <a:p>
            <a:pPr>
              <a:defRPr/>
            </a:pP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good PID and vertex resolution (&lt; 5</a:t>
            </a: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m)</a:t>
            </a:r>
          </a:p>
          <a:p>
            <a:pPr>
              <a:defRPr/>
            </a:pP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tracking and calorimeter coverage the same </a:t>
            </a:r>
            <a:r>
              <a:rPr kumimoji="1"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sym typeface="Wingdings"/>
              </a:rPr>
              <a:t></a:t>
            </a: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sym typeface="Wingdings"/>
              </a:rPr>
              <a:t> good momentum resolution, lepton PID</a:t>
            </a:r>
          </a:p>
          <a:p>
            <a:pPr>
              <a:defRPr/>
            </a:pP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sym typeface="Wingdings"/>
              </a:rPr>
              <a:t>low material density </a:t>
            </a:r>
            <a:r>
              <a:rPr kumimoji="1"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sym typeface="Wingdings"/>
              </a:rPr>
              <a:t></a:t>
            </a: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sym typeface="Wingdings"/>
              </a:rPr>
              <a:t> minimal multiple scattering and </a:t>
            </a:r>
            <a:r>
              <a:rPr kumimoji="1"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sym typeface="Wingdings"/>
              </a:rPr>
              <a:t>brems-strahlung</a:t>
            </a:r>
            <a:endParaRPr kumimoji="1"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sym typeface="Wingdings"/>
            </a:endParaRPr>
          </a:p>
          <a:p>
            <a:pPr>
              <a:defRPr/>
            </a:pP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sym typeface="Wingdings"/>
              </a:rPr>
              <a:t>very forward electron and proton detection </a:t>
            </a:r>
            <a:r>
              <a:rPr kumimoji="1"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sym typeface="Wingdings"/>
              </a:rPr>
              <a:t></a:t>
            </a: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sym typeface="Wingdings"/>
              </a:rPr>
              <a:t> dipole spectrometers </a:t>
            </a:r>
            <a:endParaRPr kumimoji="1"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59400" y="990600"/>
            <a:ext cx="267176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low Q</a:t>
            </a:r>
            <a:r>
              <a:rPr kumimoji="1" lang="en-US" sz="16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2</a:t>
            </a: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 </a:t>
            </a:r>
            <a:r>
              <a:rPr kumimoji="1"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e</a:t>
            </a:r>
            <a:r>
              <a:rPr kumimoji="1"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rPr>
              <a:t>’ Spectrometer:</a:t>
            </a:r>
          </a:p>
        </p:txBody>
      </p:sp>
      <p:pic>
        <p:nvPicPr>
          <p:cNvPr id="53258" name="Picture 12" descr="eic-det-v6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731838"/>
            <a:ext cx="71469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36513"/>
            <a:ext cx="7953375" cy="4492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Why a LOI Response to a Call for Proposals?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850" y="1009650"/>
            <a:ext cx="8382000" cy="5105400"/>
          </a:xfrm>
        </p:spPr>
        <p:txBody>
          <a:bodyPr/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Tracking and PID technologies must be driven by the physics goals of the EIC, not by the technology du jour.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Detector performance a “coupled problem”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E </a:t>
            </a:r>
            <a:r>
              <a:rPr lang="en-US" dirty="0" err="1" smtClean="0">
                <a:ea typeface="+mn-ea"/>
              </a:rPr>
              <a:t>vs</a:t>
            </a:r>
            <a:r>
              <a:rPr lang="en-US" dirty="0" smtClean="0">
                <a:ea typeface="+mn-ea"/>
              </a:rPr>
              <a:t> hadron for Q^2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Tracking provides “some” PID.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Cherenkov is velocity measure through BOTH TOF and Ring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Success will be defined by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Gathering a community that cross-cuts R&amp;D with physics.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Use diverse experience to formulate reasoned plans.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Our Letter of Intent: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Announces a fledgling community taking on this task.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Contains requests for small scale “seed grant” work.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Promises a full R&amp;D tracking proposal in one year’s time.</a:t>
            </a:r>
            <a:endParaRPr lang="en-US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45656-212C-4F22-91C8-8867401BC7FF}" type="slidenum">
              <a:rPr lang="en-US" altLang="ja-JP"/>
              <a:pPr>
                <a:defRPr/>
              </a:pPr>
              <a:t>59</a:t>
            </a:fld>
            <a:endParaRPr lang="en-US" altLang="ja-JP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572000" y="3733800"/>
            <a:ext cx="5334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1371600"/>
          </a:xfrm>
        </p:spPr>
        <p:txBody>
          <a:bodyPr/>
          <a:lstStyle/>
          <a:p>
            <a:r>
              <a:rPr lang="en-US" sz="4000" smtClean="0"/>
              <a:t>Separating Signal from “Background”</a:t>
            </a:r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609600" y="1219200"/>
            <a:ext cx="5084763" cy="3148013"/>
            <a:chOff x="144" y="864"/>
            <a:chExt cx="3203" cy="1983"/>
          </a:xfrm>
        </p:grpSpPr>
        <p:sp>
          <p:nvSpPr>
            <p:cNvPr id="18441" name="AutoShape 3"/>
            <p:cNvSpPr>
              <a:spLocks noChangeArrowheads="1"/>
            </p:cNvSpPr>
            <p:nvPr/>
          </p:nvSpPr>
          <p:spPr bwMode="auto">
            <a:xfrm>
              <a:off x="1728" y="1909"/>
              <a:ext cx="624" cy="672"/>
            </a:xfrm>
            <a:prstGeom prst="irregularSeal2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2" name="Oval 4"/>
            <p:cNvSpPr>
              <a:spLocks noChangeArrowheads="1"/>
            </p:cNvSpPr>
            <p:nvPr/>
          </p:nvSpPr>
          <p:spPr bwMode="auto">
            <a:xfrm rot="2670208">
              <a:off x="2069" y="2215"/>
              <a:ext cx="96" cy="96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3" name="Oval 5"/>
            <p:cNvSpPr>
              <a:spLocks noChangeArrowheads="1"/>
            </p:cNvSpPr>
            <p:nvPr/>
          </p:nvSpPr>
          <p:spPr bwMode="auto">
            <a:xfrm rot="-2538245">
              <a:off x="1874" y="2149"/>
              <a:ext cx="144" cy="144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44" name="Text Box 6"/>
            <p:cNvSpPr txBox="1">
              <a:spLocks noChangeArrowheads="1"/>
            </p:cNvSpPr>
            <p:nvPr/>
          </p:nvSpPr>
          <p:spPr bwMode="auto">
            <a:xfrm>
              <a:off x="2023" y="2164"/>
              <a:ext cx="19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l-GR" sz="1400"/>
                <a:t>π</a:t>
              </a:r>
            </a:p>
          </p:txBody>
        </p:sp>
        <p:sp>
          <p:nvSpPr>
            <p:cNvPr id="18445" name="Text Box 7"/>
            <p:cNvSpPr txBox="1">
              <a:spLocks noChangeArrowheads="1"/>
            </p:cNvSpPr>
            <p:nvPr/>
          </p:nvSpPr>
          <p:spPr bwMode="auto">
            <a:xfrm>
              <a:off x="1834" y="2081"/>
              <a:ext cx="2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l-GR"/>
                <a:t>φ</a:t>
              </a:r>
            </a:p>
          </p:txBody>
        </p:sp>
        <p:sp>
          <p:nvSpPr>
            <p:cNvPr id="18446" name="Text Box 10"/>
            <p:cNvSpPr txBox="1">
              <a:spLocks noChangeArrowheads="1"/>
            </p:cNvSpPr>
            <p:nvPr/>
          </p:nvSpPr>
          <p:spPr bwMode="auto">
            <a:xfrm>
              <a:off x="144" y="1228"/>
              <a:ext cx="39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/>
                <a:t>pads</a:t>
              </a:r>
            </a:p>
          </p:txBody>
        </p:sp>
        <p:sp>
          <p:nvSpPr>
            <p:cNvPr id="18447" name="Line 11"/>
            <p:cNvSpPr>
              <a:spLocks noChangeShapeType="1"/>
            </p:cNvSpPr>
            <p:nvPr/>
          </p:nvSpPr>
          <p:spPr bwMode="auto">
            <a:xfrm>
              <a:off x="326" y="1415"/>
              <a:ext cx="14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Line 12"/>
            <p:cNvSpPr>
              <a:spLocks noChangeShapeType="1"/>
            </p:cNvSpPr>
            <p:nvPr/>
          </p:nvSpPr>
          <p:spPr bwMode="auto">
            <a:xfrm>
              <a:off x="518" y="1367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Text Box 13"/>
            <p:cNvSpPr txBox="1">
              <a:spLocks noChangeArrowheads="1"/>
            </p:cNvSpPr>
            <p:nvPr/>
          </p:nvSpPr>
          <p:spPr bwMode="auto">
            <a:xfrm>
              <a:off x="1767" y="1107"/>
              <a:ext cx="123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600"/>
                <a:t>relativistic electrons</a:t>
              </a:r>
            </a:p>
          </p:txBody>
        </p:sp>
        <p:grpSp>
          <p:nvGrpSpPr>
            <p:cNvPr id="18450" name="Group 14"/>
            <p:cNvGrpSpPr>
              <a:grpSpLocks/>
            </p:cNvGrpSpPr>
            <p:nvPr/>
          </p:nvGrpSpPr>
          <p:grpSpPr bwMode="auto">
            <a:xfrm rot="723679">
              <a:off x="2590" y="1375"/>
              <a:ext cx="722" cy="718"/>
              <a:chOff x="2679" y="2160"/>
              <a:chExt cx="722" cy="718"/>
            </a:xfrm>
          </p:grpSpPr>
          <p:grpSp>
            <p:nvGrpSpPr>
              <p:cNvPr id="18485" name="Group 15"/>
              <p:cNvGrpSpPr>
                <a:grpSpLocks/>
              </p:cNvGrpSpPr>
              <p:nvPr/>
            </p:nvGrpSpPr>
            <p:grpSpPr bwMode="auto">
              <a:xfrm rot="2670208">
                <a:off x="2679" y="2160"/>
                <a:ext cx="722" cy="718"/>
                <a:chOff x="3982" y="1273"/>
                <a:chExt cx="722" cy="718"/>
              </a:xfrm>
            </p:grpSpPr>
            <p:sp>
              <p:nvSpPr>
                <p:cNvPr id="18490" name="AutoShape 16"/>
                <p:cNvSpPr>
                  <a:spLocks noChangeArrowheads="1"/>
                </p:cNvSpPr>
                <p:nvPr/>
              </p:nvSpPr>
              <p:spPr bwMode="auto">
                <a:xfrm>
                  <a:off x="3984" y="1392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91" name="AutoShape 17"/>
                <p:cNvSpPr>
                  <a:spLocks noChangeArrowheads="1"/>
                </p:cNvSpPr>
                <p:nvPr/>
              </p:nvSpPr>
              <p:spPr bwMode="auto">
                <a:xfrm>
                  <a:off x="3982" y="1632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92" name="AutoShape 18"/>
                <p:cNvSpPr>
                  <a:spLocks noChangeArrowheads="1"/>
                </p:cNvSpPr>
                <p:nvPr/>
              </p:nvSpPr>
              <p:spPr bwMode="auto">
                <a:xfrm>
                  <a:off x="4201" y="1751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93" name="AutoShape 19"/>
                <p:cNvSpPr>
                  <a:spLocks noChangeArrowheads="1"/>
                </p:cNvSpPr>
                <p:nvPr/>
              </p:nvSpPr>
              <p:spPr bwMode="auto">
                <a:xfrm>
                  <a:off x="4199" y="1513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94" name="AutoShape 20"/>
                <p:cNvSpPr>
                  <a:spLocks noChangeArrowheads="1"/>
                </p:cNvSpPr>
                <p:nvPr/>
              </p:nvSpPr>
              <p:spPr bwMode="auto">
                <a:xfrm>
                  <a:off x="4199" y="1273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95" name="AutoShape 21"/>
                <p:cNvSpPr>
                  <a:spLocks noChangeArrowheads="1"/>
                </p:cNvSpPr>
                <p:nvPr/>
              </p:nvSpPr>
              <p:spPr bwMode="auto">
                <a:xfrm>
                  <a:off x="4414" y="1392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96" name="AutoShape 22"/>
                <p:cNvSpPr>
                  <a:spLocks noChangeArrowheads="1"/>
                </p:cNvSpPr>
                <p:nvPr/>
              </p:nvSpPr>
              <p:spPr bwMode="auto">
                <a:xfrm>
                  <a:off x="4416" y="1632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86" name="Oval 23"/>
              <p:cNvSpPr>
                <a:spLocks noChangeArrowheads="1"/>
              </p:cNvSpPr>
              <p:nvPr/>
            </p:nvSpPr>
            <p:spPr bwMode="auto">
              <a:xfrm rot="2670208">
                <a:off x="3024" y="2547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18487" name="Oval 24"/>
              <p:cNvSpPr>
                <a:spLocks noChangeArrowheads="1"/>
              </p:cNvSpPr>
              <p:nvPr/>
            </p:nvSpPr>
            <p:spPr bwMode="auto">
              <a:xfrm rot="2670208">
                <a:off x="2960" y="2487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18488" name="Oval 25"/>
              <p:cNvSpPr>
                <a:spLocks noChangeArrowheads="1"/>
              </p:cNvSpPr>
              <p:nvPr/>
            </p:nvSpPr>
            <p:spPr bwMode="auto">
              <a:xfrm rot="2670208">
                <a:off x="2788" y="2334"/>
                <a:ext cx="361" cy="346"/>
              </a:xfrm>
              <a:prstGeom prst="ellipse">
                <a:avLst/>
              </a:prstGeom>
              <a:solidFill>
                <a:srgbClr val="0000FF">
                  <a:alpha val="3019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18489" name="Oval 26"/>
              <p:cNvSpPr>
                <a:spLocks noChangeArrowheads="1"/>
              </p:cNvSpPr>
              <p:nvPr/>
            </p:nvSpPr>
            <p:spPr bwMode="auto">
              <a:xfrm rot="2670208">
                <a:off x="2853" y="2398"/>
                <a:ext cx="361" cy="346"/>
              </a:xfrm>
              <a:prstGeom prst="ellipse">
                <a:avLst/>
              </a:prstGeom>
              <a:solidFill>
                <a:srgbClr val="0000FF">
                  <a:alpha val="30196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  <p:sp>
          <p:nvSpPr>
            <p:cNvPr id="18451" name="Line 27"/>
            <p:cNvSpPr>
              <a:spLocks noChangeShapeType="1"/>
            </p:cNvSpPr>
            <p:nvPr/>
          </p:nvSpPr>
          <p:spPr bwMode="auto">
            <a:xfrm rot="13530208" flipH="1">
              <a:off x="2454" y="1575"/>
              <a:ext cx="131" cy="82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Line 28"/>
            <p:cNvSpPr>
              <a:spLocks noChangeShapeType="1"/>
            </p:cNvSpPr>
            <p:nvPr/>
          </p:nvSpPr>
          <p:spPr bwMode="auto">
            <a:xfrm rot="2850208" flipV="1">
              <a:off x="2443" y="1599"/>
              <a:ext cx="187" cy="85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453" name="Group 29"/>
            <p:cNvGrpSpPr>
              <a:grpSpLocks/>
            </p:cNvGrpSpPr>
            <p:nvPr/>
          </p:nvGrpSpPr>
          <p:grpSpPr bwMode="auto">
            <a:xfrm rot="-3397820">
              <a:off x="242" y="1296"/>
              <a:ext cx="1584" cy="720"/>
              <a:chOff x="384" y="1488"/>
              <a:chExt cx="1584" cy="720"/>
            </a:xfrm>
          </p:grpSpPr>
          <p:grpSp>
            <p:nvGrpSpPr>
              <p:cNvPr id="18466" name="Group 30"/>
              <p:cNvGrpSpPr>
                <a:grpSpLocks/>
              </p:cNvGrpSpPr>
              <p:nvPr/>
            </p:nvGrpSpPr>
            <p:grpSpPr bwMode="auto">
              <a:xfrm>
                <a:off x="384" y="1488"/>
                <a:ext cx="722" cy="718"/>
                <a:chOff x="3982" y="1273"/>
                <a:chExt cx="722" cy="718"/>
              </a:xfrm>
            </p:grpSpPr>
            <p:sp>
              <p:nvSpPr>
                <p:cNvPr id="18478" name="AutoShape 31"/>
                <p:cNvSpPr>
                  <a:spLocks noChangeArrowheads="1"/>
                </p:cNvSpPr>
                <p:nvPr/>
              </p:nvSpPr>
              <p:spPr bwMode="auto">
                <a:xfrm>
                  <a:off x="3984" y="1392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79" name="AutoShape 32"/>
                <p:cNvSpPr>
                  <a:spLocks noChangeArrowheads="1"/>
                </p:cNvSpPr>
                <p:nvPr/>
              </p:nvSpPr>
              <p:spPr bwMode="auto">
                <a:xfrm>
                  <a:off x="3982" y="1632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80" name="AutoShape 33"/>
                <p:cNvSpPr>
                  <a:spLocks noChangeArrowheads="1"/>
                </p:cNvSpPr>
                <p:nvPr/>
              </p:nvSpPr>
              <p:spPr bwMode="auto">
                <a:xfrm>
                  <a:off x="4201" y="1751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81" name="AutoShape 34"/>
                <p:cNvSpPr>
                  <a:spLocks noChangeArrowheads="1"/>
                </p:cNvSpPr>
                <p:nvPr/>
              </p:nvSpPr>
              <p:spPr bwMode="auto">
                <a:xfrm>
                  <a:off x="4199" y="1513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82" name="AutoShape 35"/>
                <p:cNvSpPr>
                  <a:spLocks noChangeArrowheads="1"/>
                </p:cNvSpPr>
                <p:nvPr/>
              </p:nvSpPr>
              <p:spPr bwMode="auto">
                <a:xfrm>
                  <a:off x="4199" y="1273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83" name="AutoShape 36"/>
                <p:cNvSpPr>
                  <a:spLocks noChangeArrowheads="1"/>
                </p:cNvSpPr>
                <p:nvPr/>
              </p:nvSpPr>
              <p:spPr bwMode="auto">
                <a:xfrm>
                  <a:off x="4414" y="1392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84" name="AutoShape 37"/>
                <p:cNvSpPr>
                  <a:spLocks noChangeArrowheads="1"/>
                </p:cNvSpPr>
                <p:nvPr/>
              </p:nvSpPr>
              <p:spPr bwMode="auto">
                <a:xfrm>
                  <a:off x="4416" y="1632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67" name="Group 38"/>
              <p:cNvGrpSpPr>
                <a:grpSpLocks/>
              </p:cNvGrpSpPr>
              <p:nvPr/>
            </p:nvGrpSpPr>
            <p:grpSpPr bwMode="auto">
              <a:xfrm>
                <a:off x="1246" y="1488"/>
                <a:ext cx="722" cy="718"/>
                <a:chOff x="3982" y="1273"/>
                <a:chExt cx="722" cy="718"/>
              </a:xfrm>
            </p:grpSpPr>
            <p:sp>
              <p:nvSpPr>
                <p:cNvPr id="18471" name="AutoShape 39"/>
                <p:cNvSpPr>
                  <a:spLocks noChangeArrowheads="1"/>
                </p:cNvSpPr>
                <p:nvPr/>
              </p:nvSpPr>
              <p:spPr bwMode="auto">
                <a:xfrm>
                  <a:off x="3984" y="1392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72" name="AutoShape 40"/>
                <p:cNvSpPr>
                  <a:spLocks noChangeArrowheads="1"/>
                </p:cNvSpPr>
                <p:nvPr/>
              </p:nvSpPr>
              <p:spPr bwMode="auto">
                <a:xfrm>
                  <a:off x="3982" y="1632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73" name="AutoShape 41"/>
                <p:cNvSpPr>
                  <a:spLocks noChangeArrowheads="1"/>
                </p:cNvSpPr>
                <p:nvPr/>
              </p:nvSpPr>
              <p:spPr bwMode="auto">
                <a:xfrm>
                  <a:off x="4201" y="1751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74" name="AutoShape 42"/>
                <p:cNvSpPr>
                  <a:spLocks noChangeArrowheads="1"/>
                </p:cNvSpPr>
                <p:nvPr/>
              </p:nvSpPr>
              <p:spPr bwMode="auto">
                <a:xfrm>
                  <a:off x="4199" y="1513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75" name="AutoShape 43"/>
                <p:cNvSpPr>
                  <a:spLocks noChangeArrowheads="1"/>
                </p:cNvSpPr>
                <p:nvPr/>
              </p:nvSpPr>
              <p:spPr bwMode="auto">
                <a:xfrm>
                  <a:off x="4199" y="1273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76" name="AutoShape 44"/>
                <p:cNvSpPr>
                  <a:spLocks noChangeArrowheads="1"/>
                </p:cNvSpPr>
                <p:nvPr/>
              </p:nvSpPr>
              <p:spPr bwMode="auto">
                <a:xfrm>
                  <a:off x="4414" y="1392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  <p:sp>
              <p:nvSpPr>
                <p:cNvPr id="18477" name="AutoShape 45"/>
                <p:cNvSpPr>
                  <a:spLocks noChangeArrowheads="1"/>
                </p:cNvSpPr>
                <p:nvPr/>
              </p:nvSpPr>
              <p:spPr bwMode="auto">
                <a:xfrm>
                  <a:off x="4416" y="1632"/>
                  <a:ext cx="288" cy="240"/>
                </a:xfrm>
                <a:prstGeom prst="hexagon">
                  <a:avLst>
                    <a:gd name="adj" fmla="val 30000"/>
                    <a:gd name="vf" fmla="val 115470"/>
                  </a:avLst>
                </a:prstGeom>
                <a:solidFill>
                  <a:srgbClr val="FF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68" name="AutoShape 46"/>
              <p:cNvSpPr>
                <a:spLocks noChangeArrowheads="1"/>
              </p:cNvSpPr>
              <p:nvPr/>
            </p:nvSpPr>
            <p:spPr bwMode="auto">
              <a:xfrm>
                <a:off x="1028" y="1490"/>
                <a:ext cx="288" cy="240"/>
              </a:xfrm>
              <a:prstGeom prst="hexagon">
                <a:avLst>
                  <a:gd name="adj" fmla="val 30000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8469" name="AutoShape 47"/>
              <p:cNvSpPr>
                <a:spLocks noChangeArrowheads="1"/>
              </p:cNvSpPr>
              <p:nvPr/>
            </p:nvSpPr>
            <p:spPr bwMode="auto">
              <a:xfrm>
                <a:off x="1031" y="1728"/>
                <a:ext cx="288" cy="240"/>
              </a:xfrm>
              <a:prstGeom prst="hexagon">
                <a:avLst>
                  <a:gd name="adj" fmla="val 30000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sp>
            <p:nvSpPr>
              <p:cNvPr id="18470" name="AutoShape 48"/>
              <p:cNvSpPr>
                <a:spLocks noChangeArrowheads="1"/>
              </p:cNvSpPr>
              <p:nvPr/>
            </p:nvSpPr>
            <p:spPr bwMode="auto">
              <a:xfrm>
                <a:off x="1031" y="1968"/>
                <a:ext cx="288" cy="240"/>
              </a:xfrm>
              <a:prstGeom prst="hexagon">
                <a:avLst>
                  <a:gd name="adj" fmla="val 30000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/>
              </a:p>
            </p:txBody>
          </p:sp>
        </p:grpSp>
        <p:sp>
          <p:nvSpPr>
            <p:cNvPr id="18454" name="Oval 49"/>
            <p:cNvSpPr>
              <a:spLocks noChangeArrowheads="1"/>
            </p:cNvSpPr>
            <p:nvPr/>
          </p:nvSpPr>
          <p:spPr bwMode="auto">
            <a:xfrm rot="-3397820">
              <a:off x="1433" y="1164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18455" name="Oval 50"/>
            <p:cNvSpPr>
              <a:spLocks noChangeArrowheads="1"/>
            </p:cNvSpPr>
            <p:nvPr/>
          </p:nvSpPr>
          <p:spPr bwMode="auto">
            <a:xfrm rot="-3397820">
              <a:off x="746" y="2206"/>
              <a:ext cx="48" cy="4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18456" name="Oval 51"/>
            <p:cNvSpPr>
              <a:spLocks noChangeArrowheads="1"/>
            </p:cNvSpPr>
            <p:nvPr/>
          </p:nvSpPr>
          <p:spPr bwMode="auto">
            <a:xfrm rot="-3397820">
              <a:off x="1270" y="1014"/>
              <a:ext cx="361" cy="346"/>
            </a:xfrm>
            <a:prstGeom prst="ellipse">
              <a:avLst/>
            </a:prstGeom>
            <a:solidFill>
              <a:srgbClr val="0000FF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18457" name="Oval 52"/>
            <p:cNvSpPr>
              <a:spLocks noChangeArrowheads="1"/>
            </p:cNvSpPr>
            <p:nvPr/>
          </p:nvSpPr>
          <p:spPr bwMode="auto">
            <a:xfrm rot="-3397820">
              <a:off x="586" y="2062"/>
              <a:ext cx="361" cy="346"/>
            </a:xfrm>
            <a:prstGeom prst="ellipse">
              <a:avLst/>
            </a:prstGeom>
            <a:solidFill>
              <a:srgbClr val="0000FF">
                <a:alpha val="3019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18458" name="Line 53"/>
            <p:cNvSpPr>
              <a:spLocks noChangeShapeType="1"/>
            </p:cNvSpPr>
            <p:nvPr/>
          </p:nvSpPr>
          <p:spPr bwMode="auto">
            <a:xfrm rot="18160113" flipV="1">
              <a:off x="1384" y="1267"/>
              <a:ext cx="590" cy="84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Line 54"/>
            <p:cNvSpPr>
              <a:spLocks noChangeShapeType="1"/>
            </p:cNvSpPr>
            <p:nvPr/>
          </p:nvSpPr>
          <p:spPr bwMode="auto">
            <a:xfrm rot="-3301092" flipH="1" flipV="1">
              <a:off x="1018" y="1783"/>
              <a:ext cx="636" cy="8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Freeform 55"/>
            <p:cNvSpPr>
              <a:spLocks/>
            </p:cNvSpPr>
            <p:nvPr/>
          </p:nvSpPr>
          <p:spPr bwMode="auto">
            <a:xfrm>
              <a:off x="1862" y="1319"/>
              <a:ext cx="988" cy="389"/>
            </a:xfrm>
            <a:custGeom>
              <a:avLst/>
              <a:gdLst>
                <a:gd name="T0" fmla="*/ 2147483647 w 392"/>
                <a:gd name="T1" fmla="*/ 0 h 480"/>
                <a:gd name="T2" fmla="*/ 2147483647 w 392"/>
                <a:gd name="T3" fmla="*/ 1740356539 h 480"/>
                <a:gd name="T4" fmla="*/ 2147483647 w 392"/>
                <a:gd name="T5" fmla="*/ 1740356539 h 480"/>
                <a:gd name="T6" fmla="*/ 0 60000 65536"/>
                <a:gd name="T7" fmla="*/ 0 60000 65536"/>
                <a:gd name="T8" fmla="*/ 0 60000 65536"/>
                <a:gd name="T9" fmla="*/ 0 w 392"/>
                <a:gd name="T10" fmla="*/ 0 h 480"/>
                <a:gd name="T11" fmla="*/ 392 w 39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2" h="480">
                  <a:moveTo>
                    <a:pt x="56" y="0"/>
                  </a:moveTo>
                  <a:cubicBezTo>
                    <a:pt x="28" y="152"/>
                    <a:pt x="0" y="304"/>
                    <a:pt x="56" y="384"/>
                  </a:cubicBezTo>
                  <a:cubicBezTo>
                    <a:pt x="112" y="464"/>
                    <a:pt x="252" y="472"/>
                    <a:pt x="392" y="4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Freeform 56"/>
            <p:cNvSpPr>
              <a:spLocks/>
            </p:cNvSpPr>
            <p:nvPr/>
          </p:nvSpPr>
          <p:spPr bwMode="auto">
            <a:xfrm rot="2320386">
              <a:off x="1541" y="1019"/>
              <a:ext cx="290" cy="258"/>
            </a:xfrm>
            <a:custGeom>
              <a:avLst/>
              <a:gdLst>
                <a:gd name="T0" fmla="*/ 2147483647 w 240"/>
                <a:gd name="T1" fmla="*/ 2147483647 h 112"/>
                <a:gd name="T2" fmla="*/ 2147483647 w 240"/>
                <a:gd name="T3" fmla="*/ 2147483647 h 112"/>
                <a:gd name="T4" fmla="*/ 0 w 240"/>
                <a:gd name="T5" fmla="*/ 2147483647 h 112"/>
                <a:gd name="T6" fmla="*/ 0 60000 65536"/>
                <a:gd name="T7" fmla="*/ 0 60000 65536"/>
                <a:gd name="T8" fmla="*/ 0 60000 65536"/>
                <a:gd name="T9" fmla="*/ 0 w 240"/>
                <a:gd name="T10" fmla="*/ 0 h 112"/>
                <a:gd name="T11" fmla="*/ 240 w 240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12">
                  <a:moveTo>
                    <a:pt x="240" y="16"/>
                  </a:moveTo>
                  <a:cubicBezTo>
                    <a:pt x="188" y="8"/>
                    <a:pt x="136" y="0"/>
                    <a:pt x="96" y="16"/>
                  </a:cubicBezTo>
                  <a:cubicBezTo>
                    <a:pt x="56" y="32"/>
                    <a:pt x="16" y="88"/>
                    <a:pt x="0" y="1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Rectangle 64"/>
            <p:cNvSpPr>
              <a:spLocks noChangeArrowheads="1"/>
            </p:cNvSpPr>
            <p:nvPr/>
          </p:nvSpPr>
          <p:spPr bwMode="auto">
            <a:xfrm>
              <a:off x="2651" y="2489"/>
              <a:ext cx="116" cy="2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463" name="Line 62"/>
            <p:cNvSpPr>
              <a:spLocks noChangeShapeType="1"/>
            </p:cNvSpPr>
            <p:nvPr/>
          </p:nvSpPr>
          <p:spPr bwMode="auto">
            <a:xfrm rot="2850208" flipV="1">
              <a:off x="2168" y="2222"/>
              <a:ext cx="679" cy="363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Line 65"/>
            <p:cNvSpPr>
              <a:spLocks noChangeShapeType="1"/>
            </p:cNvSpPr>
            <p:nvPr/>
          </p:nvSpPr>
          <p:spPr bwMode="auto">
            <a:xfrm rot="2850208" flipV="1">
              <a:off x="2923" y="2341"/>
              <a:ext cx="432" cy="41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5" name="Line 66"/>
            <p:cNvSpPr>
              <a:spLocks noChangeShapeType="1"/>
            </p:cNvSpPr>
            <p:nvPr/>
          </p:nvSpPr>
          <p:spPr bwMode="auto">
            <a:xfrm rot="2850208" flipV="1">
              <a:off x="2920" y="2445"/>
              <a:ext cx="489" cy="31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prstDash val="dash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7" name="Text Box 61"/>
          <p:cNvSpPr txBox="1">
            <a:spLocks noChangeArrowheads="1"/>
          </p:cNvSpPr>
          <p:nvPr/>
        </p:nvSpPr>
        <p:spPr bwMode="auto">
          <a:xfrm>
            <a:off x="5943600" y="3657600"/>
            <a:ext cx="3048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/>
              <a:t>Spectrum from photon conversion tightly peaked around 2m</a:t>
            </a:r>
            <a:r>
              <a:rPr lang="en-US" sz="1600" b="1" baseline="-25000"/>
              <a:t>e</a:t>
            </a:r>
          </a:p>
        </p:txBody>
      </p:sp>
      <p:sp>
        <p:nvSpPr>
          <p:cNvPr id="18438" name="Text Box 62"/>
          <p:cNvSpPr txBox="1">
            <a:spLocks noChangeArrowheads="1"/>
          </p:cNvSpPr>
          <p:nvPr/>
        </p:nvSpPr>
        <p:spPr bwMode="auto">
          <a:xfrm>
            <a:off x="6096000" y="1524000"/>
            <a:ext cx="28194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/>
              <a:t>Mass spectrum from pion Dalitz decays peaked around 2m</a:t>
            </a:r>
            <a:r>
              <a:rPr lang="en-US" sz="1600" b="1" baseline="-25000"/>
              <a:t>e</a:t>
            </a:r>
            <a:r>
              <a:rPr lang="en-US"/>
              <a:t> </a:t>
            </a:r>
          </a:p>
        </p:txBody>
      </p:sp>
      <p:sp>
        <p:nvSpPr>
          <p:cNvPr id="18439" name="Text Box 63"/>
          <p:cNvSpPr txBox="1">
            <a:spLocks noChangeArrowheads="1"/>
          </p:cNvSpPr>
          <p:nvPr/>
        </p:nvSpPr>
        <p:spPr bwMode="auto">
          <a:xfrm>
            <a:off x="457200" y="4953000"/>
            <a:ext cx="80010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Opening angle can be used to cut out photon conversion and </a:t>
            </a:r>
            <a:r>
              <a:rPr lang="en-US" dirty="0" err="1"/>
              <a:t>Dalitz</a:t>
            </a:r>
            <a:r>
              <a:rPr lang="en-US" dirty="0"/>
              <a:t> decays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/>
              <a:t>→MUST BE ABLE TO DISTINGUISH SINGLE HITS (“INTERESTING” ELECTRONS) FROM DOUBLE HITS (DALITZ AND PHOTON CONVERSION).</a:t>
            </a:r>
          </a:p>
        </p:txBody>
      </p:sp>
      <p:sp>
        <p:nvSpPr>
          <p:cNvPr id="18440" name="Text Box 64"/>
          <p:cNvSpPr txBox="1">
            <a:spLocks noChangeArrowheads="1"/>
          </p:cNvSpPr>
          <p:nvPr/>
        </p:nvSpPr>
        <p:spPr bwMode="auto">
          <a:xfrm>
            <a:off x="1371600" y="3962400"/>
            <a:ext cx="3124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/>
              <a:t>Heavier meson decays have large opening angles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ea typeface="+mj-ea"/>
              </a:rPr>
              <a:t>CsI</a:t>
            </a:r>
            <a:r>
              <a:rPr lang="en-US" dirty="0" smtClean="0">
                <a:ea typeface="+mj-ea"/>
              </a:rPr>
              <a:t> Photocathode Research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95350"/>
            <a:ext cx="8458200" cy="467677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The Stony Brook group wishes to investigate the feasibility of </a:t>
            </a:r>
            <a:r>
              <a:rPr lang="en-US" dirty="0" err="1" smtClean="0">
                <a:ea typeface="+mn-ea"/>
              </a:rPr>
              <a:t>CsI</a:t>
            </a:r>
            <a:r>
              <a:rPr lang="en-US" dirty="0" smtClean="0">
                <a:ea typeface="+mn-ea"/>
              </a:rPr>
              <a:t>-coated GEMs as a large area, B-field tolerant solution for RICH work.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Operating in CF</a:t>
            </a:r>
            <a:r>
              <a:rPr lang="en-US" baseline="-25000" dirty="0" smtClean="0">
                <a:ea typeface="+mn-ea"/>
              </a:rPr>
              <a:t>4</a:t>
            </a:r>
            <a:r>
              <a:rPr lang="en-US" dirty="0" smtClean="0">
                <a:ea typeface="+mn-ea"/>
              </a:rPr>
              <a:t> the PHENIX HBD detector demonstrated the highest measured N</a:t>
            </a:r>
            <a:r>
              <a:rPr lang="en-US" baseline="-25000" dirty="0" smtClean="0">
                <a:ea typeface="+mn-ea"/>
              </a:rPr>
              <a:t>0</a:t>
            </a:r>
            <a:r>
              <a:rPr lang="en-US" dirty="0" smtClean="0">
                <a:ea typeface="+mn-ea"/>
              </a:rPr>
              <a:t> (327) 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of any large Cherenkov Detector.</a:t>
            </a:r>
          </a:p>
          <a:p>
            <a:pPr eaLnBrk="1" hangingPunct="1">
              <a:buFont typeface="Wingdings" charset="2"/>
              <a:buChar char="q"/>
              <a:defRPr/>
            </a:pPr>
            <a:r>
              <a:rPr lang="en-US" dirty="0" smtClean="0">
                <a:ea typeface="+mn-ea"/>
              </a:rPr>
              <a:t>However, there are limitations due to the 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sensitivity range of </a:t>
            </a:r>
            <a:r>
              <a:rPr lang="en-US" dirty="0" err="1" smtClean="0">
                <a:ea typeface="+mn-ea"/>
              </a:rPr>
              <a:t>CsI</a:t>
            </a:r>
            <a:r>
              <a:rPr lang="en-US" dirty="0" smtClean="0">
                <a:ea typeface="+mn-ea"/>
              </a:rPr>
              <a:t> (110 – 200 nm).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Windows provide 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provide higher cutoff.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Most (not all) optics for 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reflection provide higher </a:t>
            </a:r>
            <a:br>
              <a:rPr lang="en-US" dirty="0" smtClean="0">
                <a:ea typeface="+mn-ea"/>
              </a:rPr>
            </a:br>
            <a:r>
              <a:rPr lang="en-US" dirty="0" smtClean="0">
                <a:ea typeface="+mn-ea"/>
              </a:rPr>
              <a:t>cutoff.</a:t>
            </a:r>
          </a:p>
          <a:p>
            <a:pPr lvl="1" eaLnBrk="1" hangingPunct="1">
              <a:buFont typeface="Wingdings" charset="2"/>
              <a:buChar char="Ø"/>
              <a:defRPr/>
            </a:pPr>
            <a:r>
              <a:rPr lang="en-US" dirty="0" smtClean="0">
                <a:ea typeface="+mn-ea"/>
              </a:rPr>
              <a:t>Aerogel opaque in VUV</a:t>
            </a:r>
            <a:endParaRPr lang="en-US" dirty="0">
              <a:ea typeface="+mn-ea"/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4048125"/>
            <a:ext cx="41465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F9BC58-656D-4A89-8D54-559A980FA451}" type="slidenum">
              <a:rPr lang="en-US" altLang="ja-JP"/>
              <a:pPr>
                <a:defRPr/>
              </a:pPr>
              <a:t>60</a:t>
            </a:fld>
            <a:endParaRPr lang="en-US" altLang="ja-JP" dirty="0"/>
          </a:p>
        </p:txBody>
      </p:sp>
      <p:pic>
        <p:nvPicPr>
          <p:cNvPr id="614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5432425"/>
            <a:ext cx="391477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1903413"/>
            <a:ext cx="2224087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Phenix_20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r="10065" b="46582"/>
          <a:stretch>
            <a:fillRect/>
          </a:stretch>
        </p:blipFill>
        <p:spPr>
          <a:xfrm>
            <a:off x="722313" y="1187450"/>
            <a:ext cx="4759325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4147" name="Picture 3" descr="Phenix_20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0" t="15291" r="34447" b="58487"/>
          <a:stretch>
            <a:fillRect/>
          </a:stretch>
        </p:blipFill>
        <p:spPr>
          <a:xfrm>
            <a:off x="0" y="685800"/>
            <a:ext cx="6096000" cy="5529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8" name="AutoShape 4"/>
          <p:cNvSpPr>
            <a:spLocks noChangeArrowheads="1"/>
          </p:cNvSpPr>
          <p:nvPr/>
        </p:nvSpPr>
        <p:spPr bwMode="auto">
          <a:xfrm>
            <a:off x="1668463" y="2097088"/>
            <a:ext cx="2743200" cy="2667000"/>
          </a:xfrm>
          <a:custGeom>
            <a:avLst/>
            <a:gdLst>
              <a:gd name="T0" fmla="*/ 1371600 w 21600"/>
              <a:gd name="T1" fmla="*/ 0 h 21600"/>
              <a:gd name="T2" fmla="*/ 401701 w 21600"/>
              <a:gd name="T3" fmla="*/ 390543 h 21600"/>
              <a:gd name="T4" fmla="*/ 0 w 21600"/>
              <a:gd name="T5" fmla="*/ 1333500 h 21600"/>
              <a:gd name="T6" fmla="*/ 401701 w 21600"/>
              <a:gd name="T7" fmla="*/ 2276457 h 21600"/>
              <a:gd name="T8" fmla="*/ 1371600 w 21600"/>
              <a:gd name="T9" fmla="*/ 2667000 h 21600"/>
              <a:gd name="T10" fmla="*/ 2341499 w 21600"/>
              <a:gd name="T11" fmla="*/ 2276457 h 21600"/>
              <a:gd name="T12" fmla="*/ 2743200 w 21600"/>
              <a:gd name="T13" fmla="*/ 1333500 h 21600"/>
              <a:gd name="T14" fmla="*/ 2341499 w 21600"/>
              <a:gd name="T15" fmla="*/ 39054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975" y="10800"/>
                </a:moveTo>
                <a:cubicBezTo>
                  <a:pt x="7975" y="12360"/>
                  <a:pt x="9240" y="13625"/>
                  <a:pt x="10800" y="13625"/>
                </a:cubicBezTo>
                <a:cubicBezTo>
                  <a:pt x="12360" y="13625"/>
                  <a:pt x="13625" y="12360"/>
                  <a:pt x="13625" y="10800"/>
                </a:cubicBezTo>
                <a:cubicBezTo>
                  <a:pt x="13625" y="9240"/>
                  <a:pt x="12360" y="7975"/>
                  <a:pt x="10800" y="7975"/>
                </a:cubicBezTo>
                <a:cubicBezTo>
                  <a:pt x="9240" y="7975"/>
                  <a:pt x="7975" y="9240"/>
                  <a:pt x="7975" y="1080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u="sng"/>
              <a:t>Looking Closer…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6129338" y="838200"/>
            <a:ext cx="30146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/>
              <a:t> Inner coil can cancel B-field at r &lt; 60 cm</a:t>
            </a:r>
            <a:endParaRPr lang="el-GR" sz="2000" baseline="30000">
              <a:sym typeface="Wingdings" pitchFamily="2" charset="2"/>
            </a:endParaRPr>
          </a:p>
        </p:txBody>
      </p:sp>
      <p:sp>
        <p:nvSpPr>
          <p:cNvPr id="134151" name="Text Box 7"/>
          <p:cNvSpPr txBox="1">
            <a:spLocks noChangeArrowheads="1"/>
          </p:cNvSpPr>
          <p:nvPr/>
        </p:nvSpPr>
        <p:spPr bwMode="auto">
          <a:xfrm>
            <a:off x="6121400" y="1714500"/>
            <a:ext cx="30130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/>
              <a:t> Not enough room for traditional optics… mirrors won’t work.  </a:t>
            </a:r>
            <a:endParaRPr lang="el-GR" sz="2000" baseline="30000">
              <a:sym typeface="Wingdings" pitchFamily="2" charset="2"/>
            </a:endParaRPr>
          </a:p>
        </p:txBody>
      </p:sp>
      <p:grpSp>
        <p:nvGrpSpPr>
          <p:cNvPr id="134152" name="Group 8"/>
          <p:cNvGrpSpPr>
            <a:grpSpLocks/>
          </p:cNvGrpSpPr>
          <p:nvPr/>
        </p:nvGrpSpPr>
        <p:grpSpPr bwMode="auto">
          <a:xfrm>
            <a:off x="1801813" y="2222500"/>
            <a:ext cx="2500312" cy="2214563"/>
            <a:chOff x="1165" y="1400"/>
            <a:chExt cx="1575" cy="1395"/>
          </a:xfrm>
        </p:grpSpPr>
        <p:sp>
          <p:nvSpPr>
            <p:cNvPr id="19470" name="AutoShape 9"/>
            <p:cNvSpPr>
              <a:spLocks noChangeArrowheads="1"/>
            </p:cNvSpPr>
            <p:nvPr/>
          </p:nvSpPr>
          <p:spPr bwMode="auto">
            <a:xfrm rot="4087467">
              <a:off x="1451" y="1483"/>
              <a:ext cx="1371" cy="1206"/>
            </a:xfrm>
            <a:custGeom>
              <a:avLst/>
              <a:gdLst>
                <a:gd name="T0" fmla="*/ 686 w 21600"/>
                <a:gd name="T1" fmla="*/ 0 h 21600"/>
                <a:gd name="T2" fmla="*/ 64 w 21600"/>
                <a:gd name="T3" fmla="*/ 458 h 21600"/>
                <a:gd name="T4" fmla="*/ 686 w 21600"/>
                <a:gd name="T5" fmla="*/ 75 h 21600"/>
                <a:gd name="T6" fmla="*/ 1307 w 21600"/>
                <a:gd name="T7" fmla="*/ 45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08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62" y="8380"/>
                  </a:moveTo>
                  <a:cubicBezTo>
                    <a:pt x="2759" y="4234"/>
                    <a:pt x="6511" y="1346"/>
                    <a:pt x="10800" y="1347"/>
                  </a:cubicBezTo>
                  <a:cubicBezTo>
                    <a:pt x="15088" y="1347"/>
                    <a:pt x="18840" y="4234"/>
                    <a:pt x="19937" y="8380"/>
                  </a:cubicBezTo>
                  <a:lnTo>
                    <a:pt x="21240" y="8035"/>
                  </a:lnTo>
                  <a:cubicBezTo>
                    <a:pt x="19985" y="3298"/>
                    <a:pt x="15699" y="-1"/>
                    <a:pt x="10799" y="0"/>
                  </a:cubicBezTo>
                  <a:cubicBezTo>
                    <a:pt x="5900" y="0"/>
                    <a:pt x="1614" y="3298"/>
                    <a:pt x="359" y="8035"/>
                  </a:cubicBezTo>
                  <a:lnTo>
                    <a:pt x="1662" y="838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1" name="AutoShape 10"/>
            <p:cNvSpPr>
              <a:spLocks noChangeArrowheads="1"/>
            </p:cNvSpPr>
            <p:nvPr/>
          </p:nvSpPr>
          <p:spPr bwMode="auto">
            <a:xfrm rot="-4511713">
              <a:off x="1082" y="1507"/>
              <a:ext cx="1371" cy="1206"/>
            </a:xfrm>
            <a:custGeom>
              <a:avLst/>
              <a:gdLst>
                <a:gd name="T0" fmla="*/ 686 w 21600"/>
                <a:gd name="T1" fmla="*/ 0 h 21600"/>
                <a:gd name="T2" fmla="*/ 64 w 21600"/>
                <a:gd name="T3" fmla="*/ 458 h 21600"/>
                <a:gd name="T4" fmla="*/ 686 w 21600"/>
                <a:gd name="T5" fmla="*/ 75 h 21600"/>
                <a:gd name="T6" fmla="*/ 1307 w 21600"/>
                <a:gd name="T7" fmla="*/ 45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08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62" y="8380"/>
                  </a:moveTo>
                  <a:cubicBezTo>
                    <a:pt x="2759" y="4234"/>
                    <a:pt x="6511" y="1346"/>
                    <a:pt x="10800" y="1347"/>
                  </a:cubicBezTo>
                  <a:cubicBezTo>
                    <a:pt x="15088" y="1347"/>
                    <a:pt x="18840" y="4234"/>
                    <a:pt x="19937" y="8380"/>
                  </a:cubicBezTo>
                  <a:lnTo>
                    <a:pt x="21240" y="8035"/>
                  </a:lnTo>
                  <a:cubicBezTo>
                    <a:pt x="19985" y="3298"/>
                    <a:pt x="15699" y="-1"/>
                    <a:pt x="10799" y="0"/>
                  </a:cubicBezTo>
                  <a:cubicBezTo>
                    <a:pt x="5900" y="0"/>
                    <a:pt x="1614" y="3298"/>
                    <a:pt x="359" y="8035"/>
                  </a:cubicBezTo>
                  <a:lnTo>
                    <a:pt x="1662" y="838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4155" name="Text Box 11"/>
          <p:cNvSpPr txBox="1">
            <a:spLocks noChangeArrowheads="1"/>
          </p:cNvSpPr>
          <p:nvPr/>
        </p:nvSpPr>
        <p:spPr bwMode="auto">
          <a:xfrm>
            <a:off x="6130925" y="2955925"/>
            <a:ext cx="30051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/>
              <a:t> Just put the detector right in the middle of things!  </a:t>
            </a:r>
            <a:endParaRPr lang="el-GR" sz="2000" baseline="30000">
              <a:sym typeface="Wingdings" pitchFamily="2" charset="2"/>
            </a:endParaRPr>
          </a:p>
        </p:txBody>
      </p:sp>
      <p:grpSp>
        <p:nvGrpSpPr>
          <p:cNvPr id="134156" name="Group 12"/>
          <p:cNvGrpSpPr>
            <a:grpSpLocks/>
          </p:cNvGrpSpPr>
          <p:nvPr/>
        </p:nvGrpSpPr>
        <p:grpSpPr bwMode="auto">
          <a:xfrm>
            <a:off x="1893888" y="2127250"/>
            <a:ext cx="2270125" cy="2054225"/>
            <a:chOff x="1193" y="1340"/>
            <a:chExt cx="1430" cy="1294"/>
          </a:xfrm>
        </p:grpSpPr>
        <p:sp>
          <p:nvSpPr>
            <p:cNvPr id="19468" name="Freeform 13"/>
            <p:cNvSpPr>
              <a:spLocks/>
            </p:cNvSpPr>
            <p:nvPr/>
          </p:nvSpPr>
          <p:spPr bwMode="auto">
            <a:xfrm rot="1445716">
              <a:off x="1193" y="1420"/>
              <a:ext cx="541" cy="1214"/>
            </a:xfrm>
            <a:custGeom>
              <a:avLst/>
              <a:gdLst>
                <a:gd name="T0" fmla="*/ 247 w 412"/>
                <a:gd name="T1" fmla="*/ 0 h 673"/>
                <a:gd name="T2" fmla="*/ 24 w 412"/>
                <a:gd name="T3" fmla="*/ 253 h 673"/>
                <a:gd name="T4" fmla="*/ 0 w 412"/>
                <a:gd name="T5" fmla="*/ 734 h 673"/>
                <a:gd name="T6" fmla="*/ 167 w 412"/>
                <a:gd name="T7" fmla="*/ 1071 h 673"/>
                <a:gd name="T8" fmla="*/ 541 w 412"/>
                <a:gd name="T9" fmla="*/ 1214 h 6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2" h="673">
                  <a:moveTo>
                    <a:pt x="188" y="0"/>
                  </a:moveTo>
                  <a:lnTo>
                    <a:pt x="18" y="140"/>
                  </a:lnTo>
                  <a:lnTo>
                    <a:pt x="0" y="407"/>
                  </a:lnTo>
                  <a:lnTo>
                    <a:pt x="127" y="594"/>
                  </a:lnTo>
                  <a:lnTo>
                    <a:pt x="412" y="673"/>
                  </a:ln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9469" name="Freeform 14"/>
            <p:cNvSpPr>
              <a:spLocks/>
            </p:cNvSpPr>
            <p:nvPr/>
          </p:nvSpPr>
          <p:spPr bwMode="auto">
            <a:xfrm rot="19315994" flipH="1">
              <a:off x="2054" y="1340"/>
              <a:ext cx="569" cy="1236"/>
            </a:xfrm>
            <a:custGeom>
              <a:avLst/>
              <a:gdLst>
                <a:gd name="T0" fmla="*/ 260 w 412"/>
                <a:gd name="T1" fmla="*/ 0 h 673"/>
                <a:gd name="T2" fmla="*/ 25 w 412"/>
                <a:gd name="T3" fmla="*/ 257 h 673"/>
                <a:gd name="T4" fmla="*/ 0 w 412"/>
                <a:gd name="T5" fmla="*/ 747 h 673"/>
                <a:gd name="T6" fmla="*/ 175 w 412"/>
                <a:gd name="T7" fmla="*/ 1091 h 673"/>
                <a:gd name="T8" fmla="*/ 569 w 412"/>
                <a:gd name="T9" fmla="*/ 1236 h 6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2" h="673">
                  <a:moveTo>
                    <a:pt x="188" y="0"/>
                  </a:moveTo>
                  <a:lnTo>
                    <a:pt x="18" y="140"/>
                  </a:lnTo>
                  <a:lnTo>
                    <a:pt x="0" y="407"/>
                  </a:lnTo>
                  <a:lnTo>
                    <a:pt x="127" y="594"/>
                  </a:lnTo>
                  <a:lnTo>
                    <a:pt x="412" y="673"/>
                  </a:ln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34159" name="Text Box 15"/>
          <p:cNvSpPr txBox="1">
            <a:spLocks noChangeArrowheads="1"/>
          </p:cNvSpPr>
          <p:nvPr/>
        </p:nvSpPr>
        <p:spPr bwMode="auto">
          <a:xfrm>
            <a:off x="6084888" y="4471988"/>
            <a:ext cx="3059112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/>
              <a:t> Has potential, but…</a:t>
            </a:r>
            <a:endParaRPr lang="en-US">
              <a:sym typeface="Wingdings" pitchFamily="2" charset="2"/>
            </a:endParaRP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>
                <a:sym typeface="Wingdings" pitchFamily="2" charset="2"/>
              </a:rPr>
              <a:t> must be thin</a:t>
            </a:r>
          </a:p>
          <a:p>
            <a:pPr lvl="1">
              <a:buClr>
                <a:schemeClr val="tx1"/>
              </a:buClr>
              <a:buFontTx/>
              <a:buChar char="•"/>
            </a:pPr>
            <a:r>
              <a:rPr lang="en-US">
                <a:sym typeface="Wingdings" pitchFamily="2" charset="2"/>
              </a:rPr>
              <a:t> </a:t>
            </a:r>
            <a:r>
              <a:rPr lang="en-US">
                <a:solidFill>
                  <a:srgbClr val="FF0000"/>
                </a:solidFill>
                <a:sym typeface="Wingdings" pitchFamily="2" charset="2"/>
              </a:rPr>
              <a:t>must detect a single UV photon and still be blind to all ionizing particles passing through it!!!</a:t>
            </a:r>
            <a:endParaRPr lang="el-GR" baseline="30000">
              <a:solidFill>
                <a:srgbClr val="FF0000"/>
              </a:solidFill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  <p:bldP spid="134150" grpId="0"/>
      <p:bldP spid="134151" grpId="0"/>
      <p:bldP spid="134155" grpId="0"/>
      <p:bldP spid="13415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/>
          <a:lstStyle/>
          <a:p>
            <a:r>
              <a:rPr lang="en-US" sz="2800" u="sng" smtClean="0"/>
              <a:t>Unfocused Cherenkov “Blobs”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156200" y="1462088"/>
            <a:ext cx="219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Cherekov Radiation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367463" y="2122488"/>
            <a:ext cx="320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/>
              <a:t>e</a:t>
            </a:r>
            <a:r>
              <a:rPr lang="en-US" sz="1400" baseline="30000"/>
              <a:t>-</a:t>
            </a:r>
          </a:p>
        </p:txBody>
      </p:sp>
      <p:grpSp>
        <p:nvGrpSpPr>
          <p:cNvPr id="20485" name="Group 5"/>
          <p:cNvGrpSpPr>
            <a:grpSpLocks/>
          </p:cNvGrpSpPr>
          <p:nvPr/>
        </p:nvGrpSpPr>
        <p:grpSpPr bwMode="auto">
          <a:xfrm>
            <a:off x="7300913" y="1143000"/>
            <a:ext cx="1690687" cy="2209800"/>
            <a:chOff x="4704" y="288"/>
            <a:chExt cx="1248" cy="1680"/>
          </a:xfrm>
        </p:grpSpPr>
        <p:grpSp>
          <p:nvGrpSpPr>
            <p:cNvPr id="20499" name="Group 6"/>
            <p:cNvGrpSpPr>
              <a:grpSpLocks/>
            </p:cNvGrpSpPr>
            <p:nvPr/>
          </p:nvGrpSpPr>
          <p:grpSpPr bwMode="auto">
            <a:xfrm>
              <a:off x="4800" y="336"/>
              <a:ext cx="1152" cy="1632"/>
              <a:chOff x="4368" y="1296"/>
              <a:chExt cx="1152" cy="1632"/>
            </a:xfrm>
          </p:grpSpPr>
          <p:sp>
            <p:nvSpPr>
              <p:cNvPr id="20508" name="AutoShape 7"/>
              <p:cNvSpPr>
                <a:spLocks noChangeArrowheads="1"/>
              </p:cNvSpPr>
              <p:nvPr/>
            </p:nvSpPr>
            <p:spPr bwMode="auto">
              <a:xfrm>
                <a:off x="4371" y="1566"/>
                <a:ext cx="460" cy="54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9" name="AutoShape 8"/>
              <p:cNvSpPr>
                <a:spLocks noChangeArrowheads="1"/>
              </p:cNvSpPr>
              <p:nvPr/>
            </p:nvSpPr>
            <p:spPr bwMode="auto">
              <a:xfrm>
                <a:off x="4368" y="2112"/>
                <a:ext cx="460" cy="54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0" name="AutoShape 9"/>
              <p:cNvSpPr>
                <a:spLocks noChangeArrowheads="1"/>
              </p:cNvSpPr>
              <p:nvPr/>
            </p:nvSpPr>
            <p:spPr bwMode="auto">
              <a:xfrm>
                <a:off x="4717" y="2382"/>
                <a:ext cx="460" cy="54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1" name="AutoShape 10"/>
              <p:cNvSpPr>
                <a:spLocks noChangeArrowheads="1"/>
              </p:cNvSpPr>
              <p:nvPr/>
            </p:nvSpPr>
            <p:spPr bwMode="auto">
              <a:xfrm>
                <a:off x="4714" y="1842"/>
                <a:ext cx="460" cy="545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2" name="AutoShape 11"/>
              <p:cNvSpPr>
                <a:spLocks noChangeArrowheads="1"/>
              </p:cNvSpPr>
              <p:nvPr/>
            </p:nvSpPr>
            <p:spPr bwMode="auto">
              <a:xfrm>
                <a:off x="4714" y="1296"/>
                <a:ext cx="460" cy="54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3" name="AutoShape 12"/>
              <p:cNvSpPr>
                <a:spLocks noChangeArrowheads="1"/>
              </p:cNvSpPr>
              <p:nvPr/>
            </p:nvSpPr>
            <p:spPr bwMode="auto">
              <a:xfrm>
                <a:off x="5057" y="1566"/>
                <a:ext cx="460" cy="54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14" name="AutoShape 13"/>
              <p:cNvSpPr>
                <a:spLocks noChangeArrowheads="1"/>
              </p:cNvSpPr>
              <p:nvPr/>
            </p:nvSpPr>
            <p:spPr bwMode="auto">
              <a:xfrm>
                <a:off x="5060" y="2112"/>
                <a:ext cx="460" cy="54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4D4D4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500" name="Group 14"/>
            <p:cNvGrpSpPr>
              <a:grpSpLocks/>
            </p:cNvGrpSpPr>
            <p:nvPr/>
          </p:nvGrpSpPr>
          <p:grpSpPr bwMode="auto">
            <a:xfrm>
              <a:off x="4704" y="288"/>
              <a:ext cx="1152" cy="1632"/>
              <a:chOff x="3982" y="1273"/>
              <a:chExt cx="722" cy="718"/>
            </a:xfrm>
          </p:grpSpPr>
          <p:sp>
            <p:nvSpPr>
              <p:cNvPr id="20501" name="AutoShape 15"/>
              <p:cNvSpPr>
                <a:spLocks noChangeArrowheads="1"/>
              </p:cNvSpPr>
              <p:nvPr/>
            </p:nvSpPr>
            <p:spPr bwMode="auto">
              <a:xfrm>
                <a:off x="3984" y="1392"/>
                <a:ext cx="288" cy="240"/>
              </a:xfrm>
              <a:prstGeom prst="hexagon">
                <a:avLst>
                  <a:gd name="adj" fmla="val 30000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2" name="AutoShape 16"/>
              <p:cNvSpPr>
                <a:spLocks noChangeArrowheads="1"/>
              </p:cNvSpPr>
              <p:nvPr/>
            </p:nvSpPr>
            <p:spPr bwMode="auto">
              <a:xfrm>
                <a:off x="3982" y="1632"/>
                <a:ext cx="288" cy="240"/>
              </a:xfrm>
              <a:prstGeom prst="hexagon">
                <a:avLst>
                  <a:gd name="adj" fmla="val 30000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3" name="AutoShape 17"/>
              <p:cNvSpPr>
                <a:spLocks noChangeArrowheads="1"/>
              </p:cNvSpPr>
              <p:nvPr/>
            </p:nvSpPr>
            <p:spPr bwMode="auto">
              <a:xfrm>
                <a:off x="4201" y="1751"/>
                <a:ext cx="288" cy="240"/>
              </a:xfrm>
              <a:prstGeom prst="hexagon">
                <a:avLst>
                  <a:gd name="adj" fmla="val 30000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4" name="AutoShape 18"/>
              <p:cNvSpPr>
                <a:spLocks noChangeArrowheads="1"/>
              </p:cNvSpPr>
              <p:nvPr/>
            </p:nvSpPr>
            <p:spPr bwMode="auto">
              <a:xfrm>
                <a:off x="4199" y="1513"/>
                <a:ext cx="288" cy="240"/>
              </a:xfrm>
              <a:prstGeom prst="hexagon">
                <a:avLst>
                  <a:gd name="adj" fmla="val 30000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5" name="AutoShape 19"/>
              <p:cNvSpPr>
                <a:spLocks noChangeArrowheads="1"/>
              </p:cNvSpPr>
              <p:nvPr/>
            </p:nvSpPr>
            <p:spPr bwMode="auto">
              <a:xfrm>
                <a:off x="4199" y="1273"/>
                <a:ext cx="288" cy="240"/>
              </a:xfrm>
              <a:prstGeom prst="hexagon">
                <a:avLst>
                  <a:gd name="adj" fmla="val 30000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6" name="AutoShape 20"/>
              <p:cNvSpPr>
                <a:spLocks noChangeArrowheads="1"/>
              </p:cNvSpPr>
              <p:nvPr/>
            </p:nvSpPr>
            <p:spPr bwMode="auto">
              <a:xfrm>
                <a:off x="4414" y="1392"/>
                <a:ext cx="288" cy="240"/>
              </a:xfrm>
              <a:prstGeom prst="hexagon">
                <a:avLst>
                  <a:gd name="adj" fmla="val 30000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7" name="AutoShape 21"/>
              <p:cNvSpPr>
                <a:spLocks noChangeArrowheads="1"/>
              </p:cNvSpPr>
              <p:nvPr/>
            </p:nvSpPr>
            <p:spPr bwMode="auto">
              <a:xfrm>
                <a:off x="4416" y="1632"/>
                <a:ext cx="288" cy="240"/>
              </a:xfrm>
              <a:prstGeom prst="hexagon">
                <a:avLst>
                  <a:gd name="adj" fmla="val 30000"/>
                  <a:gd name="vf" fmla="val 115470"/>
                </a:avLst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0486" name="Group 22"/>
          <p:cNvGrpSpPr>
            <a:grpSpLocks/>
          </p:cNvGrpSpPr>
          <p:nvPr/>
        </p:nvGrpSpPr>
        <p:grpSpPr bwMode="auto">
          <a:xfrm>
            <a:off x="7580313" y="1900238"/>
            <a:ext cx="650875" cy="947737"/>
            <a:chOff x="2544" y="1008"/>
            <a:chExt cx="480" cy="720"/>
          </a:xfrm>
        </p:grpSpPr>
        <p:sp>
          <p:nvSpPr>
            <p:cNvPr id="20497" name="Oval 23"/>
            <p:cNvSpPr>
              <a:spLocks noChangeArrowheads="1"/>
            </p:cNvSpPr>
            <p:nvPr/>
          </p:nvSpPr>
          <p:spPr bwMode="auto">
            <a:xfrm>
              <a:off x="2592" y="1008"/>
              <a:ext cx="432" cy="720"/>
            </a:xfrm>
            <a:prstGeom prst="ellipse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Oval 24"/>
            <p:cNvSpPr>
              <a:spLocks noChangeArrowheads="1"/>
            </p:cNvSpPr>
            <p:nvPr/>
          </p:nvSpPr>
          <p:spPr bwMode="auto">
            <a:xfrm>
              <a:off x="2544" y="1008"/>
              <a:ext cx="432" cy="720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0487" name="Picture 25" descr="The image “http://www.shef.ac.uk/physics/teaching/phy311/cerfig2.gif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1836738"/>
            <a:ext cx="1284288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6" descr="teepee_lo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57650"/>
            <a:ext cx="34290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Text Box 27"/>
          <p:cNvSpPr txBox="1">
            <a:spLocks noChangeArrowheads="1"/>
          </p:cNvSpPr>
          <p:nvPr/>
        </p:nvSpPr>
        <p:spPr bwMode="auto">
          <a:xfrm>
            <a:off x="304800" y="1066800"/>
            <a:ext cx="594360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/>
              <a:t> Windowless: Radiator Gas = Avalanche Gas </a:t>
            </a:r>
          </a:p>
          <a:p>
            <a:pPr lvl="1" eaLnBrk="1" hangingPunct="1">
              <a:buFontTx/>
              <a:buChar char="•"/>
            </a:pPr>
            <a:r>
              <a:rPr lang="en-US" sz="1600"/>
              <a:t> CF</a:t>
            </a:r>
            <a:r>
              <a:rPr lang="en-US" sz="1600" baseline="-25000"/>
              <a:t>4</a:t>
            </a:r>
            <a:r>
              <a:rPr lang="en-US" sz="1600"/>
              <a:t> (n≈1.000620)</a:t>
            </a:r>
          </a:p>
          <a:p>
            <a:pPr lvl="1" eaLnBrk="1" hangingPunct="1">
              <a:buFontTx/>
              <a:buChar char="•"/>
            </a:pPr>
            <a:r>
              <a:rPr lang="en-US" sz="1600"/>
              <a:t> Blind to hadrons w/ &lt;4 GeV</a:t>
            </a:r>
          </a:p>
          <a:p>
            <a:pPr eaLnBrk="1" hangingPunct="1">
              <a:buFontTx/>
              <a:buChar char="•"/>
            </a:pPr>
            <a:endParaRPr lang="en-US" sz="1600"/>
          </a:p>
          <a:p>
            <a:pPr eaLnBrk="1" hangingPunct="1"/>
            <a:r>
              <a:rPr lang="en-US" sz="1600"/>
              <a:t>Some challenges: </a:t>
            </a:r>
          </a:p>
          <a:p>
            <a:pPr eaLnBrk="1" hangingPunct="1">
              <a:buFontTx/>
              <a:buChar char="•"/>
            </a:pPr>
            <a:r>
              <a:rPr lang="en-US" sz="1600"/>
              <a:t> No room for traditional optics (ie. focusing mirror).</a:t>
            </a:r>
          </a:p>
          <a:p>
            <a:pPr eaLnBrk="1" hangingPunct="1">
              <a:buFontTx/>
              <a:buChar char="•"/>
            </a:pPr>
            <a:r>
              <a:rPr lang="en-US" sz="1600"/>
              <a:t> Cherenkov light collected as an unfocused blob.</a:t>
            </a:r>
          </a:p>
          <a:p>
            <a:pPr eaLnBrk="1" hangingPunct="1">
              <a:buFontTx/>
              <a:buChar char="•"/>
            </a:pPr>
            <a:r>
              <a:rPr lang="en-US" sz="1600"/>
              <a:t> 1.5 m^2 photosensitive region</a:t>
            </a:r>
          </a:p>
          <a:p>
            <a:pPr eaLnBrk="1" hangingPunct="1">
              <a:buFontTx/>
              <a:buChar char="•"/>
            </a:pPr>
            <a:r>
              <a:rPr lang="en-US" sz="1600"/>
              <a:t> Low radiation length: </a:t>
            </a:r>
          </a:p>
          <a:p>
            <a:pPr lvl="1" eaLnBrk="1" hangingPunct="1">
              <a:buFontTx/>
              <a:buChar char="•"/>
            </a:pPr>
            <a:r>
              <a:rPr lang="en-US" sz="1600"/>
              <a:t> minimize photon conversions.</a:t>
            </a:r>
          </a:p>
          <a:p>
            <a:pPr eaLnBrk="1" hangingPunct="1">
              <a:buFontTx/>
              <a:buChar char="•"/>
            </a:pPr>
            <a:r>
              <a:rPr lang="en-US" sz="1600"/>
              <a:t> Charged particles from collision will pass through: </a:t>
            </a:r>
          </a:p>
          <a:p>
            <a:pPr lvl="1" eaLnBrk="1" hangingPunct="1">
              <a:buFontTx/>
              <a:buChar char="•"/>
            </a:pPr>
            <a:r>
              <a:rPr lang="en-US" sz="1600"/>
              <a:t> ionization must not interfere with photoelectron detection.</a:t>
            </a:r>
          </a:p>
        </p:txBody>
      </p:sp>
      <p:sp>
        <p:nvSpPr>
          <p:cNvPr id="20491" name="Line 29"/>
          <p:cNvSpPr>
            <a:spLocks noChangeAspect="1" noChangeShapeType="1"/>
          </p:cNvSpPr>
          <p:nvPr/>
        </p:nvSpPr>
        <p:spPr bwMode="auto">
          <a:xfrm flipH="1" flipV="1">
            <a:off x="7319963" y="1804988"/>
            <a:ext cx="528637" cy="525462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2" name="Line 30"/>
          <p:cNvSpPr>
            <a:spLocks noChangeAspect="1" noChangeShapeType="1"/>
          </p:cNvSpPr>
          <p:nvPr/>
        </p:nvSpPr>
        <p:spPr bwMode="auto">
          <a:xfrm flipH="1" flipV="1">
            <a:off x="7319963" y="1803400"/>
            <a:ext cx="528637" cy="525463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3" name="Line 31"/>
          <p:cNvSpPr>
            <a:spLocks noChangeShapeType="1"/>
          </p:cNvSpPr>
          <p:nvPr/>
        </p:nvSpPr>
        <p:spPr bwMode="auto">
          <a:xfrm>
            <a:off x="7315200" y="1812925"/>
            <a:ext cx="533400" cy="533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4" name="Line 32"/>
          <p:cNvSpPr>
            <a:spLocks noChangeShapeType="1"/>
          </p:cNvSpPr>
          <p:nvPr/>
        </p:nvSpPr>
        <p:spPr bwMode="auto">
          <a:xfrm flipV="1">
            <a:off x="7307263" y="2346325"/>
            <a:ext cx="533400" cy="5334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5" name="Line 33"/>
          <p:cNvSpPr>
            <a:spLocks noChangeShapeType="1"/>
          </p:cNvSpPr>
          <p:nvPr/>
        </p:nvSpPr>
        <p:spPr bwMode="auto">
          <a:xfrm flipV="1">
            <a:off x="7680325" y="1997075"/>
            <a:ext cx="15240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6" name="Line 34"/>
          <p:cNvSpPr>
            <a:spLocks noChangeShapeType="1"/>
          </p:cNvSpPr>
          <p:nvPr/>
        </p:nvSpPr>
        <p:spPr bwMode="auto">
          <a:xfrm rot="5400000" flipV="1">
            <a:off x="7642225" y="2562225"/>
            <a:ext cx="152400" cy="152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1447800" y="0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u="sng"/>
              <a:t>Gas Electron Multiplier (GEM)</a:t>
            </a:r>
            <a:r>
              <a:rPr lang="en-US" sz="28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pic>
        <p:nvPicPr>
          <p:cNvPr id="21507" name="Picture 3" descr="gemfiel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3850" y="2162175"/>
            <a:ext cx="4718050" cy="435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gemfoi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275" y="825500"/>
            <a:ext cx="3644900" cy="2176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8245" name="Group 5"/>
          <p:cNvGrpSpPr>
            <a:grpSpLocks/>
          </p:cNvGrpSpPr>
          <p:nvPr/>
        </p:nvGrpSpPr>
        <p:grpSpPr bwMode="auto">
          <a:xfrm>
            <a:off x="5051425" y="4232275"/>
            <a:ext cx="555625" cy="928688"/>
            <a:chOff x="3182" y="2666"/>
            <a:chExt cx="350" cy="585"/>
          </a:xfrm>
        </p:grpSpPr>
        <p:sp>
          <p:nvSpPr>
            <p:cNvPr id="21533" name="Oval 6"/>
            <p:cNvSpPr>
              <a:spLocks noChangeArrowheads="1"/>
            </p:cNvSpPr>
            <p:nvPr/>
          </p:nvSpPr>
          <p:spPr bwMode="auto">
            <a:xfrm>
              <a:off x="3301" y="2666"/>
              <a:ext cx="82" cy="82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rgbClr val="1D1D00"/>
                </a:gs>
                <a:gs pos="100000">
                  <a:srgbClr val="FFFF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4" name="Freeform 7"/>
            <p:cNvSpPr>
              <a:spLocks/>
            </p:cNvSpPr>
            <p:nvPr/>
          </p:nvSpPr>
          <p:spPr bwMode="auto">
            <a:xfrm rot="10800000">
              <a:off x="3182" y="2832"/>
              <a:ext cx="350" cy="419"/>
            </a:xfrm>
            <a:custGeom>
              <a:avLst/>
              <a:gdLst>
                <a:gd name="T0" fmla="*/ 181 w 651"/>
                <a:gd name="T1" fmla="*/ 418 h 1969"/>
                <a:gd name="T2" fmla="*/ 121 w 651"/>
                <a:gd name="T3" fmla="*/ 328 h 1969"/>
                <a:gd name="T4" fmla="*/ 61 w 651"/>
                <a:gd name="T5" fmla="*/ 216 h 1969"/>
                <a:gd name="T6" fmla="*/ 2 w 651"/>
                <a:gd name="T7" fmla="*/ 59 h 1969"/>
                <a:gd name="T8" fmla="*/ 70 w 651"/>
                <a:gd name="T9" fmla="*/ 10 h 1969"/>
                <a:gd name="T10" fmla="*/ 288 w 651"/>
                <a:gd name="T11" fmla="*/ 9 h 1969"/>
                <a:gd name="T12" fmla="*/ 347 w 651"/>
                <a:gd name="T13" fmla="*/ 63 h 1969"/>
                <a:gd name="T14" fmla="*/ 303 w 651"/>
                <a:gd name="T15" fmla="*/ 210 h 1969"/>
                <a:gd name="T16" fmla="*/ 252 w 651"/>
                <a:gd name="T17" fmla="*/ 331 h 1969"/>
                <a:gd name="T18" fmla="*/ 216 w 651"/>
                <a:gd name="T19" fmla="*/ 419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9525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38248" name="Freeform 8"/>
          <p:cNvSpPr>
            <a:spLocks/>
          </p:cNvSpPr>
          <p:nvPr/>
        </p:nvSpPr>
        <p:spPr bwMode="auto">
          <a:xfrm>
            <a:off x="5272088" y="2957513"/>
            <a:ext cx="741362" cy="1177925"/>
          </a:xfrm>
          <a:custGeom>
            <a:avLst/>
            <a:gdLst>
              <a:gd name="T0" fmla="*/ 728469 w 460"/>
              <a:gd name="T1" fmla="*/ 588963 h 742"/>
              <a:gd name="T2" fmla="*/ 691401 w 460"/>
              <a:gd name="T3" fmla="*/ 161925 h 742"/>
              <a:gd name="T4" fmla="*/ 433536 w 460"/>
              <a:gd name="T5" fmla="*/ 9525 h 742"/>
              <a:gd name="T6" fmla="*/ 164389 w 460"/>
              <a:gd name="T7" fmla="*/ 101600 h 742"/>
              <a:gd name="T8" fmla="*/ 24175 w 460"/>
              <a:gd name="T9" fmla="*/ 274638 h 742"/>
              <a:gd name="T10" fmla="*/ 20952 w 460"/>
              <a:gd name="T11" fmla="*/ 660400 h 742"/>
              <a:gd name="T12" fmla="*/ 82194 w 460"/>
              <a:gd name="T13" fmla="*/ 1177925 h 7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0" h="742">
                <a:moveTo>
                  <a:pt x="452" y="371"/>
                </a:moveTo>
                <a:cubicBezTo>
                  <a:pt x="448" y="326"/>
                  <a:pt x="460" y="163"/>
                  <a:pt x="429" y="102"/>
                </a:cubicBezTo>
                <a:cubicBezTo>
                  <a:pt x="398" y="41"/>
                  <a:pt x="323" y="12"/>
                  <a:pt x="269" y="6"/>
                </a:cubicBezTo>
                <a:cubicBezTo>
                  <a:pt x="215" y="0"/>
                  <a:pt x="144" y="36"/>
                  <a:pt x="102" y="64"/>
                </a:cubicBezTo>
                <a:cubicBezTo>
                  <a:pt x="60" y="92"/>
                  <a:pt x="30" y="114"/>
                  <a:pt x="15" y="173"/>
                </a:cubicBezTo>
                <a:cubicBezTo>
                  <a:pt x="0" y="232"/>
                  <a:pt x="7" y="321"/>
                  <a:pt x="13" y="416"/>
                </a:cubicBezTo>
                <a:cubicBezTo>
                  <a:pt x="19" y="511"/>
                  <a:pt x="43" y="674"/>
                  <a:pt x="51" y="74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138249" name="Group 9"/>
          <p:cNvGrpSpPr>
            <a:grpSpLocks/>
          </p:cNvGrpSpPr>
          <p:nvPr/>
        </p:nvGrpSpPr>
        <p:grpSpPr bwMode="auto">
          <a:xfrm>
            <a:off x="4125913" y="3489325"/>
            <a:ext cx="4706937" cy="342900"/>
            <a:chOff x="2599" y="2198"/>
            <a:chExt cx="2965" cy="216"/>
          </a:xfrm>
        </p:grpSpPr>
        <p:sp>
          <p:nvSpPr>
            <p:cNvPr id="21530" name="Rectangle 10"/>
            <p:cNvSpPr>
              <a:spLocks noChangeArrowheads="1"/>
            </p:cNvSpPr>
            <p:nvPr/>
          </p:nvSpPr>
          <p:spPr bwMode="auto">
            <a:xfrm>
              <a:off x="3711" y="2198"/>
              <a:ext cx="700" cy="208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1" name="Rectangle 11"/>
            <p:cNvSpPr>
              <a:spLocks noChangeArrowheads="1"/>
            </p:cNvSpPr>
            <p:nvPr/>
          </p:nvSpPr>
          <p:spPr bwMode="auto">
            <a:xfrm>
              <a:off x="5158" y="2213"/>
              <a:ext cx="406" cy="201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2" name="Rectangle 12"/>
            <p:cNvSpPr>
              <a:spLocks noChangeArrowheads="1"/>
            </p:cNvSpPr>
            <p:nvPr/>
          </p:nvSpPr>
          <p:spPr bwMode="auto">
            <a:xfrm>
              <a:off x="2599" y="2208"/>
              <a:ext cx="406" cy="201"/>
            </a:xfrm>
            <a:prstGeom prst="rect">
              <a:avLst/>
            </a:prstGeom>
            <a:solidFill>
              <a:srgbClr val="66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512" name="Text Box 13"/>
          <p:cNvSpPr txBox="1">
            <a:spLocks noChangeArrowheads="1"/>
          </p:cNvSpPr>
          <p:nvPr/>
        </p:nvSpPr>
        <p:spPr bwMode="auto">
          <a:xfrm>
            <a:off x="163513" y="3119438"/>
            <a:ext cx="385921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 b="1"/>
              <a:t> </a:t>
            </a:r>
            <a:r>
              <a:rPr lang="en-US" sz="2000"/>
              <a:t>Two copper layers separated by insulating film with regular pitch of holes</a:t>
            </a:r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165100" y="5153025"/>
            <a:ext cx="3859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 b="1"/>
              <a:t> </a:t>
            </a:r>
            <a:r>
              <a:rPr lang="en-US" sz="2000"/>
              <a:t>Just add the photocathode</a:t>
            </a:r>
          </a:p>
        </p:txBody>
      </p:sp>
      <p:sp>
        <p:nvSpPr>
          <p:cNvPr id="138255" name="Text Box 15"/>
          <p:cNvSpPr txBox="1">
            <a:spLocks noChangeArrowheads="1"/>
          </p:cNvSpPr>
          <p:nvPr/>
        </p:nvSpPr>
        <p:spPr bwMode="auto">
          <a:xfrm>
            <a:off x="146050" y="4097338"/>
            <a:ext cx="38592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 b="1"/>
              <a:t> </a:t>
            </a:r>
            <a:r>
              <a:rPr lang="en-US" sz="2000"/>
              <a:t>HV creates very strong field such that the avalanche develops inside the holes</a:t>
            </a:r>
            <a:endParaRPr lang="el-GR" baseline="3000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155575" y="5641975"/>
            <a:ext cx="38592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chemeClr val="tx1"/>
              </a:buClr>
              <a:buFontTx/>
              <a:buChar char="•"/>
            </a:pPr>
            <a:r>
              <a:rPr lang="en-US" sz="2000" b="1"/>
              <a:t> </a:t>
            </a:r>
            <a:r>
              <a:rPr lang="en-US" sz="2000"/>
              <a:t>By the way: no photon feedback onto photocathode</a:t>
            </a:r>
          </a:p>
        </p:txBody>
      </p:sp>
      <p:grpSp>
        <p:nvGrpSpPr>
          <p:cNvPr id="138257" name="Group 17"/>
          <p:cNvGrpSpPr>
            <a:grpSpLocks/>
          </p:cNvGrpSpPr>
          <p:nvPr/>
        </p:nvGrpSpPr>
        <p:grpSpPr bwMode="auto">
          <a:xfrm>
            <a:off x="4778375" y="3990975"/>
            <a:ext cx="1443038" cy="1112838"/>
            <a:chOff x="3010" y="2514"/>
            <a:chExt cx="909" cy="701"/>
          </a:xfrm>
        </p:grpSpPr>
        <p:sp>
          <p:nvSpPr>
            <p:cNvPr id="21526" name="Line 18"/>
            <p:cNvSpPr>
              <a:spLocks noChangeShapeType="1"/>
            </p:cNvSpPr>
            <p:nvPr/>
          </p:nvSpPr>
          <p:spPr bwMode="auto">
            <a:xfrm flipV="1">
              <a:off x="3429" y="2711"/>
              <a:ext cx="214" cy="42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27" name="Line 19"/>
            <p:cNvSpPr>
              <a:spLocks noChangeShapeType="1"/>
            </p:cNvSpPr>
            <p:nvPr/>
          </p:nvSpPr>
          <p:spPr bwMode="auto">
            <a:xfrm flipV="1">
              <a:off x="3482" y="2968"/>
              <a:ext cx="437" cy="22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28" name="Line 20"/>
            <p:cNvSpPr>
              <a:spLocks noChangeShapeType="1"/>
            </p:cNvSpPr>
            <p:nvPr/>
          </p:nvSpPr>
          <p:spPr bwMode="auto">
            <a:xfrm flipH="1" flipV="1">
              <a:off x="3024" y="2867"/>
              <a:ext cx="279" cy="34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29" name="Line 21"/>
            <p:cNvSpPr>
              <a:spLocks noChangeShapeType="1"/>
            </p:cNvSpPr>
            <p:nvPr/>
          </p:nvSpPr>
          <p:spPr bwMode="auto">
            <a:xfrm flipH="1" flipV="1">
              <a:off x="3010" y="2514"/>
              <a:ext cx="344" cy="63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517" name="Line 22"/>
          <p:cNvSpPr>
            <a:spLocks noChangeShapeType="1"/>
          </p:cNvSpPr>
          <p:nvPr/>
        </p:nvSpPr>
        <p:spPr bwMode="auto">
          <a:xfrm flipV="1">
            <a:off x="1204913" y="1236663"/>
            <a:ext cx="0" cy="284162"/>
          </a:xfrm>
          <a:prstGeom prst="line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8" name="Line 23"/>
          <p:cNvSpPr>
            <a:spLocks noChangeShapeType="1"/>
          </p:cNvSpPr>
          <p:nvPr/>
        </p:nvSpPr>
        <p:spPr bwMode="auto">
          <a:xfrm flipV="1">
            <a:off x="2122488" y="1230313"/>
            <a:ext cx="0" cy="307975"/>
          </a:xfrm>
          <a:prstGeom prst="line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9" name="Line 24"/>
          <p:cNvSpPr>
            <a:spLocks noChangeShapeType="1"/>
          </p:cNvSpPr>
          <p:nvPr/>
        </p:nvSpPr>
        <p:spPr bwMode="auto">
          <a:xfrm flipH="1">
            <a:off x="1219200" y="1371600"/>
            <a:ext cx="895350" cy="11113"/>
          </a:xfrm>
          <a:prstGeom prst="line">
            <a:avLst/>
          </a:prstGeom>
          <a:noFill/>
          <a:ln w="28575">
            <a:solidFill>
              <a:srgbClr val="FFFF66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20" name="Text Box 25"/>
          <p:cNvSpPr txBox="1">
            <a:spLocks noChangeArrowheads="1"/>
          </p:cNvSpPr>
          <p:nvPr/>
        </p:nvSpPr>
        <p:spPr bwMode="auto">
          <a:xfrm>
            <a:off x="1219200" y="914400"/>
            <a:ext cx="868363" cy="396875"/>
          </a:xfrm>
          <a:prstGeom prst="rect">
            <a:avLst/>
          </a:prstGeom>
          <a:solidFill>
            <a:schemeClr val="bg2">
              <a:alpha val="79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66"/>
                </a:solidFill>
                <a:cs typeface="Times New Roman" pitchFamily="18" charset="0"/>
              </a:rPr>
              <a:t>150</a:t>
            </a:r>
            <a:r>
              <a:rPr lang="el-GR" sz="2000" b="1">
                <a:solidFill>
                  <a:srgbClr val="FFFF66"/>
                </a:solidFill>
              </a:rPr>
              <a:t>μ</a:t>
            </a:r>
          </a:p>
        </p:txBody>
      </p:sp>
      <p:sp>
        <p:nvSpPr>
          <p:cNvPr id="21521" name="Text Box 26"/>
          <p:cNvSpPr txBox="1">
            <a:spLocks noChangeArrowheads="1"/>
          </p:cNvSpPr>
          <p:nvPr/>
        </p:nvSpPr>
        <p:spPr bwMode="auto">
          <a:xfrm>
            <a:off x="4419600" y="762000"/>
            <a:ext cx="4114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The original idea by F.Sauli (mid 90s) US Patent 6,011,265</a:t>
            </a:r>
          </a:p>
          <a:p>
            <a:pPr eaLnBrk="1" hangingPunct="1">
              <a:buFontTx/>
              <a:buChar char="•"/>
            </a:pPr>
            <a:r>
              <a:rPr lang="en-US"/>
              <a:t> Traditionally CHARGED PARTICLE detectors (not photons)</a:t>
            </a:r>
          </a:p>
        </p:txBody>
      </p:sp>
      <p:sp>
        <p:nvSpPr>
          <p:cNvPr id="21522" name="Line 27"/>
          <p:cNvSpPr>
            <a:spLocks noChangeShapeType="1"/>
          </p:cNvSpPr>
          <p:nvPr/>
        </p:nvSpPr>
        <p:spPr bwMode="auto">
          <a:xfrm flipV="1">
            <a:off x="2760663" y="1922463"/>
            <a:ext cx="0" cy="284162"/>
          </a:xfrm>
          <a:prstGeom prst="line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23" name="Line 28"/>
          <p:cNvSpPr>
            <a:spLocks noChangeShapeType="1"/>
          </p:cNvSpPr>
          <p:nvPr/>
        </p:nvSpPr>
        <p:spPr bwMode="auto">
          <a:xfrm flipV="1">
            <a:off x="3171825" y="1916113"/>
            <a:ext cx="0" cy="307975"/>
          </a:xfrm>
          <a:prstGeom prst="line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24" name="Line 29"/>
          <p:cNvSpPr>
            <a:spLocks noChangeShapeType="1"/>
          </p:cNvSpPr>
          <p:nvPr/>
        </p:nvSpPr>
        <p:spPr bwMode="auto">
          <a:xfrm flipH="1">
            <a:off x="2774950" y="2063750"/>
            <a:ext cx="381000" cy="4763"/>
          </a:xfrm>
          <a:prstGeom prst="line">
            <a:avLst/>
          </a:prstGeom>
          <a:noFill/>
          <a:ln w="28575">
            <a:solidFill>
              <a:srgbClr val="FFFF66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25" name="Text Box 30"/>
          <p:cNvSpPr txBox="1">
            <a:spLocks noChangeArrowheads="1"/>
          </p:cNvSpPr>
          <p:nvPr/>
        </p:nvSpPr>
        <p:spPr bwMode="auto">
          <a:xfrm>
            <a:off x="2606675" y="1600200"/>
            <a:ext cx="725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 b="1">
                <a:solidFill>
                  <a:srgbClr val="FFFF66"/>
                </a:solidFill>
                <a:cs typeface="Times New Roman" pitchFamily="18" charset="0"/>
              </a:rPr>
              <a:t>80</a:t>
            </a:r>
            <a:r>
              <a:rPr lang="el-GR" sz="2000" b="1">
                <a:solidFill>
                  <a:srgbClr val="FFFF66"/>
                </a:solidFill>
              </a:rPr>
              <a:t>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8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8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8" grpId="0" animBg="1"/>
      <p:bldP spid="138254" grpId="0"/>
      <p:bldP spid="138255" grpId="0" autoUpdateAnimBg="0"/>
      <p:bldP spid="138256" grpId="0"/>
    </p:bldLst>
  </p:timing>
</p:sld>
</file>

<file path=ppt/theme/theme1.xml><?xml version="1.0" encoding="utf-8"?>
<a:theme xmlns:a="http://schemas.openxmlformats.org/drawingml/2006/main" name="panic_temp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ＭＳ Ｐゴシック"/>
        <a:cs typeface="ＭＳ Ｐゴシック"/>
      </a:majorFont>
      <a:minorFont>
        <a:latin typeface="Comic Sans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ＭＳ Ｐゴシック"/>
        <a:cs typeface="ＭＳ Ｐゴシック"/>
      </a:majorFont>
      <a:minorFont>
        <a:latin typeface="Comic Sans M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2004:Templates:My Templates:panic_temp.pot</Template>
  <TotalTime>3161</TotalTime>
  <Words>2885</Words>
  <Application>Microsoft Office PowerPoint</Application>
  <PresentationFormat>On-screen Show (4:3)</PresentationFormat>
  <Paragraphs>637</Paragraphs>
  <Slides>60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60</vt:i4>
      </vt:variant>
    </vt:vector>
  </HeadingPairs>
  <TitlesOfParts>
    <vt:vector size="80" baseType="lpstr">
      <vt:lpstr>Arial</vt:lpstr>
      <vt:lpstr>Times New Roman</vt:lpstr>
      <vt:lpstr>ＭＳ Ｐゴシック</vt:lpstr>
      <vt:lpstr>Verdana</vt:lpstr>
      <vt:lpstr>Symbol</vt:lpstr>
      <vt:lpstr>GreekC</vt:lpstr>
      <vt:lpstr>Calibri</vt:lpstr>
      <vt:lpstr>Lucida Sans Unicode</vt:lpstr>
      <vt:lpstr>Wingdings</vt:lpstr>
      <vt:lpstr>Monotype Sorts</vt:lpstr>
      <vt:lpstr>Corbel</vt:lpstr>
      <vt:lpstr>Comic Sans MS</vt:lpstr>
      <vt:lpstr>Arial Narrow</vt:lpstr>
      <vt:lpstr>panic_temp</vt:lpstr>
      <vt:lpstr>Crayons</vt:lpstr>
      <vt:lpstr>1_Crayons</vt:lpstr>
      <vt:lpstr>Image</vt:lpstr>
      <vt:lpstr>Equation</vt:lpstr>
      <vt:lpstr>Micrografx Picture Publisher Object</vt:lpstr>
      <vt:lpstr>Chart</vt:lpstr>
      <vt:lpstr>New Technologies for Cherenkov Light Detection: Hadron Blind Detector  Thomas K Hemmick Stony Brook University</vt:lpstr>
      <vt:lpstr>The HBD Team</vt:lpstr>
      <vt:lpstr>Lepton-Pair Continuum Physics</vt:lpstr>
      <vt:lpstr>Key Challenge for PHENIX: Pair Background</vt:lpstr>
      <vt:lpstr>PowerPoint Presentation</vt:lpstr>
      <vt:lpstr>Separating Signal from “Background”</vt:lpstr>
      <vt:lpstr>PowerPoint Presentation</vt:lpstr>
      <vt:lpstr>Unfocused Cherenkov “Blobs”</vt:lpstr>
      <vt:lpstr>PowerPoint Presentation</vt:lpstr>
      <vt:lpstr>PowerPoint Presentation</vt:lpstr>
      <vt:lpstr>Ways to use GEM stacks</vt:lpstr>
      <vt:lpstr>Hadron Blindness:   UV photons vs charged particles</vt:lpstr>
      <vt:lpstr>PowerPoint Presentation</vt:lpstr>
      <vt:lpstr>Mechanical Detail</vt:lpstr>
      <vt:lpstr>Radiation Budget</vt:lpstr>
      <vt:lpstr>The Clean Tent at USB</vt:lpstr>
      <vt:lpstr>Preparation for Evaporation</vt:lpstr>
      <vt:lpstr>The Evaporator</vt:lpstr>
      <vt:lpstr>The Evaporation Chamber</vt:lpstr>
      <vt:lpstr>The Quantum Efficiency Station</vt:lpstr>
      <vt:lpstr>QE System</vt:lpstr>
      <vt:lpstr>PowerPoint Presentation</vt:lpstr>
      <vt:lpstr>PowerPoint Presentation</vt:lpstr>
      <vt:lpstr>Railroad System “low rider”</vt:lpstr>
      <vt:lpstr>Electric Lift System (1)</vt:lpstr>
      <vt:lpstr>Monitoring QE over Time</vt:lpstr>
      <vt:lpstr>Gas System Quality VITAL!</vt:lpstr>
      <vt:lpstr>Transmission Scans</vt:lpstr>
      <vt:lpstr>Gain Monitor/Stability</vt:lpstr>
      <vt:lpstr>Hadron Response</vt:lpstr>
      <vt:lpstr>Electron Response</vt:lpstr>
      <vt:lpstr>Letter of Intent for Detector R&amp;D Towards an EIC Detector</vt:lpstr>
      <vt:lpstr>Brookhaven Lab</vt:lpstr>
      <vt:lpstr>Florida Institute of Technology</vt:lpstr>
      <vt:lpstr>University of Virginia</vt:lpstr>
      <vt:lpstr>Yale University</vt:lpstr>
      <vt:lpstr>Strip-pixel R&amp;D</vt:lpstr>
      <vt:lpstr>Stony Brook University</vt:lpstr>
      <vt:lpstr>PID via Cherenkov Angle</vt:lpstr>
      <vt:lpstr>Barrel Concept (‘ala ALICE HMPID)</vt:lpstr>
      <vt:lpstr>Forward Concept 1…Multi-Radiator RICH</vt:lpstr>
      <vt:lpstr>Forward Concept 2 – Forward RICH &amp; Blob</vt:lpstr>
      <vt:lpstr>Commercial (small) mirror Reflectivities</vt:lpstr>
      <vt:lpstr>Particle ID…</vt:lpstr>
      <vt:lpstr>PowerPoint Presentation</vt:lpstr>
      <vt:lpstr>Ideas for Hall A Testing</vt:lpstr>
      <vt:lpstr>Summary</vt:lpstr>
      <vt:lpstr>PowerPoint Presentation</vt:lpstr>
      <vt:lpstr>Improvements</vt:lpstr>
      <vt:lpstr>PowerPoint Presentation</vt:lpstr>
      <vt:lpstr>PowerPoint Presentation</vt:lpstr>
      <vt:lpstr>Experimental results</vt:lpstr>
      <vt:lpstr>Spectra in Beam</vt:lpstr>
      <vt:lpstr>Goal List for HBD</vt:lpstr>
      <vt:lpstr>PowerPoint Presentation</vt:lpstr>
      <vt:lpstr>PowerPoint Presentation</vt:lpstr>
      <vt:lpstr>Important for Detector Design</vt:lpstr>
      <vt:lpstr>Emerging Detector Concept</vt:lpstr>
      <vt:lpstr>Why a LOI Response to a Call for Proposals?</vt:lpstr>
      <vt:lpstr>CsI Photocathode Research</vt:lpstr>
    </vt:vector>
  </TitlesOfParts>
  <Company>Zvi Citron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HBD Talk PANIC</dc:title>
  <dc:creator>Zvi Citron</dc:creator>
  <cp:lastModifiedBy>Thomas K Hemmick</cp:lastModifiedBy>
  <cp:revision>92</cp:revision>
  <dcterms:created xsi:type="dcterms:W3CDTF">2008-10-31T13:32:52Z</dcterms:created>
  <dcterms:modified xsi:type="dcterms:W3CDTF">2011-10-14T03:46:56Z</dcterms:modified>
</cp:coreProperties>
</file>