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ppt" ContentType="application/vnd.ms-powerpoint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9" r:id="rId4"/>
    <p:sldId id="258" r:id="rId5"/>
    <p:sldId id="260" r:id="rId6"/>
    <p:sldId id="264" r:id="rId7"/>
    <p:sldId id="265" r:id="rId8"/>
    <p:sldId id="267" r:id="rId9"/>
    <p:sldId id="270" r:id="rId10"/>
    <p:sldId id="261" r:id="rId11"/>
    <p:sldId id="268" r:id="rId12"/>
    <p:sldId id="263" r:id="rId13"/>
    <p:sldId id="289" r:id="rId14"/>
    <p:sldId id="271" r:id="rId15"/>
    <p:sldId id="272" r:id="rId16"/>
    <p:sldId id="269" r:id="rId17"/>
    <p:sldId id="262" r:id="rId18"/>
    <p:sldId id="266" r:id="rId19"/>
    <p:sldId id="273" r:id="rId20"/>
    <p:sldId id="274" r:id="rId21"/>
    <p:sldId id="275" r:id="rId22"/>
    <p:sldId id="276" r:id="rId23"/>
    <p:sldId id="277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7205"/>
    <a:srgbClr val="9900CC"/>
    <a:srgbClr val="FF3399"/>
    <a:srgbClr val="EA8B00"/>
    <a:srgbClr val="FA9500"/>
    <a:srgbClr val="FF9900"/>
    <a:srgbClr val="CC33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386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image" Target="../media/image6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image" Target="../media/image3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B331FC-9887-4B71-80EA-25BEF103DBE3}" type="datetimeFigureOut">
              <a:rPr lang="en-US" smtClean="0"/>
              <a:pPr/>
              <a:t>10/14/2011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5A2FE6-2BC9-40D0-9CFB-93666077003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5A2FE6-2BC9-40D0-9CFB-936660770036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5A2FE6-2BC9-40D0-9CFB-936660770036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10/14/2011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29.png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12" Type="http://schemas.openxmlformats.org/officeDocument/2006/relationships/image" Target="../media/image2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openxmlformats.org/officeDocument/2006/relationships/image" Target="../media/image27.png"/><Relationship Id="rId5" Type="http://schemas.openxmlformats.org/officeDocument/2006/relationships/image" Target="../media/image1.png"/><Relationship Id="rId15" Type="http://schemas.openxmlformats.org/officeDocument/2006/relationships/image" Target="../media/image30.png"/><Relationship Id="rId10" Type="http://schemas.openxmlformats.org/officeDocument/2006/relationships/image" Target="../media/image4.png"/><Relationship Id="rId4" Type="http://schemas.openxmlformats.org/officeDocument/2006/relationships/image" Target="../media/image24.png"/><Relationship Id="rId9" Type="http://schemas.openxmlformats.org/officeDocument/2006/relationships/image" Target="../media/image3.png"/><Relationship Id="rId1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12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openxmlformats.org/officeDocument/2006/relationships/image" Target="../media/image32.png"/><Relationship Id="rId5" Type="http://schemas.openxmlformats.org/officeDocument/2006/relationships/image" Target="../media/image1.png"/><Relationship Id="rId10" Type="http://schemas.openxmlformats.org/officeDocument/2006/relationships/image" Target="../media/image4.png"/><Relationship Id="rId4" Type="http://schemas.openxmlformats.org/officeDocument/2006/relationships/image" Target="../media/image24.png"/><Relationship Id="rId9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Microsoft_Office_PowerPoint_97-2003_Presentation2.ppt"/><Relationship Id="rId3" Type="http://schemas.openxmlformats.org/officeDocument/2006/relationships/oleObject" Target="../embeddings/Microsoft_Office_PowerPoint_97-2003_Presentation1.ppt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4.png"/><Relationship Id="rId7" Type="http://schemas.openxmlformats.org/officeDocument/2006/relationships/image" Target="../media/image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7.png"/><Relationship Id="rId4" Type="http://schemas.openxmlformats.org/officeDocument/2006/relationships/image" Target="../media/image1.png"/><Relationship Id="rId9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43.png"/><Relationship Id="rId3" Type="http://schemas.openxmlformats.org/officeDocument/2006/relationships/image" Target="../media/image24.png"/><Relationship Id="rId7" Type="http://schemas.openxmlformats.org/officeDocument/2006/relationships/image" Target="../media/image2.png"/><Relationship Id="rId12" Type="http://schemas.openxmlformats.org/officeDocument/2006/relationships/image" Target="../media/image4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11" Type="http://schemas.openxmlformats.org/officeDocument/2006/relationships/image" Target="../media/image41.png"/><Relationship Id="rId5" Type="http://schemas.openxmlformats.org/officeDocument/2006/relationships/image" Target="../media/image25.png"/><Relationship Id="rId10" Type="http://schemas.openxmlformats.org/officeDocument/2006/relationships/image" Target="../media/image40.png"/><Relationship Id="rId4" Type="http://schemas.openxmlformats.org/officeDocument/2006/relationships/image" Target="../media/image1.png"/><Relationship Id="rId9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45.png"/><Relationship Id="rId9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2.png"/><Relationship Id="rId7" Type="http://schemas.openxmlformats.org/officeDocument/2006/relationships/image" Target="../media/image4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54.png"/><Relationship Id="rId3" Type="http://schemas.openxmlformats.org/officeDocument/2006/relationships/image" Target="../media/image24.png"/><Relationship Id="rId7" Type="http://schemas.openxmlformats.org/officeDocument/2006/relationships/image" Target="../media/image2.png"/><Relationship Id="rId12" Type="http://schemas.openxmlformats.org/officeDocument/2006/relationships/image" Target="../media/image5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11" Type="http://schemas.openxmlformats.org/officeDocument/2006/relationships/image" Target="../media/image52.png"/><Relationship Id="rId5" Type="http://schemas.openxmlformats.org/officeDocument/2006/relationships/image" Target="../media/image25.png"/><Relationship Id="rId10" Type="http://schemas.openxmlformats.org/officeDocument/2006/relationships/image" Target="../media/image51.png"/><Relationship Id="rId4" Type="http://schemas.openxmlformats.org/officeDocument/2006/relationships/image" Target="../media/image1.png"/><Relationship Id="rId9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1.png"/><Relationship Id="rId7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2.png"/><Relationship Id="rId7" Type="http://schemas.openxmlformats.org/officeDocument/2006/relationships/image" Target="../media/image5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4.png"/><Relationship Id="rId10" Type="http://schemas.openxmlformats.org/officeDocument/2006/relationships/image" Target="../media/image62.png"/><Relationship Id="rId4" Type="http://schemas.openxmlformats.org/officeDocument/2006/relationships/image" Target="../media/image3.png"/><Relationship Id="rId9" Type="http://schemas.openxmlformats.org/officeDocument/2006/relationships/image" Target="../media/image6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png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oleObject" Target="../embeddings/oleObject2.bin"/><Relationship Id="rId4" Type="http://schemas.openxmlformats.org/officeDocument/2006/relationships/image" Target="../media/image2.png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.png"/><Relationship Id="rId7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.png"/><Relationship Id="rId7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52600"/>
            <a:ext cx="7772400" cy="1470025"/>
          </a:xfrm>
        </p:spPr>
        <p:txBody>
          <a:bodyPr>
            <a:normAutofit/>
          </a:bodyPr>
          <a:lstStyle/>
          <a:p>
            <a:r>
              <a:rPr lang="en-US" sz="5000" b="1" i="1" dirty="0" smtClean="0">
                <a:solidFill>
                  <a:srgbClr val="F57205"/>
                </a:solidFill>
              </a:rPr>
              <a:t>SIDIS Cherenkov Detectors</a:t>
            </a:r>
            <a:endParaRPr lang="en-US" sz="5000" b="1" i="1" dirty="0">
              <a:solidFill>
                <a:srgbClr val="F57205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3200400"/>
            <a:ext cx="8534400" cy="1752600"/>
          </a:xfrm>
        </p:spPr>
        <p:txBody>
          <a:bodyPr/>
          <a:lstStyle/>
          <a:p>
            <a:r>
              <a:rPr lang="en-US" dirty="0" err="1" smtClean="0">
                <a:solidFill>
                  <a:schemeClr val="tx1"/>
                </a:solidFill>
              </a:rPr>
              <a:t>Haiyan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Gao</a:t>
            </a:r>
            <a:r>
              <a:rPr lang="en-US" dirty="0" smtClean="0">
                <a:solidFill>
                  <a:schemeClr val="tx1"/>
                </a:solidFill>
              </a:rPr>
              <a:t>, Gary Swift, </a:t>
            </a:r>
            <a:r>
              <a:rPr lang="en-US" dirty="0" err="1" smtClean="0">
                <a:solidFill>
                  <a:schemeClr val="tx1"/>
                </a:solidFill>
              </a:rPr>
              <a:t>Simona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Malace</a:t>
            </a:r>
            <a:r>
              <a:rPr lang="en-US" dirty="0" smtClean="0">
                <a:solidFill>
                  <a:schemeClr val="tx1"/>
                </a:solidFill>
              </a:rPr>
              <a:t> (Duke U.)</a:t>
            </a:r>
          </a:p>
          <a:p>
            <a:r>
              <a:rPr lang="en-US" dirty="0" err="1" smtClean="0">
                <a:solidFill>
                  <a:schemeClr val="tx1"/>
                </a:solidFill>
              </a:rPr>
              <a:t>Zein-Eddine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Meziani</a:t>
            </a:r>
            <a:r>
              <a:rPr lang="en-US" dirty="0" smtClean="0">
                <a:solidFill>
                  <a:schemeClr val="tx1"/>
                </a:solidFill>
              </a:rPr>
              <a:t>, Eric </a:t>
            </a:r>
            <a:r>
              <a:rPr lang="en-US" dirty="0" err="1" smtClean="0">
                <a:solidFill>
                  <a:schemeClr val="tx1"/>
                </a:solidFill>
              </a:rPr>
              <a:t>Fuchey</a:t>
            </a:r>
            <a:r>
              <a:rPr lang="en-US" dirty="0" smtClean="0">
                <a:solidFill>
                  <a:schemeClr val="tx1"/>
                </a:solidFill>
              </a:rPr>
              <a:t> (Temple U.)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9955730">
            <a:off x="8595888" y="21936"/>
            <a:ext cx="694373" cy="591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748209">
            <a:off x="-152400" y="6166975"/>
            <a:ext cx="744440" cy="796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977574">
            <a:off x="-160637" y="12183"/>
            <a:ext cx="537210" cy="660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686800" y="4023360"/>
            <a:ext cx="777240" cy="777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1981200" y="6488668"/>
            <a:ext cx="53706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rgbClr val="9900CC"/>
                </a:solidFill>
              </a:rPr>
              <a:t>SoLID</a:t>
            </a:r>
            <a:r>
              <a:rPr lang="en-US" dirty="0" smtClean="0">
                <a:solidFill>
                  <a:srgbClr val="9900CC"/>
                </a:solidFill>
              </a:rPr>
              <a:t> Collaboration Meeting, October 14-15 2011, </a:t>
            </a:r>
            <a:r>
              <a:rPr lang="en-US" dirty="0" err="1" smtClean="0">
                <a:solidFill>
                  <a:srgbClr val="9900CC"/>
                </a:solidFill>
              </a:rPr>
              <a:t>JLab</a:t>
            </a:r>
            <a:endParaRPr lang="en-US" dirty="0">
              <a:solidFill>
                <a:srgbClr val="9900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9955730">
            <a:off x="8595888" y="21936"/>
            <a:ext cx="694373" cy="591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748209">
            <a:off x="-152400" y="6166975"/>
            <a:ext cx="744440" cy="796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977574">
            <a:off x="-160637" y="12183"/>
            <a:ext cx="537210" cy="660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686800" y="4023360"/>
            <a:ext cx="777240" cy="777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775187" y="0"/>
            <a:ext cx="7454413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500" b="1" dirty="0" smtClean="0">
                <a:solidFill>
                  <a:srgbClr val="F57205"/>
                </a:solidFill>
              </a:rPr>
              <a:t>The </a:t>
            </a:r>
            <a:r>
              <a:rPr lang="en-US" sz="3500" b="1" dirty="0" smtClean="0">
                <a:solidFill>
                  <a:srgbClr val="9900CC"/>
                </a:solidFill>
              </a:rPr>
              <a:t>Electron</a:t>
            </a:r>
            <a:r>
              <a:rPr lang="en-US" sz="3500" b="1" dirty="0" smtClean="0">
                <a:solidFill>
                  <a:srgbClr val="F57205"/>
                </a:solidFill>
              </a:rPr>
              <a:t> Cherenkov (</a:t>
            </a:r>
            <a:r>
              <a:rPr lang="en-US" sz="3500" b="1" dirty="0" smtClean="0">
                <a:solidFill>
                  <a:srgbClr val="9900CC"/>
                </a:solidFill>
              </a:rPr>
              <a:t>PMTs</a:t>
            </a:r>
            <a:r>
              <a:rPr lang="en-US" sz="3500" b="1" dirty="0" smtClean="0">
                <a:solidFill>
                  <a:srgbClr val="F57205"/>
                </a:solidFill>
              </a:rPr>
              <a:t>): Collection Efficiency</a:t>
            </a:r>
            <a:endParaRPr lang="en-US" sz="3500" dirty="0"/>
          </a:p>
        </p:txBody>
      </p:sp>
      <p:grpSp>
        <p:nvGrpSpPr>
          <p:cNvPr id="12" name="Group 11"/>
          <p:cNvGrpSpPr/>
          <p:nvPr/>
        </p:nvGrpSpPr>
        <p:grpSpPr>
          <a:xfrm>
            <a:off x="101032" y="1197114"/>
            <a:ext cx="6375968" cy="707886"/>
            <a:chOff x="45720" y="971490"/>
            <a:chExt cx="7012650" cy="643532"/>
          </a:xfrm>
        </p:grpSpPr>
        <p:sp>
          <p:nvSpPr>
            <p:cNvPr id="13" name="Rectangle 12"/>
            <p:cNvSpPr/>
            <p:nvPr/>
          </p:nvSpPr>
          <p:spPr>
            <a:xfrm>
              <a:off x="304800" y="971490"/>
              <a:ext cx="6753570" cy="6435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dirty="0" smtClean="0">
                  <a:latin typeface="Arial Rounded MT Bold" pitchFamily="34" charset="0"/>
                </a:rPr>
                <a:t>Good collection efficiency with </a:t>
              </a:r>
              <a:r>
                <a:rPr lang="en-US" sz="2000" dirty="0" smtClean="0">
                  <a:solidFill>
                    <a:srgbClr val="9900CC"/>
                  </a:solidFill>
                  <a:latin typeface="Arial Rounded MT Bold" pitchFamily="34" charset="0"/>
                </a:rPr>
                <a:t>4 PMTs per sector</a:t>
              </a:r>
              <a:r>
                <a:rPr lang="en-US" sz="2000" dirty="0" smtClean="0">
                  <a:latin typeface="Arial Rounded MT Bold" pitchFamily="34" charset="0"/>
                </a:rPr>
                <a:t> + </a:t>
              </a:r>
              <a:r>
                <a:rPr lang="en-US" sz="2000" dirty="0" smtClean="0">
                  <a:solidFill>
                    <a:srgbClr val="9900CC"/>
                  </a:solidFill>
                  <a:latin typeface="Arial Rounded MT Bold" pitchFamily="34" charset="0"/>
                </a:rPr>
                <a:t>no support </a:t>
              </a:r>
              <a:r>
                <a:rPr lang="en-US" sz="2000" dirty="0" smtClean="0">
                  <a:latin typeface="Arial Rounded MT Bold" pitchFamily="34" charset="0"/>
                </a:rPr>
                <a:t>between the 2 mirror rings</a:t>
              </a:r>
              <a:endParaRPr lang="en-US" sz="2000" dirty="0">
                <a:latin typeface="Arial Rounded MT Bold" pitchFamily="34" charset="0"/>
              </a:endParaRPr>
            </a:p>
          </p:txBody>
        </p:sp>
        <p:sp>
          <p:nvSpPr>
            <p:cNvPr id="14" name="Right Arrow 13"/>
            <p:cNvSpPr/>
            <p:nvPr/>
          </p:nvSpPr>
          <p:spPr>
            <a:xfrm>
              <a:off x="45720" y="1097280"/>
              <a:ext cx="293522" cy="145390"/>
            </a:xfrm>
            <a:prstGeom prst="rightArrow">
              <a:avLst/>
            </a:prstGeom>
            <a:solidFill>
              <a:srgbClr val="9900CC"/>
            </a:solidFill>
            <a:ln>
              <a:solidFill>
                <a:srgbClr val="6262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Rectangle 23"/>
          <p:cNvSpPr/>
          <p:nvPr/>
        </p:nvSpPr>
        <p:spPr>
          <a:xfrm>
            <a:off x="5105400" y="4016514"/>
            <a:ext cx="4038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9900CC"/>
                </a:solidFill>
                <a:latin typeface="Arial Rounded MT Bold" pitchFamily="34" charset="0"/>
              </a:rPr>
              <a:t>Over 98% </a:t>
            </a:r>
            <a:r>
              <a:rPr lang="en-US" sz="2000" dirty="0" smtClean="0">
                <a:latin typeface="Arial Rounded MT Bold" pitchFamily="34" charset="0"/>
              </a:rPr>
              <a:t>at most kinematics; </a:t>
            </a:r>
            <a:r>
              <a:rPr lang="en-US" sz="2000" u="sng" dirty="0" smtClean="0">
                <a:solidFill>
                  <a:srgbClr val="9900CC"/>
                </a:solidFill>
                <a:latin typeface="Arial Rounded MT Bold" pitchFamily="34" charset="0"/>
              </a:rPr>
              <a:t>~90% </a:t>
            </a:r>
            <a:r>
              <a:rPr lang="en-US" sz="2000" dirty="0" smtClean="0">
                <a:latin typeface="Arial Rounded MT Bold" pitchFamily="34" charset="0"/>
              </a:rPr>
              <a:t>at the </a:t>
            </a:r>
            <a:r>
              <a:rPr lang="en-US" sz="2000" u="sng" dirty="0" smtClean="0">
                <a:latin typeface="Arial Rounded MT Bold" pitchFamily="34" charset="0"/>
              </a:rPr>
              <a:t>lowest polar angle</a:t>
            </a:r>
            <a:endParaRPr lang="en-US" sz="2000" u="sng" dirty="0"/>
          </a:p>
        </p:txBody>
      </p:sp>
      <p:sp>
        <p:nvSpPr>
          <p:cNvPr id="25" name="Rectangle 24"/>
          <p:cNvSpPr/>
          <p:nvPr/>
        </p:nvSpPr>
        <p:spPr>
          <a:xfrm>
            <a:off x="5181600" y="5461337"/>
            <a:ext cx="39624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9900CC"/>
                </a:solidFill>
                <a:latin typeface="Arial Rounded MT Bold" pitchFamily="34" charset="0"/>
              </a:rPr>
              <a:t>Over 98% </a:t>
            </a:r>
            <a:r>
              <a:rPr lang="en-US" sz="2000" dirty="0" smtClean="0">
                <a:latin typeface="Arial Rounded MT Bold" pitchFamily="34" charset="0"/>
              </a:rPr>
              <a:t>at most kinematics; </a:t>
            </a:r>
            <a:r>
              <a:rPr lang="en-US" sz="2000" u="sng" dirty="0" smtClean="0">
                <a:latin typeface="Arial Rounded MT Bold" pitchFamily="34" charset="0"/>
              </a:rPr>
              <a:t>over</a:t>
            </a:r>
            <a:r>
              <a:rPr lang="en-US" sz="2000" u="sng" dirty="0" smtClean="0">
                <a:solidFill>
                  <a:srgbClr val="9900CC"/>
                </a:solidFill>
                <a:latin typeface="Arial Rounded MT Bold" pitchFamily="34" charset="0"/>
              </a:rPr>
              <a:t> 95%</a:t>
            </a:r>
            <a:r>
              <a:rPr lang="en-US" sz="2000" dirty="0" smtClean="0">
                <a:solidFill>
                  <a:srgbClr val="9900CC"/>
                </a:solidFill>
                <a:latin typeface="Arial Rounded MT Bold" pitchFamily="34" charset="0"/>
              </a:rPr>
              <a:t> </a:t>
            </a:r>
            <a:r>
              <a:rPr lang="en-US" sz="2000" dirty="0" smtClean="0">
                <a:latin typeface="Arial Rounded MT Bold" pitchFamily="34" charset="0"/>
              </a:rPr>
              <a:t>at the </a:t>
            </a:r>
            <a:r>
              <a:rPr lang="en-US" sz="2000" u="sng" dirty="0" smtClean="0">
                <a:latin typeface="Arial Rounded MT Bold" pitchFamily="34" charset="0"/>
              </a:rPr>
              <a:t>highest polar angle</a:t>
            </a:r>
            <a:endParaRPr lang="en-US" sz="2000" u="sng" dirty="0"/>
          </a:p>
        </p:txBody>
      </p:sp>
      <p:sp>
        <p:nvSpPr>
          <p:cNvPr id="23" name="Rectangle 22"/>
          <p:cNvSpPr/>
          <p:nvPr/>
        </p:nvSpPr>
        <p:spPr>
          <a:xfrm>
            <a:off x="5105400" y="2721114"/>
            <a:ext cx="3962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9900CC"/>
                </a:solidFill>
                <a:latin typeface="Arial Rounded MT Bold" pitchFamily="34" charset="0"/>
              </a:rPr>
              <a:t>Over 98% </a:t>
            </a:r>
            <a:r>
              <a:rPr lang="en-US" sz="2000" dirty="0" smtClean="0">
                <a:latin typeface="Arial Rounded MT Bold" pitchFamily="34" charset="0"/>
              </a:rPr>
              <a:t>regardless of the kinematics</a:t>
            </a:r>
            <a:endParaRPr lang="en-US" sz="2000" dirty="0"/>
          </a:p>
        </p:txBody>
      </p:sp>
      <p:grpSp>
        <p:nvGrpSpPr>
          <p:cNvPr id="31" name="Group 30"/>
          <p:cNvGrpSpPr/>
          <p:nvPr/>
        </p:nvGrpSpPr>
        <p:grpSpPr>
          <a:xfrm>
            <a:off x="152400" y="2096262"/>
            <a:ext cx="5029200" cy="4685538"/>
            <a:chOff x="0" y="1533525"/>
            <a:chExt cx="5715000" cy="5324475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 t="5254" r="3729"/>
            <a:stretch>
              <a:fillRect/>
            </a:stretch>
          </p:blipFill>
          <p:spPr bwMode="auto">
            <a:xfrm>
              <a:off x="0" y="1533525"/>
              <a:ext cx="5410200" cy="532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Rectangle 14"/>
            <p:cNvSpPr/>
            <p:nvPr/>
          </p:nvSpPr>
          <p:spPr>
            <a:xfrm>
              <a:off x="3657600" y="2743200"/>
              <a:ext cx="1295400" cy="304800"/>
            </a:xfrm>
            <a:prstGeom prst="rect">
              <a:avLst/>
            </a:prstGeom>
            <a:noFill/>
            <a:ln>
              <a:solidFill>
                <a:srgbClr val="F57205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 flipV="1">
              <a:off x="4953000" y="2438400"/>
              <a:ext cx="609600" cy="304800"/>
            </a:xfrm>
            <a:prstGeom prst="straightConnector1">
              <a:avLst/>
            </a:prstGeom>
            <a:ln>
              <a:solidFill>
                <a:srgbClr val="F57205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ectangle 17"/>
            <p:cNvSpPr/>
            <p:nvPr/>
          </p:nvSpPr>
          <p:spPr>
            <a:xfrm>
              <a:off x="3733800" y="4343400"/>
              <a:ext cx="1295400" cy="304800"/>
            </a:xfrm>
            <a:prstGeom prst="rect">
              <a:avLst/>
            </a:prstGeom>
            <a:noFill/>
            <a:ln>
              <a:solidFill>
                <a:srgbClr val="F57205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3733800" y="5943600"/>
              <a:ext cx="1371600" cy="304800"/>
            </a:xfrm>
            <a:prstGeom prst="rect">
              <a:avLst/>
            </a:prstGeom>
            <a:noFill/>
            <a:ln>
              <a:solidFill>
                <a:srgbClr val="F57205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 flipV="1">
              <a:off x="5029200" y="4038600"/>
              <a:ext cx="609600" cy="304800"/>
            </a:xfrm>
            <a:prstGeom prst="straightConnector1">
              <a:avLst/>
            </a:prstGeom>
            <a:ln>
              <a:solidFill>
                <a:srgbClr val="F57205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 flipV="1">
              <a:off x="5105400" y="5638800"/>
              <a:ext cx="609600" cy="304800"/>
            </a:xfrm>
            <a:prstGeom prst="straightConnector1">
              <a:avLst/>
            </a:prstGeom>
            <a:ln>
              <a:solidFill>
                <a:srgbClr val="F57205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3" name="Picture 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53200" y="544830"/>
            <a:ext cx="2019300" cy="2198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Rectangle 33"/>
          <p:cNvSpPr/>
          <p:nvPr/>
        </p:nvSpPr>
        <p:spPr>
          <a:xfrm>
            <a:off x="914400" y="3048000"/>
            <a:ext cx="914400" cy="152400"/>
          </a:xfrm>
          <a:prstGeom prst="rect">
            <a:avLst/>
          </a:prstGeom>
          <a:noFill/>
          <a:ln>
            <a:solidFill>
              <a:srgbClr val="9900C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7924800" y="2221468"/>
            <a:ext cx="9414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9900CC"/>
                </a:solidFill>
                <a:latin typeface="Arial Rounded MT Bold" pitchFamily="34" charset="0"/>
              </a:rPr>
              <a:t>12 deg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90600"/>
            <a:ext cx="3407093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82200" y="3810000"/>
            <a:ext cx="702945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286000" y="2514600"/>
            <a:ext cx="642938" cy="64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9955730">
            <a:off x="8595888" y="21936"/>
            <a:ext cx="694373" cy="591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591800" y="762000"/>
            <a:ext cx="642938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764270">
            <a:off x="-1374851" y="467276"/>
            <a:ext cx="548640" cy="751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748209">
            <a:off x="-152400" y="6166975"/>
            <a:ext cx="744440" cy="796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2977574">
            <a:off x="-160637" y="12183"/>
            <a:ext cx="537210" cy="660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686800" y="4023360"/>
            <a:ext cx="777240" cy="777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108382" y="857250"/>
            <a:ext cx="3340418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749290" y="3781425"/>
            <a:ext cx="3013710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70510" y="4090987"/>
            <a:ext cx="3387090" cy="276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14" cstate="print"/>
          <a:srcRect t="5254" r="3729"/>
          <a:stretch>
            <a:fillRect/>
          </a:stretch>
        </p:blipFill>
        <p:spPr bwMode="auto">
          <a:xfrm>
            <a:off x="2308867" y="762000"/>
            <a:ext cx="3787133" cy="3727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15" cstate="print"/>
          <a:srcRect t="5602" r="50027" b="4762"/>
          <a:stretch>
            <a:fillRect/>
          </a:stretch>
        </p:blipFill>
        <p:spPr bwMode="auto">
          <a:xfrm>
            <a:off x="3505200" y="4419600"/>
            <a:ext cx="17526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19"/>
          <p:cNvSpPr/>
          <p:nvPr/>
        </p:nvSpPr>
        <p:spPr>
          <a:xfrm>
            <a:off x="457200" y="0"/>
            <a:ext cx="8140213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500" b="1" dirty="0" smtClean="0">
                <a:solidFill>
                  <a:srgbClr val="F57205"/>
                </a:solidFill>
              </a:rPr>
              <a:t>The </a:t>
            </a:r>
            <a:r>
              <a:rPr lang="en-US" sz="3500" b="1" dirty="0" smtClean="0">
                <a:solidFill>
                  <a:srgbClr val="9900CC"/>
                </a:solidFill>
              </a:rPr>
              <a:t>Electron</a:t>
            </a:r>
            <a:r>
              <a:rPr lang="en-US" sz="3500" b="1" dirty="0" smtClean="0">
                <a:solidFill>
                  <a:srgbClr val="F57205"/>
                </a:solidFill>
              </a:rPr>
              <a:t> Cherenkov (</a:t>
            </a:r>
            <a:r>
              <a:rPr lang="en-US" sz="3500" b="1" dirty="0" smtClean="0">
                <a:solidFill>
                  <a:srgbClr val="9900CC"/>
                </a:solidFill>
              </a:rPr>
              <a:t>PMTs</a:t>
            </a:r>
            <a:r>
              <a:rPr lang="en-US" sz="3500" b="1" dirty="0" smtClean="0">
                <a:solidFill>
                  <a:srgbClr val="F57205"/>
                </a:solidFill>
              </a:rPr>
              <a:t>): Focusing</a:t>
            </a:r>
            <a:endParaRPr lang="en-US" sz="3500" dirty="0"/>
          </a:p>
        </p:txBody>
      </p:sp>
      <p:grpSp>
        <p:nvGrpSpPr>
          <p:cNvPr id="19" name="Group 18"/>
          <p:cNvGrpSpPr/>
          <p:nvPr/>
        </p:nvGrpSpPr>
        <p:grpSpPr>
          <a:xfrm>
            <a:off x="101032" y="609600"/>
            <a:ext cx="9042968" cy="400110"/>
            <a:chOff x="45720" y="971490"/>
            <a:chExt cx="9945967" cy="363736"/>
          </a:xfrm>
        </p:grpSpPr>
        <p:sp>
          <p:nvSpPr>
            <p:cNvPr id="21" name="Rectangle 20"/>
            <p:cNvSpPr/>
            <p:nvPr/>
          </p:nvSpPr>
          <p:spPr>
            <a:xfrm>
              <a:off x="304800" y="971490"/>
              <a:ext cx="9686887" cy="36373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dirty="0" smtClean="0">
                  <a:latin typeface="Arial Rounded MT Bold" pitchFamily="34" charset="0"/>
                </a:rPr>
                <a:t>Examples</a:t>
              </a:r>
              <a:endParaRPr lang="en-US" sz="2000" dirty="0">
                <a:latin typeface="Arial Rounded MT Bold" pitchFamily="34" charset="0"/>
              </a:endParaRPr>
            </a:p>
          </p:txBody>
        </p:sp>
        <p:sp>
          <p:nvSpPr>
            <p:cNvPr id="22" name="Right Arrow 21"/>
            <p:cNvSpPr/>
            <p:nvPr/>
          </p:nvSpPr>
          <p:spPr>
            <a:xfrm>
              <a:off x="45720" y="1097280"/>
              <a:ext cx="293522" cy="145390"/>
            </a:xfrm>
            <a:prstGeom prst="rightArrow">
              <a:avLst/>
            </a:prstGeom>
            <a:solidFill>
              <a:srgbClr val="9900CC"/>
            </a:solidFill>
            <a:ln>
              <a:solidFill>
                <a:srgbClr val="6262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752600" y="3581400"/>
            <a:ext cx="304800" cy="1143000"/>
            <a:chOff x="1752600" y="3581400"/>
            <a:chExt cx="304800" cy="1143000"/>
          </a:xfrm>
        </p:grpSpPr>
        <p:cxnSp>
          <p:nvCxnSpPr>
            <p:cNvPr id="24" name="Straight Arrow Connector 23"/>
            <p:cNvCxnSpPr/>
            <p:nvPr/>
          </p:nvCxnSpPr>
          <p:spPr>
            <a:xfrm>
              <a:off x="1828800" y="3581400"/>
              <a:ext cx="228600" cy="381000"/>
            </a:xfrm>
            <a:prstGeom prst="straightConnector1">
              <a:avLst/>
            </a:prstGeom>
            <a:ln>
              <a:solidFill>
                <a:srgbClr val="F57205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flipV="1">
              <a:off x="1752600" y="4419600"/>
              <a:ext cx="304800" cy="304800"/>
            </a:xfrm>
            <a:prstGeom prst="straightConnector1">
              <a:avLst/>
            </a:prstGeom>
            <a:ln>
              <a:solidFill>
                <a:srgbClr val="F57205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Rectangle 27"/>
          <p:cNvSpPr/>
          <p:nvPr/>
        </p:nvSpPr>
        <p:spPr>
          <a:xfrm>
            <a:off x="1371600" y="3849469"/>
            <a:ext cx="1828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Arial Rounded MT Bold" pitchFamily="34" charset="0"/>
              </a:rPr>
              <a:t>2 ways of loosing light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/>
          <a:srcRect l="2516"/>
          <a:stretch>
            <a:fillRect/>
          </a:stretch>
        </p:blipFill>
        <p:spPr bwMode="auto">
          <a:xfrm>
            <a:off x="7162800" y="5170170"/>
            <a:ext cx="1968494" cy="1687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82200" y="3810000"/>
            <a:ext cx="702945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286000" y="2514600"/>
            <a:ext cx="642938" cy="64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9955730">
            <a:off x="8595888" y="21936"/>
            <a:ext cx="694373" cy="591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591800" y="762000"/>
            <a:ext cx="642938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764270">
            <a:off x="-1374851" y="467276"/>
            <a:ext cx="548640" cy="751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748209">
            <a:off x="-152400" y="6166975"/>
            <a:ext cx="744440" cy="796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2977574">
            <a:off x="-160637" y="12183"/>
            <a:ext cx="537210" cy="660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686800" y="4023360"/>
            <a:ext cx="777240" cy="777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5" name="Group 14"/>
          <p:cNvGrpSpPr/>
          <p:nvPr/>
        </p:nvGrpSpPr>
        <p:grpSpPr>
          <a:xfrm>
            <a:off x="402921" y="2515891"/>
            <a:ext cx="3407079" cy="3351509"/>
            <a:chOff x="4937730" y="1441127"/>
            <a:chExt cx="4206270" cy="4137665"/>
          </a:xfrm>
        </p:grpSpPr>
        <p:pic>
          <p:nvPicPr>
            <p:cNvPr id="13" name="Picture 12" descr="pmt_param.png"/>
            <p:cNvPicPr>
              <a:picLocks noChangeAspect="1"/>
            </p:cNvPicPr>
            <p:nvPr/>
          </p:nvPicPr>
          <p:blipFill>
            <a:blip r:embed="rId11" cstate="print"/>
            <a:srcRect l="3898" t="7966" r="2542"/>
            <a:stretch>
              <a:fillRect/>
            </a:stretch>
          </p:blipFill>
          <p:spPr>
            <a:xfrm>
              <a:off x="4937730" y="1441127"/>
              <a:ext cx="4206270" cy="4137665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7620000" y="3200400"/>
              <a:ext cx="1143000" cy="304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/>
          <p:cNvSpPr/>
          <p:nvPr/>
        </p:nvSpPr>
        <p:spPr>
          <a:xfrm>
            <a:off x="775187" y="0"/>
            <a:ext cx="7454413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500" b="1" dirty="0" smtClean="0">
                <a:solidFill>
                  <a:srgbClr val="F57205"/>
                </a:solidFill>
              </a:rPr>
              <a:t>The </a:t>
            </a:r>
            <a:r>
              <a:rPr lang="en-US" sz="3500" b="1" dirty="0" smtClean="0">
                <a:solidFill>
                  <a:srgbClr val="9900CC"/>
                </a:solidFill>
              </a:rPr>
              <a:t>Electron</a:t>
            </a:r>
            <a:r>
              <a:rPr lang="en-US" sz="3500" b="1" dirty="0" smtClean="0">
                <a:solidFill>
                  <a:srgbClr val="F57205"/>
                </a:solidFill>
              </a:rPr>
              <a:t> Cherenkov (</a:t>
            </a:r>
            <a:r>
              <a:rPr lang="en-US" sz="3500" b="1" dirty="0" smtClean="0">
                <a:solidFill>
                  <a:srgbClr val="9900CC"/>
                </a:solidFill>
              </a:rPr>
              <a:t>PMTs</a:t>
            </a:r>
            <a:r>
              <a:rPr lang="en-US" sz="3500" b="1" dirty="0" smtClean="0">
                <a:solidFill>
                  <a:srgbClr val="F57205"/>
                </a:solidFill>
              </a:rPr>
              <a:t>): Signal</a:t>
            </a:r>
            <a:endParaRPr lang="en-US" sz="3500" dirty="0"/>
          </a:p>
        </p:txBody>
      </p:sp>
      <p:grpSp>
        <p:nvGrpSpPr>
          <p:cNvPr id="35" name="Group 34"/>
          <p:cNvGrpSpPr/>
          <p:nvPr/>
        </p:nvGrpSpPr>
        <p:grpSpPr>
          <a:xfrm>
            <a:off x="4572000" y="922860"/>
            <a:ext cx="4267189" cy="4487340"/>
            <a:chOff x="4419611" y="762000"/>
            <a:chExt cx="4267189" cy="4487340"/>
          </a:xfrm>
        </p:grpSpPr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12" cstate="print"/>
            <a:srcRect l="1507" t="3578" r="3578"/>
            <a:stretch>
              <a:fillRect/>
            </a:stretch>
          </p:blipFill>
          <p:spPr bwMode="auto">
            <a:xfrm>
              <a:off x="4419611" y="762000"/>
              <a:ext cx="4267189" cy="43349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Left Brace 16"/>
            <p:cNvSpPr/>
            <p:nvPr/>
          </p:nvSpPr>
          <p:spPr>
            <a:xfrm rot="-4920000">
              <a:off x="7183133" y="3425261"/>
              <a:ext cx="187934" cy="1897308"/>
            </a:xfrm>
            <a:prstGeom prst="leftBrace">
              <a:avLst/>
            </a:prstGeom>
            <a:ln w="19050">
              <a:solidFill>
                <a:srgbClr val="F572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Straight Arrow Connector 22"/>
            <p:cNvCxnSpPr/>
            <p:nvPr/>
          </p:nvCxnSpPr>
          <p:spPr>
            <a:xfrm>
              <a:off x="7269480" y="4487340"/>
              <a:ext cx="0" cy="762000"/>
            </a:xfrm>
            <a:prstGeom prst="straightConnector1">
              <a:avLst/>
            </a:prstGeom>
            <a:ln w="19050">
              <a:solidFill>
                <a:srgbClr val="F57205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>
            <a:off x="101032" y="609600"/>
            <a:ext cx="9042968" cy="400110"/>
            <a:chOff x="45720" y="971490"/>
            <a:chExt cx="9945967" cy="363736"/>
          </a:xfrm>
        </p:grpSpPr>
        <p:sp>
          <p:nvSpPr>
            <p:cNvPr id="25" name="Rectangle 24"/>
            <p:cNvSpPr/>
            <p:nvPr/>
          </p:nvSpPr>
          <p:spPr>
            <a:xfrm>
              <a:off x="304800" y="971490"/>
              <a:ext cx="9686887" cy="36373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dirty="0" smtClean="0">
                  <a:latin typeface="Arial Rounded MT Bold" pitchFamily="34" charset="0"/>
                </a:rPr>
                <a:t>Estimates include:</a:t>
              </a:r>
              <a:endParaRPr lang="en-US" sz="2000" dirty="0">
                <a:solidFill>
                  <a:srgbClr val="9900CC"/>
                </a:solidFill>
                <a:latin typeface="Arial Rounded MT Bold" pitchFamily="34" charset="0"/>
              </a:endParaRPr>
            </a:p>
          </p:txBody>
        </p:sp>
        <p:sp>
          <p:nvSpPr>
            <p:cNvPr id="26" name="Right Arrow 25"/>
            <p:cNvSpPr/>
            <p:nvPr/>
          </p:nvSpPr>
          <p:spPr>
            <a:xfrm>
              <a:off x="45720" y="1097280"/>
              <a:ext cx="293522" cy="145390"/>
            </a:xfrm>
            <a:prstGeom prst="rightArrow">
              <a:avLst/>
            </a:prstGeom>
            <a:solidFill>
              <a:srgbClr val="9900CC"/>
            </a:solidFill>
            <a:ln>
              <a:solidFill>
                <a:srgbClr val="6262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4837907" y="5638800"/>
            <a:ext cx="877093" cy="844654"/>
            <a:chOff x="838200" y="5791200"/>
            <a:chExt cx="797357" cy="767867"/>
          </a:xfrm>
        </p:grpSpPr>
        <p:sp>
          <p:nvSpPr>
            <p:cNvPr id="27" name="Rectangle 6"/>
            <p:cNvSpPr/>
            <p:nvPr/>
          </p:nvSpPr>
          <p:spPr>
            <a:xfrm>
              <a:off x="838200" y="5791200"/>
              <a:ext cx="390144" cy="390144"/>
            </a:xfrm>
            <a:prstGeom prst="rect">
              <a:avLst/>
            </a:prstGeom>
            <a:solidFill>
              <a:srgbClr val="B4EEF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7"/>
            <p:cNvSpPr/>
            <p:nvPr/>
          </p:nvSpPr>
          <p:spPr>
            <a:xfrm>
              <a:off x="1245413" y="5791200"/>
              <a:ext cx="390144" cy="390144"/>
            </a:xfrm>
            <a:prstGeom prst="rect">
              <a:avLst/>
            </a:prstGeom>
            <a:solidFill>
              <a:srgbClr val="B4EEF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9"/>
            <p:cNvSpPr/>
            <p:nvPr/>
          </p:nvSpPr>
          <p:spPr>
            <a:xfrm>
              <a:off x="838200" y="6168923"/>
              <a:ext cx="390144" cy="390144"/>
            </a:xfrm>
            <a:prstGeom prst="rect">
              <a:avLst/>
            </a:prstGeom>
            <a:solidFill>
              <a:srgbClr val="B4EEF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10"/>
            <p:cNvSpPr/>
            <p:nvPr/>
          </p:nvSpPr>
          <p:spPr>
            <a:xfrm>
              <a:off x="1245413" y="6168923"/>
              <a:ext cx="390144" cy="390144"/>
            </a:xfrm>
            <a:prstGeom prst="rect">
              <a:avLst/>
            </a:prstGeom>
            <a:solidFill>
              <a:srgbClr val="B4EEF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Rectangle 30"/>
          <p:cNvSpPr/>
          <p:nvPr/>
        </p:nvSpPr>
        <p:spPr>
          <a:xfrm>
            <a:off x="457200" y="990600"/>
            <a:ext cx="44196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/>
              <a:buChar char="à"/>
            </a:pPr>
            <a:r>
              <a:rPr lang="en-US" dirty="0" smtClean="0">
                <a:solidFill>
                  <a:srgbClr val="F57205"/>
                </a:solidFill>
                <a:latin typeface="Arial Rounded MT Bold" pitchFamily="34" charset="0"/>
              </a:rPr>
              <a:t> wavelength dependent corrections </a:t>
            </a:r>
            <a:r>
              <a:rPr lang="en-US" dirty="0" smtClean="0">
                <a:latin typeface="Arial Rounded MT Bold" pitchFamily="34" charset="0"/>
              </a:rPr>
              <a:t>(Q.E. of </a:t>
            </a:r>
            <a:r>
              <a:rPr lang="en-US" dirty="0" smtClean="0">
                <a:solidFill>
                  <a:srgbClr val="9900CC"/>
                </a:solidFill>
                <a:latin typeface="Arial Rounded MT Bold" pitchFamily="34" charset="0"/>
              </a:rPr>
              <a:t>H8500C-03</a:t>
            </a:r>
            <a:r>
              <a:rPr lang="en-US" dirty="0" smtClean="0">
                <a:latin typeface="Arial Rounded MT Bold" pitchFamily="34" charset="0"/>
              </a:rPr>
              <a:t> + mirror/Winston cone reflectivity)</a:t>
            </a:r>
          </a:p>
          <a:p>
            <a:pPr>
              <a:buFont typeface="Wingdings"/>
              <a:buChar char="à"/>
            </a:pPr>
            <a:r>
              <a:rPr lang="en-US" dirty="0" smtClean="0">
                <a:latin typeface="Arial Rounded MT Bold" pitchFamily="34" charset="0"/>
              </a:rPr>
              <a:t> effect of PMT window (Eric implemented that) </a:t>
            </a:r>
            <a:endParaRPr lang="en-US" dirty="0"/>
          </a:p>
        </p:txBody>
      </p:sp>
      <p:sp>
        <p:nvSpPr>
          <p:cNvPr id="33" name="Rectangle 32"/>
          <p:cNvSpPr/>
          <p:nvPr/>
        </p:nvSpPr>
        <p:spPr>
          <a:xfrm>
            <a:off x="457200" y="5858470"/>
            <a:ext cx="4343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/>
              <a:buChar char="à"/>
            </a:pPr>
            <a:r>
              <a:rPr lang="en-US" dirty="0" smtClean="0">
                <a:latin typeface="Arial Rounded MT Bold" pitchFamily="34" charset="0"/>
              </a:rPr>
              <a:t> </a:t>
            </a:r>
            <a:r>
              <a:rPr lang="en-US" dirty="0" smtClean="0">
                <a:solidFill>
                  <a:srgbClr val="9900CC"/>
                </a:solidFill>
                <a:latin typeface="Arial Rounded MT Bold" pitchFamily="34" charset="0"/>
              </a:rPr>
              <a:t>additional</a:t>
            </a:r>
            <a:r>
              <a:rPr lang="en-US" dirty="0" smtClean="0">
                <a:latin typeface="Arial Rounded MT Bold" pitchFamily="34" charset="0"/>
              </a:rPr>
              <a:t> overall reduction of </a:t>
            </a:r>
            <a:r>
              <a:rPr lang="en-US" dirty="0" smtClean="0">
                <a:solidFill>
                  <a:srgbClr val="9900CC"/>
                </a:solidFill>
                <a:latin typeface="Arial Rounded MT Bold" pitchFamily="34" charset="0"/>
              </a:rPr>
              <a:t>0.7</a:t>
            </a:r>
          </a:p>
          <a:p>
            <a:r>
              <a:rPr lang="en-US" dirty="0" smtClean="0">
                <a:latin typeface="Arial Rounded MT Bold" pitchFamily="34" charset="0"/>
              </a:rPr>
              <a:t>(accounts for dead zone that result from tiling +…)</a:t>
            </a:r>
            <a:endParaRPr lang="en-US" dirty="0"/>
          </a:p>
        </p:txBody>
      </p:sp>
      <p:sp>
        <p:nvSpPr>
          <p:cNvPr id="34" name="Rectangle 33"/>
          <p:cNvSpPr/>
          <p:nvPr/>
        </p:nvSpPr>
        <p:spPr>
          <a:xfrm>
            <a:off x="4990307" y="5334000"/>
            <a:ext cx="5293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Arial Rounded MT Bold" pitchFamily="34" charset="0"/>
              </a:rPr>
              <a:t>tile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5181600" y="609600"/>
            <a:ext cx="4283075" cy="3213100"/>
            <a:chOff x="60325" y="3581400"/>
            <a:chExt cx="4283075" cy="3213100"/>
          </a:xfrm>
        </p:grpSpPr>
        <p:graphicFrame>
          <p:nvGraphicFramePr>
            <p:cNvPr id="4" name="Object 3">
              <a:hlinkClick r:id="" action="ppaction://ole?verb=0"/>
            </p:cNvPr>
            <p:cNvGraphicFramePr>
              <a:graphicFrameLocks noChangeAspect="1"/>
            </p:cNvGraphicFramePr>
            <p:nvPr/>
          </p:nvGraphicFramePr>
          <p:xfrm>
            <a:off x="60325" y="3581400"/>
            <a:ext cx="4283075" cy="3213100"/>
          </p:xfrm>
          <a:graphic>
            <a:graphicData uri="http://schemas.openxmlformats.org/presentationml/2006/ole">
              <p:oleObj spid="_x0000_s6146" name="Presentation" r:id="rId3" imgW="4264025" imgH="3197418" progId="PowerPoint.Show.8">
                <p:embed/>
              </p:oleObj>
            </a:graphicData>
          </a:graphic>
        </p:graphicFrame>
        <p:sp>
          <p:nvSpPr>
            <p:cNvPr id="10" name="Rectangle 9"/>
            <p:cNvSpPr/>
            <p:nvPr/>
          </p:nvSpPr>
          <p:spPr>
            <a:xfrm>
              <a:off x="1640141" y="5029200"/>
              <a:ext cx="110305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latin typeface="Arial Rounded MT Bold" pitchFamily="34" charset="0"/>
                </a:rPr>
                <a:t>click me</a:t>
              </a:r>
              <a:endParaRPr lang="en-US" dirty="0"/>
            </a:p>
          </p:txBody>
        </p:sp>
      </p:grp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9955730">
            <a:off x="8595888" y="21936"/>
            <a:ext cx="694373" cy="591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748209">
            <a:off x="-152400" y="6166975"/>
            <a:ext cx="744440" cy="796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977574">
            <a:off x="-160637" y="12183"/>
            <a:ext cx="537210" cy="660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686800" y="4023360"/>
            <a:ext cx="777240" cy="777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698987" y="0"/>
            <a:ext cx="7454413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500" b="1" dirty="0" smtClean="0">
                <a:solidFill>
                  <a:srgbClr val="F57205"/>
                </a:solidFill>
              </a:rPr>
              <a:t>The </a:t>
            </a:r>
            <a:r>
              <a:rPr lang="en-US" sz="3500" b="1" dirty="0" smtClean="0">
                <a:solidFill>
                  <a:srgbClr val="9900CC"/>
                </a:solidFill>
              </a:rPr>
              <a:t>Electron </a:t>
            </a:r>
            <a:r>
              <a:rPr lang="en-US" sz="3500" b="1" dirty="0" smtClean="0">
                <a:solidFill>
                  <a:srgbClr val="F57205"/>
                </a:solidFill>
              </a:rPr>
              <a:t>Cherenkov</a:t>
            </a:r>
            <a:r>
              <a:rPr lang="en-US" sz="3500" b="1" dirty="0" smtClean="0">
                <a:solidFill>
                  <a:srgbClr val="9900CC"/>
                </a:solidFill>
              </a:rPr>
              <a:t> </a:t>
            </a:r>
            <a:r>
              <a:rPr lang="en-US" sz="3500" b="1" dirty="0" smtClean="0">
                <a:solidFill>
                  <a:srgbClr val="F57205"/>
                </a:solidFill>
              </a:rPr>
              <a:t>(</a:t>
            </a:r>
            <a:r>
              <a:rPr lang="en-US" sz="3500" b="1" dirty="0" smtClean="0">
                <a:solidFill>
                  <a:srgbClr val="9900CC"/>
                </a:solidFill>
              </a:rPr>
              <a:t>PMTs</a:t>
            </a:r>
            <a:r>
              <a:rPr lang="en-US" sz="3500" b="1" dirty="0" smtClean="0">
                <a:solidFill>
                  <a:srgbClr val="F57205"/>
                </a:solidFill>
              </a:rPr>
              <a:t>): Performance vs. </a:t>
            </a:r>
            <a:r>
              <a:rPr lang="en-US" sz="3500" b="1" dirty="0" smtClean="0">
                <a:solidFill>
                  <a:srgbClr val="F57205"/>
                </a:solidFill>
                <a:latin typeface="Symbol" pitchFamily="18" charset="2"/>
              </a:rPr>
              <a:t>F</a:t>
            </a:r>
            <a:endParaRPr lang="en-US" sz="3500" dirty="0">
              <a:latin typeface="Symbol" pitchFamily="18" charset="2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5257800" y="3797300"/>
            <a:ext cx="4283075" cy="3213100"/>
            <a:chOff x="3810000" y="3568700"/>
            <a:chExt cx="4283075" cy="3213100"/>
          </a:xfrm>
        </p:grpSpPr>
        <p:graphicFrame>
          <p:nvGraphicFramePr>
            <p:cNvPr id="6147" name="Object 2">
              <a:hlinkClick r:id="" action="ppaction://ole?verb=0"/>
            </p:cNvPr>
            <p:cNvGraphicFramePr>
              <a:graphicFrameLocks noChangeAspect="1"/>
            </p:cNvGraphicFramePr>
            <p:nvPr/>
          </p:nvGraphicFramePr>
          <p:xfrm>
            <a:off x="3810000" y="3568700"/>
            <a:ext cx="4283075" cy="3213100"/>
          </p:xfrm>
          <a:graphic>
            <a:graphicData uri="http://schemas.openxmlformats.org/presentationml/2006/ole">
              <p:oleObj spid="_x0000_s6147" name="Presentation" r:id="rId8" imgW="4282376" imgH="3212559" progId="PowerPoint.Show.8">
                <p:embed/>
              </p:oleObj>
            </a:graphicData>
          </a:graphic>
        </p:graphicFrame>
        <p:sp>
          <p:nvSpPr>
            <p:cNvPr id="11" name="Rectangle 10"/>
            <p:cNvSpPr/>
            <p:nvPr/>
          </p:nvSpPr>
          <p:spPr>
            <a:xfrm>
              <a:off x="5373941" y="5029200"/>
              <a:ext cx="110305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latin typeface="Arial Rounded MT Bold" pitchFamily="34" charset="0"/>
                </a:rPr>
                <a:t>click me</a:t>
              </a:r>
              <a:endParaRPr lang="en-US" dirty="0"/>
            </a:p>
          </p:txBody>
        </p:sp>
      </p:grp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9" cstate="print"/>
          <a:srcRect t="3898" r="3898"/>
          <a:stretch>
            <a:fillRect/>
          </a:stretch>
        </p:blipFill>
        <p:spPr bwMode="auto">
          <a:xfrm>
            <a:off x="244777" y="1844977"/>
            <a:ext cx="4860623" cy="4860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4" name="Group 13"/>
          <p:cNvGrpSpPr/>
          <p:nvPr/>
        </p:nvGrpSpPr>
        <p:grpSpPr>
          <a:xfrm>
            <a:off x="101032" y="1123890"/>
            <a:ext cx="5994968" cy="707886"/>
            <a:chOff x="45720" y="971490"/>
            <a:chExt cx="6593605" cy="643532"/>
          </a:xfrm>
        </p:grpSpPr>
        <p:sp>
          <p:nvSpPr>
            <p:cNvPr id="15" name="Rectangle 14"/>
            <p:cNvSpPr/>
            <p:nvPr/>
          </p:nvSpPr>
          <p:spPr>
            <a:xfrm>
              <a:off x="304800" y="971490"/>
              <a:ext cx="6334525" cy="6435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dirty="0" smtClean="0">
                  <a:latin typeface="Arial Rounded MT Bold" pitchFamily="34" charset="0"/>
                </a:rPr>
                <a:t>Fairly small effect at the “edge” of angular acceptance</a:t>
              </a:r>
              <a:endParaRPr lang="en-US" sz="2000" dirty="0">
                <a:solidFill>
                  <a:srgbClr val="9900CC"/>
                </a:solidFill>
                <a:latin typeface="Arial Rounded MT Bold" pitchFamily="34" charset="0"/>
              </a:endParaRPr>
            </a:p>
          </p:txBody>
        </p:sp>
        <p:sp>
          <p:nvSpPr>
            <p:cNvPr id="16" name="Right Arrow 15"/>
            <p:cNvSpPr/>
            <p:nvPr/>
          </p:nvSpPr>
          <p:spPr>
            <a:xfrm>
              <a:off x="45720" y="1097280"/>
              <a:ext cx="293522" cy="145390"/>
            </a:xfrm>
            <a:prstGeom prst="rightArrow">
              <a:avLst/>
            </a:prstGeom>
            <a:solidFill>
              <a:srgbClr val="9900CC"/>
            </a:solidFill>
            <a:ln>
              <a:solidFill>
                <a:srgbClr val="6262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Rectangle 16"/>
          <p:cNvSpPr/>
          <p:nvPr/>
        </p:nvSpPr>
        <p:spPr>
          <a:xfrm>
            <a:off x="5454156" y="3124200"/>
            <a:ext cx="102284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latin typeface="Arial Rounded MT Bold" pitchFamily="34" charset="0"/>
              </a:rPr>
              <a:t>12 deg</a:t>
            </a:r>
            <a:endParaRPr lang="en-US" sz="2000" dirty="0"/>
          </a:p>
        </p:txBody>
      </p:sp>
      <p:sp>
        <p:nvSpPr>
          <p:cNvPr id="18" name="Rectangle 17"/>
          <p:cNvSpPr/>
          <p:nvPr/>
        </p:nvSpPr>
        <p:spPr>
          <a:xfrm>
            <a:off x="5334000" y="6305490"/>
            <a:ext cx="125528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latin typeface="Arial Rounded MT Bold" pitchFamily="34" charset="0"/>
              </a:rPr>
              <a:t>14.3 deg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82200" y="3810000"/>
            <a:ext cx="702945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286000" y="2514600"/>
            <a:ext cx="642938" cy="64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9955730">
            <a:off x="8595888" y="21936"/>
            <a:ext cx="694373" cy="591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591800" y="762000"/>
            <a:ext cx="642938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764270">
            <a:off x="-1374851" y="467276"/>
            <a:ext cx="548640" cy="751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748209">
            <a:off x="-152400" y="6166975"/>
            <a:ext cx="744440" cy="796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977574">
            <a:off x="-160637" y="12183"/>
            <a:ext cx="537210" cy="660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686800" y="4023360"/>
            <a:ext cx="777240" cy="777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Group 32"/>
          <p:cNvGrpSpPr/>
          <p:nvPr/>
        </p:nvGrpSpPr>
        <p:grpSpPr>
          <a:xfrm>
            <a:off x="805666" y="3016606"/>
            <a:ext cx="2928134" cy="2241194"/>
            <a:chOff x="2801158" y="1918734"/>
            <a:chExt cx="5083565" cy="3890962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 rot="17085119">
              <a:off x="3496985" y="1478440"/>
              <a:ext cx="3890962" cy="47715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Rectangle 11"/>
            <p:cNvSpPr/>
            <p:nvPr/>
          </p:nvSpPr>
          <p:spPr>
            <a:xfrm>
              <a:off x="2801158" y="1973237"/>
              <a:ext cx="5083565" cy="112210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 smtClean="0">
                  <a:solidFill>
                    <a:srgbClr val="F57205"/>
                  </a:solidFill>
                </a:rPr>
                <a:t>Dark area inside the shield = PMT array location </a:t>
              </a:r>
              <a:endParaRPr lang="en-US" dirty="0">
                <a:solidFill>
                  <a:srgbClr val="F57205"/>
                </a:solidFill>
              </a:endParaRP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flipH="1" flipV="1">
              <a:off x="4589741" y="3114570"/>
              <a:ext cx="207199" cy="381001"/>
            </a:xfrm>
            <a:prstGeom prst="straightConnector1">
              <a:avLst/>
            </a:prstGeom>
            <a:ln>
              <a:solidFill>
                <a:srgbClr val="F57205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/>
          <p:cNvSpPr txBox="1"/>
          <p:nvPr/>
        </p:nvSpPr>
        <p:spPr>
          <a:xfrm>
            <a:off x="83341" y="1600200"/>
            <a:ext cx="90606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 Rounded MT Bold" pitchFamily="34" charset="0"/>
              </a:rPr>
              <a:t>Request sent to </a:t>
            </a:r>
            <a:r>
              <a:rPr lang="en-US" sz="2000" dirty="0" err="1" smtClean="0">
                <a:solidFill>
                  <a:srgbClr val="F57205"/>
                </a:solidFill>
                <a:latin typeface="Arial Rounded MT Bold" pitchFamily="34" charset="0"/>
              </a:rPr>
              <a:t>Amuneal</a:t>
            </a:r>
            <a:r>
              <a:rPr lang="en-US" sz="2000" dirty="0" smtClean="0">
                <a:solidFill>
                  <a:srgbClr val="F57205"/>
                </a:solidFill>
                <a:latin typeface="Arial Rounded MT Bold" pitchFamily="34" charset="0"/>
              </a:rPr>
              <a:t> for “ideal” shield </a:t>
            </a:r>
            <a:r>
              <a:rPr lang="en-US" sz="2000" dirty="0" smtClean="0">
                <a:latin typeface="Arial Rounded MT Bold" pitchFamily="34" charset="0"/>
              </a:rPr>
              <a:t>which will incorporate the Winston cones</a:t>
            </a:r>
            <a:endParaRPr lang="en-US" sz="2000" dirty="0">
              <a:latin typeface="Arial Rounded MT Bold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28600" y="2286000"/>
            <a:ext cx="8686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dirty="0" smtClean="0">
                <a:latin typeface="Arial Rounded MT Bold" pitchFamily="34" charset="0"/>
              </a:rPr>
              <a:t> </a:t>
            </a:r>
            <a:r>
              <a:rPr lang="en-US" sz="2000" u="sng" dirty="0" smtClean="0">
                <a:latin typeface="Arial Rounded MT Bold" pitchFamily="34" charset="0"/>
              </a:rPr>
              <a:t>longitudinal</a:t>
            </a:r>
            <a:r>
              <a:rPr lang="en-US" sz="2000" dirty="0" smtClean="0">
                <a:latin typeface="Arial Rounded MT Bold" pitchFamily="34" charset="0"/>
              </a:rPr>
              <a:t> component of the magnetic field </a:t>
            </a:r>
            <a:r>
              <a:rPr lang="en-US" sz="2000" dirty="0" smtClean="0">
                <a:solidFill>
                  <a:srgbClr val="F57205"/>
                </a:solidFill>
                <a:latin typeface="Arial Rounded MT Bold" pitchFamily="34" charset="0"/>
              </a:rPr>
              <a:t>from 150 </a:t>
            </a:r>
            <a:r>
              <a:rPr lang="en-US" sz="2000" dirty="0" smtClean="0">
                <a:solidFill>
                  <a:srgbClr val="9900CC"/>
                </a:solidFill>
                <a:latin typeface="Arial Rounded MT Bold" pitchFamily="34" charset="0"/>
              </a:rPr>
              <a:t>G</a:t>
            </a:r>
            <a:r>
              <a:rPr lang="en-US" sz="2000" dirty="0" smtClean="0">
                <a:solidFill>
                  <a:srgbClr val="626262"/>
                </a:solidFill>
                <a:latin typeface="Arial Rounded MT Bold" pitchFamily="34" charset="0"/>
              </a:rPr>
              <a:t> to </a:t>
            </a:r>
            <a:r>
              <a:rPr lang="en-US" sz="2000" dirty="0" smtClean="0">
                <a:solidFill>
                  <a:srgbClr val="F57205"/>
                </a:solidFill>
                <a:latin typeface="Arial Rounded MT Bold" pitchFamily="34" charset="0"/>
              </a:rPr>
              <a:t>&lt; 20 G </a:t>
            </a:r>
            <a:endParaRPr lang="en-US" sz="2000" dirty="0">
              <a:solidFill>
                <a:srgbClr val="F57205"/>
              </a:solidFill>
              <a:latin typeface="Arial Rounded MT Bold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28600" y="2667000"/>
            <a:ext cx="8686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dirty="0" smtClean="0">
                <a:latin typeface="Arial Rounded MT Bold" pitchFamily="34" charset="0"/>
              </a:rPr>
              <a:t> </a:t>
            </a:r>
            <a:r>
              <a:rPr lang="en-US" sz="2000" u="sng" dirty="0" smtClean="0">
                <a:latin typeface="Arial Rounded MT Bold" pitchFamily="34" charset="0"/>
              </a:rPr>
              <a:t>transverse</a:t>
            </a:r>
            <a:r>
              <a:rPr lang="en-US" sz="2000" dirty="0" smtClean="0">
                <a:latin typeface="Arial Rounded MT Bold" pitchFamily="34" charset="0"/>
              </a:rPr>
              <a:t> component of the magnetic field   </a:t>
            </a:r>
            <a:r>
              <a:rPr lang="en-US" sz="2000" dirty="0" smtClean="0">
                <a:solidFill>
                  <a:srgbClr val="9900CC"/>
                </a:solidFill>
                <a:latin typeface="Arial Rounded MT Bold" pitchFamily="34" charset="0"/>
              </a:rPr>
              <a:t>from 70 G    </a:t>
            </a:r>
            <a:r>
              <a:rPr lang="en-US" sz="2000" dirty="0" smtClean="0">
                <a:solidFill>
                  <a:srgbClr val="626262"/>
                </a:solidFill>
                <a:latin typeface="Arial Rounded MT Bold" pitchFamily="34" charset="0"/>
              </a:rPr>
              <a:t>to</a:t>
            </a:r>
            <a:r>
              <a:rPr lang="en-US" sz="2000" dirty="0" smtClean="0">
                <a:latin typeface="Arial Rounded MT Bold" pitchFamily="34" charset="0"/>
              </a:rPr>
              <a:t> </a:t>
            </a:r>
            <a:r>
              <a:rPr lang="en-US" sz="2000" dirty="0" smtClean="0">
                <a:solidFill>
                  <a:srgbClr val="F57205"/>
                </a:solidFill>
                <a:latin typeface="Arial Rounded MT Bold" pitchFamily="34" charset="0"/>
              </a:rPr>
              <a:t>0 G </a:t>
            </a:r>
            <a:endParaRPr lang="en-US" sz="2000" dirty="0">
              <a:solidFill>
                <a:srgbClr val="F57205"/>
              </a:solidFill>
              <a:latin typeface="Arial Rounded MT Bold" pitchFamily="34" charset="0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6019800" y="3048000"/>
            <a:ext cx="381000" cy="457200"/>
          </a:xfrm>
          <a:prstGeom prst="straightConnector1">
            <a:avLst/>
          </a:prstGeom>
          <a:ln>
            <a:solidFill>
              <a:srgbClr val="99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4572000" y="3581400"/>
            <a:ext cx="2209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Arial Rounded MT Bold" pitchFamily="34" charset="0"/>
              </a:rPr>
              <a:t>Estimates based on </a:t>
            </a:r>
            <a:r>
              <a:rPr lang="en-US" dirty="0" err="1" smtClean="0">
                <a:latin typeface="Arial Rounded MT Bold" pitchFamily="34" charset="0"/>
              </a:rPr>
              <a:t>BaBar</a:t>
            </a:r>
            <a:r>
              <a:rPr lang="en-US" dirty="0" smtClean="0">
                <a:latin typeface="Arial Rounded MT Bold" pitchFamily="34" charset="0"/>
              </a:rPr>
              <a:t> v4 field map</a:t>
            </a:r>
            <a:endParaRPr lang="en-US" dirty="0"/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7848600" y="3124200"/>
            <a:ext cx="0" cy="304800"/>
          </a:xfrm>
          <a:prstGeom prst="straightConnector1">
            <a:avLst/>
          </a:prstGeom>
          <a:ln>
            <a:solidFill>
              <a:srgbClr val="F5720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0" y="5257800"/>
            <a:ext cx="934108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rgbClr val="F57205"/>
                </a:solidFill>
                <a:latin typeface="Arial Rounded MT Bold" pitchFamily="34" charset="0"/>
              </a:rPr>
              <a:t>Amuneal</a:t>
            </a:r>
            <a:r>
              <a:rPr lang="en-US" dirty="0" smtClean="0">
                <a:solidFill>
                  <a:srgbClr val="F57205"/>
                </a:solidFill>
                <a:latin typeface="Arial Rounded MT Bold" pitchFamily="34" charset="0"/>
              </a:rPr>
              <a:t>: </a:t>
            </a:r>
            <a:endParaRPr lang="en-US" dirty="0" smtClean="0">
              <a:solidFill>
                <a:srgbClr val="626262"/>
              </a:solidFill>
              <a:latin typeface="Arial Rounded MT Bold" pitchFamily="34" charset="0"/>
            </a:endParaRPr>
          </a:p>
          <a:p>
            <a:pPr>
              <a:buFont typeface="Wingdings"/>
              <a:buChar char="à"/>
            </a:pPr>
            <a:r>
              <a:rPr lang="en-US" dirty="0" smtClean="0">
                <a:latin typeface="Arial Rounded MT Bold" pitchFamily="34" charset="0"/>
              </a:rPr>
              <a:t>possible</a:t>
            </a:r>
            <a:r>
              <a:rPr lang="en-US" dirty="0" smtClean="0">
                <a:solidFill>
                  <a:srgbClr val="A2AD0F"/>
                </a:solidFill>
                <a:latin typeface="Arial Rounded MT Bold" pitchFamily="34" charset="0"/>
              </a:rPr>
              <a:t> </a:t>
            </a:r>
            <a:r>
              <a:rPr lang="en-US" dirty="0" smtClean="0">
                <a:latin typeface="Arial Rounded MT Bold" pitchFamily="34" charset="0"/>
              </a:rPr>
              <a:t>with a </a:t>
            </a:r>
            <a:r>
              <a:rPr lang="en-US" dirty="0" smtClean="0">
                <a:solidFill>
                  <a:srgbClr val="F57205"/>
                </a:solidFill>
                <a:latin typeface="Arial Rounded MT Bold" pitchFamily="34" charset="0"/>
              </a:rPr>
              <a:t>2 layer shield</a:t>
            </a:r>
          </a:p>
          <a:p>
            <a:pPr>
              <a:buFont typeface="Wingdings"/>
              <a:buChar char="à"/>
            </a:pPr>
            <a:endParaRPr lang="en-US" dirty="0" smtClean="0">
              <a:solidFill>
                <a:srgbClr val="F57205"/>
              </a:solidFill>
              <a:latin typeface="Arial Rounded MT Bold" pitchFamily="34" charset="0"/>
            </a:endParaRPr>
          </a:p>
          <a:p>
            <a:pPr>
              <a:buFont typeface="Wingdings"/>
              <a:buChar char="à"/>
            </a:pPr>
            <a:r>
              <a:rPr lang="en-US" dirty="0" smtClean="0">
                <a:latin typeface="Arial Rounded MT Bold" pitchFamily="34" charset="0"/>
              </a:rPr>
              <a:t> Winston cone substantially more expensive than </a:t>
            </a:r>
            <a:r>
              <a:rPr lang="en-US" dirty="0" smtClean="0">
                <a:solidFill>
                  <a:srgbClr val="9900CC"/>
                </a:solidFill>
                <a:latin typeface="Arial Rounded MT Bold" pitchFamily="34" charset="0"/>
              </a:rPr>
              <a:t>straight cone ($1350 per cone)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429000" y="525780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>
                <a:solidFill>
                  <a:srgbClr val="626262"/>
                </a:solidFill>
                <a:latin typeface="Arial Rounded MT Bold" pitchFamily="34" charset="0"/>
              </a:rPr>
              <a:t>    </a:t>
            </a:r>
            <a:r>
              <a:rPr lang="en-US" dirty="0" smtClean="0">
                <a:latin typeface="Arial Rounded MT Bold" pitchFamily="34" charset="0"/>
                <a:sym typeface="Wingdings" pitchFamily="2" charset="2"/>
              </a:rPr>
              <a:t> inner: </a:t>
            </a:r>
            <a:r>
              <a:rPr lang="en-US" dirty="0" err="1" smtClean="0">
                <a:latin typeface="Arial Rounded MT Bold" pitchFamily="34" charset="0"/>
                <a:sym typeface="Wingdings" pitchFamily="2" charset="2"/>
              </a:rPr>
              <a:t>Amumetal</a:t>
            </a:r>
            <a:r>
              <a:rPr lang="en-US" dirty="0" smtClean="0">
                <a:latin typeface="Arial Rounded MT Bold" pitchFamily="34" charset="0"/>
                <a:sym typeface="Wingdings" pitchFamily="2" charset="2"/>
              </a:rPr>
              <a:t> 0.04”</a:t>
            </a:r>
          </a:p>
          <a:p>
            <a:r>
              <a:rPr lang="en-US" dirty="0" smtClean="0">
                <a:latin typeface="Arial Rounded MT Bold" pitchFamily="34" charset="0"/>
                <a:sym typeface="Wingdings" pitchFamily="2" charset="2"/>
              </a:rPr>
              <a:t>     outer: 1008 carbon steel 1/8”</a:t>
            </a:r>
          </a:p>
          <a:p>
            <a:r>
              <a:rPr lang="en-US" dirty="0" smtClean="0">
                <a:latin typeface="Arial Rounded MT Bold" pitchFamily="34" charset="0"/>
                <a:sym typeface="Wingdings" pitchFamily="2" charset="2"/>
              </a:rPr>
              <a:t>     </a:t>
            </a:r>
            <a:r>
              <a:rPr lang="en-US" dirty="0" err="1" smtClean="0">
                <a:latin typeface="Arial Rounded MT Bold" pitchFamily="34" charset="0"/>
                <a:sym typeface="Wingdings" pitchFamily="2" charset="2"/>
              </a:rPr>
              <a:t>mylar</a:t>
            </a:r>
            <a:r>
              <a:rPr lang="en-US" dirty="0" smtClean="0">
                <a:latin typeface="Arial Rounded MT Bold" pitchFamily="34" charset="0"/>
                <a:sym typeface="Wingdings" pitchFamily="2" charset="2"/>
              </a:rPr>
              <a:t> in between 0.062”</a:t>
            </a:r>
            <a:r>
              <a:rPr lang="en-US" dirty="0" smtClean="0">
                <a:latin typeface="Arial Rounded MT Bold" pitchFamily="34" charset="0"/>
              </a:rPr>
              <a:t>  </a:t>
            </a:r>
            <a:endParaRPr lang="en-US" dirty="0"/>
          </a:p>
        </p:txBody>
      </p:sp>
      <p:sp>
        <p:nvSpPr>
          <p:cNvPr id="22" name="Left Brace 21"/>
          <p:cNvSpPr/>
          <p:nvPr/>
        </p:nvSpPr>
        <p:spPr>
          <a:xfrm>
            <a:off x="3581400" y="5419130"/>
            <a:ext cx="152400" cy="609600"/>
          </a:xfrm>
          <a:prstGeom prst="leftBrace">
            <a:avLst/>
          </a:prstGeom>
          <a:ln>
            <a:solidFill>
              <a:srgbClr val="F5720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6781800" y="3505200"/>
            <a:ext cx="2209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F57205"/>
                </a:solidFill>
                <a:latin typeface="Arial Rounded MT Bold" pitchFamily="34" charset="0"/>
              </a:rPr>
              <a:t>Ideal</a:t>
            </a:r>
          </a:p>
          <a:p>
            <a:pPr algn="ctr"/>
            <a:r>
              <a:rPr lang="en-US" b="1" i="1" dirty="0" smtClean="0">
                <a:latin typeface="Arial Rounded MT Bold" pitchFamily="34" charset="0"/>
              </a:rPr>
              <a:t>could be higher </a:t>
            </a:r>
            <a:r>
              <a:rPr lang="en-US" dirty="0" smtClean="0">
                <a:latin typeface="Arial Rounded MT Bold" pitchFamily="34" charset="0"/>
              </a:rPr>
              <a:t>though </a:t>
            </a:r>
          </a:p>
          <a:p>
            <a:pPr algn="ctr"/>
            <a:r>
              <a:rPr lang="en-US" dirty="0" smtClean="0">
                <a:latin typeface="Arial Rounded MT Bold" pitchFamily="34" charset="0"/>
              </a:rPr>
              <a:t>(&lt; 50 G)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457200" y="1030069"/>
            <a:ext cx="537224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/>
              <a:buChar char="à"/>
            </a:pPr>
            <a:r>
              <a:rPr lang="en-US" dirty="0" smtClean="0">
                <a:latin typeface="Arial Rounded MT Bold" pitchFamily="34" charset="0"/>
                <a:sym typeface="Wingdings" pitchFamily="2" charset="2"/>
              </a:rPr>
              <a:t> at 20 G (longitudinal field): &lt; 10% signal loss</a:t>
            </a:r>
          </a:p>
          <a:p>
            <a:pPr>
              <a:buFont typeface="Wingdings"/>
              <a:buChar char="à"/>
            </a:pPr>
            <a:r>
              <a:rPr lang="en-US" dirty="0" smtClean="0">
                <a:latin typeface="Arial Rounded MT Bold" pitchFamily="34" charset="0"/>
                <a:sym typeface="Wingdings" pitchFamily="2" charset="2"/>
              </a:rPr>
              <a:t> at 70 G: 30% </a:t>
            </a:r>
            <a:endParaRPr lang="en-US" dirty="0"/>
          </a:p>
        </p:txBody>
      </p:sp>
      <p:grpSp>
        <p:nvGrpSpPr>
          <p:cNvPr id="26" name="Group 25"/>
          <p:cNvGrpSpPr/>
          <p:nvPr/>
        </p:nvGrpSpPr>
        <p:grpSpPr>
          <a:xfrm>
            <a:off x="93836" y="685800"/>
            <a:ext cx="8973964" cy="400110"/>
            <a:chOff x="93836" y="795528"/>
            <a:chExt cx="8973964" cy="400110"/>
          </a:xfrm>
        </p:grpSpPr>
        <p:sp>
          <p:nvSpPr>
            <p:cNvPr id="27" name="Rectangle 26"/>
            <p:cNvSpPr/>
            <p:nvPr/>
          </p:nvSpPr>
          <p:spPr>
            <a:xfrm>
              <a:off x="152400" y="795528"/>
              <a:ext cx="891540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dirty="0" smtClean="0">
                  <a:solidFill>
                    <a:srgbClr val="626262"/>
                  </a:solidFill>
                  <a:latin typeface="Arial Rounded MT Bold" pitchFamily="34" charset="0"/>
                </a:rPr>
                <a:t>   </a:t>
              </a:r>
              <a:r>
                <a:rPr lang="en-US" sz="2000" dirty="0" smtClean="0">
                  <a:latin typeface="Arial Rounded MT Bold" pitchFamily="34" charset="0"/>
                </a:rPr>
                <a:t>From</a:t>
              </a:r>
              <a:r>
                <a:rPr lang="en-US" sz="2000" dirty="0" smtClean="0">
                  <a:solidFill>
                    <a:srgbClr val="A2AD0F"/>
                  </a:solidFill>
                  <a:latin typeface="Arial Rounded MT Bold" pitchFamily="34" charset="0"/>
                </a:rPr>
                <a:t> </a:t>
              </a:r>
              <a:r>
                <a:rPr lang="en-US" sz="2000" dirty="0" smtClean="0">
                  <a:solidFill>
                    <a:srgbClr val="9900CC"/>
                  </a:solidFill>
                  <a:latin typeface="Arial Rounded MT Bold" pitchFamily="34" charset="0"/>
                </a:rPr>
                <a:t>H8500C</a:t>
              </a:r>
              <a:r>
                <a:rPr lang="en-US" sz="2000" dirty="0" smtClean="0">
                  <a:solidFill>
                    <a:srgbClr val="A2AD0F"/>
                  </a:solidFill>
                  <a:latin typeface="Arial Rounded MT Bold" pitchFamily="34" charset="0"/>
                </a:rPr>
                <a:t> </a:t>
              </a:r>
              <a:r>
                <a:rPr lang="en-US" sz="2000" dirty="0" smtClean="0">
                  <a:latin typeface="Arial Rounded MT Bold" pitchFamily="34" charset="0"/>
                </a:rPr>
                <a:t>field tests at Temple U.</a:t>
              </a:r>
              <a:endParaRPr lang="en-US" sz="2000" dirty="0">
                <a:latin typeface="Arial Rounded MT Bold" pitchFamily="34" charset="0"/>
              </a:endParaRPr>
            </a:p>
          </p:txBody>
        </p:sp>
        <p:sp>
          <p:nvSpPr>
            <p:cNvPr id="28" name="Right Arrow 27"/>
            <p:cNvSpPr/>
            <p:nvPr/>
          </p:nvSpPr>
          <p:spPr>
            <a:xfrm>
              <a:off x="93836" y="921410"/>
              <a:ext cx="293522" cy="145390"/>
            </a:xfrm>
            <a:prstGeom prst="rightArrow">
              <a:avLst/>
            </a:prstGeom>
            <a:solidFill>
              <a:srgbClr val="9900CC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Rectangle 29"/>
          <p:cNvSpPr/>
          <p:nvPr/>
        </p:nvSpPr>
        <p:spPr>
          <a:xfrm>
            <a:off x="698987" y="0"/>
            <a:ext cx="7454413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500" b="1" dirty="0" smtClean="0">
                <a:solidFill>
                  <a:srgbClr val="9900CC"/>
                </a:solidFill>
              </a:rPr>
              <a:t>H8500C-03</a:t>
            </a:r>
            <a:r>
              <a:rPr lang="en-US" sz="3500" b="1" dirty="0" smtClean="0">
                <a:solidFill>
                  <a:srgbClr val="F57205"/>
                </a:solidFill>
              </a:rPr>
              <a:t> in </a:t>
            </a:r>
            <a:r>
              <a:rPr lang="en-US" sz="3500" b="1" dirty="0" err="1" smtClean="0">
                <a:solidFill>
                  <a:srgbClr val="F57205"/>
                </a:solidFill>
              </a:rPr>
              <a:t>SoLID</a:t>
            </a:r>
            <a:r>
              <a:rPr lang="en-US" sz="3500" b="1" dirty="0" smtClean="0">
                <a:solidFill>
                  <a:srgbClr val="F57205"/>
                </a:solidFill>
              </a:rPr>
              <a:t> Magnetic Field</a:t>
            </a:r>
            <a:endParaRPr lang="en-US" sz="3500" dirty="0">
              <a:latin typeface="Symbol" pitchFamily="18" charset="2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150175" y="6488668"/>
            <a:ext cx="69270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Arial Rounded MT Bold" pitchFamily="34" charset="0"/>
              </a:rPr>
              <a:t>Need to check with simulation if we could use straight cones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9955730">
            <a:off x="8595888" y="21936"/>
            <a:ext cx="694373" cy="591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748209">
            <a:off x="-152400" y="6166975"/>
            <a:ext cx="744440" cy="796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977574">
            <a:off x="-160637" y="12183"/>
            <a:ext cx="537210" cy="660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686800" y="4023360"/>
            <a:ext cx="777240" cy="777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304800" y="0"/>
            <a:ext cx="8445013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500" b="1" dirty="0" smtClean="0">
                <a:solidFill>
                  <a:srgbClr val="9900CC"/>
                </a:solidFill>
              </a:rPr>
              <a:t>H8500C-03:</a:t>
            </a:r>
            <a:r>
              <a:rPr lang="en-US" sz="3500" b="1" dirty="0" smtClean="0">
                <a:solidFill>
                  <a:srgbClr val="F57205"/>
                </a:solidFill>
              </a:rPr>
              <a:t> Tentative Plan for Test in Hall A</a:t>
            </a:r>
            <a:endParaRPr lang="en-US" sz="3500" dirty="0">
              <a:latin typeface="Symbol" pitchFamily="18" charset="2"/>
            </a:endParaRPr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6" cstate="print"/>
          <a:srcRect t="-1879"/>
          <a:stretch>
            <a:fillRect/>
          </a:stretch>
        </p:blipFill>
        <p:spPr bwMode="auto">
          <a:xfrm>
            <a:off x="4638675" y="914400"/>
            <a:ext cx="4505325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4" name="Group 13"/>
          <p:cNvGrpSpPr/>
          <p:nvPr/>
        </p:nvGrpSpPr>
        <p:grpSpPr>
          <a:xfrm>
            <a:off x="93836" y="685800"/>
            <a:ext cx="8973964" cy="400110"/>
            <a:chOff x="93836" y="795528"/>
            <a:chExt cx="8973964" cy="400110"/>
          </a:xfrm>
        </p:grpSpPr>
        <p:sp>
          <p:nvSpPr>
            <p:cNvPr id="15" name="Rectangle 14"/>
            <p:cNvSpPr/>
            <p:nvPr/>
          </p:nvSpPr>
          <p:spPr>
            <a:xfrm>
              <a:off x="152400" y="795528"/>
              <a:ext cx="891540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dirty="0" smtClean="0">
                  <a:solidFill>
                    <a:srgbClr val="626262"/>
                  </a:solidFill>
                  <a:latin typeface="Arial Rounded MT Bold" pitchFamily="34" charset="0"/>
                </a:rPr>
                <a:t>   </a:t>
              </a:r>
              <a:r>
                <a:rPr lang="en-US" sz="2000" dirty="0" smtClean="0">
                  <a:latin typeface="Arial Rounded MT Bold" pitchFamily="34" charset="0"/>
                </a:rPr>
                <a:t>Background on PMT window of concern</a:t>
              </a:r>
              <a:endParaRPr lang="en-US" sz="2000" dirty="0">
                <a:latin typeface="Arial Rounded MT Bold" pitchFamily="34" charset="0"/>
              </a:endParaRPr>
            </a:p>
          </p:txBody>
        </p:sp>
        <p:sp>
          <p:nvSpPr>
            <p:cNvPr id="16" name="Right Arrow 15"/>
            <p:cNvSpPr/>
            <p:nvPr/>
          </p:nvSpPr>
          <p:spPr>
            <a:xfrm>
              <a:off x="93836" y="921410"/>
              <a:ext cx="293522" cy="145390"/>
            </a:xfrm>
            <a:prstGeom prst="rightArrow">
              <a:avLst/>
            </a:prstGeom>
            <a:solidFill>
              <a:srgbClr val="9900CC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7" cstate="print"/>
          <a:srcRect l="55857" t="23958" r="11933" b="17708"/>
          <a:stretch>
            <a:fillRect/>
          </a:stretch>
        </p:blipFill>
        <p:spPr bwMode="auto">
          <a:xfrm>
            <a:off x="685800" y="1066800"/>
            <a:ext cx="2933624" cy="2987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17"/>
          <p:cNvSpPr/>
          <p:nvPr/>
        </p:nvSpPr>
        <p:spPr>
          <a:xfrm>
            <a:off x="152400" y="4083784"/>
            <a:ext cx="43434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/>
              <a:buChar char="à"/>
            </a:pPr>
            <a:r>
              <a:rPr lang="en-US" dirty="0" smtClean="0">
                <a:latin typeface="Arial Rounded MT Bold" pitchFamily="34" charset="0"/>
              </a:rPr>
              <a:t> </a:t>
            </a:r>
            <a:r>
              <a:rPr lang="en-US" sz="2000" dirty="0" smtClean="0">
                <a:latin typeface="Arial Rounded MT Bold" pitchFamily="34" charset="0"/>
              </a:rPr>
              <a:t>sum over all anodes would be fine but we could also take advantage of the </a:t>
            </a:r>
            <a:r>
              <a:rPr lang="en-US" sz="2000" dirty="0" err="1" smtClean="0">
                <a:latin typeface="Arial Rounded MT Bold" pitchFamily="34" charset="0"/>
              </a:rPr>
              <a:t>pixeling</a:t>
            </a:r>
            <a:r>
              <a:rPr lang="en-US" sz="2000" dirty="0" smtClean="0">
                <a:latin typeface="Arial Rounded MT Bold" pitchFamily="34" charset="0"/>
              </a:rPr>
              <a:t> and use coincidence between pixels to “cut” background</a:t>
            </a:r>
            <a:endParaRPr lang="en-US" sz="2000" dirty="0"/>
          </a:p>
        </p:txBody>
      </p:sp>
      <p:sp>
        <p:nvSpPr>
          <p:cNvPr id="19" name="Rectangle 18"/>
          <p:cNvSpPr/>
          <p:nvPr/>
        </p:nvSpPr>
        <p:spPr>
          <a:xfrm>
            <a:off x="152400" y="5845314"/>
            <a:ext cx="4343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/>
              <a:buChar char="à"/>
            </a:pPr>
            <a:r>
              <a:rPr lang="en-US" dirty="0" smtClean="0">
                <a:latin typeface="Arial Rounded MT Bold" pitchFamily="34" charset="0"/>
              </a:rPr>
              <a:t> </a:t>
            </a:r>
            <a:r>
              <a:rPr lang="en-US" sz="2000" dirty="0" smtClean="0">
                <a:latin typeface="Arial Rounded MT Bold" pitchFamily="34" charset="0"/>
              </a:rPr>
              <a:t>would like to test this approach during g</a:t>
            </a:r>
            <a:r>
              <a:rPr lang="en-US" sz="2000" baseline="-25000" dirty="0" smtClean="0">
                <a:latin typeface="Arial Rounded MT Bold" pitchFamily="34" charset="0"/>
              </a:rPr>
              <a:t>2</a:t>
            </a:r>
            <a:r>
              <a:rPr lang="en-US" sz="2000" baseline="30000" dirty="0" smtClean="0">
                <a:latin typeface="Arial Rounded MT Bold" pitchFamily="34" charset="0"/>
              </a:rPr>
              <a:t>p</a:t>
            </a:r>
            <a:endParaRPr lang="en-US" sz="2000" baseline="30000" dirty="0"/>
          </a:p>
        </p:txBody>
      </p:sp>
      <p:sp>
        <p:nvSpPr>
          <p:cNvPr id="20" name="Left Brace 19"/>
          <p:cNvSpPr/>
          <p:nvPr/>
        </p:nvSpPr>
        <p:spPr>
          <a:xfrm rot="16200000">
            <a:off x="6972300" y="4533901"/>
            <a:ext cx="152400" cy="2362200"/>
          </a:xfrm>
          <a:prstGeom prst="leftBrace">
            <a:avLst/>
          </a:prstGeom>
          <a:ln w="28575">
            <a:solidFill>
              <a:srgbClr val="F5720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4724400" y="5867400"/>
            <a:ext cx="4419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Arial Rounded MT Bold" pitchFamily="34" charset="0"/>
              </a:rPr>
              <a:t>Place the PMT in a dark box with some shielding somewhere between 29 and 45 deg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82200" y="3810000"/>
            <a:ext cx="702945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286000" y="2514600"/>
            <a:ext cx="642938" cy="64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9955730">
            <a:off x="8595888" y="21936"/>
            <a:ext cx="694373" cy="591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591800" y="762000"/>
            <a:ext cx="642938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764270">
            <a:off x="-1374851" y="467276"/>
            <a:ext cx="548640" cy="751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748209">
            <a:off x="-152400" y="6166975"/>
            <a:ext cx="744440" cy="796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977574">
            <a:off x="-160637" y="12183"/>
            <a:ext cx="537210" cy="660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686800" y="4023360"/>
            <a:ext cx="777240" cy="777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Group 9"/>
          <p:cNvGrpSpPr/>
          <p:nvPr/>
        </p:nvGrpSpPr>
        <p:grpSpPr>
          <a:xfrm>
            <a:off x="5584580" y="990600"/>
            <a:ext cx="3407020" cy="3332512"/>
            <a:chOff x="5153025" y="793002"/>
            <a:chExt cx="3785577" cy="3702791"/>
          </a:xfrm>
        </p:grpSpPr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10" cstate="print"/>
            <a:srcRect t="2041"/>
            <a:stretch>
              <a:fillRect/>
            </a:stretch>
          </p:blipFill>
          <p:spPr bwMode="auto">
            <a:xfrm>
              <a:off x="5153025" y="1295399"/>
              <a:ext cx="3686175" cy="3200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2" name="Straight Arrow Connector 11"/>
            <p:cNvCxnSpPr/>
            <p:nvPr/>
          </p:nvCxnSpPr>
          <p:spPr>
            <a:xfrm flipV="1">
              <a:off x="7467600" y="1447800"/>
              <a:ext cx="152400" cy="304800"/>
            </a:xfrm>
            <a:prstGeom prst="straightConnector1">
              <a:avLst/>
            </a:prstGeom>
            <a:ln>
              <a:solidFill>
                <a:srgbClr val="9900C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/>
            <p:cNvSpPr/>
            <p:nvPr/>
          </p:nvSpPr>
          <p:spPr>
            <a:xfrm>
              <a:off x="6950523" y="793002"/>
              <a:ext cx="1988079" cy="71814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9900CC"/>
                  </a:solidFill>
                  <a:latin typeface="Arial Rounded MT Bold" pitchFamily="34" charset="0"/>
                  <a:sym typeface="Wingdings" pitchFamily="2" charset="2"/>
                </a:rPr>
                <a:t>23 cm X 27 cm</a:t>
              </a:r>
            </a:p>
            <a:p>
              <a:pPr algn="ctr"/>
              <a:r>
                <a:rPr lang="en-US" dirty="0" smtClean="0">
                  <a:solidFill>
                    <a:srgbClr val="9900CC"/>
                  </a:solidFill>
                  <a:latin typeface="Arial Rounded MT Bold" pitchFamily="34" charset="0"/>
                  <a:sym typeface="Wingdings" pitchFamily="2" charset="2"/>
                </a:rPr>
                <a:t>(PHENIX size)</a:t>
              </a:r>
              <a:endParaRPr lang="en-US" dirty="0">
                <a:solidFill>
                  <a:srgbClr val="9900CC"/>
                </a:solidFill>
              </a:endParaRPr>
            </a:p>
          </p:txBody>
        </p:sp>
      </p:grp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002780" y="4236720"/>
            <a:ext cx="2217420" cy="2621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14"/>
          <p:cNvSpPr/>
          <p:nvPr/>
        </p:nvSpPr>
        <p:spPr>
          <a:xfrm>
            <a:off x="457200" y="0"/>
            <a:ext cx="8287333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500" b="1" dirty="0" smtClean="0">
                <a:solidFill>
                  <a:srgbClr val="F57205"/>
                </a:solidFill>
              </a:rPr>
              <a:t>The </a:t>
            </a:r>
            <a:r>
              <a:rPr lang="en-US" sz="3500" b="1" dirty="0" smtClean="0">
                <a:solidFill>
                  <a:srgbClr val="9900CC"/>
                </a:solidFill>
              </a:rPr>
              <a:t>Electron</a:t>
            </a:r>
            <a:r>
              <a:rPr lang="en-US" sz="3500" b="1" dirty="0" smtClean="0">
                <a:solidFill>
                  <a:srgbClr val="F57205"/>
                </a:solidFill>
              </a:rPr>
              <a:t> Cherenkov (</a:t>
            </a:r>
            <a:r>
              <a:rPr lang="en-US" sz="3500" b="1" dirty="0" err="1" smtClean="0">
                <a:solidFill>
                  <a:srgbClr val="9900CC"/>
                </a:solidFill>
              </a:rPr>
              <a:t>GEMs+CsI</a:t>
            </a:r>
            <a:r>
              <a:rPr lang="en-US" sz="3500" b="1" dirty="0" smtClean="0">
                <a:solidFill>
                  <a:srgbClr val="F57205"/>
                </a:solidFill>
              </a:rPr>
              <a:t>): Design</a:t>
            </a:r>
            <a:endParaRPr lang="en-US" sz="3500" dirty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2" cstate="print"/>
          <a:srcRect t="5254" r="3898"/>
          <a:stretch>
            <a:fillRect/>
          </a:stretch>
        </p:blipFill>
        <p:spPr bwMode="auto">
          <a:xfrm>
            <a:off x="152400" y="2133600"/>
            <a:ext cx="4320554" cy="4259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7" name="Group 16"/>
          <p:cNvGrpSpPr/>
          <p:nvPr/>
        </p:nvGrpSpPr>
        <p:grpSpPr>
          <a:xfrm>
            <a:off x="93836" y="609600"/>
            <a:ext cx="7361922" cy="400110"/>
            <a:chOff x="45720" y="971490"/>
            <a:chExt cx="7361922" cy="400110"/>
          </a:xfrm>
        </p:grpSpPr>
        <p:sp>
          <p:nvSpPr>
            <p:cNvPr id="18" name="Rectangle 17"/>
            <p:cNvSpPr/>
            <p:nvPr/>
          </p:nvSpPr>
          <p:spPr>
            <a:xfrm>
              <a:off x="304800" y="971490"/>
              <a:ext cx="710284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 smtClean="0">
                  <a:solidFill>
                    <a:srgbClr val="F57205"/>
                  </a:solidFill>
                  <a:latin typeface="Arial Rounded MT Bold" pitchFamily="34" charset="0"/>
                </a:rPr>
                <a:t>Very similar configuration </a:t>
              </a:r>
              <a:r>
                <a:rPr lang="en-US" sz="2000" dirty="0" smtClean="0">
                  <a:latin typeface="Arial Rounded MT Bold" pitchFamily="34" charset="0"/>
                </a:rPr>
                <a:t>possible for </a:t>
              </a:r>
              <a:r>
                <a:rPr lang="en-US" sz="2000" dirty="0" smtClean="0">
                  <a:solidFill>
                    <a:srgbClr val="F57205"/>
                  </a:solidFill>
                  <a:latin typeface="Arial Rounded MT Bold" pitchFamily="34" charset="0"/>
                </a:rPr>
                <a:t>SIDIS</a:t>
              </a:r>
              <a:r>
                <a:rPr lang="en-US" sz="2000" dirty="0" smtClean="0">
                  <a:solidFill>
                    <a:srgbClr val="00F26D"/>
                  </a:solidFill>
                  <a:latin typeface="Arial Rounded MT Bold" pitchFamily="34" charset="0"/>
                </a:rPr>
                <a:t> </a:t>
              </a:r>
              <a:r>
                <a:rPr lang="en-US" sz="2000" dirty="0" smtClean="0">
                  <a:latin typeface="Arial Rounded MT Bold" pitchFamily="34" charset="0"/>
                </a:rPr>
                <a:t>and </a:t>
              </a:r>
              <a:r>
                <a:rPr lang="en-US" sz="2000" dirty="0" smtClean="0">
                  <a:solidFill>
                    <a:srgbClr val="F57205"/>
                  </a:solidFill>
                  <a:latin typeface="Arial Rounded MT Bold" pitchFamily="34" charset="0"/>
                </a:rPr>
                <a:t>PVDIS</a:t>
              </a:r>
              <a:r>
                <a:rPr lang="en-US" sz="2000" dirty="0" smtClean="0">
                  <a:solidFill>
                    <a:srgbClr val="00F26D"/>
                  </a:solidFill>
                  <a:latin typeface="Arial Rounded MT Bold" pitchFamily="34" charset="0"/>
                </a:rPr>
                <a:t> </a:t>
              </a:r>
              <a:endParaRPr lang="en-US" sz="2000" dirty="0">
                <a:solidFill>
                  <a:srgbClr val="00F26D"/>
                </a:solidFill>
                <a:latin typeface="Arial Rounded MT Bold" pitchFamily="34" charset="0"/>
              </a:endParaRPr>
            </a:p>
          </p:txBody>
        </p:sp>
        <p:sp>
          <p:nvSpPr>
            <p:cNvPr id="19" name="Right Arrow 18"/>
            <p:cNvSpPr/>
            <p:nvPr/>
          </p:nvSpPr>
          <p:spPr>
            <a:xfrm>
              <a:off x="45720" y="1097280"/>
              <a:ext cx="293522" cy="145390"/>
            </a:xfrm>
            <a:prstGeom prst="rightArrow">
              <a:avLst/>
            </a:prstGeom>
            <a:solidFill>
              <a:srgbClr val="9900CC"/>
            </a:solidFill>
            <a:ln>
              <a:solidFill>
                <a:srgbClr val="6262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Rectangle 19"/>
          <p:cNvSpPr/>
          <p:nvPr/>
        </p:nvSpPr>
        <p:spPr>
          <a:xfrm>
            <a:off x="228600" y="914400"/>
            <a:ext cx="9067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F57205"/>
                </a:solidFill>
                <a:latin typeface="Arial Rounded MT Bold" pitchFamily="34" charset="0"/>
                <a:sym typeface="Wingdings" pitchFamily="2" charset="2"/>
              </a:rPr>
              <a:t> same </a:t>
            </a:r>
            <a:r>
              <a:rPr lang="en-US" dirty="0" smtClean="0">
                <a:latin typeface="Arial Rounded MT Bold" pitchFamily="34" charset="0"/>
                <a:sym typeface="Wingdings" pitchFamily="2" charset="2"/>
              </a:rPr>
              <a:t>tank except for additional piece for SIDIS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F57205"/>
                </a:solidFill>
                <a:latin typeface="Arial Rounded MT Bold" pitchFamily="34" charset="0"/>
                <a:sym typeface="Wingdings" pitchFamily="2" charset="2"/>
              </a:rPr>
              <a:t> same </a:t>
            </a:r>
            <a:r>
              <a:rPr lang="en-US" dirty="0" smtClean="0">
                <a:latin typeface="Arial Rounded MT Bold" pitchFamily="34" charset="0"/>
                <a:sym typeface="Wingdings" pitchFamily="2" charset="2"/>
              </a:rPr>
              <a:t>mirrors, mounted at the same location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F57205"/>
                </a:solidFill>
                <a:latin typeface="Arial Rounded MT Bold" pitchFamily="34" charset="0"/>
                <a:sym typeface="Wingdings" pitchFamily="2" charset="2"/>
              </a:rPr>
              <a:t> same </a:t>
            </a:r>
            <a:r>
              <a:rPr lang="en-US" dirty="0" smtClean="0">
                <a:latin typeface="Arial Rounded MT Bold" pitchFamily="34" charset="0"/>
                <a:sym typeface="Wingdings" pitchFamily="2" charset="2"/>
              </a:rPr>
              <a:t>GEMs + </a:t>
            </a:r>
            <a:r>
              <a:rPr lang="en-US" dirty="0" err="1" smtClean="0">
                <a:latin typeface="Arial Rounded MT Bold" pitchFamily="34" charset="0"/>
                <a:sym typeface="Wingdings" pitchFamily="2" charset="2"/>
              </a:rPr>
              <a:t>CsI</a:t>
            </a:r>
            <a:r>
              <a:rPr lang="en-US" dirty="0" smtClean="0">
                <a:latin typeface="Arial Rounded MT Bold" pitchFamily="34" charset="0"/>
                <a:sym typeface="Wingdings" pitchFamily="2" charset="2"/>
              </a:rPr>
              <a:t>, mounted at different locations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F57205"/>
                </a:solidFill>
                <a:latin typeface="Arial Rounded MT Bold" pitchFamily="34" charset="0"/>
                <a:sym typeface="Wingdings" pitchFamily="2" charset="2"/>
              </a:rPr>
              <a:t> same </a:t>
            </a:r>
            <a:r>
              <a:rPr lang="en-US" dirty="0" smtClean="0">
                <a:latin typeface="Arial Rounded MT Bold" pitchFamily="34" charset="0"/>
                <a:sym typeface="Wingdings" pitchFamily="2" charset="2"/>
              </a:rPr>
              <a:t>gas: CF</a:t>
            </a:r>
            <a:r>
              <a:rPr lang="en-US" baseline="-25000" dirty="0" smtClean="0">
                <a:latin typeface="Arial Rounded MT Bold" pitchFamily="34" charset="0"/>
                <a:sym typeface="Wingdings" pitchFamily="2" charset="2"/>
              </a:rPr>
              <a:t>4</a:t>
            </a:r>
            <a:endParaRPr lang="en-US" baseline="-25000" dirty="0" smtClean="0">
              <a:latin typeface="Arial Rounded MT Bold" pitchFamily="34" charset="0"/>
            </a:endParaRPr>
          </a:p>
        </p:txBody>
      </p:sp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572000" y="4240911"/>
            <a:ext cx="2414302" cy="2312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Oval 21"/>
          <p:cNvSpPr/>
          <p:nvPr/>
        </p:nvSpPr>
        <p:spPr>
          <a:xfrm>
            <a:off x="1143000" y="5410200"/>
            <a:ext cx="228600" cy="228600"/>
          </a:xfrm>
          <a:prstGeom prst="ellipse">
            <a:avLst/>
          </a:prstGeom>
          <a:noFill/>
          <a:ln>
            <a:solidFill>
              <a:srgbClr val="99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4522448" y="6488668"/>
            <a:ext cx="27927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9900CC"/>
                </a:solidFill>
                <a:latin typeface="Agency FB" pitchFamily="34" charset="0"/>
                <a:sym typeface="Wingdings" pitchFamily="2" charset="2"/>
              </a:rPr>
              <a:t>14.3 deg, </a:t>
            </a:r>
            <a:r>
              <a:rPr lang="en-US" dirty="0" err="1" smtClean="0">
                <a:solidFill>
                  <a:srgbClr val="9900CC"/>
                </a:solidFill>
                <a:latin typeface="Agency FB" pitchFamily="34" charset="0"/>
                <a:sym typeface="Wingdings" pitchFamily="2" charset="2"/>
              </a:rPr>
              <a:t>z</a:t>
            </a:r>
            <a:r>
              <a:rPr lang="en-US" baseline="-25000" dirty="0" err="1" smtClean="0">
                <a:solidFill>
                  <a:srgbClr val="9900CC"/>
                </a:solidFill>
                <a:latin typeface="Agency FB" pitchFamily="34" charset="0"/>
                <a:sym typeface="Wingdings" pitchFamily="2" charset="2"/>
              </a:rPr>
              <a:t>target</a:t>
            </a:r>
            <a:r>
              <a:rPr lang="en-US" dirty="0" smtClean="0">
                <a:solidFill>
                  <a:srgbClr val="9900CC"/>
                </a:solidFill>
                <a:latin typeface="Agency FB" pitchFamily="34" charset="0"/>
                <a:sym typeface="Wingdings" pitchFamily="2" charset="2"/>
              </a:rPr>
              <a:t> = -20 cm, p = 1.5 </a:t>
            </a:r>
            <a:r>
              <a:rPr lang="en-US" dirty="0" err="1" smtClean="0">
                <a:solidFill>
                  <a:srgbClr val="9900CC"/>
                </a:solidFill>
                <a:latin typeface="Agency FB" pitchFamily="34" charset="0"/>
                <a:sym typeface="Wingdings" pitchFamily="2" charset="2"/>
              </a:rPr>
              <a:t>GeV</a:t>
            </a:r>
            <a:endParaRPr lang="en-US" dirty="0">
              <a:solidFill>
                <a:srgbClr val="9900CC"/>
              </a:solidFill>
              <a:latin typeface="Agency FB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33400" y="6273225"/>
            <a:ext cx="4038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Arial Rounded MT Bold" pitchFamily="34" charset="0"/>
                <a:sym typeface="Wingdings" pitchFamily="2" charset="2"/>
              </a:rPr>
              <a:t>Not cost efficient to make mirrors of different curvatures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9955730">
            <a:off x="8595888" y="21936"/>
            <a:ext cx="694373" cy="591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748209">
            <a:off x="-152400" y="6166975"/>
            <a:ext cx="744440" cy="796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977574">
            <a:off x="-160637" y="12183"/>
            <a:ext cx="537210" cy="660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686800" y="4023360"/>
            <a:ext cx="777240" cy="777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/>
          <a:srcRect l="1356" r="3729"/>
          <a:stretch>
            <a:fillRect/>
          </a:stretch>
        </p:blipFill>
        <p:spPr bwMode="auto">
          <a:xfrm>
            <a:off x="0" y="704850"/>
            <a:ext cx="5334000" cy="561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457200" y="0"/>
            <a:ext cx="8141460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500" b="1" dirty="0" smtClean="0">
                <a:solidFill>
                  <a:srgbClr val="F57205"/>
                </a:solidFill>
              </a:rPr>
              <a:t>The </a:t>
            </a:r>
            <a:r>
              <a:rPr lang="en-US" sz="3500" b="1" dirty="0" smtClean="0">
                <a:solidFill>
                  <a:srgbClr val="9900CC"/>
                </a:solidFill>
              </a:rPr>
              <a:t>Electron</a:t>
            </a:r>
            <a:r>
              <a:rPr lang="en-US" sz="3500" b="1" dirty="0" smtClean="0">
                <a:solidFill>
                  <a:srgbClr val="F57205"/>
                </a:solidFill>
              </a:rPr>
              <a:t> Cherenkov (</a:t>
            </a:r>
            <a:r>
              <a:rPr lang="en-US" sz="3500" b="1" dirty="0" err="1" smtClean="0">
                <a:solidFill>
                  <a:srgbClr val="9900CC"/>
                </a:solidFill>
              </a:rPr>
              <a:t>GEMs+CsI</a:t>
            </a:r>
            <a:r>
              <a:rPr lang="en-US" sz="3500" b="1" dirty="0" smtClean="0">
                <a:solidFill>
                  <a:srgbClr val="F57205"/>
                </a:solidFill>
              </a:rPr>
              <a:t>): Signal</a:t>
            </a:r>
            <a:endParaRPr lang="en-US" sz="3500" dirty="0"/>
          </a:p>
        </p:txBody>
      </p:sp>
      <p:sp>
        <p:nvSpPr>
          <p:cNvPr id="12" name="Rectangle 11"/>
          <p:cNvSpPr/>
          <p:nvPr/>
        </p:nvSpPr>
        <p:spPr>
          <a:xfrm>
            <a:off x="5410200" y="1219200"/>
            <a:ext cx="350520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Arial Rounded MT Bold" pitchFamily="34" charset="0"/>
              </a:rPr>
              <a:t>Takes into account </a:t>
            </a:r>
            <a:r>
              <a:rPr lang="en-US" sz="2000" dirty="0" smtClean="0">
                <a:solidFill>
                  <a:srgbClr val="F57205"/>
                </a:solidFill>
                <a:latin typeface="Arial Rounded MT Bold" pitchFamily="34" charset="0"/>
              </a:rPr>
              <a:t>wavelength dependent corrections </a:t>
            </a:r>
            <a:r>
              <a:rPr lang="en-US" sz="2000" dirty="0" smtClean="0">
                <a:latin typeface="Arial Rounded MT Bold" pitchFamily="34" charset="0"/>
              </a:rPr>
              <a:t>(mirrors reflectivity, gas </a:t>
            </a:r>
            <a:r>
              <a:rPr lang="en-US" sz="2000" dirty="0" err="1" smtClean="0">
                <a:latin typeface="Arial Rounded MT Bold" pitchFamily="34" charset="0"/>
              </a:rPr>
              <a:t>absoption</a:t>
            </a:r>
            <a:r>
              <a:rPr lang="en-US" sz="2000" dirty="0" smtClean="0">
                <a:latin typeface="Arial Rounded MT Bold" pitchFamily="34" charset="0"/>
              </a:rPr>
              <a:t>, Q.E. of </a:t>
            </a:r>
            <a:r>
              <a:rPr lang="en-US" sz="2000" dirty="0" err="1" smtClean="0">
                <a:latin typeface="Arial Rounded MT Bold" pitchFamily="34" charset="0"/>
              </a:rPr>
              <a:t>CsI</a:t>
            </a:r>
            <a:r>
              <a:rPr lang="en-US" sz="2000" dirty="0" smtClean="0">
                <a:latin typeface="Arial Rounded MT Bold" pitchFamily="34" charset="0"/>
              </a:rPr>
              <a:t>)</a:t>
            </a:r>
          </a:p>
          <a:p>
            <a:endParaRPr lang="en-US" sz="2000" dirty="0" smtClean="0">
              <a:latin typeface="Arial Rounded MT Bold" pitchFamily="34" charset="0"/>
            </a:endParaRPr>
          </a:p>
          <a:p>
            <a:r>
              <a:rPr lang="en-US" sz="2000" dirty="0" smtClean="0">
                <a:solidFill>
                  <a:srgbClr val="FF0066"/>
                </a:solidFill>
                <a:latin typeface="Arial Rounded MT Bold" pitchFamily="34" charset="0"/>
              </a:rPr>
              <a:t>                     </a:t>
            </a:r>
            <a:r>
              <a:rPr lang="en-US" sz="2000" dirty="0" smtClean="0">
                <a:solidFill>
                  <a:srgbClr val="9900CC"/>
                </a:solidFill>
                <a:latin typeface="Arial Rounded MT Bold" pitchFamily="34" charset="0"/>
              </a:rPr>
              <a:t>+</a:t>
            </a:r>
          </a:p>
          <a:p>
            <a:endParaRPr lang="en-US" sz="2000" dirty="0" smtClean="0">
              <a:solidFill>
                <a:srgbClr val="FF0066"/>
              </a:solidFill>
              <a:latin typeface="Arial Rounded MT Bold" pitchFamily="34" charset="0"/>
            </a:endParaRPr>
          </a:p>
          <a:p>
            <a:r>
              <a:rPr lang="en-US" sz="2000" b="1" dirty="0" smtClean="0">
                <a:solidFill>
                  <a:srgbClr val="F57205"/>
                </a:solidFill>
                <a:latin typeface="Arial Rounded MT Bold" pitchFamily="34" charset="0"/>
              </a:rPr>
              <a:t>an additional multiplicative correction of 0.5</a:t>
            </a:r>
            <a:r>
              <a:rPr lang="en-US" sz="2000" dirty="0" smtClean="0">
                <a:solidFill>
                  <a:srgbClr val="F57205"/>
                </a:solidFill>
                <a:latin typeface="Arial Rounded MT Bold" pitchFamily="34" charset="0"/>
              </a:rPr>
              <a:t> </a:t>
            </a:r>
            <a:r>
              <a:rPr lang="en-US" sz="2000" dirty="0" smtClean="0">
                <a:latin typeface="Arial Rounded MT Bold" pitchFamily="34" charset="0"/>
              </a:rPr>
              <a:t>– </a:t>
            </a:r>
            <a:r>
              <a:rPr lang="en-US" sz="2000" dirty="0" smtClean="0">
                <a:solidFill>
                  <a:srgbClr val="9900CC"/>
                </a:solidFill>
                <a:latin typeface="Arial Rounded MT Bold" pitchFamily="34" charset="0"/>
              </a:rPr>
              <a:t>the PHENIX factor </a:t>
            </a:r>
            <a:r>
              <a:rPr lang="en-US" sz="2000" dirty="0" smtClean="0">
                <a:latin typeface="Arial Rounded MT Bold" pitchFamily="34" charset="0"/>
              </a:rPr>
              <a:t>-  (optical transparency of mesh and photocathode, radiator gas transparency, transport efficiency etc.) </a:t>
            </a:r>
            <a:endParaRPr lang="en-US" sz="2000" dirty="0">
              <a:latin typeface="Arial Rounded MT Bol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86800" y="4023360"/>
            <a:ext cx="777240" cy="777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2" name="Group 51"/>
          <p:cNvGrpSpPr/>
          <p:nvPr/>
        </p:nvGrpSpPr>
        <p:grpSpPr>
          <a:xfrm>
            <a:off x="4066032" y="2714652"/>
            <a:ext cx="5077968" cy="4143348"/>
            <a:chOff x="4066032" y="2714652"/>
            <a:chExt cx="5077968" cy="4143348"/>
          </a:xfrm>
        </p:grpSpPr>
        <p:grpSp>
          <p:nvGrpSpPr>
            <p:cNvPr id="51" name="Group 50"/>
            <p:cNvGrpSpPr/>
            <p:nvPr/>
          </p:nvGrpSpPr>
          <p:grpSpPr>
            <a:xfrm>
              <a:off x="4066032" y="2714652"/>
              <a:ext cx="5077968" cy="4143348"/>
              <a:chOff x="4066032" y="2714652"/>
              <a:chExt cx="5077968" cy="4143348"/>
            </a:xfrm>
          </p:grpSpPr>
          <p:grpSp>
            <p:nvGrpSpPr>
              <p:cNvPr id="36" name="Group 35"/>
              <p:cNvGrpSpPr/>
              <p:nvPr/>
            </p:nvGrpSpPr>
            <p:grpSpPr>
              <a:xfrm>
                <a:off x="4066032" y="2714652"/>
                <a:ext cx="5077968" cy="4143348"/>
                <a:chOff x="4066032" y="1676400"/>
                <a:chExt cx="5077968" cy="4143348"/>
              </a:xfrm>
            </p:grpSpPr>
            <p:grpSp>
              <p:nvGrpSpPr>
                <p:cNvPr id="32" name="Group 31"/>
                <p:cNvGrpSpPr/>
                <p:nvPr/>
              </p:nvGrpSpPr>
              <p:grpSpPr>
                <a:xfrm>
                  <a:off x="4066032" y="1676400"/>
                  <a:ext cx="5077968" cy="4143348"/>
                  <a:chOff x="4066032" y="1676400"/>
                  <a:chExt cx="5077968" cy="4143348"/>
                </a:xfrm>
              </p:grpSpPr>
              <p:grpSp>
                <p:nvGrpSpPr>
                  <p:cNvPr id="13" name="Group 12"/>
                  <p:cNvGrpSpPr/>
                  <p:nvPr/>
                </p:nvGrpSpPr>
                <p:grpSpPr>
                  <a:xfrm>
                    <a:off x="4066032" y="1676400"/>
                    <a:ext cx="5077968" cy="4143348"/>
                    <a:chOff x="0" y="1676400"/>
                    <a:chExt cx="5341856" cy="4358666"/>
                  </a:xfrm>
                </p:grpSpPr>
                <p:pic>
                  <p:nvPicPr>
                    <p:cNvPr id="10" name="Picture 1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 cstate="print"/>
                    <a:srcRect l="51537" t="33333" r="11139" b="12500"/>
                    <a:stretch>
                      <a:fillRect/>
                    </a:stretch>
                  </p:blipFill>
                  <p:spPr bwMode="auto">
                    <a:xfrm>
                      <a:off x="0" y="1676400"/>
                      <a:ext cx="5341856" cy="4358666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cxnSp>
                  <p:nvCxnSpPr>
                    <p:cNvPr id="12" name="Straight Arrow Connector 11"/>
                    <p:cNvCxnSpPr/>
                    <p:nvPr/>
                  </p:nvCxnSpPr>
                  <p:spPr>
                    <a:xfrm flipV="1">
                      <a:off x="1066800" y="3733800"/>
                      <a:ext cx="0" cy="1752600"/>
                    </a:xfrm>
                    <a:prstGeom prst="straightConnector1">
                      <a:avLst/>
                    </a:prstGeom>
                    <a:ln w="38100">
                      <a:solidFill>
                        <a:srgbClr val="F57205"/>
                      </a:solidFill>
                      <a:tailEnd type="arrow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26" name="Straight Connector 25"/>
                  <p:cNvCxnSpPr/>
                  <p:nvPr/>
                </p:nvCxnSpPr>
                <p:spPr>
                  <a:xfrm>
                    <a:off x="4572000" y="3657600"/>
                    <a:ext cx="533400" cy="0"/>
                  </a:xfrm>
                  <a:prstGeom prst="line">
                    <a:avLst/>
                  </a:prstGeom>
                  <a:ln w="28575">
                    <a:solidFill>
                      <a:srgbClr val="F57205"/>
                    </a:solidFill>
                    <a:prstDash val="sys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34" name="TextBox 33"/>
                <p:cNvSpPr txBox="1"/>
                <p:nvPr/>
              </p:nvSpPr>
              <p:spPr>
                <a:xfrm>
                  <a:off x="4572000" y="3352800"/>
                  <a:ext cx="58381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>
                      <a:solidFill>
                        <a:srgbClr val="F57205"/>
                      </a:solidFill>
                    </a:rPr>
                    <a:t>48%</a:t>
                  </a:r>
                  <a:endParaRPr lang="en-US" dirty="0">
                    <a:solidFill>
                      <a:srgbClr val="F57205"/>
                    </a:solidFill>
                  </a:endParaRPr>
                </a:p>
              </p:txBody>
            </p:sp>
          </p:grpSp>
          <p:cxnSp>
            <p:nvCxnSpPr>
              <p:cNvPr id="41" name="Straight Arrow Connector 40"/>
              <p:cNvCxnSpPr/>
              <p:nvPr/>
            </p:nvCxnSpPr>
            <p:spPr>
              <a:xfrm flipV="1">
                <a:off x="6016752" y="5029200"/>
                <a:ext cx="0" cy="1315502"/>
              </a:xfrm>
              <a:prstGeom prst="straightConnector1">
                <a:avLst/>
              </a:prstGeom>
              <a:ln w="12700">
                <a:solidFill>
                  <a:srgbClr val="9900CC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>
              <a:xfrm>
                <a:off x="4572000" y="5029200"/>
                <a:ext cx="1447800" cy="0"/>
              </a:xfrm>
              <a:prstGeom prst="line">
                <a:avLst/>
              </a:prstGeom>
              <a:ln w="12700">
                <a:solidFill>
                  <a:srgbClr val="9900CC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" name="TextBox 49"/>
              <p:cNvSpPr txBox="1"/>
              <p:nvPr/>
            </p:nvSpPr>
            <p:spPr>
              <a:xfrm>
                <a:off x="4572000" y="4736068"/>
                <a:ext cx="58381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9900CC"/>
                    </a:solidFill>
                  </a:rPr>
                  <a:t>38%</a:t>
                </a:r>
                <a:endParaRPr lang="en-US" dirty="0">
                  <a:solidFill>
                    <a:srgbClr val="9900CC"/>
                  </a:solidFill>
                </a:endParaRPr>
              </a:p>
            </p:txBody>
          </p:sp>
        </p:grpSp>
        <p:sp>
          <p:nvSpPr>
            <p:cNvPr id="37" name="Rectangle 36"/>
            <p:cNvSpPr/>
            <p:nvPr/>
          </p:nvSpPr>
          <p:spPr>
            <a:xfrm>
              <a:off x="7696200" y="3429000"/>
              <a:ext cx="1066800" cy="304800"/>
            </a:xfrm>
            <a:prstGeom prst="rect">
              <a:avLst/>
            </a:prstGeom>
            <a:noFill/>
            <a:ln>
              <a:solidFill>
                <a:srgbClr val="F5720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9955730">
            <a:off x="8595888" y="21936"/>
            <a:ext cx="694373" cy="591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748209">
            <a:off x="-152400" y="6166975"/>
            <a:ext cx="744440" cy="796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977574">
            <a:off x="-160637" y="12183"/>
            <a:ext cx="537210" cy="660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4" name="Group 53"/>
          <p:cNvGrpSpPr/>
          <p:nvPr/>
        </p:nvGrpSpPr>
        <p:grpSpPr>
          <a:xfrm>
            <a:off x="228600" y="762000"/>
            <a:ext cx="4038600" cy="2895600"/>
            <a:chOff x="228600" y="762000"/>
            <a:chExt cx="4038600" cy="2895600"/>
          </a:xfrm>
        </p:grpSpPr>
        <p:pic>
          <p:nvPicPr>
            <p:cNvPr id="26626" name="Picture 2"/>
            <p:cNvPicPr>
              <a:picLocks noChangeAspect="1" noChangeArrowheads="1"/>
            </p:cNvPicPr>
            <p:nvPr/>
          </p:nvPicPr>
          <p:blipFill>
            <a:blip r:embed="rId8" cstate="print"/>
            <a:srcRect l="58565" t="52084" r="10395" b="8333"/>
            <a:stretch>
              <a:fillRect/>
            </a:stretch>
          </p:blipFill>
          <p:spPr bwMode="auto">
            <a:xfrm>
              <a:off x="228600" y="762000"/>
              <a:ext cx="4038600" cy="2895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8" name="Straight Arrow Connector 27"/>
            <p:cNvCxnSpPr/>
            <p:nvPr/>
          </p:nvCxnSpPr>
          <p:spPr>
            <a:xfrm flipV="1">
              <a:off x="1417320" y="1371600"/>
              <a:ext cx="0" cy="1818422"/>
            </a:xfrm>
            <a:prstGeom prst="straightConnector1">
              <a:avLst/>
            </a:prstGeom>
            <a:ln w="38100">
              <a:solidFill>
                <a:srgbClr val="F57205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5" name="Rectangle 54"/>
          <p:cNvSpPr/>
          <p:nvPr/>
        </p:nvSpPr>
        <p:spPr>
          <a:xfrm>
            <a:off x="4495800" y="2209800"/>
            <a:ext cx="4800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B. </a:t>
            </a:r>
            <a:r>
              <a:rPr lang="en-US" sz="1600" dirty="0" err="1" smtClean="0"/>
              <a:t>Azmoun</a:t>
            </a:r>
            <a:r>
              <a:rPr lang="en-US" sz="1600" dirty="0" smtClean="0"/>
              <a:t> </a:t>
            </a:r>
            <a:r>
              <a:rPr lang="en-US" sz="1600" i="1" dirty="0" smtClean="0"/>
              <a:t>et al</a:t>
            </a:r>
            <a:r>
              <a:rPr lang="en-US" sz="1600" dirty="0" smtClean="0"/>
              <a:t>., IEEE TRANSACTIONS ON NUCLEAR SCIENCE, VOL. 56, NO. 3, JUNE 2009</a:t>
            </a:r>
            <a:endParaRPr lang="en-US" sz="1600" dirty="0"/>
          </a:p>
        </p:txBody>
      </p:sp>
      <p:cxnSp>
        <p:nvCxnSpPr>
          <p:cNvPr id="58" name="Straight Arrow Connector 57"/>
          <p:cNvCxnSpPr>
            <a:stCxn id="37" idx="1"/>
          </p:cNvCxnSpPr>
          <p:nvPr/>
        </p:nvCxnSpPr>
        <p:spPr>
          <a:xfrm flipH="1">
            <a:off x="7467600" y="3581400"/>
            <a:ext cx="228600" cy="0"/>
          </a:xfrm>
          <a:prstGeom prst="straightConnector1">
            <a:avLst/>
          </a:prstGeom>
          <a:ln>
            <a:solidFill>
              <a:srgbClr val="F5720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 58"/>
          <p:cNvSpPr/>
          <p:nvPr/>
        </p:nvSpPr>
        <p:spPr>
          <a:xfrm>
            <a:off x="4572000" y="3352800"/>
            <a:ext cx="294644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latin typeface="Arial Rounded MT Bold" pitchFamily="34" charset="0"/>
                <a:sym typeface="Wingdings" pitchFamily="2" charset="2"/>
              </a:rPr>
              <a:t>Used in our simulation</a:t>
            </a:r>
            <a:endParaRPr lang="en-US" sz="2000" dirty="0"/>
          </a:p>
        </p:txBody>
      </p:sp>
      <p:grpSp>
        <p:nvGrpSpPr>
          <p:cNvPr id="66" name="Group 65"/>
          <p:cNvGrpSpPr/>
          <p:nvPr/>
        </p:nvGrpSpPr>
        <p:grpSpPr>
          <a:xfrm>
            <a:off x="8534" y="3657600"/>
            <a:ext cx="4334866" cy="3048000"/>
            <a:chOff x="8534" y="3733800"/>
            <a:chExt cx="4334866" cy="3048000"/>
          </a:xfrm>
        </p:grpSpPr>
        <p:grpSp>
          <p:nvGrpSpPr>
            <p:cNvPr id="53" name="Group 52"/>
            <p:cNvGrpSpPr/>
            <p:nvPr/>
          </p:nvGrpSpPr>
          <p:grpSpPr>
            <a:xfrm>
              <a:off x="8534" y="3733800"/>
              <a:ext cx="4334866" cy="3048000"/>
              <a:chOff x="8534" y="3733800"/>
              <a:chExt cx="4334866" cy="3048000"/>
            </a:xfrm>
          </p:grpSpPr>
          <p:grpSp>
            <p:nvGrpSpPr>
              <p:cNvPr id="35" name="Group 34"/>
              <p:cNvGrpSpPr/>
              <p:nvPr/>
            </p:nvGrpSpPr>
            <p:grpSpPr>
              <a:xfrm>
                <a:off x="8534" y="3733800"/>
                <a:ext cx="4334866" cy="3048000"/>
                <a:chOff x="8534" y="2667000"/>
                <a:chExt cx="4334866" cy="3048000"/>
              </a:xfrm>
            </p:grpSpPr>
            <p:grpSp>
              <p:nvGrpSpPr>
                <p:cNvPr id="25" name="Group 24"/>
                <p:cNvGrpSpPr/>
                <p:nvPr/>
              </p:nvGrpSpPr>
              <p:grpSpPr>
                <a:xfrm>
                  <a:off x="8534" y="2667000"/>
                  <a:ext cx="4334866" cy="3048000"/>
                  <a:chOff x="8534" y="2362200"/>
                  <a:chExt cx="4334866" cy="3048000"/>
                </a:xfrm>
              </p:grpSpPr>
              <p:grpSp>
                <p:nvGrpSpPr>
                  <p:cNvPr id="20" name="Group 19"/>
                  <p:cNvGrpSpPr/>
                  <p:nvPr/>
                </p:nvGrpSpPr>
                <p:grpSpPr>
                  <a:xfrm>
                    <a:off x="8534" y="2362200"/>
                    <a:ext cx="4334866" cy="3048000"/>
                    <a:chOff x="8534" y="2667000"/>
                    <a:chExt cx="4334866" cy="3048000"/>
                  </a:xfrm>
                </p:grpSpPr>
                <p:pic>
                  <p:nvPicPr>
                    <p:cNvPr id="14" name="Picture 13" descr="phenix_qe_csi.png"/>
                    <p:cNvPicPr>
                      <a:picLocks noChangeAspect="1"/>
                    </p:cNvPicPr>
                    <p:nvPr/>
                  </p:nvPicPr>
                  <p:blipFill>
                    <a:blip r:embed="rId9" cstate="print"/>
                    <a:srcRect l="21556" t="34444" r="42889" b="34306"/>
                    <a:stretch>
                      <a:fillRect/>
                    </a:stretch>
                  </p:blipFill>
                  <p:spPr>
                    <a:xfrm>
                      <a:off x="8534" y="2667000"/>
                      <a:ext cx="4334866" cy="3048000"/>
                    </a:xfrm>
                    <a:prstGeom prst="rect">
                      <a:avLst/>
                    </a:prstGeom>
                  </p:spPr>
                </p:pic>
                <p:cxnSp>
                  <p:nvCxnSpPr>
                    <p:cNvPr id="15" name="Straight Arrow Connector 14"/>
                    <p:cNvCxnSpPr/>
                    <p:nvPr/>
                  </p:nvCxnSpPr>
                  <p:spPr>
                    <a:xfrm flipV="1">
                      <a:off x="3346704" y="3733800"/>
                      <a:ext cx="0" cy="1544102"/>
                    </a:xfrm>
                    <a:prstGeom prst="straightConnector1">
                      <a:avLst/>
                    </a:prstGeom>
                    <a:ln w="38100">
                      <a:solidFill>
                        <a:srgbClr val="F57205"/>
                      </a:solidFill>
                      <a:tailEnd type="arrow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18" name="Straight Connector 17"/>
                  <p:cNvCxnSpPr/>
                  <p:nvPr/>
                </p:nvCxnSpPr>
                <p:spPr>
                  <a:xfrm>
                    <a:off x="3352800" y="3438144"/>
                    <a:ext cx="914400" cy="0"/>
                  </a:xfrm>
                  <a:prstGeom prst="line">
                    <a:avLst/>
                  </a:prstGeom>
                  <a:ln w="28575">
                    <a:solidFill>
                      <a:srgbClr val="F57205"/>
                    </a:solidFill>
                    <a:prstDash val="sys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33" name="TextBox 32"/>
                <p:cNvSpPr txBox="1"/>
                <p:nvPr/>
              </p:nvSpPr>
              <p:spPr>
                <a:xfrm>
                  <a:off x="3683386" y="3429000"/>
                  <a:ext cx="58381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>
                      <a:solidFill>
                        <a:srgbClr val="F57205"/>
                      </a:solidFill>
                    </a:rPr>
                    <a:t>65%</a:t>
                  </a:r>
                  <a:endParaRPr lang="en-US" dirty="0">
                    <a:solidFill>
                      <a:srgbClr val="F57205"/>
                    </a:solidFill>
                  </a:endParaRPr>
                </a:p>
              </p:txBody>
            </p:sp>
          </p:grpSp>
          <p:cxnSp>
            <p:nvCxnSpPr>
              <p:cNvPr id="30" name="Straight Arrow Connector 29"/>
              <p:cNvCxnSpPr/>
              <p:nvPr/>
            </p:nvCxnSpPr>
            <p:spPr>
              <a:xfrm flipV="1">
                <a:off x="2615184" y="5257800"/>
                <a:ext cx="0" cy="1086902"/>
              </a:xfrm>
              <a:prstGeom prst="straightConnector1">
                <a:avLst/>
              </a:prstGeom>
              <a:ln w="12700">
                <a:solidFill>
                  <a:srgbClr val="9900CC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/>
              <p:nvPr/>
            </p:nvCxnSpPr>
            <p:spPr>
              <a:xfrm>
                <a:off x="2590800" y="5303520"/>
                <a:ext cx="1676400" cy="0"/>
              </a:xfrm>
              <a:prstGeom prst="line">
                <a:avLst/>
              </a:prstGeom>
              <a:ln w="12700">
                <a:solidFill>
                  <a:srgbClr val="9900CC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TextBox 48"/>
              <p:cNvSpPr txBox="1"/>
              <p:nvPr/>
            </p:nvSpPr>
            <p:spPr>
              <a:xfrm>
                <a:off x="3683386" y="4964668"/>
                <a:ext cx="58381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9900CC"/>
                    </a:solidFill>
                  </a:rPr>
                  <a:t>45%</a:t>
                </a:r>
                <a:endParaRPr lang="en-US" dirty="0">
                  <a:solidFill>
                    <a:srgbClr val="9900CC"/>
                  </a:solidFill>
                </a:endParaRPr>
              </a:p>
            </p:txBody>
          </p:sp>
        </p:grpSp>
        <p:sp>
          <p:nvSpPr>
            <p:cNvPr id="60" name="Rectangle 59"/>
            <p:cNvSpPr/>
            <p:nvPr/>
          </p:nvSpPr>
          <p:spPr>
            <a:xfrm>
              <a:off x="533400" y="4038600"/>
              <a:ext cx="2667000" cy="457200"/>
            </a:xfrm>
            <a:prstGeom prst="rect">
              <a:avLst/>
            </a:prstGeom>
            <a:noFill/>
            <a:ln>
              <a:solidFill>
                <a:srgbClr val="F5720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0"/>
            <p:cNvSpPr/>
            <p:nvPr/>
          </p:nvSpPr>
          <p:spPr>
            <a:xfrm>
              <a:off x="685800" y="4507468"/>
              <a:ext cx="105349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latin typeface="Arial Rounded MT Bold" pitchFamily="34" charset="0"/>
                  <a:sym typeface="Wingdings" pitchFamily="2" charset="2"/>
                </a:rPr>
                <a:t>PHENIX</a:t>
              </a:r>
              <a:endParaRPr lang="en-US" dirty="0"/>
            </a:p>
          </p:txBody>
        </p:sp>
      </p:grpSp>
      <p:sp>
        <p:nvSpPr>
          <p:cNvPr id="62" name="Rectangle 61"/>
          <p:cNvSpPr/>
          <p:nvPr/>
        </p:nvSpPr>
        <p:spPr>
          <a:xfrm>
            <a:off x="381000" y="0"/>
            <a:ext cx="8439618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500" b="1" dirty="0" smtClean="0">
                <a:solidFill>
                  <a:srgbClr val="F57205"/>
                </a:solidFill>
              </a:rPr>
              <a:t>The </a:t>
            </a:r>
            <a:r>
              <a:rPr lang="en-US" sz="3500" b="1" dirty="0" smtClean="0">
                <a:solidFill>
                  <a:srgbClr val="9900CC"/>
                </a:solidFill>
              </a:rPr>
              <a:t>Electron</a:t>
            </a:r>
            <a:r>
              <a:rPr lang="en-US" sz="3500" b="1" dirty="0" smtClean="0">
                <a:solidFill>
                  <a:srgbClr val="F57205"/>
                </a:solidFill>
              </a:rPr>
              <a:t> Cherenkov (</a:t>
            </a:r>
            <a:r>
              <a:rPr lang="en-US" sz="3500" b="1" dirty="0" err="1" smtClean="0">
                <a:solidFill>
                  <a:srgbClr val="9900CC"/>
                </a:solidFill>
              </a:rPr>
              <a:t>GEMs+CsI</a:t>
            </a:r>
            <a:r>
              <a:rPr lang="en-US" sz="3500" b="1" dirty="0" smtClean="0">
                <a:solidFill>
                  <a:srgbClr val="F57205"/>
                </a:solidFill>
              </a:rPr>
              <a:t>): </a:t>
            </a:r>
            <a:r>
              <a:rPr lang="en-US" sz="3500" b="1" dirty="0" err="1" smtClean="0">
                <a:solidFill>
                  <a:srgbClr val="F57205"/>
                </a:solidFill>
              </a:rPr>
              <a:t>CsI</a:t>
            </a:r>
            <a:r>
              <a:rPr lang="en-US" sz="3500" b="1" dirty="0" smtClean="0">
                <a:solidFill>
                  <a:srgbClr val="F57205"/>
                </a:solidFill>
              </a:rPr>
              <a:t> Q.E.</a:t>
            </a:r>
            <a:endParaRPr lang="en-US" sz="3500" dirty="0"/>
          </a:p>
        </p:txBody>
      </p:sp>
      <p:grpSp>
        <p:nvGrpSpPr>
          <p:cNvPr id="63" name="Group 62"/>
          <p:cNvGrpSpPr/>
          <p:nvPr/>
        </p:nvGrpSpPr>
        <p:grpSpPr>
          <a:xfrm>
            <a:off x="4572000" y="914400"/>
            <a:ext cx="4800600" cy="1015663"/>
            <a:chOff x="93836" y="795528"/>
            <a:chExt cx="4800600" cy="1015663"/>
          </a:xfrm>
        </p:grpSpPr>
        <p:sp>
          <p:nvSpPr>
            <p:cNvPr id="64" name="Rectangle 63"/>
            <p:cNvSpPr/>
            <p:nvPr/>
          </p:nvSpPr>
          <p:spPr>
            <a:xfrm>
              <a:off x="381000" y="795528"/>
              <a:ext cx="4513436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dirty="0" smtClean="0">
                  <a:latin typeface="Arial Rounded MT Bold" pitchFamily="34" charset="0"/>
                </a:rPr>
                <a:t>Wavelength-dependent corrections: </a:t>
              </a:r>
              <a:r>
                <a:rPr lang="en-US" sz="2000" dirty="0" err="1" smtClean="0">
                  <a:latin typeface="Arial Rounded MT Bold" pitchFamily="34" charset="0"/>
                </a:rPr>
                <a:t>CsI</a:t>
              </a:r>
              <a:r>
                <a:rPr lang="en-US" sz="2000" dirty="0" smtClean="0">
                  <a:latin typeface="Arial Rounded MT Bold" pitchFamily="34" charset="0"/>
                </a:rPr>
                <a:t> Q.E. + gas transparency</a:t>
              </a:r>
              <a:endParaRPr lang="en-US" sz="2000" dirty="0">
                <a:latin typeface="Arial Rounded MT Bold" pitchFamily="34" charset="0"/>
              </a:endParaRPr>
            </a:p>
          </p:txBody>
        </p:sp>
        <p:sp>
          <p:nvSpPr>
            <p:cNvPr id="65" name="Right Arrow 64"/>
            <p:cNvSpPr/>
            <p:nvPr/>
          </p:nvSpPr>
          <p:spPr>
            <a:xfrm>
              <a:off x="93836" y="921410"/>
              <a:ext cx="293522" cy="145390"/>
            </a:xfrm>
            <a:prstGeom prst="rightArrow">
              <a:avLst/>
            </a:prstGeom>
            <a:solidFill>
              <a:srgbClr val="9900CC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7" name="Rectangle 66"/>
          <p:cNvSpPr/>
          <p:nvPr/>
        </p:nvSpPr>
        <p:spPr>
          <a:xfrm>
            <a:off x="2133600" y="1840468"/>
            <a:ext cx="2057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arXiv:1103.4277v1 </a:t>
            </a:r>
            <a:endParaRPr lang="en-US" dirty="0"/>
          </a:p>
        </p:txBody>
      </p:sp>
      <p:sp>
        <p:nvSpPr>
          <p:cNvPr id="68" name="Rectangle 67"/>
          <p:cNvSpPr/>
          <p:nvPr/>
        </p:nvSpPr>
        <p:spPr>
          <a:xfrm>
            <a:off x="4419600" y="6488668"/>
            <a:ext cx="16494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57205"/>
                </a:solidFill>
                <a:latin typeface="Arial Rounded MT Bold" pitchFamily="34" charset="0"/>
                <a:sym typeface="Wingdings" pitchFamily="2" charset="2"/>
              </a:rPr>
              <a:t>We stop here</a:t>
            </a:r>
            <a:endParaRPr lang="en-US" dirty="0">
              <a:solidFill>
                <a:srgbClr val="F57205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9955730">
            <a:off x="8595888" y="21936"/>
            <a:ext cx="694373" cy="591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748209">
            <a:off x="-152400" y="6166975"/>
            <a:ext cx="744440" cy="796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977574">
            <a:off x="-160637" y="12183"/>
            <a:ext cx="537210" cy="660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686800" y="4023360"/>
            <a:ext cx="777240" cy="777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304800" y="0"/>
            <a:ext cx="81534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500" b="1" dirty="0" smtClean="0">
                <a:solidFill>
                  <a:srgbClr val="F57205"/>
                </a:solidFill>
              </a:rPr>
              <a:t>The </a:t>
            </a:r>
            <a:r>
              <a:rPr lang="en-US" sz="3500" b="1" dirty="0" smtClean="0">
                <a:solidFill>
                  <a:srgbClr val="9900CC"/>
                </a:solidFill>
              </a:rPr>
              <a:t>Electron</a:t>
            </a:r>
            <a:r>
              <a:rPr lang="en-US" sz="3500" b="1" dirty="0" smtClean="0">
                <a:solidFill>
                  <a:srgbClr val="F57205"/>
                </a:solidFill>
              </a:rPr>
              <a:t> Cherenkov (</a:t>
            </a:r>
            <a:r>
              <a:rPr lang="en-US" sz="3500" b="1" dirty="0" err="1" smtClean="0">
                <a:solidFill>
                  <a:srgbClr val="9900CC"/>
                </a:solidFill>
              </a:rPr>
              <a:t>GEMs+CsI</a:t>
            </a:r>
            <a:r>
              <a:rPr lang="en-US" sz="3500" b="1" dirty="0" smtClean="0">
                <a:solidFill>
                  <a:srgbClr val="F57205"/>
                </a:solidFill>
              </a:rPr>
              <a:t>): Mirror Reflectivity in far UV</a:t>
            </a:r>
            <a:endParaRPr lang="en-US" sz="3500" dirty="0"/>
          </a:p>
        </p:txBody>
      </p:sp>
      <p:pic>
        <p:nvPicPr>
          <p:cNvPr id="11" name="Picture 10" descr="mirror_reflectivity_fuv_plot.png"/>
          <p:cNvPicPr>
            <a:picLocks noChangeAspect="1"/>
          </p:cNvPicPr>
          <p:nvPr/>
        </p:nvPicPr>
        <p:blipFill>
          <a:blip r:embed="rId6" cstate="print"/>
          <a:srcRect l="7789" r="6530" b="19159"/>
          <a:stretch>
            <a:fillRect/>
          </a:stretch>
        </p:blipFill>
        <p:spPr>
          <a:xfrm>
            <a:off x="228600" y="1066800"/>
            <a:ext cx="3841773" cy="2947232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7" cstate="print"/>
          <a:srcRect l="17143" t="28125" r="52562" b="33049"/>
          <a:stretch>
            <a:fillRect/>
          </a:stretch>
        </p:blipFill>
        <p:spPr bwMode="auto">
          <a:xfrm>
            <a:off x="228600" y="3733800"/>
            <a:ext cx="433586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1066800" y="3059668"/>
            <a:ext cx="2667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NIM A300 (1991) 501-510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457200" y="3821668"/>
            <a:ext cx="37967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1971 / Vol. 10, No. 3 / APPLIED OPTICS</a:t>
            </a:r>
            <a:endParaRPr lang="en-US" dirty="0"/>
          </a:p>
        </p:txBody>
      </p:sp>
      <p:grpSp>
        <p:nvGrpSpPr>
          <p:cNvPr id="17" name="Group 16"/>
          <p:cNvGrpSpPr/>
          <p:nvPr/>
        </p:nvGrpSpPr>
        <p:grpSpPr>
          <a:xfrm>
            <a:off x="4267200" y="2376013"/>
            <a:ext cx="4543751" cy="4405787"/>
            <a:chOff x="4267200" y="2376013"/>
            <a:chExt cx="4543751" cy="4405787"/>
          </a:xfrm>
        </p:grpSpPr>
        <p:pic>
          <p:nvPicPr>
            <p:cNvPr id="15" name="Picture 14" descr="gems_parameters.png"/>
            <p:cNvPicPr>
              <a:picLocks noChangeAspect="1"/>
            </p:cNvPicPr>
            <p:nvPr/>
          </p:nvPicPr>
          <p:blipFill>
            <a:blip r:embed="rId8" cstate="print"/>
            <a:srcRect l="3898" t="7966" r="1186"/>
            <a:stretch>
              <a:fillRect/>
            </a:stretch>
          </p:blipFill>
          <p:spPr>
            <a:xfrm>
              <a:off x="4267200" y="2376013"/>
              <a:ext cx="4543751" cy="4405787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6096000" y="3886200"/>
              <a:ext cx="1371600" cy="228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Rectangle 19"/>
          <p:cNvSpPr/>
          <p:nvPr/>
        </p:nvSpPr>
        <p:spPr>
          <a:xfrm>
            <a:off x="6172200" y="2438400"/>
            <a:ext cx="24591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latin typeface="Arial Rounded MT Bold" pitchFamily="34" charset="0"/>
                <a:sym typeface="Wingdings" pitchFamily="2" charset="2"/>
              </a:rPr>
              <a:t>Used in simulation</a:t>
            </a:r>
            <a:endParaRPr lang="en-US" sz="2000" dirty="0"/>
          </a:p>
        </p:txBody>
      </p:sp>
      <p:grpSp>
        <p:nvGrpSpPr>
          <p:cNvPr id="22" name="Group 21"/>
          <p:cNvGrpSpPr/>
          <p:nvPr/>
        </p:nvGrpSpPr>
        <p:grpSpPr>
          <a:xfrm>
            <a:off x="4419600" y="1349514"/>
            <a:ext cx="4800600" cy="707886"/>
            <a:chOff x="93836" y="773442"/>
            <a:chExt cx="4800600" cy="707886"/>
          </a:xfrm>
        </p:grpSpPr>
        <p:sp>
          <p:nvSpPr>
            <p:cNvPr id="23" name="Rectangle 22"/>
            <p:cNvSpPr/>
            <p:nvPr/>
          </p:nvSpPr>
          <p:spPr>
            <a:xfrm>
              <a:off x="381000" y="773442"/>
              <a:ext cx="4513436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dirty="0" smtClean="0">
                  <a:latin typeface="Arial Rounded MT Bold" pitchFamily="34" charset="0"/>
                </a:rPr>
                <a:t>Wavelength-dependent corrections: mirror reflectivity</a:t>
              </a:r>
              <a:endParaRPr lang="en-US" sz="2000" dirty="0">
                <a:latin typeface="Arial Rounded MT Bold" pitchFamily="34" charset="0"/>
              </a:endParaRPr>
            </a:p>
          </p:txBody>
        </p:sp>
        <p:sp>
          <p:nvSpPr>
            <p:cNvPr id="24" name="Right Arrow 23"/>
            <p:cNvSpPr/>
            <p:nvPr/>
          </p:nvSpPr>
          <p:spPr>
            <a:xfrm>
              <a:off x="93836" y="921410"/>
              <a:ext cx="293522" cy="145390"/>
            </a:xfrm>
            <a:prstGeom prst="rightArrow">
              <a:avLst/>
            </a:prstGeom>
            <a:solidFill>
              <a:srgbClr val="9900CC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9955730">
            <a:off x="8595888" y="21936"/>
            <a:ext cx="694373" cy="591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748209">
            <a:off x="-152400" y="6166975"/>
            <a:ext cx="744440" cy="796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977574">
            <a:off x="-160637" y="12183"/>
            <a:ext cx="537210" cy="660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686800" y="4023360"/>
            <a:ext cx="777240" cy="777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3505200" y="0"/>
            <a:ext cx="1571264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500" b="1" dirty="0" smtClean="0">
                <a:solidFill>
                  <a:srgbClr val="F57205"/>
                </a:solidFill>
              </a:rPr>
              <a:t>Outline</a:t>
            </a:r>
            <a:endParaRPr lang="en-US" sz="3500" dirty="0"/>
          </a:p>
        </p:txBody>
      </p:sp>
      <p:sp>
        <p:nvSpPr>
          <p:cNvPr id="9" name="Rectangle 8"/>
          <p:cNvSpPr/>
          <p:nvPr/>
        </p:nvSpPr>
        <p:spPr>
          <a:xfrm>
            <a:off x="304800" y="838200"/>
            <a:ext cx="853439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/>
              <a:buChar char="à"/>
            </a:pPr>
            <a:r>
              <a:rPr lang="en-US" sz="2000" dirty="0" smtClean="0">
                <a:latin typeface="Arial Rounded MT Bold" pitchFamily="34" charset="0"/>
              </a:rPr>
              <a:t> Requirements:  </a:t>
            </a:r>
            <a:r>
              <a:rPr lang="en-US" sz="2000" dirty="0" smtClean="0">
                <a:solidFill>
                  <a:srgbClr val="F57205"/>
                </a:solidFill>
                <a:latin typeface="Arial Rounded MT Bold" pitchFamily="34" charset="0"/>
              </a:rPr>
              <a:t>2 Cherenkov detectors </a:t>
            </a:r>
            <a:r>
              <a:rPr lang="en-US" sz="2000" dirty="0" smtClean="0">
                <a:latin typeface="Arial Rounded MT Bold" pitchFamily="34" charset="0"/>
              </a:rPr>
              <a:t>for positive identification of electrons and </a:t>
            </a:r>
            <a:r>
              <a:rPr lang="en-US" sz="2000" dirty="0" err="1" smtClean="0">
                <a:latin typeface="Arial Rounded MT Bold" pitchFamily="34" charset="0"/>
              </a:rPr>
              <a:t>pions</a:t>
            </a:r>
            <a:endParaRPr lang="en-US" sz="2000" dirty="0" smtClean="0">
              <a:latin typeface="Arial Rounded MT Bold" pitchFamily="34" charset="0"/>
            </a:endParaRPr>
          </a:p>
          <a:p>
            <a:endParaRPr lang="en-US" sz="2000" dirty="0" smtClean="0">
              <a:latin typeface="Arial Rounded MT Bold" pitchFamily="34" charset="0"/>
            </a:endParaRPr>
          </a:p>
          <a:p>
            <a:pPr>
              <a:buFont typeface="Wingdings"/>
              <a:buChar char="à"/>
            </a:pPr>
            <a:r>
              <a:rPr lang="en-US" sz="2000" dirty="0" smtClean="0">
                <a:latin typeface="Arial Rounded MT Bold" pitchFamily="34" charset="0"/>
              </a:rPr>
              <a:t> Design</a:t>
            </a:r>
          </a:p>
          <a:p>
            <a:pPr>
              <a:buFont typeface="Wingdings"/>
              <a:buChar char="à"/>
            </a:pPr>
            <a:endParaRPr lang="en-US" sz="2000" dirty="0" smtClean="0">
              <a:latin typeface="Arial Rounded MT Bold" pitchFamily="34" charset="0"/>
            </a:endParaRPr>
          </a:p>
          <a:p>
            <a:r>
              <a:rPr lang="en-US" sz="2000" dirty="0" smtClean="0">
                <a:latin typeface="Arial Rounded MT Bold" pitchFamily="34" charset="0"/>
              </a:rPr>
              <a:t>          </a:t>
            </a:r>
            <a:r>
              <a:rPr lang="en-US" sz="2000" dirty="0" smtClean="0">
                <a:latin typeface="Arial Rounded MT Bold" pitchFamily="34" charset="0"/>
                <a:sym typeface="Wingdings" pitchFamily="2" charset="2"/>
              </a:rPr>
              <a:t> Mirrors</a:t>
            </a:r>
          </a:p>
          <a:p>
            <a:r>
              <a:rPr lang="en-US" sz="2000" dirty="0" smtClean="0">
                <a:latin typeface="Arial Rounded MT Bold" pitchFamily="34" charset="0"/>
                <a:sym typeface="Wingdings" pitchFamily="2" charset="2"/>
              </a:rPr>
              <a:t>           Photon detector options: </a:t>
            </a:r>
            <a:r>
              <a:rPr lang="en-US" sz="2000" dirty="0" smtClean="0">
                <a:solidFill>
                  <a:srgbClr val="F57205"/>
                </a:solidFill>
                <a:latin typeface="Arial Rounded MT Bold" pitchFamily="34" charset="0"/>
                <a:sym typeface="Wingdings" pitchFamily="2" charset="2"/>
              </a:rPr>
              <a:t>GEMs + </a:t>
            </a:r>
            <a:r>
              <a:rPr lang="en-US" sz="2000" dirty="0" err="1" smtClean="0">
                <a:solidFill>
                  <a:srgbClr val="F57205"/>
                </a:solidFill>
                <a:latin typeface="Arial Rounded MT Bold" pitchFamily="34" charset="0"/>
                <a:sym typeface="Wingdings" pitchFamily="2" charset="2"/>
              </a:rPr>
              <a:t>CsI</a:t>
            </a:r>
            <a:r>
              <a:rPr lang="en-US" sz="2000" dirty="0" smtClean="0">
                <a:solidFill>
                  <a:srgbClr val="F57205"/>
                </a:solidFill>
                <a:latin typeface="Arial Rounded MT Bold" pitchFamily="34" charset="0"/>
                <a:sym typeface="Wingdings" pitchFamily="2" charset="2"/>
              </a:rPr>
              <a:t> </a:t>
            </a:r>
            <a:r>
              <a:rPr lang="en-US" sz="2000" dirty="0" smtClean="0">
                <a:latin typeface="Arial Rounded MT Bold" pitchFamily="34" charset="0"/>
                <a:sym typeface="Wingdings" pitchFamily="2" charset="2"/>
              </a:rPr>
              <a:t>, </a:t>
            </a:r>
            <a:r>
              <a:rPr lang="en-US" sz="2000" dirty="0" smtClean="0">
                <a:solidFill>
                  <a:srgbClr val="F57205"/>
                </a:solidFill>
                <a:latin typeface="Arial Rounded MT Bold" pitchFamily="34" charset="0"/>
                <a:sym typeface="Wingdings" pitchFamily="2" charset="2"/>
              </a:rPr>
              <a:t>PMTs</a:t>
            </a:r>
          </a:p>
          <a:p>
            <a:endParaRPr lang="en-US" sz="2000" dirty="0" smtClean="0">
              <a:latin typeface="Arial Rounded MT Bold" pitchFamily="34" charset="0"/>
              <a:sym typeface="Wingdings" pitchFamily="2" charset="2"/>
            </a:endParaRPr>
          </a:p>
          <a:p>
            <a:pPr>
              <a:buFont typeface="Wingdings"/>
              <a:buChar char="à"/>
            </a:pPr>
            <a:r>
              <a:rPr lang="en-US" sz="2000" dirty="0" smtClean="0">
                <a:latin typeface="Arial Rounded MT Bold" pitchFamily="34" charset="0"/>
                <a:sym typeface="Wingdings" pitchFamily="2" charset="2"/>
              </a:rPr>
              <a:t> Detectors performance</a:t>
            </a:r>
          </a:p>
          <a:p>
            <a:endParaRPr lang="en-US" sz="2000" dirty="0" smtClean="0">
              <a:latin typeface="Arial Rounded MT Bold" pitchFamily="34" charset="0"/>
              <a:sym typeface="Wingdings" pitchFamily="2" charset="2"/>
            </a:endParaRPr>
          </a:p>
          <a:p>
            <a:r>
              <a:rPr lang="en-US" sz="2000" dirty="0" smtClean="0">
                <a:latin typeface="Arial Rounded MT Bold" pitchFamily="34" charset="0"/>
                <a:sym typeface="Wingdings" pitchFamily="2" charset="2"/>
              </a:rPr>
              <a:t>            The electron Cherenkov: collection efficiency and signal</a:t>
            </a:r>
          </a:p>
          <a:p>
            <a:r>
              <a:rPr lang="en-US" sz="2000" dirty="0" smtClean="0">
                <a:latin typeface="Arial Rounded MT Bold" pitchFamily="34" charset="0"/>
                <a:sym typeface="Wingdings" pitchFamily="2" charset="2"/>
              </a:rPr>
              <a:t>            The </a:t>
            </a:r>
            <a:r>
              <a:rPr lang="en-US" sz="2000" dirty="0" err="1" smtClean="0">
                <a:latin typeface="Arial Rounded MT Bold" pitchFamily="34" charset="0"/>
                <a:sym typeface="Wingdings" pitchFamily="2" charset="2"/>
              </a:rPr>
              <a:t>pion</a:t>
            </a:r>
            <a:r>
              <a:rPr lang="en-US" sz="2000" dirty="0" smtClean="0">
                <a:latin typeface="Arial Rounded MT Bold" pitchFamily="34" charset="0"/>
                <a:sym typeface="Wingdings" pitchFamily="2" charset="2"/>
              </a:rPr>
              <a:t> Cherenkov: work in progress	</a:t>
            </a:r>
            <a:endParaRPr lang="en-US" sz="2000" dirty="0" smtClean="0">
              <a:latin typeface="Arial Rounded MT Bold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748209">
            <a:off x="-2161697" y="3502637"/>
            <a:ext cx="1571596" cy="1682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82200" y="3810000"/>
            <a:ext cx="702945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286000" y="2514600"/>
            <a:ext cx="642938" cy="64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9955730">
            <a:off x="8595888" y="21936"/>
            <a:ext cx="694373" cy="591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591800" y="762000"/>
            <a:ext cx="642938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764270">
            <a:off x="-1374851" y="467276"/>
            <a:ext cx="548640" cy="751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748209">
            <a:off x="-152400" y="6166975"/>
            <a:ext cx="744440" cy="796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977574">
            <a:off x="-160637" y="12183"/>
            <a:ext cx="537210" cy="660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686800" y="4023360"/>
            <a:ext cx="777240" cy="777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304800" y="0"/>
            <a:ext cx="8153400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500" b="1" dirty="0" smtClean="0">
                <a:solidFill>
                  <a:srgbClr val="F57205"/>
                </a:solidFill>
              </a:rPr>
              <a:t>Mirrors Reflectivity in far UV</a:t>
            </a:r>
            <a:endParaRPr lang="en-US" sz="3500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10" cstate="print"/>
          <a:srcRect l="17570" t="22917" r="47291" b="22917"/>
          <a:stretch>
            <a:fillRect/>
          </a:stretch>
        </p:blipFill>
        <p:spPr bwMode="auto">
          <a:xfrm>
            <a:off x="76200" y="609601"/>
            <a:ext cx="3657590" cy="3169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11" cstate="print"/>
          <a:srcRect l="58785" t="39583" r="6076" b="7291"/>
          <a:stretch>
            <a:fillRect/>
          </a:stretch>
        </p:blipFill>
        <p:spPr bwMode="auto">
          <a:xfrm>
            <a:off x="3733800" y="700982"/>
            <a:ext cx="3657590" cy="3109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3"/>
          <p:cNvSpPr/>
          <p:nvPr/>
        </p:nvSpPr>
        <p:spPr>
          <a:xfrm>
            <a:off x="7010400" y="1066800"/>
            <a:ext cx="213360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Arial Rounded MT Bold" pitchFamily="34" charset="0"/>
              </a:rPr>
              <a:t>Depends on angle of incidence and thickness of protective layer</a:t>
            </a:r>
            <a:endParaRPr lang="en-US" dirty="0"/>
          </a:p>
        </p:txBody>
      </p:sp>
      <p:pic>
        <p:nvPicPr>
          <p:cNvPr id="29701" name="Picture 5"/>
          <p:cNvPicPr>
            <a:picLocks noChangeAspect="1" noChangeArrowheads="1"/>
          </p:cNvPicPr>
          <p:nvPr/>
        </p:nvPicPr>
        <p:blipFill>
          <a:blip r:embed="rId12" cstate="print"/>
          <a:srcRect l="17570" t="18750" r="47291" b="30208"/>
          <a:stretch>
            <a:fillRect/>
          </a:stretch>
        </p:blipFill>
        <p:spPr bwMode="auto">
          <a:xfrm>
            <a:off x="152410" y="3794741"/>
            <a:ext cx="3657590" cy="2987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2" name="Picture 6"/>
          <p:cNvPicPr>
            <a:picLocks noChangeAspect="1" noChangeArrowheads="1"/>
          </p:cNvPicPr>
          <p:nvPr/>
        </p:nvPicPr>
        <p:blipFill>
          <a:blip r:embed="rId13" cstate="print"/>
          <a:srcRect l="17789" t="25000" r="47657" b="23958"/>
          <a:stretch>
            <a:fillRect/>
          </a:stretch>
        </p:blipFill>
        <p:spPr bwMode="auto">
          <a:xfrm>
            <a:off x="3810000" y="3794741"/>
            <a:ext cx="3596698" cy="2987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Rectangle 20"/>
          <p:cNvSpPr/>
          <p:nvPr/>
        </p:nvSpPr>
        <p:spPr>
          <a:xfrm>
            <a:off x="7010400" y="4085272"/>
            <a:ext cx="213360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Arial Rounded MT Bold" pitchFamily="34" charset="0"/>
              </a:rPr>
              <a:t>Depends on protective layer material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2590800" y="3505200"/>
            <a:ext cx="457200" cy="152400"/>
          </a:xfrm>
          <a:prstGeom prst="rect">
            <a:avLst/>
          </a:prstGeom>
          <a:noFill/>
          <a:ln>
            <a:solidFill>
              <a:srgbClr val="F572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6248400" y="3581400"/>
            <a:ext cx="457200" cy="152400"/>
          </a:xfrm>
          <a:prstGeom prst="rect">
            <a:avLst/>
          </a:prstGeom>
          <a:noFill/>
          <a:ln>
            <a:solidFill>
              <a:srgbClr val="F572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2286000" y="6477000"/>
            <a:ext cx="381000" cy="152400"/>
          </a:xfrm>
          <a:prstGeom prst="rect">
            <a:avLst/>
          </a:prstGeom>
          <a:noFill/>
          <a:ln>
            <a:solidFill>
              <a:srgbClr val="F572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6019800" y="6400800"/>
            <a:ext cx="228600" cy="228600"/>
          </a:xfrm>
          <a:prstGeom prst="rect">
            <a:avLst/>
          </a:prstGeom>
          <a:noFill/>
          <a:ln>
            <a:solidFill>
              <a:srgbClr val="F572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886200" y="5235714"/>
            <a:ext cx="546301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Arial Rounded MT Bold" pitchFamily="34" charset="0"/>
              </a:rPr>
              <a:t>We DO need to test a prototype with </a:t>
            </a:r>
            <a:r>
              <a:rPr lang="en-US" sz="2000" dirty="0" smtClean="0">
                <a:solidFill>
                  <a:srgbClr val="F57205"/>
                </a:solidFill>
                <a:latin typeface="Arial Rounded MT Bold" pitchFamily="34" charset="0"/>
              </a:rPr>
              <a:t>mirror</a:t>
            </a:r>
            <a:r>
              <a:rPr lang="en-US" sz="2000" dirty="0" smtClean="0">
                <a:latin typeface="Arial Rounded MT Bold" pitchFamily="34" charset="0"/>
              </a:rPr>
              <a:t>, CF</a:t>
            </a:r>
            <a:r>
              <a:rPr lang="en-US" sz="2000" baseline="-25000" dirty="0" smtClean="0">
                <a:latin typeface="Arial Rounded MT Bold" pitchFamily="34" charset="0"/>
              </a:rPr>
              <a:t>4</a:t>
            </a:r>
            <a:r>
              <a:rPr lang="en-US" sz="2000" dirty="0" smtClean="0">
                <a:latin typeface="Arial Rounded MT Bold" pitchFamily="34" charset="0"/>
              </a:rPr>
              <a:t> and </a:t>
            </a:r>
            <a:r>
              <a:rPr lang="en-US" sz="2000" dirty="0" err="1" smtClean="0">
                <a:latin typeface="Arial Rounded MT Bold" pitchFamily="34" charset="0"/>
              </a:rPr>
              <a:t>GEM+CsI</a:t>
            </a:r>
            <a:r>
              <a:rPr lang="en-US" sz="2000" dirty="0" smtClean="0">
                <a:latin typeface="Arial Rounded MT Bold" pitchFamily="34" charset="0"/>
              </a:rPr>
              <a:t> (see Eric’s talk)</a:t>
            </a:r>
            <a:endParaRPr lang="en-US" sz="2000" dirty="0">
              <a:latin typeface="Arial Rounded MT Bol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 noChangeArrowheads="1"/>
          </p:cNvPicPr>
          <p:nvPr/>
        </p:nvPicPr>
        <p:blipFill>
          <a:blip r:embed="rId2" cstate="print"/>
          <a:srcRect t="6757" r="1372" b="2432"/>
          <a:stretch>
            <a:fillRect/>
          </a:stretch>
        </p:blipFill>
        <p:spPr bwMode="auto">
          <a:xfrm>
            <a:off x="5071563" y="1066800"/>
            <a:ext cx="4072437" cy="2720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9955730">
            <a:off x="8595888" y="21936"/>
            <a:ext cx="694373" cy="591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748209">
            <a:off x="-152400" y="6166975"/>
            <a:ext cx="744440" cy="796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977574">
            <a:off x="-160637" y="12183"/>
            <a:ext cx="537210" cy="660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686800" y="4023360"/>
            <a:ext cx="777240" cy="777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304800" y="0"/>
            <a:ext cx="8153400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500" b="1" dirty="0" smtClean="0">
                <a:solidFill>
                  <a:srgbClr val="F57205"/>
                </a:solidFill>
              </a:rPr>
              <a:t>The </a:t>
            </a:r>
            <a:r>
              <a:rPr lang="en-US" sz="3500" b="1" dirty="0" err="1" smtClean="0">
                <a:solidFill>
                  <a:srgbClr val="9900CC"/>
                </a:solidFill>
              </a:rPr>
              <a:t>Pion</a:t>
            </a:r>
            <a:r>
              <a:rPr lang="en-US" sz="3500" b="1" dirty="0" smtClean="0">
                <a:solidFill>
                  <a:srgbClr val="F57205"/>
                </a:solidFill>
              </a:rPr>
              <a:t> Cherenkov (</a:t>
            </a:r>
            <a:r>
              <a:rPr lang="en-US" sz="3500" b="1" dirty="0" smtClean="0">
                <a:solidFill>
                  <a:srgbClr val="9900CC"/>
                </a:solidFill>
              </a:rPr>
              <a:t>PMTs</a:t>
            </a:r>
            <a:r>
              <a:rPr lang="en-US" sz="3500" b="1" dirty="0" smtClean="0">
                <a:solidFill>
                  <a:srgbClr val="F57205"/>
                </a:solidFill>
              </a:rPr>
              <a:t>): Design</a:t>
            </a:r>
            <a:endParaRPr lang="en-US" sz="3500" dirty="0"/>
          </a:p>
        </p:txBody>
      </p:sp>
      <p:grpSp>
        <p:nvGrpSpPr>
          <p:cNvPr id="14" name="Group 13"/>
          <p:cNvGrpSpPr/>
          <p:nvPr/>
        </p:nvGrpSpPr>
        <p:grpSpPr>
          <a:xfrm>
            <a:off x="149335" y="3048000"/>
            <a:ext cx="5184665" cy="3630185"/>
            <a:chOff x="0" y="2308846"/>
            <a:chExt cx="4320554" cy="3025154"/>
          </a:xfrm>
        </p:grpSpPr>
        <p:pic>
          <p:nvPicPr>
            <p:cNvPr id="15" name="Picture 6"/>
            <p:cNvPicPr>
              <a:picLocks noChangeAspect="1" noChangeArrowheads="1"/>
            </p:cNvPicPr>
            <p:nvPr/>
          </p:nvPicPr>
          <p:blipFill>
            <a:blip r:embed="rId7" cstate="print"/>
            <a:srcRect t="3898" r="3898" b="33898"/>
            <a:stretch>
              <a:fillRect/>
            </a:stretch>
          </p:blipFill>
          <p:spPr bwMode="auto">
            <a:xfrm>
              <a:off x="0" y="2308846"/>
              <a:ext cx="4320554" cy="2796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6"/>
            <p:cNvPicPr>
              <a:picLocks noChangeAspect="1" noChangeArrowheads="1"/>
            </p:cNvPicPr>
            <p:nvPr/>
          </p:nvPicPr>
          <p:blipFill>
            <a:blip r:embed="rId7" cstate="print"/>
            <a:srcRect t="93728" r="3898"/>
            <a:stretch>
              <a:fillRect/>
            </a:stretch>
          </p:blipFill>
          <p:spPr bwMode="auto">
            <a:xfrm>
              <a:off x="0" y="5052046"/>
              <a:ext cx="4320554" cy="2819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7" name="Group 16"/>
          <p:cNvGrpSpPr/>
          <p:nvPr/>
        </p:nvGrpSpPr>
        <p:grpSpPr>
          <a:xfrm>
            <a:off x="93836" y="609600"/>
            <a:ext cx="7534661" cy="400110"/>
            <a:chOff x="45720" y="971490"/>
            <a:chExt cx="7534661" cy="400110"/>
          </a:xfrm>
        </p:grpSpPr>
        <p:sp>
          <p:nvSpPr>
            <p:cNvPr id="18" name="Rectangle 17"/>
            <p:cNvSpPr/>
            <p:nvPr/>
          </p:nvSpPr>
          <p:spPr>
            <a:xfrm>
              <a:off x="304800" y="971490"/>
              <a:ext cx="7275581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 smtClean="0">
                  <a:latin typeface="Arial Rounded MT Bold" pitchFamily="34" charset="0"/>
                </a:rPr>
                <a:t>Similar design as for electron Cherenkov, the PMT option </a:t>
              </a:r>
              <a:endParaRPr lang="en-US" sz="2000" dirty="0">
                <a:latin typeface="Arial Rounded MT Bold" pitchFamily="34" charset="0"/>
              </a:endParaRPr>
            </a:p>
          </p:txBody>
        </p:sp>
        <p:sp>
          <p:nvSpPr>
            <p:cNvPr id="19" name="Right Arrow 18"/>
            <p:cNvSpPr/>
            <p:nvPr/>
          </p:nvSpPr>
          <p:spPr>
            <a:xfrm>
              <a:off x="45720" y="1097280"/>
              <a:ext cx="293522" cy="145390"/>
            </a:xfrm>
            <a:prstGeom prst="rightArrow">
              <a:avLst/>
            </a:prstGeom>
            <a:solidFill>
              <a:srgbClr val="9900CC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Rectangle 19"/>
          <p:cNvSpPr/>
          <p:nvPr/>
        </p:nvSpPr>
        <p:spPr>
          <a:xfrm>
            <a:off x="228600" y="981670"/>
            <a:ext cx="8458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>
                <a:latin typeface="Arial Rounded MT Bold" pitchFamily="34" charset="0"/>
                <a:sym typeface="Wingdings" pitchFamily="2" charset="2"/>
              </a:rPr>
              <a:t> gas: C</a:t>
            </a:r>
            <a:r>
              <a:rPr lang="en-US" baseline="-25000" dirty="0" smtClean="0">
                <a:latin typeface="Arial Rounded MT Bold" pitchFamily="34" charset="0"/>
                <a:sym typeface="Wingdings" pitchFamily="2" charset="2"/>
              </a:rPr>
              <a:t>4</a:t>
            </a:r>
            <a:r>
              <a:rPr lang="en-US" dirty="0" smtClean="0">
                <a:latin typeface="Arial Rounded MT Bold" pitchFamily="34" charset="0"/>
                <a:sym typeface="Wingdings" pitchFamily="2" charset="2"/>
              </a:rPr>
              <a:t>F</a:t>
            </a:r>
            <a:r>
              <a:rPr lang="en-US" baseline="-25000" dirty="0" smtClean="0">
                <a:latin typeface="Arial Rounded MT Bold" pitchFamily="34" charset="0"/>
                <a:sym typeface="Wingdings" pitchFamily="2" charset="2"/>
              </a:rPr>
              <a:t>8</a:t>
            </a:r>
            <a:r>
              <a:rPr lang="en-US" dirty="0" smtClean="0">
                <a:latin typeface="Arial Rounded MT Bold" pitchFamily="34" charset="0"/>
                <a:sym typeface="Wingdings" pitchFamily="2" charset="2"/>
              </a:rPr>
              <a:t>O</a:t>
            </a:r>
          </a:p>
        </p:txBody>
      </p:sp>
      <p:pic>
        <p:nvPicPr>
          <p:cNvPr id="22" name="Picture 2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72200" y="3733800"/>
            <a:ext cx="2647474" cy="2938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Rectangle 25"/>
          <p:cNvSpPr/>
          <p:nvPr/>
        </p:nvSpPr>
        <p:spPr>
          <a:xfrm>
            <a:off x="304800" y="1524000"/>
            <a:ext cx="48006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Arial Rounded MT Bold" pitchFamily="34" charset="0"/>
                <a:sym typeface="Wingdings" pitchFamily="2" charset="2"/>
              </a:rPr>
              <a:t> Before we knew we have to split the mirrors: very good collection efficiency with one mirror and 9 2” PMTs per sector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9955730">
            <a:off x="8595888" y="21936"/>
            <a:ext cx="694373" cy="591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748209">
            <a:off x="-152400" y="6166975"/>
            <a:ext cx="744440" cy="796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977574">
            <a:off x="-160637" y="12183"/>
            <a:ext cx="537210" cy="660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686800" y="4023360"/>
            <a:ext cx="777240" cy="777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304800" y="0"/>
            <a:ext cx="8153400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500" b="1" dirty="0" smtClean="0">
                <a:solidFill>
                  <a:srgbClr val="F57205"/>
                </a:solidFill>
              </a:rPr>
              <a:t>The </a:t>
            </a:r>
            <a:r>
              <a:rPr lang="en-US" sz="3500" b="1" dirty="0" err="1" smtClean="0">
                <a:solidFill>
                  <a:srgbClr val="9900CC"/>
                </a:solidFill>
              </a:rPr>
              <a:t>Pion</a:t>
            </a:r>
            <a:r>
              <a:rPr lang="en-US" sz="3500" b="1" dirty="0" smtClean="0">
                <a:solidFill>
                  <a:srgbClr val="F57205"/>
                </a:solidFill>
              </a:rPr>
              <a:t> Cherenkov (</a:t>
            </a:r>
            <a:r>
              <a:rPr lang="en-US" sz="3500" b="1" dirty="0" smtClean="0">
                <a:solidFill>
                  <a:srgbClr val="9900CC"/>
                </a:solidFill>
              </a:rPr>
              <a:t>PMTs</a:t>
            </a:r>
            <a:r>
              <a:rPr lang="en-US" sz="3500" b="1" dirty="0" smtClean="0">
                <a:solidFill>
                  <a:srgbClr val="F57205"/>
                </a:solidFill>
              </a:rPr>
              <a:t>): Design</a:t>
            </a:r>
            <a:endParaRPr lang="en-US" sz="3500" dirty="0"/>
          </a:p>
        </p:txBody>
      </p:sp>
      <p:sp>
        <p:nvSpPr>
          <p:cNvPr id="14" name="Rectangle 13"/>
          <p:cNvSpPr/>
          <p:nvPr/>
        </p:nvSpPr>
        <p:spPr>
          <a:xfrm>
            <a:off x="228600" y="981670"/>
            <a:ext cx="8458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>
                <a:latin typeface="Arial Rounded MT Bold" pitchFamily="34" charset="0"/>
                <a:sym typeface="Wingdings" pitchFamily="2" charset="2"/>
              </a:rPr>
              <a:t> gas: C</a:t>
            </a:r>
            <a:r>
              <a:rPr lang="en-US" baseline="-25000" dirty="0" smtClean="0">
                <a:latin typeface="Arial Rounded MT Bold" pitchFamily="34" charset="0"/>
                <a:sym typeface="Wingdings" pitchFamily="2" charset="2"/>
              </a:rPr>
              <a:t>4</a:t>
            </a:r>
            <a:r>
              <a:rPr lang="en-US" dirty="0" smtClean="0">
                <a:latin typeface="Arial Rounded MT Bold" pitchFamily="34" charset="0"/>
                <a:sym typeface="Wingdings" pitchFamily="2" charset="2"/>
              </a:rPr>
              <a:t>F</a:t>
            </a:r>
            <a:r>
              <a:rPr lang="en-US" baseline="-25000" dirty="0" smtClean="0">
                <a:latin typeface="Arial Rounded MT Bold" pitchFamily="34" charset="0"/>
                <a:sym typeface="Wingdings" pitchFamily="2" charset="2"/>
              </a:rPr>
              <a:t>8</a:t>
            </a:r>
            <a:r>
              <a:rPr lang="en-US" dirty="0" smtClean="0">
                <a:latin typeface="Arial Rounded MT Bold" pitchFamily="34" charset="0"/>
                <a:sym typeface="Wingdings" pitchFamily="2" charset="2"/>
              </a:rPr>
              <a:t>O</a:t>
            </a: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6" cstate="print"/>
          <a:srcRect t="3380" r="20757"/>
          <a:stretch>
            <a:fillRect/>
          </a:stretch>
        </p:blipFill>
        <p:spPr bwMode="auto">
          <a:xfrm>
            <a:off x="0" y="1295400"/>
            <a:ext cx="2312675" cy="3158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31380" y="533400"/>
            <a:ext cx="1912620" cy="3451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8" cstate="print"/>
          <a:srcRect l="5667" t="1174" r="19773" b="3052"/>
          <a:stretch>
            <a:fillRect/>
          </a:stretch>
        </p:blipFill>
        <p:spPr bwMode="auto">
          <a:xfrm>
            <a:off x="152400" y="3749061"/>
            <a:ext cx="2255544" cy="3108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9" cstate="print"/>
          <a:srcRect r="25510"/>
          <a:stretch>
            <a:fillRect/>
          </a:stretch>
        </p:blipFill>
        <p:spPr bwMode="auto">
          <a:xfrm>
            <a:off x="6918954" y="3779520"/>
            <a:ext cx="2225046" cy="3078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" name="Group 10"/>
          <p:cNvGrpSpPr/>
          <p:nvPr/>
        </p:nvGrpSpPr>
        <p:grpSpPr>
          <a:xfrm>
            <a:off x="93836" y="609600"/>
            <a:ext cx="7534661" cy="400110"/>
            <a:chOff x="45720" y="971490"/>
            <a:chExt cx="7534661" cy="400110"/>
          </a:xfrm>
        </p:grpSpPr>
        <p:sp>
          <p:nvSpPr>
            <p:cNvPr id="12" name="Rectangle 11"/>
            <p:cNvSpPr/>
            <p:nvPr/>
          </p:nvSpPr>
          <p:spPr>
            <a:xfrm>
              <a:off x="304800" y="971490"/>
              <a:ext cx="7275581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 smtClean="0">
                  <a:latin typeface="Arial Rounded MT Bold" pitchFamily="34" charset="0"/>
                </a:rPr>
                <a:t>Similar design as for electron Cherenkov, the PMT option </a:t>
              </a:r>
              <a:endParaRPr lang="en-US" sz="2000" dirty="0">
                <a:latin typeface="Arial Rounded MT Bold" pitchFamily="34" charset="0"/>
              </a:endParaRPr>
            </a:p>
          </p:txBody>
        </p:sp>
        <p:sp>
          <p:nvSpPr>
            <p:cNvPr id="13" name="Right Arrow 12"/>
            <p:cNvSpPr/>
            <p:nvPr/>
          </p:nvSpPr>
          <p:spPr>
            <a:xfrm>
              <a:off x="45720" y="1097280"/>
              <a:ext cx="293522" cy="145390"/>
            </a:xfrm>
            <a:prstGeom prst="rightArrow">
              <a:avLst/>
            </a:prstGeom>
            <a:solidFill>
              <a:srgbClr val="9900CC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7654" name="Picture 6"/>
          <p:cNvPicPr>
            <a:picLocks noChangeAspect="1" noChangeArrowheads="1"/>
          </p:cNvPicPr>
          <p:nvPr/>
        </p:nvPicPr>
        <p:blipFill>
          <a:blip r:embed="rId10" cstate="print"/>
          <a:srcRect l="1186" t="9322" r="3898"/>
          <a:stretch>
            <a:fillRect/>
          </a:stretch>
        </p:blipFill>
        <p:spPr bwMode="auto">
          <a:xfrm>
            <a:off x="2514566" y="2095498"/>
            <a:ext cx="4267234" cy="4076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19"/>
          <p:cNvSpPr/>
          <p:nvPr/>
        </p:nvSpPr>
        <p:spPr>
          <a:xfrm>
            <a:off x="2590800" y="1117937"/>
            <a:ext cx="48006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Arial Rounded MT Bold" pitchFamily="34" charset="0"/>
                <a:sym typeface="Wingdings" pitchFamily="2" charset="2"/>
              </a:rPr>
              <a:t> </a:t>
            </a:r>
            <a:r>
              <a:rPr lang="en-US" sz="2000" dirty="0" smtClean="0">
                <a:latin typeface="Arial Rounded MT Bold" pitchFamily="34" charset="0"/>
              </a:rPr>
              <a:t>We split the mirrors (different curvature) + went to 4 PMTs per sector</a:t>
            </a:r>
            <a:endParaRPr lang="en-US" sz="2000" dirty="0"/>
          </a:p>
        </p:txBody>
      </p:sp>
      <p:sp>
        <p:nvSpPr>
          <p:cNvPr id="21" name="Rectangle 20"/>
          <p:cNvSpPr/>
          <p:nvPr/>
        </p:nvSpPr>
        <p:spPr>
          <a:xfrm>
            <a:off x="3429000" y="6151602"/>
            <a:ext cx="2882584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 smtClean="0">
                <a:solidFill>
                  <a:srgbClr val="F57205"/>
                </a:solidFill>
              </a:rPr>
              <a:t>Work in progress</a:t>
            </a:r>
            <a:endParaRPr lang="en-US" sz="3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9955730">
            <a:off x="8595888" y="21936"/>
            <a:ext cx="694373" cy="591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748209">
            <a:off x="-152400" y="6166975"/>
            <a:ext cx="744440" cy="796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977574">
            <a:off x="-160637" y="12183"/>
            <a:ext cx="537210" cy="660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686800" y="4023360"/>
            <a:ext cx="777240" cy="777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304800" y="0"/>
            <a:ext cx="8153400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500" b="1" dirty="0" smtClean="0">
                <a:solidFill>
                  <a:srgbClr val="F57205"/>
                </a:solidFill>
              </a:rPr>
              <a:t>Summary</a:t>
            </a:r>
            <a:endParaRPr lang="en-US" sz="3500" dirty="0"/>
          </a:p>
        </p:txBody>
      </p:sp>
      <p:sp>
        <p:nvSpPr>
          <p:cNvPr id="8" name="Rectangle 7"/>
          <p:cNvSpPr/>
          <p:nvPr/>
        </p:nvSpPr>
        <p:spPr>
          <a:xfrm>
            <a:off x="0" y="533400"/>
            <a:ext cx="89154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F96827"/>
                </a:solidFill>
                <a:latin typeface="Arial Rounded MT Bold" pitchFamily="34" charset="0"/>
                <a:sym typeface="Wingdings" pitchFamily="2" charset="2"/>
              </a:rPr>
              <a:t>     </a:t>
            </a:r>
          </a:p>
          <a:p>
            <a:r>
              <a:rPr lang="en-US" sz="2000" dirty="0" smtClean="0">
                <a:solidFill>
                  <a:srgbClr val="F96827"/>
                </a:solidFill>
                <a:latin typeface="Arial Rounded MT Bold" pitchFamily="34" charset="0"/>
                <a:sym typeface="Wingdings" pitchFamily="2" charset="2"/>
              </a:rPr>
              <a:t>     </a:t>
            </a:r>
            <a:r>
              <a:rPr lang="en-US" sz="2000" u="sng" dirty="0" smtClean="0">
                <a:solidFill>
                  <a:srgbClr val="F96827"/>
                </a:solidFill>
                <a:latin typeface="Arial Rounded MT Bold" pitchFamily="34" charset="0"/>
                <a:sym typeface="Wingdings" pitchFamily="2" charset="2"/>
              </a:rPr>
              <a:t>Simulation and design: iterate!</a:t>
            </a:r>
          </a:p>
          <a:p>
            <a:endParaRPr lang="en-US" sz="2000" dirty="0" smtClean="0">
              <a:solidFill>
                <a:srgbClr val="F96827"/>
              </a:solidFill>
              <a:latin typeface="Arial Rounded MT Bold" pitchFamily="34" charset="0"/>
              <a:sym typeface="Wingdings" pitchFamily="2" charset="2"/>
            </a:endParaRPr>
          </a:p>
          <a:p>
            <a:r>
              <a:rPr lang="en-US" sz="2000" dirty="0" smtClean="0">
                <a:solidFill>
                  <a:srgbClr val="F96827"/>
                </a:solidFill>
                <a:latin typeface="Arial Rounded MT Bold" pitchFamily="34" charset="0"/>
                <a:sym typeface="Wingdings" pitchFamily="2" charset="2"/>
              </a:rPr>
              <a:t>        </a:t>
            </a:r>
            <a:r>
              <a:rPr lang="en-US" sz="2000" dirty="0" smtClean="0">
                <a:latin typeface="Arial Rounded MT Bold" pitchFamily="34" charset="0"/>
                <a:sym typeface="Wingdings" pitchFamily="2" charset="2"/>
              </a:rPr>
              <a:t> “finalize” the </a:t>
            </a:r>
            <a:r>
              <a:rPr lang="en-US" sz="2000" dirty="0" err="1" smtClean="0">
                <a:latin typeface="Arial Rounded MT Bold" pitchFamily="34" charset="0"/>
                <a:sym typeface="Wingdings" pitchFamily="2" charset="2"/>
              </a:rPr>
              <a:t>Cherenkovs</a:t>
            </a:r>
            <a:r>
              <a:rPr lang="en-US" sz="2000" dirty="0" smtClean="0">
                <a:latin typeface="Arial Rounded MT Bold" pitchFamily="34" charset="0"/>
                <a:sym typeface="Wingdings" pitchFamily="2" charset="2"/>
              </a:rPr>
              <a:t> </a:t>
            </a:r>
            <a:r>
              <a:rPr lang="en-US" sz="2000" dirty="0" smtClean="0">
                <a:latin typeface="Arial Rounded MT Bold" pitchFamily="34" charset="0"/>
                <a:sym typeface="Wingdings" pitchFamily="2" charset="2"/>
              </a:rPr>
              <a:t>design</a:t>
            </a:r>
          </a:p>
          <a:p>
            <a:r>
              <a:rPr lang="en-US" sz="2000" dirty="0" smtClean="0">
                <a:latin typeface="Arial Rounded MT Bold" pitchFamily="34" charset="0"/>
                <a:sym typeface="Wingdings" pitchFamily="2" charset="2"/>
              </a:rPr>
              <a:t>         switch to CLEO when available and re-optimize</a:t>
            </a:r>
          </a:p>
          <a:p>
            <a:r>
              <a:rPr lang="en-US" sz="2000" dirty="0" smtClean="0">
                <a:latin typeface="Arial Rounded MT Bold" pitchFamily="34" charset="0"/>
                <a:sym typeface="Wingdings" pitchFamily="2" charset="2"/>
              </a:rPr>
              <a:t>         migrate to GEMC</a:t>
            </a:r>
          </a:p>
          <a:p>
            <a:r>
              <a:rPr lang="en-US" sz="2000" dirty="0" smtClean="0">
                <a:latin typeface="Arial Rounded MT Bold" pitchFamily="34" charset="0"/>
                <a:sym typeface="Wingdings" pitchFamily="2" charset="2"/>
              </a:rPr>
              <a:t>         … </a:t>
            </a:r>
          </a:p>
          <a:p>
            <a:endParaRPr lang="en-US" sz="2000" dirty="0" smtClean="0">
              <a:latin typeface="Arial Rounded MT Bold" pitchFamily="34" charset="0"/>
              <a:sym typeface="Wingdings" pitchFamily="2" charset="2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703255"/>
            <a:ext cx="89154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F96827"/>
                </a:solidFill>
                <a:latin typeface="Arial Rounded MT Bold" pitchFamily="34" charset="0"/>
                <a:sym typeface="Wingdings" pitchFamily="2" charset="2"/>
              </a:rPr>
              <a:t>     </a:t>
            </a:r>
          </a:p>
          <a:p>
            <a:r>
              <a:rPr lang="en-US" sz="2000" dirty="0" smtClean="0">
                <a:solidFill>
                  <a:srgbClr val="F96827"/>
                </a:solidFill>
                <a:latin typeface="Arial Rounded MT Bold" pitchFamily="34" charset="0"/>
                <a:sym typeface="Wingdings" pitchFamily="2" charset="2"/>
              </a:rPr>
              <a:t>     </a:t>
            </a:r>
            <a:r>
              <a:rPr lang="en-US" sz="2000" u="sng" dirty="0" smtClean="0">
                <a:solidFill>
                  <a:srgbClr val="F96827"/>
                </a:solidFill>
                <a:latin typeface="Arial Rounded MT Bold" pitchFamily="34" charset="0"/>
                <a:sym typeface="Wingdings" pitchFamily="2" charset="2"/>
              </a:rPr>
              <a:t>Tests:</a:t>
            </a:r>
          </a:p>
          <a:p>
            <a:endParaRPr lang="en-US" sz="2000" dirty="0" smtClean="0">
              <a:latin typeface="Arial Rounded MT Bold" pitchFamily="34" charset="0"/>
              <a:sym typeface="Wingdings" pitchFamily="2" charset="2"/>
            </a:endParaRPr>
          </a:p>
          <a:p>
            <a:r>
              <a:rPr lang="en-US" sz="2000" dirty="0" smtClean="0">
                <a:latin typeface="Arial Rounded MT Bold" pitchFamily="34" charset="0"/>
                <a:sym typeface="Wingdings" pitchFamily="2" charset="2"/>
              </a:rPr>
              <a:t>         test H8500C-03 during </a:t>
            </a:r>
            <a:r>
              <a:rPr lang="en-US" sz="2000" dirty="0" smtClean="0">
                <a:latin typeface="Arial Rounded MT Bold" pitchFamily="34" charset="0"/>
                <a:sym typeface="Wingdings" pitchFamily="2" charset="2"/>
              </a:rPr>
              <a:t>g</a:t>
            </a:r>
            <a:r>
              <a:rPr lang="en-US" sz="2000" baseline="-25000" dirty="0" smtClean="0">
                <a:latin typeface="Arial Rounded MT Bold" pitchFamily="34" charset="0"/>
                <a:sym typeface="Wingdings" pitchFamily="2" charset="2"/>
              </a:rPr>
              <a:t>2</a:t>
            </a:r>
            <a:r>
              <a:rPr lang="en-US" sz="2000" baseline="30000" dirty="0" smtClean="0">
                <a:latin typeface="Arial Rounded MT Bold" pitchFamily="34" charset="0"/>
                <a:sym typeface="Wingdings" pitchFamily="2" charset="2"/>
              </a:rPr>
              <a:t>p</a:t>
            </a:r>
            <a:endParaRPr lang="en-US" sz="2000" dirty="0" smtClean="0">
              <a:latin typeface="Arial Rounded MT Bold" pitchFamily="34" charset="0"/>
              <a:sym typeface="Wingdings" pitchFamily="2" charset="2"/>
            </a:endParaRPr>
          </a:p>
          <a:p>
            <a:r>
              <a:rPr lang="en-US" sz="2000" dirty="0" smtClean="0">
                <a:latin typeface="Arial Rounded MT Bold" pitchFamily="34" charset="0"/>
                <a:sym typeface="Wingdings" pitchFamily="2" charset="2"/>
              </a:rPr>
              <a:t>         test GEMs + </a:t>
            </a:r>
            <a:r>
              <a:rPr lang="en-US" sz="2000" dirty="0" err="1" smtClean="0">
                <a:latin typeface="Arial Rounded MT Bold" pitchFamily="34" charset="0"/>
                <a:sym typeface="Wingdings" pitchFamily="2" charset="2"/>
              </a:rPr>
              <a:t>CsI</a:t>
            </a:r>
            <a:r>
              <a:rPr lang="en-US" sz="2000" dirty="0" smtClean="0">
                <a:latin typeface="Arial Rounded MT Bold" pitchFamily="34" charset="0"/>
                <a:sym typeface="Wingdings" pitchFamily="2" charset="2"/>
              </a:rPr>
              <a:t> prototype during g</a:t>
            </a:r>
            <a:r>
              <a:rPr lang="en-US" sz="2000" baseline="-25000" dirty="0" smtClean="0">
                <a:latin typeface="Arial Rounded MT Bold" pitchFamily="34" charset="0"/>
                <a:sym typeface="Wingdings" pitchFamily="2" charset="2"/>
              </a:rPr>
              <a:t>2</a:t>
            </a:r>
            <a:r>
              <a:rPr lang="en-US" sz="2000" baseline="30000" dirty="0" smtClean="0">
                <a:latin typeface="Arial Rounded MT Bold" pitchFamily="34" charset="0"/>
                <a:sym typeface="Wingdings" pitchFamily="2" charset="2"/>
              </a:rPr>
              <a:t>p</a:t>
            </a:r>
            <a:r>
              <a:rPr lang="en-US" sz="2000" dirty="0" smtClean="0">
                <a:latin typeface="Arial Rounded MT Bold" pitchFamily="34" charset="0"/>
                <a:sym typeface="Wingdings" pitchFamily="2" charset="2"/>
              </a:rPr>
              <a:t>: see next talk for details</a:t>
            </a:r>
          </a:p>
          <a:p>
            <a:r>
              <a:rPr lang="en-US" sz="2000" dirty="0" smtClean="0">
                <a:latin typeface="Arial Rounded MT Bold" pitchFamily="34" charset="0"/>
                <a:sym typeface="Wingdings" pitchFamily="2" charset="2"/>
              </a:rPr>
              <a:t>         … </a:t>
            </a:r>
          </a:p>
          <a:p>
            <a:endParaRPr lang="en-US" sz="2000" dirty="0" smtClean="0">
              <a:latin typeface="Arial Rounded MT Bold" pitchFamily="34" charset="0"/>
              <a:sym typeface="Wingdings" pitchFamily="2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9955730">
            <a:off x="8595888" y="21936"/>
            <a:ext cx="694373" cy="591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748209">
            <a:off x="-152400" y="6166975"/>
            <a:ext cx="744440" cy="796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977574">
            <a:off x="-160637" y="12183"/>
            <a:ext cx="537210" cy="660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686800" y="4023360"/>
            <a:ext cx="777240" cy="777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Group 9"/>
          <p:cNvGrpSpPr/>
          <p:nvPr/>
        </p:nvGrpSpPr>
        <p:grpSpPr>
          <a:xfrm>
            <a:off x="152400" y="1800211"/>
            <a:ext cx="7997820" cy="3000389"/>
            <a:chOff x="-1900076" y="2131498"/>
            <a:chExt cx="8886460" cy="3333765"/>
          </a:xfrm>
        </p:grpSpPr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6" cstate="print"/>
            <a:srcRect l="3976" t="15579" r="4573" b="16261"/>
            <a:stretch>
              <a:fillRect/>
            </a:stretch>
          </p:blipFill>
          <p:spPr bwMode="auto">
            <a:xfrm>
              <a:off x="-1900076" y="2131498"/>
              <a:ext cx="4381489" cy="3333765"/>
            </a:xfrm>
            <a:prstGeom prst="flowChartAlternateProcess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sp>
          <p:nvSpPr>
            <p:cNvPr id="12" name="Rectangle 11"/>
            <p:cNvSpPr/>
            <p:nvPr/>
          </p:nvSpPr>
          <p:spPr>
            <a:xfrm>
              <a:off x="2333254" y="2185499"/>
              <a:ext cx="465313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rgbClr val="00B0F0"/>
                  </a:solidFill>
                  <a:latin typeface="Arial Rounded MT Bold" pitchFamily="34" charset="0"/>
                </a:rPr>
                <a:t>SIDIS electron Cherenkov</a:t>
              </a:r>
              <a:r>
                <a:rPr lang="en-US" dirty="0" smtClean="0">
                  <a:latin typeface="Arial Rounded MT Bold" pitchFamily="34" charset="0"/>
                </a:rPr>
                <a:t>: 1.5 – 4.5 </a:t>
              </a:r>
              <a:r>
                <a:rPr lang="en-US" dirty="0" err="1" smtClean="0">
                  <a:latin typeface="Arial Rounded MT Bold" pitchFamily="34" charset="0"/>
                </a:rPr>
                <a:t>GeV</a:t>
              </a:r>
              <a:endParaRPr lang="en-US" dirty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417921" y="4248164"/>
              <a:ext cx="420986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chemeClr val="bg1">
                      <a:lumMod val="85000"/>
                    </a:schemeClr>
                  </a:solidFill>
                  <a:latin typeface="Arial Rounded MT Bold" pitchFamily="34" charset="0"/>
                </a:rPr>
                <a:t>SIDIS </a:t>
              </a:r>
              <a:r>
                <a:rPr lang="en-US" dirty="0" err="1" smtClean="0">
                  <a:solidFill>
                    <a:schemeClr val="bg1">
                      <a:lumMod val="85000"/>
                    </a:schemeClr>
                  </a:solidFill>
                  <a:latin typeface="Arial Rounded MT Bold" pitchFamily="34" charset="0"/>
                </a:rPr>
                <a:t>pion</a:t>
              </a:r>
              <a:r>
                <a:rPr lang="en-US" dirty="0" smtClean="0">
                  <a:solidFill>
                    <a:schemeClr val="bg1">
                      <a:lumMod val="85000"/>
                    </a:schemeClr>
                  </a:solidFill>
                  <a:latin typeface="Arial Rounded MT Bold" pitchFamily="34" charset="0"/>
                </a:rPr>
                <a:t> Cherenkov</a:t>
              </a:r>
              <a:r>
                <a:rPr lang="en-US" dirty="0" smtClean="0">
                  <a:latin typeface="Arial Rounded MT Bold" pitchFamily="34" charset="0"/>
                </a:rPr>
                <a:t>: 2.5 – 7.5 </a:t>
              </a:r>
              <a:r>
                <a:rPr lang="en-US" dirty="0" err="1" smtClean="0">
                  <a:latin typeface="Arial Rounded MT Bold" pitchFamily="34" charset="0"/>
                </a:rPr>
                <a:t>GeV</a:t>
              </a:r>
              <a:endParaRPr lang="en-US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98120" y="685800"/>
            <a:ext cx="7074868" cy="838200"/>
            <a:chOff x="45720" y="762000"/>
            <a:chExt cx="7074868" cy="838200"/>
          </a:xfrm>
        </p:grpSpPr>
        <p:grpSp>
          <p:nvGrpSpPr>
            <p:cNvPr id="15" name="Group 16"/>
            <p:cNvGrpSpPr/>
            <p:nvPr/>
          </p:nvGrpSpPr>
          <p:grpSpPr>
            <a:xfrm>
              <a:off x="304800" y="762000"/>
              <a:ext cx="6815788" cy="838200"/>
              <a:chOff x="304800" y="685800"/>
              <a:chExt cx="6815788" cy="838200"/>
            </a:xfrm>
          </p:grpSpPr>
          <p:sp>
            <p:nvSpPr>
              <p:cNvPr id="17" name="Rectangle 6"/>
              <p:cNvSpPr/>
              <p:nvPr/>
            </p:nvSpPr>
            <p:spPr>
              <a:xfrm>
                <a:off x="304800" y="895290"/>
                <a:ext cx="2918876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000" dirty="0" smtClean="0">
                    <a:solidFill>
                      <a:srgbClr val="F57205"/>
                    </a:solidFill>
                    <a:latin typeface="Arial Rounded MT Bold" pitchFamily="34" charset="0"/>
                  </a:rPr>
                  <a:t>Threshold</a:t>
                </a:r>
                <a:r>
                  <a:rPr lang="en-US" sz="2000" dirty="0" smtClean="0">
                    <a:solidFill>
                      <a:srgbClr val="626262"/>
                    </a:solidFill>
                    <a:latin typeface="Arial Rounded MT Bold" pitchFamily="34" charset="0"/>
                  </a:rPr>
                  <a:t> </a:t>
                </a:r>
                <a:r>
                  <a:rPr lang="en-US" sz="2000" dirty="0" smtClean="0">
                    <a:latin typeface="Arial Rounded MT Bold" pitchFamily="34" charset="0"/>
                  </a:rPr>
                  <a:t>Cherenkov:</a:t>
                </a:r>
                <a:endParaRPr lang="en-US" sz="2000" dirty="0">
                  <a:latin typeface="Arial Rounded MT Bold" pitchFamily="34" charset="0"/>
                </a:endParaRPr>
              </a:p>
            </p:txBody>
          </p:sp>
          <p:grpSp>
            <p:nvGrpSpPr>
              <p:cNvPr id="18" name="Group 13"/>
              <p:cNvGrpSpPr/>
              <p:nvPr/>
            </p:nvGrpSpPr>
            <p:grpSpPr>
              <a:xfrm>
                <a:off x="3276600" y="685800"/>
                <a:ext cx="3843988" cy="838200"/>
                <a:chOff x="3276600" y="685800"/>
                <a:chExt cx="3843988" cy="838200"/>
              </a:xfrm>
            </p:grpSpPr>
            <p:sp>
              <p:nvSpPr>
                <p:cNvPr id="19" name="Left Brace 10"/>
                <p:cNvSpPr/>
                <p:nvPr/>
              </p:nvSpPr>
              <p:spPr>
                <a:xfrm>
                  <a:off x="3276600" y="838200"/>
                  <a:ext cx="155448" cy="533400"/>
                </a:xfrm>
                <a:prstGeom prst="leftBrac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n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20" name="Rectangle 19"/>
                <p:cNvSpPr/>
                <p:nvPr/>
              </p:nvSpPr>
              <p:spPr>
                <a:xfrm>
                  <a:off x="3432901" y="685800"/>
                  <a:ext cx="3228448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2000" dirty="0" smtClean="0">
                      <a:solidFill>
                        <a:srgbClr val="F57205"/>
                      </a:solidFill>
                      <a:latin typeface="Arial Rounded MT Bold" pitchFamily="34" charset="0"/>
                    </a:rPr>
                    <a:t>electron</a:t>
                  </a:r>
                  <a:r>
                    <a:rPr lang="en-US" sz="2000" dirty="0" smtClean="0">
                      <a:latin typeface="Arial Rounded MT Bold" pitchFamily="34" charset="0"/>
                    </a:rPr>
                    <a:t>-</a:t>
                  </a:r>
                  <a:r>
                    <a:rPr lang="en-US" sz="2000" dirty="0" err="1" smtClean="0">
                      <a:latin typeface="Arial Rounded MT Bold" pitchFamily="34" charset="0"/>
                    </a:rPr>
                    <a:t>pion</a:t>
                  </a:r>
                  <a:r>
                    <a:rPr lang="en-US" sz="2000" dirty="0" smtClean="0">
                      <a:latin typeface="Arial Rounded MT Bold" pitchFamily="34" charset="0"/>
                    </a:rPr>
                    <a:t> separation</a:t>
                  </a:r>
                  <a:endParaRPr lang="en-US" sz="2000" dirty="0"/>
                </a:p>
              </p:txBody>
            </p:sp>
            <p:sp>
              <p:nvSpPr>
                <p:cNvPr id="21" name="Rectangle 20"/>
                <p:cNvSpPr/>
                <p:nvPr/>
              </p:nvSpPr>
              <p:spPr>
                <a:xfrm>
                  <a:off x="3429000" y="1123890"/>
                  <a:ext cx="3691588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2000" dirty="0" err="1" smtClean="0">
                      <a:solidFill>
                        <a:srgbClr val="F57205"/>
                      </a:solidFill>
                      <a:latin typeface="Arial Rounded MT Bold" pitchFamily="34" charset="0"/>
                    </a:rPr>
                    <a:t>pion</a:t>
                  </a:r>
                  <a:r>
                    <a:rPr lang="en-US" sz="2000" dirty="0" err="1" smtClean="0">
                      <a:latin typeface="Arial Rounded MT Bold" pitchFamily="34" charset="0"/>
                    </a:rPr>
                    <a:t>-kaon</a:t>
                  </a:r>
                  <a:r>
                    <a:rPr lang="en-US" sz="2000" dirty="0" smtClean="0">
                      <a:latin typeface="Arial Rounded MT Bold" pitchFamily="34" charset="0"/>
                    </a:rPr>
                    <a:t>/proton separation</a:t>
                  </a:r>
                  <a:endParaRPr lang="en-US" sz="2000" dirty="0"/>
                </a:p>
              </p:txBody>
            </p:sp>
          </p:grpSp>
        </p:grpSp>
        <p:sp>
          <p:nvSpPr>
            <p:cNvPr id="16" name="Right Arrow 15"/>
            <p:cNvSpPr/>
            <p:nvPr/>
          </p:nvSpPr>
          <p:spPr>
            <a:xfrm>
              <a:off x="45720" y="1097280"/>
              <a:ext cx="293522" cy="145390"/>
            </a:xfrm>
            <a:prstGeom prst="rightArrow">
              <a:avLst/>
            </a:prstGeom>
            <a:solidFill>
              <a:srgbClr val="9900CC"/>
            </a:solidFill>
            <a:ln>
              <a:solidFill>
                <a:srgbClr val="6262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98120" y="5162490"/>
            <a:ext cx="2913396" cy="400110"/>
            <a:chOff x="45720" y="971490"/>
            <a:chExt cx="2913396" cy="400110"/>
          </a:xfrm>
        </p:grpSpPr>
        <p:sp>
          <p:nvSpPr>
            <p:cNvPr id="23" name="Rectangle 22"/>
            <p:cNvSpPr/>
            <p:nvPr/>
          </p:nvSpPr>
          <p:spPr>
            <a:xfrm>
              <a:off x="304800" y="971490"/>
              <a:ext cx="265431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 smtClean="0">
                  <a:solidFill>
                    <a:srgbClr val="F57205"/>
                  </a:solidFill>
                  <a:latin typeface="Arial Rounded MT Bold" pitchFamily="34" charset="0"/>
                </a:rPr>
                <a:t>2</a:t>
              </a:r>
              <a:r>
                <a:rPr lang="en-US" sz="2000" b="1" dirty="0" smtClean="0">
                  <a:solidFill>
                    <a:srgbClr val="F57205"/>
                  </a:solidFill>
                  <a:latin typeface="Symbol" pitchFamily="18" charset="2"/>
                </a:rPr>
                <a:t>p</a:t>
              </a:r>
              <a:r>
                <a:rPr lang="en-US" sz="2000" dirty="0" smtClean="0">
                  <a:solidFill>
                    <a:srgbClr val="F57205"/>
                  </a:solidFill>
                  <a:latin typeface="Arial Rounded MT Bold" pitchFamily="34" charset="0"/>
                </a:rPr>
                <a:t> coverage </a:t>
              </a:r>
              <a:r>
                <a:rPr lang="en-US" sz="2000" dirty="0" smtClean="0">
                  <a:latin typeface="Arial Rounded MT Bold" pitchFamily="34" charset="0"/>
                </a:rPr>
                <a:t>(SIDIS)</a:t>
              </a:r>
              <a:endParaRPr lang="en-US" sz="2000" dirty="0">
                <a:latin typeface="Arial Rounded MT Bold" pitchFamily="34" charset="0"/>
              </a:endParaRPr>
            </a:p>
          </p:txBody>
        </p:sp>
        <p:sp>
          <p:nvSpPr>
            <p:cNvPr id="24" name="Right Arrow 23"/>
            <p:cNvSpPr/>
            <p:nvPr/>
          </p:nvSpPr>
          <p:spPr>
            <a:xfrm>
              <a:off x="45720" y="1097280"/>
              <a:ext cx="293522" cy="145390"/>
            </a:xfrm>
            <a:prstGeom prst="rightArrow">
              <a:avLst/>
            </a:prstGeom>
            <a:solidFill>
              <a:srgbClr val="9900CC"/>
            </a:solidFill>
            <a:ln>
              <a:solidFill>
                <a:srgbClr val="6262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210804" y="5619690"/>
            <a:ext cx="6998554" cy="400110"/>
            <a:chOff x="45720" y="971490"/>
            <a:chExt cx="6998554" cy="400110"/>
          </a:xfrm>
        </p:grpSpPr>
        <p:sp>
          <p:nvSpPr>
            <p:cNvPr id="26" name="Rectangle 25"/>
            <p:cNvSpPr/>
            <p:nvPr/>
          </p:nvSpPr>
          <p:spPr>
            <a:xfrm>
              <a:off x="304800" y="971490"/>
              <a:ext cx="673947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 smtClean="0">
                  <a:solidFill>
                    <a:srgbClr val="F57205"/>
                  </a:solidFill>
                  <a:latin typeface="Arial Rounded MT Bold" pitchFamily="34" charset="0"/>
                </a:rPr>
                <a:t>Perform</a:t>
              </a:r>
              <a:r>
                <a:rPr lang="en-US" sz="2000" dirty="0" smtClean="0">
                  <a:solidFill>
                    <a:srgbClr val="626262"/>
                  </a:solidFill>
                  <a:latin typeface="Arial Rounded MT Bold" pitchFamily="34" charset="0"/>
                </a:rPr>
                <a:t> </a:t>
              </a:r>
              <a:r>
                <a:rPr lang="en-US" sz="2000" dirty="0" smtClean="0">
                  <a:latin typeface="Arial Rounded MT Bold" pitchFamily="34" charset="0"/>
                </a:rPr>
                <a:t>in non-negligible </a:t>
              </a:r>
              <a:r>
                <a:rPr lang="en-US" sz="2000" dirty="0" smtClean="0">
                  <a:solidFill>
                    <a:srgbClr val="F57205"/>
                  </a:solidFill>
                  <a:latin typeface="Arial Rounded MT Bold" pitchFamily="34" charset="0"/>
                </a:rPr>
                <a:t>magnetic field environment</a:t>
              </a:r>
              <a:endParaRPr lang="en-US" sz="2000" dirty="0">
                <a:solidFill>
                  <a:srgbClr val="F57205"/>
                </a:solidFill>
                <a:latin typeface="Arial Rounded MT Bold" pitchFamily="34" charset="0"/>
              </a:endParaRPr>
            </a:p>
          </p:txBody>
        </p:sp>
        <p:sp>
          <p:nvSpPr>
            <p:cNvPr id="27" name="Right Arrow 26"/>
            <p:cNvSpPr/>
            <p:nvPr/>
          </p:nvSpPr>
          <p:spPr>
            <a:xfrm>
              <a:off x="45720" y="1097280"/>
              <a:ext cx="293522" cy="145390"/>
            </a:xfrm>
            <a:prstGeom prst="rightArrow">
              <a:avLst/>
            </a:prstGeom>
            <a:solidFill>
              <a:srgbClr val="9900CC"/>
            </a:solidFill>
            <a:ln>
              <a:solidFill>
                <a:srgbClr val="6262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219456" y="6076890"/>
            <a:ext cx="7033050" cy="400110"/>
            <a:chOff x="45720" y="971490"/>
            <a:chExt cx="7033050" cy="400110"/>
          </a:xfrm>
        </p:grpSpPr>
        <p:sp>
          <p:nvSpPr>
            <p:cNvPr id="29" name="Rectangle 28"/>
            <p:cNvSpPr/>
            <p:nvPr/>
          </p:nvSpPr>
          <p:spPr>
            <a:xfrm>
              <a:off x="304800" y="971490"/>
              <a:ext cx="677397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 smtClean="0">
                  <a:solidFill>
                    <a:srgbClr val="F57205"/>
                  </a:solidFill>
                  <a:latin typeface="Arial Rounded MT Bold" pitchFamily="34" charset="0"/>
                </a:rPr>
                <a:t>Simple design</a:t>
              </a:r>
              <a:r>
                <a:rPr lang="en-US" sz="2000" dirty="0" smtClean="0">
                  <a:latin typeface="Arial Rounded MT Bold" pitchFamily="34" charset="0"/>
                </a:rPr>
                <a:t>: cost effective, easy to install, operate</a:t>
              </a:r>
              <a:endParaRPr lang="en-US" sz="2000" dirty="0">
                <a:latin typeface="Arial Rounded MT Bold" pitchFamily="34" charset="0"/>
              </a:endParaRPr>
            </a:p>
          </p:txBody>
        </p:sp>
        <p:sp>
          <p:nvSpPr>
            <p:cNvPr id="30" name="Right Arrow 29"/>
            <p:cNvSpPr/>
            <p:nvPr/>
          </p:nvSpPr>
          <p:spPr>
            <a:xfrm>
              <a:off x="45720" y="1097280"/>
              <a:ext cx="293522" cy="145390"/>
            </a:xfrm>
            <a:prstGeom prst="rightArrow">
              <a:avLst/>
            </a:prstGeom>
            <a:solidFill>
              <a:srgbClr val="9900CC"/>
            </a:solidFill>
            <a:ln>
              <a:solidFill>
                <a:srgbClr val="6262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Rectangle 30"/>
          <p:cNvSpPr/>
          <p:nvPr/>
        </p:nvSpPr>
        <p:spPr>
          <a:xfrm>
            <a:off x="2998256" y="0"/>
            <a:ext cx="2792944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500" b="1" dirty="0" smtClean="0">
                <a:solidFill>
                  <a:srgbClr val="F57205"/>
                </a:solidFill>
              </a:rPr>
              <a:t>Requirements</a:t>
            </a:r>
            <a:endParaRPr lang="en-US" sz="3500" dirty="0"/>
          </a:p>
        </p:txBody>
      </p:sp>
      <p:sp>
        <p:nvSpPr>
          <p:cNvPr id="32" name="Rectangle 31"/>
          <p:cNvSpPr/>
          <p:nvPr/>
        </p:nvSpPr>
        <p:spPr>
          <a:xfrm>
            <a:off x="4191000" y="2472154"/>
            <a:ext cx="478849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600" dirty="0" smtClean="0">
                <a:latin typeface="Arial Rounded MT Bold" pitchFamily="34" charset="0"/>
              </a:rPr>
              <a:t> don’t care about performance below 1.5 </a:t>
            </a:r>
            <a:r>
              <a:rPr lang="en-US" sz="1600" dirty="0" err="1" smtClean="0">
                <a:latin typeface="Arial Rounded MT Bold" pitchFamily="34" charset="0"/>
              </a:rPr>
              <a:t>GeV</a:t>
            </a:r>
            <a:endParaRPr lang="en-US" sz="1600" dirty="0"/>
          </a:p>
        </p:txBody>
      </p:sp>
      <p:sp>
        <p:nvSpPr>
          <p:cNvPr id="33" name="Rectangle 32"/>
          <p:cNvSpPr/>
          <p:nvPr/>
        </p:nvSpPr>
        <p:spPr>
          <a:xfrm>
            <a:off x="4191000" y="2209800"/>
            <a:ext cx="368581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600" dirty="0" smtClean="0">
                <a:latin typeface="Arial Rounded MT Bold" pitchFamily="34" charset="0"/>
              </a:rPr>
              <a:t> </a:t>
            </a:r>
            <a:r>
              <a:rPr lang="en-US" sz="1600" dirty="0" smtClean="0">
                <a:solidFill>
                  <a:srgbClr val="F57205"/>
                </a:solidFill>
                <a:latin typeface="Arial Rounded MT Bold" pitchFamily="34" charset="0"/>
              </a:rPr>
              <a:t>positive</a:t>
            </a:r>
            <a:r>
              <a:rPr lang="en-US" sz="1600" dirty="0" smtClean="0">
                <a:latin typeface="Arial Rounded MT Bold" pitchFamily="34" charset="0"/>
              </a:rPr>
              <a:t> identification of </a:t>
            </a:r>
            <a:r>
              <a:rPr lang="en-US" sz="1600" dirty="0" smtClean="0">
                <a:solidFill>
                  <a:srgbClr val="F57205"/>
                </a:solidFill>
                <a:latin typeface="Arial Rounded MT Bold" pitchFamily="34" charset="0"/>
              </a:rPr>
              <a:t>electrons</a:t>
            </a:r>
            <a:endParaRPr lang="en-US" sz="1600" dirty="0">
              <a:solidFill>
                <a:srgbClr val="F57205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4191000" y="2776954"/>
            <a:ext cx="357187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600" dirty="0" smtClean="0">
                <a:latin typeface="Arial Rounded MT Bold" pitchFamily="34" charset="0"/>
              </a:rPr>
              <a:t> CO</a:t>
            </a:r>
            <a:r>
              <a:rPr lang="en-US" sz="1600" baseline="-25000" dirty="0" smtClean="0">
                <a:latin typeface="Arial Rounded MT Bold" pitchFamily="34" charset="0"/>
              </a:rPr>
              <a:t>2</a:t>
            </a:r>
            <a:r>
              <a:rPr lang="en-US" sz="1600" dirty="0" smtClean="0">
                <a:latin typeface="Arial Rounded MT Bold" pitchFamily="34" charset="0"/>
              </a:rPr>
              <a:t>, CF</a:t>
            </a:r>
            <a:r>
              <a:rPr lang="en-US" sz="1600" baseline="-25000" dirty="0" smtClean="0">
                <a:latin typeface="Arial Rounded MT Bold" pitchFamily="34" charset="0"/>
              </a:rPr>
              <a:t>4</a:t>
            </a:r>
            <a:r>
              <a:rPr lang="en-US" sz="1600" dirty="0" smtClean="0">
                <a:latin typeface="Arial Rounded MT Bold" pitchFamily="34" charset="0"/>
              </a:rPr>
              <a:t> would work as radiator</a:t>
            </a:r>
            <a:endParaRPr lang="en-US" sz="1600" dirty="0"/>
          </a:p>
        </p:txBody>
      </p:sp>
      <p:sp>
        <p:nvSpPr>
          <p:cNvPr id="35" name="Rectangle 34"/>
          <p:cNvSpPr/>
          <p:nvPr/>
        </p:nvSpPr>
        <p:spPr>
          <a:xfrm>
            <a:off x="4191001" y="3081754"/>
            <a:ext cx="4953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600" dirty="0" smtClean="0">
                <a:latin typeface="Arial Rounded MT Bold" pitchFamily="34" charset="0"/>
              </a:rPr>
              <a:t> gas length available: ~ 2 m (kinematics dependent)</a:t>
            </a:r>
            <a:endParaRPr lang="en-US" sz="1600" dirty="0"/>
          </a:p>
        </p:txBody>
      </p:sp>
      <p:sp>
        <p:nvSpPr>
          <p:cNvPr id="37" name="Rectangle 36"/>
          <p:cNvSpPr/>
          <p:nvPr/>
        </p:nvSpPr>
        <p:spPr>
          <a:xfrm>
            <a:off x="4191000" y="4054496"/>
            <a:ext cx="329449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600" dirty="0" smtClean="0">
                <a:latin typeface="Arial Rounded MT Bold" pitchFamily="34" charset="0"/>
              </a:rPr>
              <a:t> </a:t>
            </a:r>
            <a:r>
              <a:rPr lang="en-US" sz="1600" dirty="0" smtClean="0">
                <a:solidFill>
                  <a:srgbClr val="F57205"/>
                </a:solidFill>
                <a:latin typeface="Arial Rounded MT Bold" pitchFamily="34" charset="0"/>
              </a:rPr>
              <a:t>positive</a:t>
            </a:r>
            <a:r>
              <a:rPr lang="en-US" sz="1600" dirty="0" smtClean="0">
                <a:latin typeface="Arial Rounded MT Bold" pitchFamily="34" charset="0"/>
              </a:rPr>
              <a:t> identification of </a:t>
            </a:r>
            <a:r>
              <a:rPr lang="en-US" sz="1600" dirty="0" err="1" smtClean="0">
                <a:solidFill>
                  <a:srgbClr val="F57205"/>
                </a:solidFill>
                <a:latin typeface="Arial Rounded MT Bold" pitchFamily="34" charset="0"/>
              </a:rPr>
              <a:t>pions</a:t>
            </a:r>
            <a:endParaRPr lang="en-US" sz="1600" dirty="0">
              <a:solidFill>
                <a:srgbClr val="F57205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4191000" y="4368225"/>
            <a:ext cx="42829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600" dirty="0" smtClean="0">
                <a:latin typeface="Arial Rounded MT Bold" pitchFamily="34" charset="0"/>
              </a:rPr>
              <a:t> C</a:t>
            </a:r>
            <a:r>
              <a:rPr lang="en-US" sz="1600" baseline="-25000" dirty="0" smtClean="0">
                <a:latin typeface="Arial Rounded MT Bold" pitchFamily="34" charset="0"/>
              </a:rPr>
              <a:t>4</a:t>
            </a:r>
            <a:r>
              <a:rPr lang="en-US" sz="1600" dirty="0" smtClean="0">
                <a:latin typeface="Arial Rounded MT Bold" pitchFamily="34" charset="0"/>
              </a:rPr>
              <a:t>F</a:t>
            </a:r>
            <a:r>
              <a:rPr lang="en-US" sz="1600" baseline="-25000" dirty="0" smtClean="0">
                <a:latin typeface="Arial Rounded MT Bold" pitchFamily="34" charset="0"/>
              </a:rPr>
              <a:t>8</a:t>
            </a:r>
            <a:r>
              <a:rPr lang="en-US" sz="1600" dirty="0" smtClean="0">
                <a:latin typeface="Arial Rounded MT Bold" pitchFamily="34" charset="0"/>
              </a:rPr>
              <a:t>O at 1.5 </a:t>
            </a:r>
            <a:r>
              <a:rPr lang="en-US" sz="1600" dirty="0" err="1" smtClean="0">
                <a:latin typeface="Arial Rounded MT Bold" pitchFamily="34" charset="0"/>
              </a:rPr>
              <a:t>atm</a:t>
            </a:r>
            <a:r>
              <a:rPr lang="en-US" sz="1600" dirty="0" smtClean="0">
                <a:latin typeface="Arial Rounded MT Bold" pitchFamily="34" charset="0"/>
              </a:rPr>
              <a:t> would work as radiator</a:t>
            </a:r>
            <a:endParaRPr lang="en-US" sz="1600" dirty="0"/>
          </a:p>
        </p:txBody>
      </p:sp>
      <p:sp>
        <p:nvSpPr>
          <p:cNvPr id="39" name="Rectangle 38"/>
          <p:cNvSpPr/>
          <p:nvPr/>
        </p:nvSpPr>
        <p:spPr>
          <a:xfrm>
            <a:off x="4191001" y="4673025"/>
            <a:ext cx="4953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600" dirty="0" smtClean="0">
                <a:latin typeface="Arial Rounded MT Bold" pitchFamily="34" charset="0"/>
              </a:rPr>
              <a:t> gas length available: ~ 0.9 m (kinematics dependent)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9955730">
            <a:off x="8595888" y="21936"/>
            <a:ext cx="694373" cy="591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748209">
            <a:off x="-152400" y="6166975"/>
            <a:ext cx="744440" cy="796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977574">
            <a:off x="-160637" y="12183"/>
            <a:ext cx="537210" cy="660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686800" y="4023360"/>
            <a:ext cx="777240" cy="777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2133600" y="0"/>
            <a:ext cx="4786054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500" b="1" dirty="0" smtClean="0">
                <a:solidFill>
                  <a:srgbClr val="F57205"/>
                </a:solidFill>
              </a:rPr>
              <a:t>Optics: Spherical Mirrors</a:t>
            </a:r>
            <a:endParaRPr lang="en-US" sz="3500" dirty="0"/>
          </a:p>
        </p:txBody>
      </p:sp>
      <p:graphicFrame>
        <p:nvGraphicFramePr>
          <p:cNvPr id="13" name="Object 3"/>
          <p:cNvGraphicFramePr>
            <a:graphicFrameLocks noChangeAspect="1"/>
          </p:cNvGraphicFramePr>
          <p:nvPr/>
        </p:nvGraphicFramePr>
        <p:xfrm>
          <a:off x="6019800" y="3234342"/>
          <a:ext cx="3276600" cy="1801658"/>
        </p:xfrm>
        <a:graphic>
          <a:graphicData uri="http://schemas.openxmlformats.org/presentationml/2006/ole">
            <p:oleObj spid="_x0000_s2051" name="Equation" r:id="rId7" imgW="1015920" imgH="583920" progId="Equation.3">
              <p:embed/>
            </p:oleObj>
          </a:graphicData>
        </a:graphic>
      </p:graphicFrame>
      <p:pic>
        <p:nvPicPr>
          <p:cNvPr id="17" name="Picture 16" descr="sphere_and_cone_intersect.png"/>
          <p:cNvPicPr>
            <a:picLocks noChangeAspect="1"/>
          </p:cNvPicPr>
          <p:nvPr/>
        </p:nvPicPr>
        <p:blipFill>
          <a:blip r:embed="rId8" cstate="print"/>
          <a:srcRect l="9703" t="43333" r="68825" b="32854"/>
          <a:stretch>
            <a:fillRect/>
          </a:stretch>
        </p:blipFill>
        <p:spPr>
          <a:xfrm>
            <a:off x="7696200" y="5257800"/>
            <a:ext cx="1447800" cy="1600200"/>
          </a:xfrm>
          <a:prstGeom prst="rect">
            <a:avLst/>
          </a:prstGeom>
        </p:spPr>
      </p:pic>
      <p:pic>
        <p:nvPicPr>
          <p:cNvPr id="18" name="Picture 17" descr="how_we_make_mirror_exp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1295400"/>
            <a:ext cx="4777143" cy="3771428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219456" y="609600"/>
            <a:ext cx="8924544" cy="707886"/>
            <a:chOff x="45720" y="971490"/>
            <a:chExt cx="8924544" cy="707886"/>
          </a:xfrm>
        </p:grpSpPr>
        <p:sp>
          <p:nvSpPr>
            <p:cNvPr id="20" name="Rectangle 19"/>
            <p:cNvSpPr/>
            <p:nvPr/>
          </p:nvSpPr>
          <p:spPr>
            <a:xfrm>
              <a:off x="304800" y="971490"/>
              <a:ext cx="8665464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dirty="0" smtClean="0">
                  <a:solidFill>
                    <a:srgbClr val="F57205"/>
                  </a:solidFill>
                  <a:latin typeface="Arial Rounded MT Bold" pitchFamily="34" charset="0"/>
                </a:rPr>
                <a:t>Purpose</a:t>
              </a:r>
              <a:r>
                <a:rPr lang="en-US" sz="2000" dirty="0" smtClean="0">
                  <a:latin typeface="Arial Rounded MT Bold" pitchFamily="34" charset="0"/>
                </a:rPr>
                <a:t>: focus on small size photon detectors + ensure good 2</a:t>
              </a:r>
              <a:r>
                <a:rPr lang="en-US" sz="2000" dirty="0" smtClean="0">
                  <a:latin typeface="Symbol" pitchFamily="18" charset="2"/>
                </a:rPr>
                <a:t>p</a:t>
              </a:r>
              <a:r>
                <a:rPr lang="en-US" sz="2000" dirty="0" smtClean="0">
                  <a:latin typeface="Arial Rounded MT Bold" pitchFamily="34" charset="0"/>
                </a:rPr>
                <a:t> coverage</a:t>
              </a:r>
              <a:endParaRPr lang="en-US" sz="2000" dirty="0">
                <a:latin typeface="Arial Rounded MT Bold" pitchFamily="34" charset="0"/>
              </a:endParaRPr>
            </a:p>
          </p:txBody>
        </p:sp>
        <p:sp>
          <p:nvSpPr>
            <p:cNvPr id="21" name="Right Arrow 20"/>
            <p:cNvSpPr/>
            <p:nvPr/>
          </p:nvSpPr>
          <p:spPr>
            <a:xfrm>
              <a:off x="45720" y="1097280"/>
              <a:ext cx="293522" cy="145390"/>
            </a:xfrm>
            <a:prstGeom prst="rightArrow">
              <a:avLst/>
            </a:prstGeom>
            <a:solidFill>
              <a:srgbClr val="9900CC"/>
            </a:solidFill>
            <a:ln>
              <a:solidFill>
                <a:srgbClr val="6262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Rectangle 21"/>
          <p:cNvSpPr/>
          <p:nvPr/>
        </p:nvSpPr>
        <p:spPr>
          <a:xfrm>
            <a:off x="3657601" y="1117937"/>
            <a:ext cx="54863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u="sng" dirty="0" smtClean="0">
                <a:solidFill>
                  <a:srgbClr val="9900CC"/>
                </a:solidFill>
                <a:latin typeface="Arial Rounded MT Bold" pitchFamily="34" charset="0"/>
              </a:rPr>
              <a:t>How we “make” them</a:t>
            </a:r>
            <a:r>
              <a:rPr lang="en-US" sz="2000" dirty="0" smtClean="0">
                <a:solidFill>
                  <a:srgbClr val="9900CC"/>
                </a:solidFill>
                <a:latin typeface="Arial Rounded MT Bold" pitchFamily="34" charset="0"/>
              </a:rPr>
              <a:t>: </a:t>
            </a:r>
            <a:r>
              <a:rPr lang="en-US" sz="2000" dirty="0" smtClean="0">
                <a:latin typeface="Arial Rounded MT Bold" pitchFamily="34" charset="0"/>
              </a:rPr>
              <a:t>using the “small spread around the central ray” approximation </a:t>
            </a:r>
            <a:endParaRPr lang="en-US" sz="2000" dirty="0"/>
          </a:p>
        </p:txBody>
      </p:sp>
      <p:sp>
        <p:nvSpPr>
          <p:cNvPr id="23" name="Rectangle 22"/>
          <p:cNvSpPr/>
          <p:nvPr/>
        </p:nvSpPr>
        <p:spPr>
          <a:xfrm>
            <a:off x="3962400" y="2133600"/>
            <a:ext cx="5257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F57205"/>
                </a:solidFill>
                <a:latin typeface="Arial Rounded MT Bold" pitchFamily="34" charset="0"/>
              </a:rPr>
              <a:t>Input: x</a:t>
            </a:r>
            <a:r>
              <a:rPr lang="en-US" sz="2000" baseline="-25000" dirty="0" smtClean="0">
                <a:solidFill>
                  <a:srgbClr val="F57205"/>
                </a:solidFill>
                <a:latin typeface="Arial Rounded MT Bold" pitchFamily="34" charset="0"/>
              </a:rPr>
              <a:t>i </a:t>
            </a:r>
            <a:r>
              <a:rPr lang="en-US" sz="2000" dirty="0" smtClean="0">
                <a:latin typeface="Arial Rounded MT Bold" pitchFamily="34" charset="0"/>
              </a:rPr>
              <a:t>(central ray) and </a:t>
            </a:r>
            <a:r>
              <a:rPr lang="en-US" sz="2000" dirty="0" err="1" smtClean="0">
                <a:solidFill>
                  <a:srgbClr val="F57205"/>
                </a:solidFill>
                <a:latin typeface="Arial Rounded MT Bold" pitchFamily="34" charset="0"/>
              </a:rPr>
              <a:t>x</a:t>
            </a:r>
            <a:r>
              <a:rPr lang="en-US" sz="2000" baseline="-25000" dirty="0" err="1" smtClean="0">
                <a:solidFill>
                  <a:srgbClr val="F57205"/>
                </a:solidFill>
                <a:latin typeface="Arial Rounded MT Bold" pitchFamily="34" charset="0"/>
              </a:rPr>
              <a:t>r</a:t>
            </a:r>
            <a:r>
              <a:rPr lang="en-US" sz="2000" dirty="0" smtClean="0">
                <a:latin typeface="Arial Rounded MT Bold" pitchFamily="34" charset="0"/>
              </a:rPr>
              <a:t> (the photon detector coordinates)</a:t>
            </a:r>
            <a:endParaRPr lang="en-US" sz="2000" dirty="0"/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3276600" y="3512000"/>
          <a:ext cx="2971800" cy="1669600"/>
        </p:xfrm>
        <a:graphic>
          <a:graphicData uri="http://schemas.openxmlformats.org/presentationml/2006/ole">
            <p:oleObj spid="_x0000_s2050" name="Equation" r:id="rId10" imgW="799920" imgH="469800" progId="Equation.3">
              <p:embed/>
            </p:oleObj>
          </a:graphicData>
        </a:graphic>
      </p:graphicFrame>
      <p:sp>
        <p:nvSpPr>
          <p:cNvPr id="24" name="Rectangle 23"/>
          <p:cNvSpPr/>
          <p:nvPr/>
        </p:nvSpPr>
        <p:spPr>
          <a:xfrm>
            <a:off x="3962400" y="2895600"/>
            <a:ext cx="5257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F57205"/>
                </a:solidFill>
                <a:latin typeface="Arial Rounded MT Bold" pitchFamily="34" charset="0"/>
              </a:rPr>
              <a:t>Output: </a:t>
            </a:r>
            <a:r>
              <a:rPr lang="en-US" sz="2000" dirty="0" smtClean="0">
                <a:latin typeface="Arial Rounded MT Bold" pitchFamily="34" charset="0"/>
              </a:rPr>
              <a:t>radius of sphere (</a:t>
            </a:r>
            <a:r>
              <a:rPr lang="en-US" sz="2000" dirty="0" smtClean="0">
                <a:solidFill>
                  <a:srgbClr val="F57205"/>
                </a:solidFill>
                <a:latin typeface="Arial Rounded MT Bold" pitchFamily="34" charset="0"/>
              </a:rPr>
              <a:t>mirror curvature</a:t>
            </a:r>
            <a:r>
              <a:rPr lang="en-US" sz="2000" dirty="0" smtClean="0">
                <a:latin typeface="Arial Rounded MT Bold" pitchFamily="34" charset="0"/>
              </a:rPr>
              <a:t>) and position of its center</a:t>
            </a:r>
            <a:endParaRPr lang="en-US" sz="2000" dirty="0"/>
          </a:p>
        </p:txBody>
      </p:sp>
      <p:sp>
        <p:nvSpPr>
          <p:cNvPr id="25" name="Rectangle 24"/>
          <p:cNvSpPr/>
          <p:nvPr/>
        </p:nvSpPr>
        <p:spPr>
          <a:xfrm>
            <a:off x="152400" y="5007114"/>
            <a:ext cx="7543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u="sng" dirty="0" smtClean="0">
                <a:solidFill>
                  <a:srgbClr val="9900CC"/>
                </a:solidFill>
                <a:latin typeface="Arial Rounded MT Bold" pitchFamily="34" charset="0"/>
              </a:rPr>
              <a:t>The mirror size</a:t>
            </a:r>
            <a:r>
              <a:rPr lang="en-US" sz="2000" dirty="0" smtClean="0">
                <a:solidFill>
                  <a:srgbClr val="9900CC"/>
                </a:solidFill>
                <a:latin typeface="Arial Rounded MT Bold" pitchFamily="34" charset="0"/>
              </a:rPr>
              <a:t> </a:t>
            </a:r>
            <a:r>
              <a:rPr lang="en-US" sz="2000" dirty="0" smtClean="0">
                <a:latin typeface="Arial Rounded MT Bold" pitchFamily="34" charset="0"/>
              </a:rPr>
              <a:t>is defined by the polar angular acceptance that needs to be covered and number of sectors (30)*</a:t>
            </a:r>
            <a:endParaRPr lang="en-US" sz="2000" dirty="0"/>
          </a:p>
        </p:txBody>
      </p:sp>
      <p:cxnSp>
        <p:nvCxnSpPr>
          <p:cNvPr id="27" name="Straight Arrow Connector 26"/>
          <p:cNvCxnSpPr/>
          <p:nvPr/>
        </p:nvCxnSpPr>
        <p:spPr>
          <a:xfrm flipH="1">
            <a:off x="7772400" y="6096000"/>
            <a:ext cx="381000" cy="0"/>
          </a:xfrm>
          <a:prstGeom prst="straightConnector1">
            <a:avLst/>
          </a:prstGeom>
          <a:ln w="28575">
            <a:solidFill>
              <a:srgbClr val="F5720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533400" y="6519446"/>
            <a:ext cx="475944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Arial Rounded MT Bold" pitchFamily="34" charset="0"/>
              </a:rPr>
              <a:t>*SIDIS doesn’t need sectoring but PVDIS does</a:t>
            </a:r>
            <a:endParaRPr lang="en-US" sz="1600" dirty="0"/>
          </a:p>
        </p:txBody>
      </p:sp>
      <p:sp>
        <p:nvSpPr>
          <p:cNvPr id="31" name="Rectangle 30"/>
          <p:cNvSpPr/>
          <p:nvPr/>
        </p:nvSpPr>
        <p:spPr>
          <a:xfrm>
            <a:off x="1295400" y="5638800"/>
            <a:ext cx="6781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Arial Rounded MT Bold" pitchFamily="34" charset="0"/>
              </a:rPr>
              <a:t>Cone section </a:t>
            </a:r>
            <a:r>
              <a:rPr lang="en-US" dirty="0" smtClean="0">
                <a:latin typeface="Arial Rounded MT Bold" pitchFamily="34" charset="0"/>
              </a:rPr>
              <a:t>with size defined by the min and max polar angles intersects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Rounded MT Bold" pitchFamily="34" charset="0"/>
              </a:rPr>
              <a:t>sphere of radius R </a:t>
            </a:r>
            <a:r>
              <a:rPr lang="en-US" dirty="0" smtClean="0">
                <a:latin typeface="Arial Rounded MT Bold" pitchFamily="34" charset="0"/>
              </a:rPr>
              <a:t>to cut out one of the 30 spherical mirrors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9955730">
            <a:off x="8595888" y="21936"/>
            <a:ext cx="694373" cy="591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748209">
            <a:off x="-152400" y="6166975"/>
            <a:ext cx="744440" cy="796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977574">
            <a:off x="-160637" y="12183"/>
            <a:ext cx="537210" cy="660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686800" y="4023360"/>
            <a:ext cx="777240" cy="777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Group 9"/>
          <p:cNvGrpSpPr/>
          <p:nvPr/>
        </p:nvGrpSpPr>
        <p:grpSpPr>
          <a:xfrm>
            <a:off x="5638800" y="3505200"/>
            <a:ext cx="3001667" cy="2931859"/>
            <a:chOff x="423404" y="3710226"/>
            <a:chExt cx="2501389" cy="2443216"/>
          </a:xfrm>
        </p:grpSpPr>
        <p:grpSp>
          <p:nvGrpSpPr>
            <p:cNvPr id="11" name="Group 18"/>
            <p:cNvGrpSpPr/>
            <p:nvPr/>
          </p:nvGrpSpPr>
          <p:grpSpPr>
            <a:xfrm>
              <a:off x="423404" y="3710226"/>
              <a:ext cx="2501389" cy="2443216"/>
              <a:chOff x="423404" y="3710226"/>
              <a:chExt cx="2501389" cy="2443216"/>
            </a:xfrm>
          </p:grpSpPr>
          <p:grpSp>
            <p:nvGrpSpPr>
              <p:cNvPr id="13" name="Group 16"/>
              <p:cNvGrpSpPr/>
              <p:nvPr/>
            </p:nvGrpSpPr>
            <p:grpSpPr>
              <a:xfrm>
                <a:off x="582624" y="3710226"/>
                <a:ext cx="2342169" cy="2335776"/>
                <a:chOff x="582624" y="3710226"/>
                <a:chExt cx="2342169" cy="2335776"/>
              </a:xfrm>
            </p:grpSpPr>
            <p:grpSp>
              <p:nvGrpSpPr>
                <p:cNvPr id="15" name="Group 14"/>
                <p:cNvGrpSpPr/>
                <p:nvPr/>
              </p:nvGrpSpPr>
              <p:grpSpPr>
                <a:xfrm>
                  <a:off x="582624" y="3710226"/>
                  <a:ext cx="2342169" cy="2157174"/>
                  <a:chOff x="582624" y="3710226"/>
                  <a:chExt cx="2342169" cy="2157174"/>
                </a:xfrm>
              </p:grpSpPr>
              <p:grpSp>
                <p:nvGrpSpPr>
                  <p:cNvPr id="17" name="Group 12"/>
                  <p:cNvGrpSpPr/>
                  <p:nvPr/>
                </p:nvGrpSpPr>
                <p:grpSpPr>
                  <a:xfrm>
                    <a:off x="582624" y="3768507"/>
                    <a:ext cx="2008176" cy="2098893"/>
                    <a:chOff x="201624" y="3768507"/>
                    <a:chExt cx="2008176" cy="2098893"/>
                  </a:xfrm>
                </p:grpSpPr>
                <p:pic>
                  <p:nvPicPr>
                    <p:cNvPr id="19" name="Picture 3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6" cstate="print"/>
                    <a:srcRect l="71449" t="54167" r="14495" b="20833"/>
                    <a:stretch>
                      <a:fillRect/>
                    </a:stretch>
                  </p:blipFill>
                  <p:spPr bwMode="auto">
                    <a:xfrm>
                      <a:off x="381000" y="4038600"/>
                      <a:ext cx="1828800" cy="182880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</p:pic>
                <p:sp>
                  <p:nvSpPr>
                    <p:cNvPr id="20" name="Rectangle 19"/>
                    <p:cNvSpPr/>
                    <p:nvPr/>
                  </p:nvSpPr>
                  <p:spPr>
                    <a:xfrm rot="1560000">
                      <a:off x="201624" y="3768507"/>
                      <a:ext cx="511149" cy="1225985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18" name="Rectangle 17"/>
                  <p:cNvSpPr/>
                  <p:nvPr/>
                </p:nvSpPr>
                <p:spPr>
                  <a:xfrm rot="6360000">
                    <a:off x="1857482" y="3175714"/>
                    <a:ext cx="532800" cy="1601823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16" name="Rectangle 15"/>
                <p:cNvSpPr/>
                <p:nvPr/>
              </p:nvSpPr>
              <p:spPr>
                <a:xfrm rot="1500000">
                  <a:off x="2370198" y="4820017"/>
                  <a:ext cx="511149" cy="1225985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4" name="Rectangle 13"/>
              <p:cNvSpPr/>
              <p:nvPr/>
            </p:nvSpPr>
            <p:spPr>
              <a:xfrm rot="6360000">
                <a:off x="957916" y="5086130"/>
                <a:ext cx="532800" cy="160182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Rectangle 11"/>
            <p:cNvSpPr/>
            <p:nvPr/>
          </p:nvSpPr>
          <p:spPr>
            <a:xfrm>
              <a:off x="731520" y="5029200"/>
              <a:ext cx="76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304800" y="762000"/>
            <a:ext cx="4953000" cy="2971800"/>
            <a:chOff x="304800" y="762000"/>
            <a:chExt cx="4953000" cy="2971800"/>
          </a:xfrm>
        </p:grpSpPr>
        <p:sp>
          <p:nvSpPr>
            <p:cNvPr id="24" name="Rectangle 23"/>
            <p:cNvSpPr/>
            <p:nvPr/>
          </p:nvSpPr>
          <p:spPr>
            <a:xfrm>
              <a:off x="304800" y="762000"/>
              <a:ext cx="495300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b="1" dirty="0" smtClean="0">
                  <a:solidFill>
                    <a:srgbClr val="F5720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Rounded MT Bold" pitchFamily="34" charset="0"/>
                </a:rPr>
                <a:t>GEMs + </a:t>
              </a:r>
              <a:r>
                <a:rPr lang="en-US" sz="2000" b="1" dirty="0" err="1" smtClean="0">
                  <a:solidFill>
                    <a:srgbClr val="F5720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Rounded MT Bold" pitchFamily="34" charset="0"/>
                </a:rPr>
                <a:t>CsI</a:t>
              </a:r>
              <a:r>
                <a:rPr lang="en-US" sz="2000" b="1" dirty="0" smtClean="0">
                  <a:solidFill>
                    <a:srgbClr val="F5720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Rounded MT Bold" pitchFamily="34" charset="0"/>
                </a:rPr>
                <a:t> </a:t>
              </a:r>
              <a:r>
                <a:rPr lang="en-US" dirty="0" smtClean="0">
                  <a:latin typeface="Arial Rounded MT Bold" pitchFamily="34" charset="0"/>
                </a:rPr>
                <a:t>(used by PHENIX)</a:t>
              </a:r>
              <a:endParaRPr lang="en-US" u="sng" dirty="0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381000" y="1428690"/>
              <a:ext cx="4267200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dirty="0" smtClean="0">
                  <a:latin typeface="Arial Rounded MT Bold" pitchFamily="34" charset="0"/>
                  <a:sym typeface="Wingdings" pitchFamily="2" charset="2"/>
                </a:rPr>
                <a:t></a:t>
              </a:r>
              <a:r>
                <a:rPr lang="en-US" sz="2000" dirty="0" smtClean="0">
                  <a:solidFill>
                    <a:srgbClr val="626262"/>
                  </a:solidFill>
                  <a:latin typeface="Arial Rounded MT Bold" pitchFamily="34" charset="0"/>
                  <a:sym typeface="Wingdings" pitchFamily="2" charset="2"/>
                </a:rPr>
                <a:t> </a:t>
              </a:r>
              <a:r>
                <a:rPr lang="en-US" sz="2000" dirty="0" err="1" smtClean="0">
                  <a:solidFill>
                    <a:srgbClr val="F57205"/>
                  </a:solidFill>
                  <a:latin typeface="Arial Rounded MT Bold" pitchFamily="34" charset="0"/>
                  <a:sym typeface="Wingdings" pitchFamily="2" charset="2"/>
                </a:rPr>
                <a:t>CsI</a:t>
              </a:r>
              <a:r>
                <a:rPr lang="en-US" sz="2000" dirty="0" smtClean="0">
                  <a:latin typeface="Arial Rounded MT Bold" pitchFamily="34" charset="0"/>
                  <a:sym typeface="Wingdings" pitchFamily="2" charset="2"/>
                </a:rPr>
                <a:t>: sensitive to </a:t>
              </a:r>
              <a:r>
                <a:rPr lang="en-US" sz="2000" dirty="0" smtClean="0">
                  <a:solidFill>
                    <a:srgbClr val="F57205"/>
                  </a:solidFill>
                  <a:latin typeface="Arial Rounded MT Bold" pitchFamily="34" charset="0"/>
                  <a:sym typeface="Wingdings" pitchFamily="2" charset="2"/>
                </a:rPr>
                <a:t>deep UV</a:t>
              </a:r>
              <a:r>
                <a:rPr lang="en-US" sz="2000" dirty="0" smtClean="0">
                  <a:solidFill>
                    <a:srgbClr val="00F26D"/>
                  </a:solidFill>
                  <a:latin typeface="Arial Rounded MT Bold" pitchFamily="34" charset="0"/>
                  <a:sym typeface="Wingdings" pitchFamily="2" charset="2"/>
                </a:rPr>
                <a:t> </a:t>
              </a:r>
              <a:r>
                <a:rPr lang="en-US" sz="2000" dirty="0" smtClean="0">
                  <a:latin typeface="Arial Rounded MT Bold" pitchFamily="34" charset="0"/>
                  <a:sym typeface="Wingdings" pitchFamily="2" charset="2"/>
                </a:rPr>
                <a:t>light, high quantum efficiency (up to 60-70% at </a:t>
              </a:r>
              <a:r>
                <a:rPr lang="en-US" sz="2000" dirty="0" smtClean="0">
                  <a:solidFill>
                    <a:srgbClr val="F57205"/>
                  </a:solidFill>
                  <a:latin typeface="Arial Rounded MT Bold" pitchFamily="34" charset="0"/>
                  <a:sym typeface="Wingdings" pitchFamily="2" charset="2"/>
                </a:rPr>
                <a:t>110 nm</a:t>
              </a:r>
              <a:r>
                <a:rPr lang="en-US" sz="2000" dirty="0" smtClean="0">
                  <a:latin typeface="Arial Rounded MT Bold" pitchFamily="34" charset="0"/>
                  <a:sym typeface="Wingdings" pitchFamily="2" charset="2"/>
                </a:rPr>
                <a:t>)</a:t>
              </a:r>
              <a:endParaRPr lang="en-US" sz="2000" dirty="0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381000" y="1123890"/>
              <a:ext cx="403860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dirty="0" smtClean="0">
                  <a:latin typeface="Arial Rounded MT Bold" pitchFamily="34" charset="0"/>
                  <a:sym typeface="Wingdings" pitchFamily="2" charset="2"/>
                </a:rPr>
                <a:t> Insensitive to magnetic field</a:t>
              </a:r>
              <a:endParaRPr lang="en-US" sz="2000" dirty="0"/>
            </a:p>
          </p:txBody>
        </p:sp>
        <p:grpSp>
          <p:nvGrpSpPr>
            <p:cNvPr id="27" name="Group 26"/>
            <p:cNvGrpSpPr/>
            <p:nvPr/>
          </p:nvGrpSpPr>
          <p:grpSpPr>
            <a:xfrm>
              <a:off x="533400" y="1676400"/>
              <a:ext cx="381000" cy="1219200"/>
              <a:chOff x="609600" y="5029200"/>
              <a:chExt cx="381000" cy="1219200"/>
            </a:xfrm>
          </p:grpSpPr>
          <p:cxnSp>
            <p:nvCxnSpPr>
              <p:cNvPr id="28" name="Straight Connector 27"/>
              <p:cNvCxnSpPr/>
              <p:nvPr/>
            </p:nvCxnSpPr>
            <p:spPr>
              <a:xfrm>
                <a:off x="609600" y="5029200"/>
                <a:ext cx="0" cy="1219200"/>
              </a:xfrm>
              <a:prstGeom prst="line">
                <a:avLst/>
              </a:prstGeom>
              <a:ln>
                <a:solidFill>
                  <a:srgbClr val="F57205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Arrow Connector 28"/>
              <p:cNvCxnSpPr/>
              <p:nvPr/>
            </p:nvCxnSpPr>
            <p:spPr>
              <a:xfrm>
                <a:off x="609600" y="6248400"/>
                <a:ext cx="381000" cy="0"/>
              </a:xfrm>
              <a:prstGeom prst="straightConnector1">
                <a:avLst/>
              </a:prstGeom>
              <a:ln>
                <a:solidFill>
                  <a:srgbClr val="F57205"/>
                </a:solidFill>
                <a:prstDash val="sysDash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0" name="Rectangle 29"/>
            <p:cNvSpPr/>
            <p:nvPr/>
          </p:nvSpPr>
          <p:spPr>
            <a:xfrm>
              <a:off x="911149" y="2724090"/>
              <a:ext cx="133562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 smtClean="0">
                  <a:latin typeface="Arial Rounded MT Bold" pitchFamily="34" charset="0"/>
                  <a:sym typeface="Wingdings" pitchFamily="2" charset="2"/>
                </a:rPr>
                <a:t>We need:</a:t>
              </a:r>
              <a:endParaRPr lang="en-US" sz="2000" dirty="0"/>
            </a:p>
          </p:txBody>
        </p:sp>
        <p:sp>
          <p:nvSpPr>
            <p:cNvPr id="31" name="Left Brace 30"/>
            <p:cNvSpPr/>
            <p:nvPr/>
          </p:nvSpPr>
          <p:spPr>
            <a:xfrm>
              <a:off x="2133600" y="2590800"/>
              <a:ext cx="152400" cy="685800"/>
            </a:xfrm>
            <a:prstGeom prst="leftBrace">
              <a:avLst/>
            </a:prstGeom>
            <a:ln>
              <a:solidFill>
                <a:srgbClr val="F57205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2286000" y="2401669"/>
              <a:ext cx="266700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 smtClean="0">
                  <a:latin typeface="Arial Rounded MT Bold" pitchFamily="34" charset="0"/>
                  <a:sym typeface="Wingdings" pitchFamily="2" charset="2"/>
                </a:rPr>
                <a:t> Pure gas transparent to  UV light</a:t>
              </a: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2286000" y="3087469"/>
              <a:ext cx="266700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 smtClean="0">
                  <a:latin typeface="Arial Rounded MT Bold" pitchFamily="34" charset="0"/>
                  <a:sym typeface="Wingdings" pitchFamily="2" charset="2"/>
                </a:rPr>
                <a:t>Mirrors with good reflectivity in deep UV</a:t>
              </a:r>
              <a:endParaRPr lang="en-US" dirty="0"/>
            </a:p>
          </p:txBody>
        </p:sp>
      </p:grpSp>
      <p:sp>
        <p:nvSpPr>
          <p:cNvPr id="34" name="Rectangle 33"/>
          <p:cNvSpPr/>
          <p:nvPr/>
        </p:nvSpPr>
        <p:spPr>
          <a:xfrm>
            <a:off x="304800" y="3733800"/>
            <a:ext cx="4953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F572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PMTs</a:t>
            </a:r>
            <a:endParaRPr lang="en-US" sz="2000" b="1" u="sng" dirty="0">
              <a:solidFill>
                <a:srgbClr val="F5720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4800600" y="990600"/>
            <a:ext cx="4114800" cy="2514600"/>
            <a:chOff x="381000" y="1371600"/>
            <a:chExt cx="4114800" cy="2514600"/>
          </a:xfrm>
        </p:grpSpPr>
        <p:grpSp>
          <p:nvGrpSpPr>
            <p:cNvPr id="36" name="Group 7"/>
            <p:cNvGrpSpPr/>
            <p:nvPr/>
          </p:nvGrpSpPr>
          <p:grpSpPr>
            <a:xfrm>
              <a:off x="381000" y="1371600"/>
              <a:ext cx="4114800" cy="2514600"/>
              <a:chOff x="381000" y="1371600"/>
              <a:chExt cx="4114800" cy="2514600"/>
            </a:xfrm>
          </p:grpSpPr>
          <p:pic>
            <p:nvPicPr>
              <p:cNvPr id="38" name="Picture 2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 l="43893" t="7895" r="2163" b="5263"/>
              <a:stretch>
                <a:fillRect/>
              </a:stretch>
            </p:blipFill>
            <p:spPr bwMode="auto">
              <a:xfrm>
                <a:off x="457200" y="1371600"/>
                <a:ext cx="4038600" cy="2514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9" name="Rectangle 6"/>
              <p:cNvSpPr/>
              <p:nvPr/>
            </p:nvSpPr>
            <p:spPr>
              <a:xfrm>
                <a:off x="381000" y="2590800"/>
                <a:ext cx="304800" cy="5334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7" name="Rectangle 8"/>
            <p:cNvSpPr/>
            <p:nvPr/>
          </p:nvSpPr>
          <p:spPr>
            <a:xfrm>
              <a:off x="381000" y="2286000"/>
              <a:ext cx="152400" cy="76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Rectangle 39"/>
          <p:cNvSpPr/>
          <p:nvPr/>
        </p:nvSpPr>
        <p:spPr>
          <a:xfrm>
            <a:off x="381000" y="4114800"/>
            <a:ext cx="4038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Arial Rounded MT Bold" pitchFamily="34" charset="0"/>
                <a:sym typeface="Wingdings" pitchFamily="2" charset="2"/>
              </a:rPr>
              <a:t> Sensitive to magnetic field</a:t>
            </a:r>
            <a:endParaRPr lang="en-US" sz="2000" dirty="0"/>
          </a:p>
        </p:txBody>
      </p:sp>
      <p:sp>
        <p:nvSpPr>
          <p:cNvPr id="41" name="Rectangle 40"/>
          <p:cNvSpPr/>
          <p:nvPr/>
        </p:nvSpPr>
        <p:spPr>
          <a:xfrm>
            <a:off x="381000" y="4476690"/>
            <a:ext cx="5562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Arial Rounded MT Bold" pitchFamily="34" charset="0"/>
                <a:sym typeface="Wingdings" pitchFamily="2" charset="2"/>
              </a:rPr>
              <a:t> </a:t>
            </a:r>
            <a:r>
              <a:rPr lang="en-US" sz="2000" dirty="0" err="1" smtClean="0">
                <a:latin typeface="Arial Rounded MT Bold" pitchFamily="34" charset="0"/>
                <a:sym typeface="Wingdings" pitchFamily="2" charset="2"/>
              </a:rPr>
              <a:t>Photocathodes</a:t>
            </a:r>
            <a:r>
              <a:rPr lang="en-US" sz="2000" dirty="0" smtClean="0">
                <a:latin typeface="Arial Rounded MT Bold" pitchFamily="34" charset="0"/>
                <a:sym typeface="Wingdings" pitchFamily="2" charset="2"/>
              </a:rPr>
              <a:t> typically sensitive to visible light mostly</a:t>
            </a:r>
            <a:endParaRPr lang="en-US" sz="2000" dirty="0"/>
          </a:p>
        </p:txBody>
      </p:sp>
      <p:grpSp>
        <p:nvGrpSpPr>
          <p:cNvPr id="42" name="Group 41"/>
          <p:cNvGrpSpPr/>
          <p:nvPr/>
        </p:nvGrpSpPr>
        <p:grpSpPr>
          <a:xfrm>
            <a:off x="533400" y="4495800"/>
            <a:ext cx="381000" cy="1066800"/>
            <a:chOff x="609600" y="5181600"/>
            <a:chExt cx="381000" cy="1066800"/>
          </a:xfrm>
        </p:grpSpPr>
        <p:cxnSp>
          <p:nvCxnSpPr>
            <p:cNvPr id="43" name="Straight Connector 42"/>
            <p:cNvCxnSpPr/>
            <p:nvPr/>
          </p:nvCxnSpPr>
          <p:spPr>
            <a:xfrm>
              <a:off x="609600" y="5181600"/>
              <a:ext cx="0" cy="1066800"/>
            </a:xfrm>
            <a:prstGeom prst="line">
              <a:avLst/>
            </a:prstGeom>
            <a:ln>
              <a:solidFill>
                <a:srgbClr val="F57205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/>
            <p:nvPr/>
          </p:nvCxnSpPr>
          <p:spPr>
            <a:xfrm>
              <a:off x="609600" y="6248400"/>
              <a:ext cx="381000" cy="0"/>
            </a:xfrm>
            <a:prstGeom prst="straightConnector1">
              <a:avLst/>
            </a:prstGeom>
            <a:ln>
              <a:solidFill>
                <a:srgbClr val="F57205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Left Brace 44"/>
          <p:cNvSpPr/>
          <p:nvPr/>
        </p:nvSpPr>
        <p:spPr>
          <a:xfrm>
            <a:off x="2895600" y="5257800"/>
            <a:ext cx="152400" cy="685800"/>
          </a:xfrm>
          <a:prstGeom prst="leftBrace">
            <a:avLst/>
          </a:prstGeom>
          <a:ln>
            <a:solidFill>
              <a:srgbClr val="F5720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3048000" y="5068669"/>
            <a:ext cx="2362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Arial Rounded MT Bold" pitchFamily="34" charset="0"/>
                <a:sym typeface="Wingdings" pitchFamily="2" charset="2"/>
              </a:rPr>
              <a:t>Resistant in </a:t>
            </a:r>
            <a:r>
              <a:rPr lang="en-US" dirty="0" err="1" smtClean="0">
                <a:latin typeface="Arial Rounded MT Bold" pitchFamily="34" charset="0"/>
                <a:sym typeface="Wingdings" pitchFamily="2" charset="2"/>
              </a:rPr>
              <a:t>SoLID</a:t>
            </a:r>
            <a:r>
              <a:rPr lang="en-US" dirty="0" smtClean="0">
                <a:latin typeface="Arial Rounded MT Bold" pitchFamily="34" charset="0"/>
                <a:sym typeface="Wingdings" pitchFamily="2" charset="2"/>
              </a:rPr>
              <a:t> magnetic field</a:t>
            </a:r>
          </a:p>
        </p:txBody>
      </p:sp>
      <p:sp>
        <p:nvSpPr>
          <p:cNvPr id="47" name="Rectangle 46"/>
          <p:cNvSpPr/>
          <p:nvPr/>
        </p:nvSpPr>
        <p:spPr>
          <a:xfrm>
            <a:off x="3048000" y="5754469"/>
            <a:ext cx="2667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Arial Rounded MT Bold" pitchFamily="34" charset="0"/>
                <a:sym typeface="Wingdings" pitchFamily="2" charset="2"/>
              </a:rPr>
              <a:t>Suitable for tilling</a:t>
            </a:r>
            <a:endParaRPr lang="en-US" dirty="0"/>
          </a:p>
        </p:txBody>
      </p:sp>
      <p:sp>
        <p:nvSpPr>
          <p:cNvPr id="48" name="Rectangle 47"/>
          <p:cNvSpPr/>
          <p:nvPr/>
        </p:nvSpPr>
        <p:spPr>
          <a:xfrm>
            <a:off x="2733695" y="0"/>
            <a:ext cx="3438505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500" b="1" dirty="0" smtClean="0">
                <a:solidFill>
                  <a:srgbClr val="F57205"/>
                </a:solidFill>
              </a:rPr>
              <a:t>Photon Detectors</a:t>
            </a:r>
            <a:endParaRPr lang="en-US" sz="3500" dirty="0"/>
          </a:p>
        </p:txBody>
      </p:sp>
      <p:sp>
        <p:nvSpPr>
          <p:cNvPr id="49" name="Rectangle 48"/>
          <p:cNvSpPr/>
          <p:nvPr/>
        </p:nvSpPr>
        <p:spPr>
          <a:xfrm>
            <a:off x="911149" y="5391090"/>
            <a:ext cx="206806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latin typeface="Arial Rounded MT Bold" pitchFamily="34" charset="0"/>
                <a:sym typeface="Wingdings" pitchFamily="2" charset="2"/>
              </a:rPr>
              <a:t>We need PMTs:</a:t>
            </a:r>
            <a:endParaRPr lang="en-US" sz="2000" dirty="0"/>
          </a:p>
        </p:txBody>
      </p:sp>
      <p:sp>
        <p:nvSpPr>
          <p:cNvPr id="50" name="Rectangle 49"/>
          <p:cNvSpPr/>
          <p:nvPr/>
        </p:nvSpPr>
        <p:spPr>
          <a:xfrm>
            <a:off x="5943600" y="5943600"/>
            <a:ext cx="14350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57205"/>
                </a:solidFill>
                <a:latin typeface="Arial Rounded MT Bold" pitchFamily="34" charset="0"/>
              </a:rPr>
              <a:t>H8500C-03</a:t>
            </a:r>
            <a:endParaRPr lang="en-US" dirty="0"/>
          </a:p>
        </p:txBody>
      </p:sp>
      <p:sp>
        <p:nvSpPr>
          <p:cNvPr id="52" name="Rectangle 51"/>
          <p:cNvSpPr/>
          <p:nvPr/>
        </p:nvSpPr>
        <p:spPr>
          <a:xfrm>
            <a:off x="304800" y="6229290"/>
            <a:ext cx="4953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F572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Other: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we ‘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ll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 keep looking</a:t>
            </a:r>
            <a:endParaRPr lang="en-US" sz="20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9955730">
            <a:off x="8595888" y="21936"/>
            <a:ext cx="694373" cy="591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748209">
            <a:off x="-152400" y="6166975"/>
            <a:ext cx="744440" cy="796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977574">
            <a:off x="-160637" y="12183"/>
            <a:ext cx="537210" cy="660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686800" y="4023360"/>
            <a:ext cx="777240" cy="777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lg_pmt_14.3deg_1.5gev_z330_coloct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23355" y="3044666"/>
            <a:ext cx="4044445" cy="381333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75187" y="0"/>
            <a:ext cx="7454413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500" b="1" dirty="0" smtClean="0">
                <a:solidFill>
                  <a:srgbClr val="F57205"/>
                </a:solidFill>
              </a:rPr>
              <a:t>The </a:t>
            </a:r>
            <a:r>
              <a:rPr lang="en-US" sz="3500" b="1" dirty="0" smtClean="0">
                <a:solidFill>
                  <a:srgbClr val="9900CC"/>
                </a:solidFill>
              </a:rPr>
              <a:t>Electron</a:t>
            </a:r>
            <a:r>
              <a:rPr lang="en-US" sz="3500" b="1" dirty="0" smtClean="0">
                <a:solidFill>
                  <a:srgbClr val="F57205"/>
                </a:solidFill>
              </a:rPr>
              <a:t> Cherenkov (</a:t>
            </a:r>
            <a:r>
              <a:rPr lang="en-US" sz="3500" b="1" dirty="0" smtClean="0">
                <a:solidFill>
                  <a:srgbClr val="9900CC"/>
                </a:solidFill>
              </a:rPr>
              <a:t>PMTs</a:t>
            </a:r>
            <a:r>
              <a:rPr lang="en-US" sz="3500" b="1" dirty="0" smtClean="0">
                <a:solidFill>
                  <a:srgbClr val="F57205"/>
                </a:solidFill>
              </a:rPr>
              <a:t>): Design</a:t>
            </a:r>
            <a:endParaRPr lang="en-US" sz="3500" dirty="0"/>
          </a:p>
        </p:txBody>
      </p:sp>
      <p:grpSp>
        <p:nvGrpSpPr>
          <p:cNvPr id="14" name="Group 5"/>
          <p:cNvGrpSpPr/>
          <p:nvPr/>
        </p:nvGrpSpPr>
        <p:grpSpPr>
          <a:xfrm>
            <a:off x="7499684" y="2743200"/>
            <a:ext cx="1263317" cy="1143000"/>
            <a:chOff x="5236490" y="1516976"/>
            <a:chExt cx="1973933" cy="1785938"/>
          </a:xfrm>
        </p:grpSpPr>
        <p:grpSp>
          <p:nvGrpSpPr>
            <p:cNvPr id="21" name="Group 12"/>
            <p:cNvGrpSpPr/>
            <p:nvPr/>
          </p:nvGrpSpPr>
          <p:grpSpPr>
            <a:xfrm>
              <a:off x="5886449" y="2103121"/>
              <a:ext cx="1245871" cy="1199793"/>
              <a:chOff x="2252661" y="3810000"/>
              <a:chExt cx="1557339" cy="1499742"/>
            </a:xfrm>
          </p:grpSpPr>
          <p:sp>
            <p:nvSpPr>
              <p:cNvPr id="26" name="Rectangle 6"/>
              <p:cNvSpPr/>
              <p:nvPr/>
            </p:nvSpPr>
            <p:spPr>
              <a:xfrm>
                <a:off x="2252661" y="3810000"/>
                <a:ext cx="762001" cy="762000"/>
              </a:xfrm>
              <a:prstGeom prst="rect">
                <a:avLst/>
              </a:prstGeom>
              <a:solidFill>
                <a:srgbClr val="B4EEF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7"/>
              <p:cNvSpPr/>
              <p:nvPr/>
            </p:nvSpPr>
            <p:spPr>
              <a:xfrm>
                <a:off x="3048000" y="3810000"/>
                <a:ext cx="762000" cy="762000"/>
              </a:xfrm>
              <a:prstGeom prst="rect">
                <a:avLst/>
              </a:prstGeom>
              <a:solidFill>
                <a:srgbClr val="B4EEF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9"/>
              <p:cNvSpPr/>
              <p:nvPr/>
            </p:nvSpPr>
            <p:spPr>
              <a:xfrm>
                <a:off x="2252661" y="4547742"/>
                <a:ext cx="762001" cy="762000"/>
              </a:xfrm>
              <a:prstGeom prst="rect">
                <a:avLst/>
              </a:prstGeom>
              <a:solidFill>
                <a:srgbClr val="B4EEF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10"/>
              <p:cNvSpPr/>
              <p:nvPr/>
            </p:nvSpPr>
            <p:spPr>
              <a:xfrm>
                <a:off x="3047999" y="4547742"/>
                <a:ext cx="762001" cy="762000"/>
              </a:xfrm>
              <a:prstGeom prst="rect">
                <a:avLst/>
              </a:prstGeom>
              <a:solidFill>
                <a:srgbClr val="B4EEF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7" name="Straight Arrow Connector 16"/>
            <p:cNvCxnSpPr/>
            <p:nvPr/>
          </p:nvCxnSpPr>
          <p:spPr>
            <a:xfrm>
              <a:off x="5781673" y="2098000"/>
              <a:ext cx="0" cy="1190624"/>
            </a:xfrm>
            <a:prstGeom prst="straightConnector1">
              <a:avLst/>
            </a:prstGeom>
            <a:ln>
              <a:solidFill>
                <a:srgbClr val="FF0066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ectangle 17"/>
            <p:cNvSpPr/>
            <p:nvPr/>
          </p:nvSpPr>
          <p:spPr>
            <a:xfrm>
              <a:off x="5236490" y="2231351"/>
              <a:ext cx="664244" cy="57708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solidFill>
                    <a:srgbClr val="FF0066"/>
                  </a:solidFill>
                  <a:latin typeface="Comic Sans MS" pitchFamily="66" charset="0"/>
                </a:rPr>
                <a:t>4”</a:t>
              </a:r>
              <a:endParaRPr lang="en-US" dirty="0">
                <a:solidFill>
                  <a:srgbClr val="FF0066"/>
                </a:solidFill>
              </a:endParaRPr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>
              <a:off x="5834062" y="1993519"/>
              <a:ext cx="1376361" cy="0"/>
            </a:xfrm>
            <a:prstGeom prst="straightConnector1">
              <a:avLst/>
            </a:prstGeom>
            <a:ln>
              <a:solidFill>
                <a:srgbClr val="FF0066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tangle 19"/>
            <p:cNvSpPr/>
            <p:nvPr/>
          </p:nvSpPr>
          <p:spPr>
            <a:xfrm>
              <a:off x="6138859" y="1516976"/>
              <a:ext cx="664244" cy="57708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solidFill>
                    <a:srgbClr val="FF0066"/>
                  </a:solidFill>
                  <a:latin typeface="Comic Sans MS" pitchFamily="66" charset="0"/>
                </a:rPr>
                <a:t>4”</a:t>
              </a:r>
              <a:endParaRPr lang="en-US" dirty="0">
                <a:solidFill>
                  <a:srgbClr val="FF0066"/>
                </a:solidFill>
              </a:endParaRPr>
            </a:p>
          </p:txBody>
        </p:sp>
      </p:grpSp>
      <p:pic>
        <p:nvPicPr>
          <p:cNvPr id="36" name="Picture 35" descr="mirror_arrangement_lg_pmt_1.png"/>
          <p:cNvPicPr>
            <a:picLocks noChangeAspect="1"/>
          </p:cNvPicPr>
          <p:nvPr/>
        </p:nvPicPr>
        <p:blipFill>
          <a:blip r:embed="rId7" cstate="print"/>
          <a:srcRect t="9551" b="4487"/>
          <a:stretch>
            <a:fillRect/>
          </a:stretch>
        </p:blipFill>
        <p:spPr>
          <a:xfrm>
            <a:off x="838200" y="3505200"/>
            <a:ext cx="2133333" cy="2057400"/>
          </a:xfrm>
          <a:prstGeom prst="rect">
            <a:avLst/>
          </a:prstGeom>
        </p:spPr>
      </p:pic>
      <p:pic>
        <p:nvPicPr>
          <p:cNvPr id="37" name="Picture 36" descr="mirror_arrangement_lg_pmt_2.png"/>
          <p:cNvPicPr>
            <a:picLocks noChangeAspect="1"/>
          </p:cNvPicPr>
          <p:nvPr/>
        </p:nvPicPr>
        <p:blipFill>
          <a:blip r:embed="rId8" cstate="print"/>
          <a:srcRect t="9258" b="39454"/>
          <a:stretch>
            <a:fillRect/>
          </a:stretch>
        </p:blipFill>
        <p:spPr>
          <a:xfrm>
            <a:off x="2990009" y="3581400"/>
            <a:ext cx="1505524" cy="1981200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93836" y="609600"/>
            <a:ext cx="2261167" cy="400110"/>
            <a:chOff x="45720" y="971490"/>
            <a:chExt cx="2261167" cy="400110"/>
          </a:xfrm>
        </p:grpSpPr>
        <p:sp>
          <p:nvSpPr>
            <p:cNvPr id="39" name="Rectangle 38"/>
            <p:cNvSpPr/>
            <p:nvPr/>
          </p:nvSpPr>
          <p:spPr>
            <a:xfrm>
              <a:off x="304800" y="971490"/>
              <a:ext cx="200208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 smtClean="0">
                  <a:solidFill>
                    <a:srgbClr val="F57205"/>
                  </a:solidFill>
                  <a:latin typeface="Arial Rounded MT Bold" pitchFamily="34" charset="0"/>
                </a:rPr>
                <a:t>Radiator</a:t>
              </a:r>
              <a:r>
                <a:rPr lang="en-US" sz="2000" dirty="0" smtClean="0">
                  <a:latin typeface="Arial Rounded MT Bold" pitchFamily="34" charset="0"/>
                </a:rPr>
                <a:t>: CO</a:t>
              </a:r>
              <a:r>
                <a:rPr lang="en-US" sz="2000" baseline="-25000" dirty="0" smtClean="0">
                  <a:latin typeface="Arial Rounded MT Bold" pitchFamily="34" charset="0"/>
                </a:rPr>
                <a:t>2</a:t>
              </a:r>
              <a:r>
                <a:rPr lang="en-US" sz="2000" dirty="0" smtClean="0">
                  <a:latin typeface="Arial Rounded MT Bold" pitchFamily="34" charset="0"/>
                </a:rPr>
                <a:t> </a:t>
              </a:r>
              <a:endParaRPr lang="en-US" sz="2000" dirty="0">
                <a:latin typeface="Arial Rounded MT Bold" pitchFamily="34" charset="0"/>
              </a:endParaRPr>
            </a:p>
          </p:txBody>
        </p:sp>
        <p:sp>
          <p:nvSpPr>
            <p:cNvPr id="40" name="Right Arrow 39"/>
            <p:cNvSpPr/>
            <p:nvPr/>
          </p:nvSpPr>
          <p:spPr>
            <a:xfrm>
              <a:off x="45720" y="1097280"/>
              <a:ext cx="293522" cy="145390"/>
            </a:xfrm>
            <a:prstGeom prst="rightArrow">
              <a:avLst/>
            </a:prstGeom>
            <a:solidFill>
              <a:srgbClr val="9900CC"/>
            </a:solidFill>
            <a:ln>
              <a:solidFill>
                <a:srgbClr val="6262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101032" y="990601"/>
            <a:ext cx="9042968" cy="707886"/>
            <a:chOff x="45720" y="971490"/>
            <a:chExt cx="9945967" cy="643532"/>
          </a:xfrm>
        </p:grpSpPr>
        <p:sp>
          <p:nvSpPr>
            <p:cNvPr id="42" name="Rectangle 41"/>
            <p:cNvSpPr/>
            <p:nvPr/>
          </p:nvSpPr>
          <p:spPr>
            <a:xfrm>
              <a:off x="304800" y="971490"/>
              <a:ext cx="9686887" cy="6435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dirty="0" smtClean="0">
                  <a:solidFill>
                    <a:srgbClr val="F57205"/>
                  </a:solidFill>
                  <a:latin typeface="Arial Rounded MT Bold" pitchFamily="34" charset="0"/>
                </a:rPr>
                <a:t>Mirror</a:t>
              </a:r>
              <a:r>
                <a:rPr lang="en-US" sz="2000" dirty="0" smtClean="0">
                  <a:latin typeface="Arial Rounded MT Bold" pitchFamily="34" charset="0"/>
                </a:rPr>
                <a:t>: 30 spherical mirrors in </a:t>
              </a:r>
              <a:r>
                <a:rPr lang="en-US" sz="2000" b="1" dirty="0" smtClean="0">
                  <a:solidFill>
                    <a:srgbClr val="9900CC"/>
                  </a:solidFill>
                  <a:latin typeface="Arial Rounded MT Bold" pitchFamily="34" charset="0"/>
                </a:rPr>
                <a:t>2 parts each* </a:t>
              </a:r>
              <a:r>
                <a:rPr lang="en-US" sz="2000" dirty="0" smtClean="0">
                  <a:latin typeface="Arial Rounded MT Bold" pitchFamily="34" charset="0"/>
                  <a:sym typeface="Wingdings" pitchFamily="2" charset="2"/>
                </a:rPr>
                <a:t> 2 rings of mirrors: </a:t>
              </a:r>
              <a:r>
                <a:rPr lang="en-US" sz="20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 Rounded MT Bold" pitchFamily="34" charset="0"/>
                  <a:sym typeface="Wingdings" pitchFamily="2" charset="2"/>
                </a:rPr>
                <a:t>inner</a:t>
              </a:r>
              <a:r>
                <a:rPr lang="en-US" sz="2000" dirty="0" smtClean="0">
                  <a:latin typeface="Arial Rounded MT Bold" pitchFamily="34" charset="0"/>
                  <a:sym typeface="Wingdings" pitchFamily="2" charset="2"/>
                </a:rPr>
                <a:t> and </a:t>
              </a:r>
              <a:r>
                <a:rPr lang="en-US" sz="2000" dirty="0" smtClean="0">
                  <a:solidFill>
                    <a:srgbClr val="FF3399"/>
                  </a:solidFill>
                  <a:latin typeface="Arial Rounded MT Bold" pitchFamily="34" charset="0"/>
                  <a:sym typeface="Wingdings" pitchFamily="2" charset="2"/>
                </a:rPr>
                <a:t>outer</a:t>
              </a:r>
              <a:endParaRPr lang="en-US" sz="2000" dirty="0">
                <a:solidFill>
                  <a:srgbClr val="FF3399"/>
                </a:solidFill>
                <a:latin typeface="Arial Rounded MT Bold" pitchFamily="34" charset="0"/>
              </a:endParaRPr>
            </a:p>
          </p:txBody>
        </p:sp>
        <p:sp>
          <p:nvSpPr>
            <p:cNvPr id="43" name="Right Arrow 42"/>
            <p:cNvSpPr/>
            <p:nvPr/>
          </p:nvSpPr>
          <p:spPr>
            <a:xfrm>
              <a:off x="45720" y="1097280"/>
              <a:ext cx="293522" cy="145390"/>
            </a:xfrm>
            <a:prstGeom prst="rightArrow">
              <a:avLst/>
            </a:prstGeom>
            <a:solidFill>
              <a:srgbClr val="9900CC"/>
            </a:solidFill>
            <a:ln>
              <a:solidFill>
                <a:srgbClr val="6262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101032" y="1654314"/>
            <a:ext cx="9042968" cy="400110"/>
            <a:chOff x="45720" y="971490"/>
            <a:chExt cx="9945967" cy="363736"/>
          </a:xfrm>
        </p:grpSpPr>
        <p:sp>
          <p:nvSpPr>
            <p:cNvPr id="45" name="Rectangle 44"/>
            <p:cNvSpPr/>
            <p:nvPr/>
          </p:nvSpPr>
          <p:spPr>
            <a:xfrm>
              <a:off x="304800" y="971490"/>
              <a:ext cx="9686887" cy="36373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dirty="0" smtClean="0">
                  <a:solidFill>
                    <a:srgbClr val="F57205"/>
                  </a:solidFill>
                  <a:latin typeface="Arial Rounded MT Bold" pitchFamily="34" charset="0"/>
                </a:rPr>
                <a:t>Photon detector</a:t>
              </a:r>
              <a:r>
                <a:rPr lang="en-US" sz="2000" dirty="0" smtClean="0">
                  <a:latin typeface="Arial Rounded MT Bold" pitchFamily="34" charset="0"/>
                </a:rPr>
                <a:t>: now 4 2” H8500C-03 per sector in 2 by 2 arrays</a:t>
              </a:r>
              <a:endParaRPr lang="en-US" sz="2000" dirty="0">
                <a:solidFill>
                  <a:srgbClr val="FF3399"/>
                </a:solidFill>
                <a:latin typeface="Arial Rounded MT Bold" pitchFamily="34" charset="0"/>
              </a:endParaRPr>
            </a:p>
          </p:txBody>
        </p:sp>
        <p:sp>
          <p:nvSpPr>
            <p:cNvPr id="46" name="Right Arrow 45"/>
            <p:cNvSpPr/>
            <p:nvPr/>
          </p:nvSpPr>
          <p:spPr>
            <a:xfrm>
              <a:off x="45720" y="1097280"/>
              <a:ext cx="293522" cy="145390"/>
            </a:xfrm>
            <a:prstGeom prst="rightArrow">
              <a:avLst/>
            </a:prstGeom>
            <a:solidFill>
              <a:srgbClr val="9900CC"/>
            </a:solidFill>
            <a:ln>
              <a:solidFill>
                <a:srgbClr val="6262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101032" y="2038290"/>
            <a:ext cx="9042968" cy="400110"/>
            <a:chOff x="45720" y="971490"/>
            <a:chExt cx="9945967" cy="363736"/>
          </a:xfrm>
        </p:grpSpPr>
        <p:sp>
          <p:nvSpPr>
            <p:cNvPr id="48" name="Rectangle 47"/>
            <p:cNvSpPr/>
            <p:nvPr/>
          </p:nvSpPr>
          <p:spPr>
            <a:xfrm>
              <a:off x="304800" y="971490"/>
              <a:ext cx="9686887" cy="36373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dirty="0" smtClean="0">
                  <a:solidFill>
                    <a:srgbClr val="F57205"/>
                  </a:solidFill>
                  <a:latin typeface="Arial Rounded MT Bold" pitchFamily="34" charset="0"/>
                </a:rPr>
                <a:t>Winston cones</a:t>
              </a:r>
              <a:endParaRPr lang="en-US" sz="2000" dirty="0">
                <a:solidFill>
                  <a:srgbClr val="FF3399"/>
                </a:solidFill>
                <a:latin typeface="Arial Rounded MT Bold" pitchFamily="34" charset="0"/>
              </a:endParaRPr>
            </a:p>
          </p:txBody>
        </p:sp>
        <p:sp>
          <p:nvSpPr>
            <p:cNvPr id="49" name="Right Arrow 48"/>
            <p:cNvSpPr/>
            <p:nvPr/>
          </p:nvSpPr>
          <p:spPr>
            <a:xfrm>
              <a:off x="45720" y="1097280"/>
              <a:ext cx="293522" cy="145390"/>
            </a:xfrm>
            <a:prstGeom prst="rightArrow">
              <a:avLst/>
            </a:prstGeom>
            <a:solidFill>
              <a:srgbClr val="9900CC"/>
            </a:solidFill>
            <a:ln>
              <a:solidFill>
                <a:srgbClr val="6262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Rectangle 49"/>
          <p:cNvSpPr/>
          <p:nvPr/>
        </p:nvSpPr>
        <p:spPr>
          <a:xfrm>
            <a:off x="76200" y="2438400"/>
            <a:ext cx="8763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9900CC"/>
                </a:solidFill>
                <a:latin typeface="Arial Rounded MT Bold" pitchFamily="34" charset="0"/>
              </a:rPr>
              <a:t>*mirror splitting </a:t>
            </a:r>
            <a:r>
              <a:rPr lang="en-US" dirty="0" smtClean="0">
                <a:latin typeface="Arial Rounded MT Bold" pitchFamily="34" charset="0"/>
              </a:rPr>
              <a:t>for manufacturing &amp; coating purposes (see Eric’s talk) </a:t>
            </a:r>
            <a:endParaRPr lang="en-US" dirty="0"/>
          </a:p>
        </p:txBody>
      </p:sp>
      <p:sp>
        <p:nvSpPr>
          <p:cNvPr id="51" name="Rectangle 50"/>
          <p:cNvSpPr/>
          <p:nvPr/>
        </p:nvSpPr>
        <p:spPr>
          <a:xfrm>
            <a:off x="228600" y="2819400"/>
            <a:ext cx="7620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Arial Rounded MT Bold" pitchFamily="34" charset="0"/>
                <a:sym typeface="Wingdings" pitchFamily="2" charset="2"/>
              </a:rPr>
              <a:t> </a:t>
            </a:r>
            <a:r>
              <a:rPr lang="en-US" dirty="0" smtClean="0">
                <a:solidFill>
                  <a:srgbClr val="9900CC"/>
                </a:solidFill>
                <a:latin typeface="Arial Rounded MT Bold" pitchFamily="34" charset="0"/>
                <a:sym typeface="Wingdings" pitchFamily="2" charset="2"/>
              </a:rPr>
              <a:t>benefit: </a:t>
            </a:r>
            <a:r>
              <a:rPr lang="en-US" dirty="0" smtClean="0">
                <a:latin typeface="Arial Rounded MT Bold" pitchFamily="34" charset="0"/>
                <a:sym typeface="Wingdings" pitchFamily="2" charset="2"/>
              </a:rPr>
              <a:t>make </a:t>
            </a:r>
            <a:r>
              <a:rPr lang="en-US" dirty="0" smtClean="0">
                <a:solidFill>
                  <a:srgbClr val="9900CC"/>
                </a:solidFill>
                <a:latin typeface="Arial Rounded MT Bold" pitchFamily="34" charset="0"/>
                <a:sym typeface="Wingdings" pitchFamily="2" charset="2"/>
              </a:rPr>
              <a:t>each part of different curvature</a:t>
            </a:r>
            <a:r>
              <a:rPr lang="en-US" dirty="0" smtClean="0">
                <a:latin typeface="Arial Rounded MT Bold" pitchFamily="34" charset="0"/>
                <a:sym typeface="Wingdings" pitchFamily="2" charset="2"/>
              </a:rPr>
              <a:t>; went from </a:t>
            </a:r>
            <a:r>
              <a:rPr lang="en-US" dirty="0" smtClean="0">
                <a:solidFill>
                  <a:srgbClr val="9900CC"/>
                </a:solidFill>
                <a:latin typeface="Arial Rounded MT Bold" pitchFamily="34" charset="0"/>
                <a:sym typeface="Wingdings" pitchFamily="2" charset="2"/>
              </a:rPr>
              <a:t>9 to </a:t>
            </a:r>
            <a:r>
              <a:rPr lang="en-US" dirty="0" smtClean="0">
                <a:solidFill>
                  <a:srgbClr val="99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sym typeface="Wingdings" pitchFamily="2" charset="2"/>
              </a:rPr>
              <a:t>4</a:t>
            </a:r>
            <a:r>
              <a:rPr lang="en-US" dirty="0" smtClean="0">
                <a:solidFill>
                  <a:srgbClr val="9900CC"/>
                </a:solidFill>
                <a:latin typeface="Arial Rounded MT Bold" pitchFamily="34" charset="0"/>
                <a:sym typeface="Wingdings" pitchFamily="2" charset="2"/>
              </a:rPr>
              <a:t> </a:t>
            </a:r>
            <a:r>
              <a:rPr lang="en-US" dirty="0" smtClean="0">
                <a:latin typeface="Arial Rounded MT Bold" pitchFamily="34" charset="0"/>
                <a:sym typeface="Wingdings" pitchFamily="2" charset="2"/>
              </a:rPr>
              <a:t>PMTs per sector (</a:t>
            </a:r>
            <a:r>
              <a:rPr lang="en-US" dirty="0" smtClean="0">
                <a:solidFill>
                  <a:srgbClr val="9900CC"/>
                </a:solidFill>
                <a:latin typeface="Arial Rounded MT Bold" pitchFamily="34" charset="0"/>
                <a:sym typeface="Wingdings" pitchFamily="2" charset="2"/>
              </a:rPr>
              <a:t>saves cost: 1 PMT = $3000</a:t>
            </a:r>
            <a:r>
              <a:rPr lang="en-US" dirty="0" smtClean="0">
                <a:latin typeface="Arial Rounded MT Bold" pitchFamily="34" charset="0"/>
                <a:sym typeface="Wingdings" pitchFamily="2" charset="2"/>
              </a:rPr>
              <a:t>)</a:t>
            </a:r>
            <a:endParaRPr lang="en-US" dirty="0"/>
          </a:p>
        </p:txBody>
      </p:sp>
      <p:grpSp>
        <p:nvGrpSpPr>
          <p:cNvPr id="53" name="Group 52"/>
          <p:cNvGrpSpPr/>
          <p:nvPr/>
        </p:nvGrpSpPr>
        <p:grpSpPr>
          <a:xfrm>
            <a:off x="304800" y="5562600"/>
            <a:ext cx="4876800" cy="1295400"/>
            <a:chOff x="228600" y="3429000"/>
            <a:chExt cx="4876800" cy="1295400"/>
          </a:xfrm>
        </p:grpSpPr>
        <p:sp>
          <p:nvSpPr>
            <p:cNvPr id="52" name="Rectangle 51"/>
            <p:cNvSpPr/>
            <p:nvPr/>
          </p:nvSpPr>
          <p:spPr>
            <a:xfrm>
              <a:off x="228600" y="3429000"/>
              <a:ext cx="4876800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 smtClean="0">
                  <a:latin typeface="Arial Rounded MT Bold" pitchFamily="34" charset="0"/>
                  <a:sym typeface="Wingdings" pitchFamily="2" charset="2"/>
                </a:rPr>
                <a:t> </a:t>
              </a:r>
              <a:r>
                <a:rPr lang="en-US" dirty="0" smtClean="0">
                  <a:solidFill>
                    <a:srgbClr val="9900CC"/>
                  </a:solidFill>
                  <a:latin typeface="Arial Rounded MT Bold" pitchFamily="34" charset="0"/>
                  <a:sym typeface="Wingdings" pitchFamily="2" charset="2"/>
                </a:rPr>
                <a:t>“exciting opportunity”: </a:t>
              </a:r>
              <a:r>
                <a:rPr lang="en-US" dirty="0" smtClean="0">
                  <a:latin typeface="Arial Rounded MT Bold" pitchFamily="34" charset="0"/>
                  <a:sym typeface="Wingdings" pitchFamily="2" charset="2"/>
                </a:rPr>
                <a:t>make them of </a:t>
              </a:r>
              <a:r>
                <a:rPr lang="en-US" dirty="0" smtClean="0">
                  <a:solidFill>
                    <a:srgbClr val="F57205"/>
                  </a:solidFill>
                  <a:latin typeface="Arial Rounded MT Bold" pitchFamily="34" charset="0"/>
                  <a:sym typeface="Wingdings" pitchFamily="2" charset="2"/>
                </a:rPr>
                <a:t>light and rigid material </a:t>
              </a:r>
              <a:r>
                <a:rPr lang="en-US" dirty="0" smtClean="0">
                  <a:latin typeface="Arial Rounded MT Bold" pitchFamily="34" charset="0"/>
                  <a:sym typeface="Wingdings" pitchFamily="2" charset="2"/>
                </a:rPr>
                <a:t>to remove the need for double edge support</a:t>
              </a:r>
              <a:endParaRPr lang="en-US" dirty="0"/>
            </a:p>
          </p:txBody>
        </p:sp>
        <p:grpSp>
          <p:nvGrpSpPr>
            <p:cNvPr id="59" name="Group 58"/>
            <p:cNvGrpSpPr/>
            <p:nvPr/>
          </p:nvGrpSpPr>
          <p:grpSpPr>
            <a:xfrm>
              <a:off x="381000" y="4343400"/>
              <a:ext cx="457200" cy="228600"/>
              <a:chOff x="381000" y="4267200"/>
              <a:chExt cx="457200" cy="228600"/>
            </a:xfrm>
          </p:grpSpPr>
          <p:cxnSp>
            <p:nvCxnSpPr>
              <p:cNvPr id="56" name="Straight Connector 55"/>
              <p:cNvCxnSpPr/>
              <p:nvPr/>
            </p:nvCxnSpPr>
            <p:spPr>
              <a:xfrm>
                <a:off x="381000" y="4267200"/>
                <a:ext cx="0" cy="228600"/>
              </a:xfrm>
              <a:prstGeom prst="line">
                <a:avLst/>
              </a:prstGeom>
              <a:ln w="28575">
                <a:solidFill>
                  <a:srgbClr val="F5720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Arrow Connector 57"/>
              <p:cNvCxnSpPr/>
              <p:nvPr/>
            </p:nvCxnSpPr>
            <p:spPr>
              <a:xfrm>
                <a:off x="381000" y="4495800"/>
                <a:ext cx="457200" cy="0"/>
              </a:xfrm>
              <a:prstGeom prst="straightConnector1">
                <a:avLst/>
              </a:prstGeom>
              <a:ln w="28575">
                <a:solidFill>
                  <a:srgbClr val="F57205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0" name="Rectangle 59"/>
            <p:cNvSpPr/>
            <p:nvPr/>
          </p:nvSpPr>
          <p:spPr>
            <a:xfrm>
              <a:off x="762000" y="4355068"/>
              <a:ext cx="405771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rgbClr val="9900CC"/>
                  </a:solidFill>
                  <a:latin typeface="Arial Rounded MT Bold" pitchFamily="34" charset="0"/>
                  <a:sym typeface="Wingdings" pitchFamily="2" charset="2"/>
                </a:rPr>
                <a:t>No impact on physics phase space</a:t>
              </a:r>
              <a:endParaRPr lang="en-US" dirty="0"/>
            </a:p>
          </p:txBody>
        </p:sp>
      </p:grpSp>
      <p:cxnSp>
        <p:nvCxnSpPr>
          <p:cNvPr id="62" name="Straight Arrow Connector 61"/>
          <p:cNvCxnSpPr/>
          <p:nvPr/>
        </p:nvCxnSpPr>
        <p:spPr>
          <a:xfrm flipV="1">
            <a:off x="7391400" y="3505200"/>
            <a:ext cx="381000" cy="381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/>
        </p:nvGrpSpPr>
        <p:grpSpPr>
          <a:xfrm>
            <a:off x="914400" y="5505510"/>
            <a:ext cx="457200" cy="685800"/>
            <a:chOff x="381000" y="4038600"/>
            <a:chExt cx="457200" cy="685800"/>
          </a:xfrm>
        </p:grpSpPr>
        <p:cxnSp>
          <p:nvCxnSpPr>
            <p:cNvPr id="33" name="Straight Connector 32"/>
            <p:cNvCxnSpPr/>
            <p:nvPr/>
          </p:nvCxnSpPr>
          <p:spPr>
            <a:xfrm>
              <a:off x="381000" y="4038600"/>
              <a:ext cx="0" cy="685800"/>
            </a:xfrm>
            <a:prstGeom prst="line">
              <a:avLst/>
            </a:prstGeom>
            <a:ln w="28575">
              <a:solidFill>
                <a:srgbClr val="F57205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>
              <a:off x="381000" y="4724400"/>
              <a:ext cx="457200" cy="0"/>
            </a:xfrm>
            <a:prstGeom prst="straightConnector1">
              <a:avLst/>
            </a:prstGeom>
            <a:ln w="28575">
              <a:solidFill>
                <a:srgbClr val="F57205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9955730">
            <a:off x="8595888" y="21936"/>
            <a:ext cx="694373" cy="591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748209">
            <a:off x="-152400" y="6166975"/>
            <a:ext cx="744440" cy="796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977574">
            <a:off x="-160637" y="12183"/>
            <a:ext cx="537210" cy="660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686800" y="4023360"/>
            <a:ext cx="777240" cy="777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838200" y="0"/>
            <a:ext cx="7481985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500" b="1" dirty="0" smtClean="0">
                <a:solidFill>
                  <a:srgbClr val="F57205"/>
                </a:solidFill>
              </a:rPr>
              <a:t>Cherenkov Mirrors: Material &amp; Support</a:t>
            </a:r>
            <a:endParaRPr lang="en-US" sz="3500" dirty="0"/>
          </a:p>
        </p:txBody>
      </p:sp>
      <p:pic>
        <p:nvPicPr>
          <p:cNvPr id="31745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1450" y="1371600"/>
            <a:ext cx="3028950" cy="3297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5" name="Group 14"/>
          <p:cNvGrpSpPr/>
          <p:nvPr/>
        </p:nvGrpSpPr>
        <p:grpSpPr>
          <a:xfrm>
            <a:off x="93836" y="742890"/>
            <a:ext cx="9278765" cy="707886"/>
            <a:chOff x="45720" y="971490"/>
            <a:chExt cx="9278765" cy="707886"/>
          </a:xfrm>
        </p:grpSpPr>
        <p:sp>
          <p:nvSpPr>
            <p:cNvPr id="16" name="Rectangle 15"/>
            <p:cNvSpPr/>
            <p:nvPr/>
          </p:nvSpPr>
          <p:spPr>
            <a:xfrm>
              <a:off x="304801" y="971490"/>
              <a:ext cx="9019684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dirty="0" smtClean="0">
                  <a:solidFill>
                    <a:srgbClr val="F57205"/>
                  </a:solidFill>
                  <a:latin typeface="Arial Rounded MT Bold" pitchFamily="34" charset="0"/>
                </a:rPr>
                <a:t>Mirrors: </a:t>
              </a:r>
              <a:r>
                <a:rPr lang="en-US" sz="2000" u="sng" dirty="0" smtClean="0">
                  <a:latin typeface="Arial Rounded MT Bold" pitchFamily="34" charset="0"/>
                </a:rPr>
                <a:t>light &amp; rigid material</a:t>
              </a:r>
              <a:r>
                <a:rPr lang="en-US" sz="2000" dirty="0" smtClean="0">
                  <a:latin typeface="Arial Rounded MT Bold" pitchFamily="34" charset="0"/>
                </a:rPr>
                <a:t> so no double-edge support would be needed</a:t>
              </a:r>
              <a:endParaRPr lang="en-US" sz="2000" dirty="0">
                <a:latin typeface="Arial Rounded MT Bold" pitchFamily="34" charset="0"/>
              </a:endParaRPr>
            </a:p>
          </p:txBody>
        </p:sp>
        <p:sp>
          <p:nvSpPr>
            <p:cNvPr id="17" name="Right Arrow 16"/>
            <p:cNvSpPr/>
            <p:nvPr/>
          </p:nvSpPr>
          <p:spPr>
            <a:xfrm>
              <a:off x="45720" y="1097280"/>
              <a:ext cx="293522" cy="145390"/>
            </a:xfrm>
            <a:prstGeom prst="rightArrow">
              <a:avLst/>
            </a:prstGeom>
            <a:solidFill>
              <a:srgbClr val="9900CC"/>
            </a:solidFill>
            <a:ln>
              <a:solidFill>
                <a:srgbClr val="6262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112856" y="5181600"/>
            <a:ext cx="8573945" cy="707886"/>
            <a:chOff x="45720" y="971490"/>
            <a:chExt cx="8573945" cy="707886"/>
          </a:xfrm>
        </p:grpSpPr>
        <p:sp>
          <p:nvSpPr>
            <p:cNvPr id="30" name="Rectangle 29"/>
            <p:cNvSpPr/>
            <p:nvPr/>
          </p:nvSpPr>
          <p:spPr>
            <a:xfrm>
              <a:off x="304801" y="971490"/>
              <a:ext cx="8314864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dirty="0" smtClean="0">
                  <a:solidFill>
                    <a:srgbClr val="F57205"/>
                  </a:solidFill>
                  <a:latin typeface="Arial Rounded MT Bold" pitchFamily="34" charset="0"/>
                </a:rPr>
                <a:t>Options: </a:t>
              </a:r>
              <a:r>
                <a:rPr lang="en-US" sz="2000" dirty="0" smtClean="0">
                  <a:solidFill>
                    <a:srgbClr val="9900CC"/>
                  </a:solidFill>
                  <a:latin typeface="Arial Rounded MT Bold" pitchFamily="34" charset="0"/>
                </a:rPr>
                <a:t>glass-coated beryllium </a:t>
              </a:r>
              <a:r>
                <a:rPr lang="en-US" sz="2000" dirty="0" smtClean="0">
                  <a:latin typeface="Arial Rounded MT Bold" pitchFamily="34" charset="0"/>
                </a:rPr>
                <a:t>technology &amp; </a:t>
              </a:r>
              <a:r>
                <a:rPr lang="en-US" sz="2000" dirty="0" smtClean="0">
                  <a:solidFill>
                    <a:srgbClr val="9900CC"/>
                  </a:solidFill>
                  <a:latin typeface="Arial Rounded MT Bold" pitchFamily="34" charset="0"/>
                </a:rPr>
                <a:t>carbon fiber </a:t>
              </a:r>
              <a:r>
                <a:rPr lang="en-US" sz="2000" dirty="0" smtClean="0">
                  <a:latin typeface="Arial Rounded MT Bold" pitchFamily="34" charset="0"/>
                </a:rPr>
                <a:t>technology</a:t>
              </a:r>
              <a:endParaRPr lang="en-US" sz="2000" dirty="0">
                <a:latin typeface="Arial Rounded MT Bold" pitchFamily="34" charset="0"/>
              </a:endParaRPr>
            </a:p>
          </p:txBody>
        </p:sp>
        <p:sp>
          <p:nvSpPr>
            <p:cNvPr id="31" name="Right Arrow 30"/>
            <p:cNvSpPr/>
            <p:nvPr/>
          </p:nvSpPr>
          <p:spPr>
            <a:xfrm>
              <a:off x="45720" y="1097280"/>
              <a:ext cx="293522" cy="145390"/>
            </a:xfrm>
            <a:prstGeom prst="rightArrow">
              <a:avLst/>
            </a:prstGeom>
            <a:solidFill>
              <a:srgbClr val="9900CC"/>
            </a:solidFill>
            <a:ln>
              <a:solidFill>
                <a:srgbClr val="6262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Rectangle 36"/>
          <p:cNvSpPr/>
          <p:nvPr/>
        </p:nvSpPr>
        <p:spPr>
          <a:xfrm>
            <a:off x="1371600" y="5867400"/>
            <a:ext cx="7772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Arial Rounded MT Bold" pitchFamily="34" charset="0"/>
              </a:rPr>
              <a:t>Both extensively studied/tested at CERN for the </a:t>
            </a:r>
            <a:r>
              <a:rPr lang="en-US" sz="2000" dirty="0" smtClean="0">
                <a:solidFill>
                  <a:srgbClr val="9900CC"/>
                </a:solidFill>
                <a:latin typeface="Arial Rounded MT Bold" pitchFamily="34" charset="0"/>
              </a:rPr>
              <a:t>RICH </a:t>
            </a:r>
            <a:r>
              <a:rPr lang="en-US" sz="2000" dirty="0" err="1" smtClean="0">
                <a:solidFill>
                  <a:srgbClr val="9900CC"/>
                </a:solidFill>
                <a:latin typeface="Arial Rounded MT Bold" pitchFamily="34" charset="0"/>
              </a:rPr>
              <a:t>LHCb</a:t>
            </a:r>
            <a:endParaRPr lang="en-US" sz="2000" dirty="0" smtClean="0">
              <a:solidFill>
                <a:srgbClr val="9900CC"/>
              </a:solidFill>
              <a:latin typeface="Arial Rounded MT Bold" pitchFamily="34" charset="0"/>
            </a:endParaRPr>
          </a:p>
          <a:p>
            <a:r>
              <a:rPr lang="en-US" sz="2000" dirty="0" smtClean="0">
                <a:latin typeface="Arial Rounded MT Bold" pitchFamily="34" charset="0"/>
              </a:rPr>
              <a:t>(the carbon fiber was chosen: delivery time and cost)</a:t>
            </a:r>
            <a:endParaRPr lang="en-US" sz="2000" dirty="0"/>
          </a:p>
        </p:txBody>
      </p:sp>
      <p:grpSp>
        <p:nvGrpSpPr>
          <p:cNvPr id="36" name="Group 35"/>
          <p:cNvGrpSpPr/>
          <p:nvPr/>
        </p:nvGrpSpPr>
        <p:grpSpPr>
          <a:xfrm>
            <a:off x="3810000" y="1134379"/>
            <a:ext cx="4960340" cy="4047221"/>
            <a:chOff x="3200400" y="1270014"/>
            <a:chExt cx="4724133" cy="3854496"/>
          </a:xfrm>
        </p:grpSpPr>
        <p:pic>
          <p:nvPicPr>
            <p:cNvPr id="13" name="Picture 3"/>
            <p:cNvPicPr>
              <a:picLocks noChangeAspect="1" noChangeArrowheads="1"/>
            </p:cNvPicPr>
            <p:nvPr/>
          </p:nvPicPr>
          <p:blipFill>
            <a:blip r:embed="rId7" cstate="print"/>
            <a:srcRect b="4274"/>
            <a:stretch>
              <a:fillRect/>
            </a:stretch>
          </p:blipFill>
          <p:spPr bwMode="auto">
            <a:xfrm>
              <a:off x="3200400" y="1270014"/>
              <a:ext cx="2057400" cy="28447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13" descr="mirror_arrangement_lg_pmt_1.png"/>
            <p:cNvPicPr>
              <a:picLocks noChangeAspect="1"/>
            </p:cNvPicPr>
            <p:nvPr/>
          </p:nvPicPr>
          <p:blipFill>
            <a:blip r:embed="rId8" cstate="print"/>
            <a:srcRect b="-1881"/>
            <a:stretch>
              <a:fillRect/>
            </a:stretch>
          </p:blipFill>
          <p:spPr>
            <a:xfrm>
              <a:off x="5791200" y="1600200"/>
              <a:ext cx="2133333" cy="2438400"/>
            </a:xfrm>
            <a:prstGeom prst="rect">
              <a:avLst/>
            </a:prstGeom>
          </p:spPr>
        </p:pic>
        <p:cxnSp>
          <p:nvCxnSpPr>
            <p:cNvPr id="19" name="Straight Arrow Connector 18"/>
            <p:cNvCxnSpPr/>
            <p:nvPr/>
          </p:nvCxnSpPr>
          <p:spPr>
            <a:xfrm>
              <a:off x="3962400" y="3657600"/>
              <a:ext cx="838200" cy="685800"/>
            </a:xfrm>
            <a:prstGeom prst="straightConnector1">
              <a:avLst/>
            </a:prstGeom>
            <a:ln w="28575">
              <a:solidFill>
                <a:srgbClr val="9900C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>
              <a:off x="4191000" y="3200400"/>
              <a:ext cx="609600" cy="1143000"/>
            </a:xfrm>
            <a:prstGeom prst="straightConnector1">
              <a:avLst/>
            </a:prstGeom>
            <a:ln w="28575">
              <a:solidFill>
                <a:srgbClr val="9900C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flipH="1">
              <a:off x="5410200" y="3733800"/>
              <a:ext cx="533400" cy="609600"/>
            </a:xfrm>
            <a:prstGeom prst="straightConnector1">
              <a:avLst/>
            </a:prstGeom>
            <a:ln w="28575">
              <a:solidFill>
                <a:srgbClr val="9900C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flipH="1">
              <a:off x="5410200" y="3458633"/>
              <a:ext cx="1447800" cy="884767"/>
            </a:xfrm>
            <a:prstGeom prst="straightConnector1">
              <a:avLst/>
            </a:prstGeom>
            <a:ln w="28575">
              <a:solidFill>
                <a:srgbClr val="9900C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ctangle 27"/>
            <p:cNvSpPr/>
            <p:nvPr/>
          </p:nvSpPr>
          <p:spPr>
            <a:xfrm>
              <a:off x="4564646" y="4267200"/>
              <a:ext cx="122655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 smtClean="0">
                  <a:solidFill>
                    <a:srgbClr val="9900CC"/>
                  </a:solidFill>
                  <a:latin typeface="Arial Rounded MT Bold" pitchFamily="34" charset="0"/>
                </a:rPr>
                <a:t>support</a:t>
              </a:r>
              <a:r>
                <a:rPr lang="en-US" sz="2000" dirty="0" smtClean="0">
                  <a:latin typeface="Arial Rounded MT Bold" pitchFamily="34" charset="0"/>
                </a:rPr>
                <a:t> </a:t>
              </a:r>
              <a:endParaRPr lang="en-US" sz="2000" dirty="0"/>
            </a:p>
          </p:txBody>
        </p:sp>
        <p:cxnSp>
          <p:nvCxnSpPr>
            <p:cNvPr id="40" name="Straight Arrow Connector 39"/>
            <p:cNvCxnSpPr/>
            <p:nvPr/>
          </p:nvCxnSpPr>
          <p:spPr>
            <a:xfrm>
              <a:off x="3886200" y="3352800"/>
              <a:ext cx="762000" cy="144780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/>
            <p:nvPr/>
          </p:nvCxnSpPr>
          <p:spPr>
            <a:xfrm flipH="1">
              <a:off x="5562600" y="3505200"/>
              <a:ext cx="762000" cy="129540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47"/>
            <p:cNvSpPr/>
            <p:nvPr/>
          </p:nvSpPr>
          <p:spPr>
            <a:xfrm>
              <a:off x="4341943" y="4724400"/>
              <a:ext cx="160165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 smtClean="0">
                  <a:solidFill>
                    <a:srgbClr val="FF0000"/>
                  </a:solidFill>
                  <a:latin typeface="Arial Rounded MT Bold" pitchFamily="34" charset="0"/>
                </a:rPr>
                <a:t>no support </a:t>
              </a:r>
              <a:endParaRPr lang="en-US" sz="2000" dirty="0">
                <a:solidFill>
                  <a:srgbClr val="FF0000"/>
                </a:solidFill>
              </a:endParaRPr>
            </a:p>
          </p:txBody>
        </p:sp>
      </p:grpSp>
      <p:sp>
        <p:nvSpPr>
          <p:cNvPr id="35" name="Rectangle 34"/>
          <p:cNvSpPr/>
          <p:nvPr/>
        </p:nvSpPr>
        <p:spPr>
          <a:xfrm>
            <a:off x="1905000" y="4152037"/>
            <a:ext cx="3048000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700" dirty="0" smtClean="0">
                <a:solidFill>
                  <a:srgbClr val="F57205"/>
                </a:solidFill>
                <a:latin typeface="Arial Rounded MT Bold" pitchFamily="34" charset="0"/>
              </a:rPr>
              <a:t>12 deg</a:t>
            </a:r>
            <a:r>
              <a:rPr lang="en-US" sz="1700" dirty="0" smtClean="0">
                <a:latin typeface="Arial Rounded MT Bold" pitchFamily="34" charset="0"/>
              </a:rPr>
              <a:t>: cone of photons </a:t>
            </a:r>
            <a:r>
              <a:rPr lang="en-US" sz="1700" dirty="0" smtClean="0">
                <a:solidFill>
                  <a:srgbClr val="F57205"/>
                </a:solidFill>
                <a:latin typeface="Arial Rounded MT Bold" pitchFamily="34" charset="0"/>
              </a:rPr>
              <a:t>reflect</a:t>
            </a:r>
            <a:r>
              <a:rPr lang="en-US" sz="1700" dirty="0" smtClean="0">
                <a:latin typeface="Arial Rounded MT Bold" pitchFamily="34" charset="0"/>
              </a:rPr>
              <a:t> on both mirrors (</a:t>
            </a:r>
            <a:r>
              <a:rPr lang="en-US" sz="1700" dirty="0" smtClean="0">
                <a:solidFill>
                  <a:srgbClr val="F57205"/>
                </a:solidFill>
                <a:latin typeface="Arial Rounded MT Bold" pitchFamily="34" charset="0"/>
              </a:rPr>
              <a:t>boundary</a:t>
            </a:r>
            <a:r>
              <a:rPr lang="en-US" sz="1700" dirty="0" smtClean="0">
                <a:latin typeface="Arial Rounded MT Bold" pitchFamily="34" charset="0"/>
              </a:rPr>
              <a:t>)</a:t>
            </a:r>
            <a:endParaRPr lang="en-US" sz="17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9955730">
            <a:off x="8595888" y="21936"/>
            <a:ext cx="694373" cy="591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748209">
            <a:off x="-152400" y="6166975"/>
            <a:ext cx="744440" cy="796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977574">
            <a:off x="-160637" y="12183"/>
            <a:ext cx="537210" cy="660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686800" y="4023360"/>
            <a:ext cx="777240" cy="777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838200" y="0"/>
            <a:ext cx="7481985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500" b="1" dirty="0" smtClean="0">
                <a:solidFill>
                  <a:srgbClr val="F57205"/>
                </a:solidFill>
              </a:rPr>
              <a:t>Cherenkov Mirrors: Material &amp; Support</a:t>
            </a:r>
            <a:endParaRPr lang="en-US" sz="35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93836" y="742890"/>
            <a:ext cx="4300058" cy="400110"/>
            <a:chOff x="45720" y="971490"/>
            <a:chExt cx="4300058" cy="400110"/>
          </a:xfrm>
        </p:grpSpPr>
        <p:sp>
          <p:nvSpPr>
            <p:cNvPr id="12" name="Rectangle 11"/>
            <p:cNvSpPr/>
            <p:nvPr/>
          </p:nvSpPr>
          <p:spPr>
            <a:xfrm>
              <a:off x="304800" y="971490"/>
              <a:ext cx="404097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 smtClean="0">
                  <a:solidFill>
                    <a:srgbClr val="F57205"/>
                  </a:solidFill>
                  <a:latin typeface="Arial Rounded MT Bold" pitchFamily="34" charset="0"/>
                </a:rPr>
                <a:t>Mirrors: </a:t>
              </a:r>
              <a:r>
                <a:rPr lang="en-US" sz="2000" dirty="0" smtClean="0">
                  <a:solidFill>
                    <a:srgbClr val="9900CC"/>
                  </a:solidFill>
                  <a:latin typeface="Arial Rounded MT Bold" pitchFamily="34" charset="0"/>
                </a:rPr>
                <a:t>glass-coated beryllium</a:t>
              </a:r>
              <a:endParaRPr lang="en-US" sz="2000" dirty="0">
                <a:solidFill>
                  <a:srgbClr val="9900CC"/>
                </a:solidFill>
                <a:latin typeface="Arial Rounded MT Bold" pitchFamily="34" charset="0"/>
              </a:endParaRPr>
            </a:p>
          </p:txBody>
        </p:sp>
        <p:sp>
          <p:nvSpPr>
            <p:cNvPr id="13" name="Right Arrow 12"/>
            <p:cNvSpPr/>
            <p:nvPr/>
          </p:nvSpPr>
          <p:spPr>
            <a:xfrm>
              <a:off x="45720" y="1097280"/>
              <a:ext cx="293522" cy="145390"/>
            </a:xfrm>
            <a:prstGeom prst="rightArrow">
              <a:avLst/>
            </a:prstGeom>
            <a:solidFill>
              <a:srgbClr val="9900CC"/>
            </a:solidFill>
            <a:ln>
              <a:solidFill>
                <a:srgbClr val="6262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6" cstate="print"/>
          <a:srcRect l="42826" t="27344" r="43265" b="37500"/>
          <a:stretch>
            <a:fillRect/>
          </a:stretch>
        </p:blipFill>
        <p:spPr bwMode="auto">
          <a:xfrm>
            <a:off x="5791200" y="1143000"/>
            <a:ext cx="2895600" cy="4114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14"/>
          <p:cNvSpPr/>
          <p:nvPr/>
        </p:nvSpPr>
        <p:spPr>
          <a:xfrm>
            <a:off x="457200" y="4057471"/>
            <a:ext cx="4572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>
                <a:solidFill>
                  <a:srgbClr val="9900CC"/>
                </a:solidFill>
                <a:latin typeface="Arial Rounded MT Bold" pitchFamily="34" charset="0"/>
              </a:rPr>
              <a:t>LHCb</a:t>
            </a:r>
            <a:r>
              <a:rPr lang="en-US" dirty="0" smtClean="0">
                <a:solidFill>
                  <a:srgbClr val="9900CC"/>
                </a:solidFill>
                <a:latin typeface="Arial Rounded MT Bold" pitchFamily="34" charset="0"/>
              </a:rPr>
              <a:t> prototype (made in Russia)</a:t>
            </a:r>
            <a:r>
              <a:rPr lang="en-US" dirty="0" smtClean="0">
                <a:latin typeface="Arial Rounded MT Bold" pitchFamily="34" charset="0"/>
              </a:rPr>
              <a:t>: central point support on the beryllium rim (</a:t>
            </a:r>
            <a:r>
              <a:rPr lang="en-US" dirty="0" smtClean="0">
                <a:solidFill>
                  <a:srgbClr val="F57205"/>
                </a:solidFill>
                <a:latin typeface="Arial Rounded MT Bold" pitchFamily="34" charset="0"/>
              </a:rPr>
              <a:t>single bolt</a:t>
            </a:r>
            <a:r>
              <a:rPr lang="en-US" dirty="0" smtClean="0">
                <a:latin typeface="Arial Rounded MT Bold" pitchFamily="34" charset="0"/>
              </a:rPr>
              <a:t>) </a:t>
            </a:r>
            <a:r>
              <a:rPr lang="en-US" dirty="0" smtClean="0">
                <a:latin typeface="Arial Rounded MT Bold" pitchFamily="34" charset="0"/>
                <a:sym typeface="Wingdings" pitchFamily="2" charset="2"/>
              </a:rPr>
              <a:t> </a:t>
            </a:r>
            <a:r>
              <a:rPr lang="en-US" dirty="0" smtClean="0">
                <a:solidFill>
                  <a:srgbClr val="F57205"/>
                </a:solidFill>
                <a:latin typeface="Arial Rounded MT Bold" pitchFamily="34" charset="0"/>
              </a:rPr>
              <a:t>maximum deflection </a:t>
            </a:r>
            <a:r>
              <a:rPr lang="en-US" dirty="0" smtClean="0">
                <a:latin typeface="Arial Rounded MT Bold" pitchFamily="34" charset="0"/>
              </a:rPr>
              <a:t>of the mirror due to gravity = </a:t>
            </a:r>
            <a:r>
              <a:rPr lang="en-US" dirty="0" smtClean="0">
                <a:solidFill>
                  <a:srgbClr val="F57205"/>
                </a:solidFill>
                <a:latin typeface="Arial Rounded MT Bold" pitchFamily="34" charset="0"/>
              </a:rPr>
              <a:t>160</a:t>
            </a:r>
            <a:r>
              <a:rPr lang="en-US" dirty="0" smtClean="0">
                <a:solidFill>
                  <a:srgbClr val="F57205"/>
                </a:solidFill>
                <a:latin typeface="Symbol" pitchFamily="18" charset="2"/>
              </a:rPr>
              <a:t>m</a:t>
            </a:r>
            <a:r>
              <a:rPr lang="en-US" dirty="0" smtClean="0">
                <a:solidFill>
                  <a:srgbClr val="F57205"/>
                </a:solidFill>
                <a:latin typeface="Arial Rounded MT Bold" pitchFamily="34" charset="0"/>
              </a:rPr>
              <a:t>m</a:t>
            </a:r>
            <a:endParaRPr lang="en-US" dirty="0">
              <a:solidFill>
                <a:srgbClr val="F57205"/>
              </a:solidFill>
              <a:latin typeface="Arial Rounded MT Bold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096000" y="1524000"/>
            <a:ext cx="175080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 smtClean="0">
                <a:solidFill>
                  <a:srgbClr val="F57205"/>
                </a:solidFill>
              </a:rPr>
              <a:t>0.4 m x 0.6 m</a:t>
            </a:r>
          </a:p>
          <a:p>
            <a:r>
              <a:rPr lang="en-US" sz="2200" b="1" dirty="0" smtClean="0">
                <a:solidFill>
                  <a:srgbClr val="F57205"/>
                </a:solidFill>
              </a:rPr>
              <a:t>R = 2.7 m</a:t>
            </a:r>
            <a:endParaRPr lang="en-US" sz="2200" b="1" dirty="0">
              <a:solidFill>
                <a:srgbClr val="F57205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28600" y="1905000"/>
            <a:ext cx="52578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u="sng" dirty="0" smtClean="0">
                <a:solidFill>
                  <a:srgbClr val="F57205"/>
                </a:solidFill>
                <a:latin typeface="Arial Rounded MT Bold" pitchFamily="34" charset="0"/>
              </a:rPr>
              <a:t>Advantages</a:t>
            </a:r>
            <a:r>
              <a:rPr lang="en-US" sz="2000" dirty="0" smtClean="0">
                <a:latin typeface="Arial Rounded MT Bold" pitchFamily="34" charset="0"/>
              </a:rPr>
              <a:t>: radiation hard, fluorocarbon compatibility, non-magnetic, light-weight, good rigidity</a:t>
            </a:r>
            <a:endParaRPr lang="en-US" sz="2000" dirty="0">
              <a:latin typeface="Arial Rounded MT Bold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715000" y="5616714"/>
            <a:ext cx="3505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Arial Rounded MT Bold" pitchFamily="34" charset="0"/>
              </a:rPr>
              <a:t>20 mm thick beryllium </a:t>
            </a:r>
            <a:r>
              <a:rPr lang="en-US" dirty="0" smtClean="0">
                <a:solidFill>
                  <a:srgbClr val="F57205"/>
                </a:solidFill>
                <a:latin typeface="Arial Rounded MT Bold" pitchFamily="34" charset="0"/>
              </a:rPr>
              <a:t>rim at one edge</a:t>
            </a:r>
            <a:r>
              <a:rPr lang="en-US" dirty="0" smtClean="0">
                <a:latin typeface="Arial Rounded MT Bold" pitchFamily="34" charset="0"/>
              </a:rPr>
              <a:t> to support it</a:t>
            </a:r>
            <a:endParaRPr lang="en-US" dirty="0">
              <a:latin typeface="Arial Rounded MT Bold" pitchFamily="34" charset="0"/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7315200" y="4724400"/>
            <a:ext cx="0" cy="838200"/>
          </a:xfrm>
          <a:prstGeom prst="straightConnector1">
            <a:avLst/>
          </a:prstGeom>
          <a:ln w="28575">
            <a:solidFill>
              <a:srgbClr val="F5720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6248400" y="2667000"/>
            <a:ext cx="2057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F57205"/>
                </a:solidFill>
                <a:latin typeface="Arial Rounded MT Bold" pitchFamily="34" charset="0"/>
              </a:rPr>
              <a:t>3 mm beryllium</a:t>
            </a:r>
          </a:p>
          <a:p>
            <a:r>
              <a:rPr lang="en-US" dirty="0" smtClean="0">
                <a:solidFill>
                  <a:srgbClr val="F57205"/>
                </a:solidFill>
                <a:latin typeface="Arial Rounded MT Bold" pitchFamily="34" charset="0"/>
              </a:rPr>
              <a:t>0.5 mm glass</a:t>
            </a:r>
            <a:endParaRPr lang="en-US" dirty="0">
              <a:solidFill>
                <a:srgbClr val="F57205"/>
              </a:solidFill>
              <a:latin typeface="Arial Rounded MT Bold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28600" y="5410200"/>
            <a:ext cx="54102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u="sng" dirty="0" smtClean="0">
                <a:solidFill>
                  <a:srgbClr val="9900CC"/>
                </a:solidFill>
                <a:latin typeface="Arial Rounded MT Bold" pitchFamily="34" charset="0"/>
              </a:rPr>
              <a:t>Disadvantages</a:t>
            </a:r>
            <a:r>
              <a:rPr lang="en-US" sz="2000" dirty="0" smtClean="0">
                <a:latin typeface="Arial Rounded MT Bold" pitchFamily="34" charset="0"/>
              </a:rPr>
              <a:t>: high manufacturing costs + high toxicity (requires special safety measures during manufacturing and handling)</a:t>
            </a:r>
            <a:endParaRPr lang="en-US" sz="2000" dirty="0">
              <a:latin typeface="Arial Rounded MT Bold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57200" y="1182469"/>
            <a:ext cx="4419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Nuclear Instruments and Methods in Physics Research A 595 (2008) 197–199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791200" y="762000"/>
            <a:ext cx="281513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 smtClean="0">
                <a:solidFill>
                  <a:srgbClr val="9900CC"/>
                </a:solidFill>
                <a:latin typeface="Arial Rounded MT Bold" pitchFamily="34" charset="0"/>
              </a:rPr>
              <a:t>Prototype for </a:t>
            </a:r>
            <a:r>
              <a:rPr lang="en-US" sz="2200" dirty="0" err="1" smtClean="0">
                <a:solidFill>
                  <a:srgbClr val="9900CC"/>
                </a:solidFill>
                <a:latin typeface="Arial Rounded MT Bold" pitchFamily="34" charset="0"/>
              </a:rPr>
              <a:t>LHCb</a:t>
            </a:r>
            <a:endParaRPr lang="en-US" sz="2200" dirty="0">
              <a:solidFill>
                <a:srgbClr val="9900CC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81000" y="2971800"/>
            <a:ext cx="51053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/>
              <a:buChar char="à"/>
            </a:pPr>
            <a:r>
              <a:rPr lang="en-US" dirty="0" smtClean="0">
                <a:latin typeface="Arial Rounded MT Bold" pitchFamily="34" charset="0"/>
                <a:sym typeface="Wingdings" pitchFamily="2" charset="2"/>
              </a:rPr>
              <a:t>Without glass (+ Al) coating, poor </a:t>
            </a:r>
            <a:r>
              <a:rPr lang="en-US" dirty="0" smtClean="0">
                <a:solidFill>
                  <a:srgbClr val="F57205"/>
                </a:solidFill>
                <a:latin typeface="Arial Rounded MT Bold" pitchFamily="34" charset="0"/>
                <a:sym typeface="Wingdings" pitchFamily="2" charset="2"/>
              </a:rPr>
              <a:t>reflectivity</a:t>
            </a:r>
            <a:r>
              <a:rPr lang="en-US" dirty="0" smtClean="0">
                <a:latin typeface="Arial Rounded MT Bold" pitchFamily="34" charset="0"/>
                <a:sym typeface="Wingdings" pitchFamily="2" charset="2"/>
              </a:rPr>
              <a:t> in visible and UV: 50%; </a:t>
            </a:r>
          </a:p>
          <a:p>
            <a:r>
              <a:rPr lang="en-US" dirty="0" smtClean="0">
                <a:solidFill>
                  <a:srgbClr val="F57205"/>
                </a:solidFill>
                <a:latin typeface="Arial Rounded MT Bold" pitchFamily="34" charset="0"/>
                <a:sym typeface="Wingdings" pitchFamily="2" charset="2"/>
              </a:rPr>
              <a:t>with glass (+ Al) </a:t>
            </a:r>
            <a:r>
              <a:rPr lang="en-US" dirty="0" smtClean="0">
                <a:latin typeface="Arial Rounded MT Bold" pitchFamily="34" charset="0"/>
                <a:sym typeface="Wingdings" pitchFamily="2" charset="2"/>
              </a:rPr>
              <a:t>coating: </a:t>
            </a:r>
            <a:r>
              <a:rPr lang="en-US" dirty="0" smtClean="0">
                <a:solidFill>
                  <a:srgbClr val="F57205"/>
                </a:solidFill>
                <a:latin typeface="Arial Rounded MT Bold" pitchFamily="34" charset="0"/>
                <a:sym typeface="Wingdings" pitchFamily="2" charset="2"/>
              </a:rPr>
              <a:t>90% for</a:t>
            </a:r>
            <a:r>
              <a:rPr lang="en-US" dirty="0" smtClean="0">
                <a:solidFill>
                  <a:srgbClr val="F57205"/>
                </a:solidFill>
                <a:latin typeface="Symbol" pitchFamily="18" charset="2"/>
                <a:sym typeface="Wingdings" pitchFamily="2" charset="2"/>
              </a:rPr>
              <a:t> l </a:t>
            </a:r>
            <a:r>
              <a:rPr lang="en-US" dirty="0" smtClean="0">
                <a:solidFill>
                  <a:srgbClr val="F57205"/>
                </a:solidFill>
                <a:latin typeface="Arial Rounded MT Bold" pitchFamily="34" charset="0"/>
                <a:sym typeface="Wingdings" pitchFamily="2" charset="2"/>
              </a:rPr>
              <a:t>&gt; 200 nm</a:t>
            </a:r>
            <a:endParaRPr lang="en-US" dirty="0">
              <a:solidFill>
                <a:srgbClr val="F57205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9955730">
            <a:off x="8595888" y="21936"/>
            <a:ext cx="694373" cy="591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748209">
            <a:off x="-152400" y="6166975"/>
            <a:ext cx="744440" cy="796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977574">
            <a:off x="-160637" y="12183"/>
            <a:ext cx="537210" cy="660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686800" y="4023360"/>
            <a:ext cx="777240" cy="777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838200" y="0"/>
            <a:ext cx="7481985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500" b="1" dirty="0" smtClean="0">
                <a:solidFill>
                  <a:srgbClr val="F57205"/>
                </a:solidFill>
              </a:rPr>
              <a:t>Cherenkov Mirrors: Material &amp; Support</a:t>
            </a:r>
            <a:endParaRPr lang="en-US" sz="35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93836" y="609600"/>
            <a:ext cx="6398068" cy="400110"/>
            <a:chOff x="45720" y="971490"/>
            <a:chExt cx="6398068" cy="400110"/>
          </a:xfrm>
        </p:grpSpPr>
        <p:sp>
          <p:nvSpPr>
            <p:cNvPr id="12" name="Rectangle 11"/>
            <p:cNvSpPr/>
            <p:nvPr/>
          </p:nvSpPr>
          <p:spPr>
            <a:xfrm>
              <a:off x="304800" y="971490"/>
              <a:ext cx="613898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 smtClean="0">
                  <a:solidFill>
                    <a:srgbClr val="F57205"/>
                  </a:solidFill>
                  <a:latin typeface="Arial Rounded MT Bold" pitchFamily="34" charset="0"/>
                </a:rPr>
                <a:t>Mirrors: </a:t>
              </a:r>
              <a:r>
                <a:rPr lang="en-US" sz="2000" dirty="0" smtClean="0">
                  <a:solidFill>
                    <a:srgbClr val="9900CC"/>
                  </a:solidFill>
                  <a:latin typeface="Arial Rounded MT Bold" pitchFamily="34" charset="0"/>
                </a:rPr>
                <a:t>carbon fiber reinforced polymer (CFRP)</a:t>
              </a:r>
              <a:endParaRPr lang="en-US" sz="2000" dirty="0">
                <a:solidFill>
                  <a:srgbClr val="9900CC"/>
                </a:solidFill>
                <a:latin typeface="Arial Rounded MT Bold" pitchFamily="34" charset="0"/>
              </a:endParaRPr>
            </a:p>
          </p:txBody>
        </p:sp>
        <p:sp>
          <p:nvSpPr>
            <p:cNvPr id="13" name="Right Arrow 12"/>
            <p:cNvSpPr/>
            <p:nvPr/>
          </p:nvSpPr>
          <p:spPr>
            <a:xfrm>
              <a:off x="45720" y="1097280"/>
              <a:ext cx="293522" cy="145390"/>
            </a:xfrm>
            <a:prstGeom prst="rightArrow">
              <a:avLst/>
            </a:prstGeom>
            <a:solidFill>
              <a:srgbClr val="9900CC"/>
            </a:solidFill>
            <a:ln>
              <a:solidFill>
                <a:srgbClr val="6262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6" cstate="print"/>
          <a:srcRect l="68972" t="34214" r="17062" b="42548"/>
          <a:stretch>
            <a:fillRect/>
          </a:stretch>
        </p:blipFill>
        <p:spPr bwMode="auto">
          <a:xfrm>
            <a:off x="6248400" y="1143000"/>
            <a:ext cx="23622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9" name="Group 18"/>
          <p:cNvGrpSpPr/>
          <p:nvPr/>
        </p:nvGrpSpPr>
        <p:grpSpPr>
          <a:xfrm>
            <a:off x="5852160" y="3352800"/>
            <a:ext cx="3291840" cy="3429000"/>
            <a:chOff x="4343400" y="1600200"/>
            <a:chExt cx="3657600" cy="3810000"/>
          </a:xfrm>
        </p:grpSpPr>
        <p:pic>
          <p:nvPicPr>
            <p:cNvPr id="25604" name="Picture 4"/>
            <p:cNvPicPr>
              <a:picLocks noChangeAspect="1" noChangeArrowheads="1"/>
            </p:cNvPicPr>
            <p:nvPr/>
          </p:nvPicPr>
          <p:blipFill>
            <a:blip r:embed="rId7" cstate="print"/>
            <a:srcRect l="63470" t="25000" r="8419" b="22917"/>
            <a:stretch>
              <a:fillRect/>
            </a:stretch>
          </p:blipFill>
          <p:spPr bwMode="auto">
            <a:xfrm>
              <a:off x="4343400" y="1600200"/>
              <a:ext cx="3657600" cy="381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603" name="Picture 3"/>
            <p:cNvPicPr>
              <a:picLocks noChangeAspect="1" noChangeArrowheads="1"/>
            </p:cNvPicPr>
            <p:nvPr/>
          </p:nvPicPr>
          <p:blipFill>
            <a:blip r:embed="rId8" cstate="print"/>
            <a:srcRect l="86896" t="22569" r="9688" b="74827"/>
            <a:stretch>
              <a:fillRect/>
            </a:stretch>
          </p:blipFill>
          <p:spPr bwMode="auto">
            <a:xfrm>
              <a:off x="7467600" y="3048000"/>
              <a:ext cx="533400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1" name="Rectangle 20"/>
          <p:cNvSpPr/>
          <p:nvPr/>
        </p:nvSpPr>
        <p:spPr>
          <a:xfrm>
            <a:off x="457200" y="16002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Nuclear Instruments and Methods in Physics Research A 593 (2008) 624– 637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57200" y="953869"/>
            <a:ext cx="5105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Arial Rounded MT Bold" pitchFamily="34" charset="0"/>
              </a:rPr>
              <a:t>70% carbon-fiber (reinforcement material) + 30% resin (binds the fibers together)</a:t>
            </a:r>
            <a:endParaRPr lang="en-US" dirty="0">
              <a:latin typeface="Arial Rounded MT Bold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28600" y="2260937"/>
            <a:ext cx="58674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u="sng" dirty="0" smtClean="0">
                <a:solidFill>
                  <a:srgbClr val="F57205"/>
                </a:solidFill>
                <a:latin typeface="Arial Rounded MT Bold" pitchFamily="34" charset="0"/>
              </a:rPr>
              <a:t>Advantages</a:t>
            </a:r>
            <a:r>
              <a:rPr lang="en-US" sz="2000" dirty="0" smtClean="0">
                <a:latin typeface="Arial Rounded MT Bold" pitchFamily="34" charset="0"/>
              </a:rPr>
              <a:t>: same as glass-coated beryllium + considerably cheaper, with no safety implications</a:t>
            </a:r>
            <a:endParaRPr lang="en-US" sz="2000" dirty="0">
              <a:latin typeface="Arial Rounded MT Bold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146337" y="5842337"/>
            <a:ext cx="199766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9900CC"/>
                </a:solidFill>
              </a:rPr>
              <a:t>0.835 m x 0.64 m</a:t>
            </a:r>
          </a:p>
          <a:p>
            <a:r>
              <a:rPr lang="en-US" sz="2000" b="1" dirty="0" smtClean="0">
                <a:solidFill>
                  <a:srgbClr val="9900CC"/>
                </a:solidFill>
              </a:rPr>
              <a:t>33 mm thick</a:t>
            </a:r>
          </a:p>
          <a:p>
            <a:r>
              <a:rPr lang="en-US" sz="2000" b="1" dirty="0" smtClean="0">
                <a:solidFill>
                  <a:srgbClr val="9900CC"/>
                </a:solidFill>
              </a:rPr>
              <a:t>R = 2.7 m</a:t>
            </a:r>
            <a:endParaRPr lang="en-US" sz="2000" b="1" dirty="0">
              <a:solidFill>
                <a:srgbClr val="9900CC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477000" y="762000"/>
            <a:ext cx="202260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 err="1" smtClean="0">
                <a:solidFill>
                  <a:srgbClr val="9900CC"/>
                </a:solidFill>
                <a:latin typeface="Arial Rounded MT Bold" pitchFamily="34" charset="0"/>
              </a:rPr>
              <a:t>LHCb</a:t>
            </a:r>
            <a:r>
              <a:rPr lang="en-US" sz="2200" dirty="0" smtClean="0">
                <a:solidFill>
                  <a:srgbClr val="9900CC"/>
                </a:solidFill>
                <a:latin typeface="Arial Rounded MT Bold" pitchFamily="34" charset="0"/>
              </a:rPr>
              <a:t> mirrors</a:t>
            </a:r>
            <a:endParaRPr lang="en-US" sz="2200" dirty="0">
              <a:solidFill>
                <a:srgbClr val="9900CC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81000" y="3200400"/>
            <a:ext cx="5334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>
                <a:solidFill>
                  <a:srgbClr val="9900CC"/>
                </a:solidFill>
                <a:latin typeface="Arial Rounded MT Bold" pitchFamily="34" charset="0"/>
              </a:rPr>
              <a:t>LHCb</a:t>
            </a:r>
            <a:r>
              <a:rPr lang="en-US" dirty="0" smtClean="0">
                <a:solidFill>
                  <a:srgbClr val="9900CC"/>
                </a:solidFill>
                <a:latin typeface="Arial Rounded MT Bold" pitchFamily="34" charset="0"/>
              </a:rPr>
              <a:t> mirrors (made by CMA, US): </a:t>
            </a:r>
          </a:p>
          <a:p>
            <a:pPr>
              <a:buFont typeface="Wingdings"/>
              <a:buChar char="à"/>
            </a:pPr>
            <a:r>
              <a:rPr lang="en-US" dirty="0" smtClean="0">
                <a:latin typeface="Arial Rounded MT Bold" pitchFamily="34" charset="0"/>
              </a:rPr>
              <a:t> sandwich honeycomb structure: two outer CFRP layers (1.5 mm) + core cells in-between as reinforcement</a:t>
            </a:r>
          </a:p>
          <a:p>
            <a:pPr>
              <a:buFont typeface="Wingdings"/>
              <a:buChar char="à"/>
            </a:pPr>
            <a:r>
              <a:rPr lang="en-US" dirty="0" smtClean="0">
                <a:latin typeface="Arial Rounded MT Bold" pitchFamily="34" charset="0"/>
              </a:rPr>
              <a:t> reflectivity with Al + MgF</a:t>
            </a:r>
            <a:r>
              <a:rPr lang="en-US" baseline="-25000" dirty="0" smtClean="0">
                <a:latin typeface="Arial Rounded MT Bold" pitchFamily="34" charset="0"/>
              </a:rPr>
              <a:t>2</a:t>
            </a:r>
            <a:r>
              <a:rPr lang="en-US" dirty="0" smtClean="0">
                <a:latin typeface="Arial Rounded MT Bold" pitchFamily="34" charset="0"/>
              </a:rPr>
              <a:t> coating: ~90% for </a:t>
            </a:r>
            <a:r>
              <a:rPr lang="en-US" dirty="0" smtClean="0">
                <a:latin typeface="Symbol" pitchFamily="18" charset="2"/>
              </a:rPr>
              <a:t>l</a:t>
            </a:r>
            <a:r>
              <a:rPr lang="en-US" dirty="0" smtClean="0">
                <a:latin typeface="Arial Rounded MT Bold" pitchFamily="34" charset="0"/>
              </a:rPr>
              <a:t> &gt; 200 nm</a:t>
            </a:r>
            <a:endParaRPr lang="en-US" dirty="0">
              <a:latin typeface="Arial Rounded MT Bold" pitchFamily="34" charset="0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5867400" y="6477000"/>
            <a:ext cx="533400" cy="228600"/>
          </a:xfrm>
          <a:prstGeom prst="ellipse">
            <a:avLst/>
          </a:prstGeom>
          <a:noFill/>
          <a:ln>
            <a:solidFill>
              <a:srgbClr val="F572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381000" y="4876800"/>
            <a:ext cx="50947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57205"/>
                </a:solidFill>
                <a:latin typeface="Arial Rounded MT Bold" pitchFamily="34" charset="0"/>
              </a:rPr>
              <a:t>May be a good choice for </a:t>
            </a:r>
            <a:r>
              <a:rPr lang="en-US" dirty="0" err="1" smtClean="0">
                <a:solidFill>
                  <a:srgbClr val="F57205"/>
                </a:solidFill>
                <a:latin typeface="Arial Rounded MT Bold" pitchFamily="34" charset="0"/>
              </a:rPr>
              <a:t>SoLID</a:t>
            </a:r>
            <a:r>
              <a:rPr lang="en-US" dirty="0" smtClean="0">
                <a:solidFill>
                  <a:srgbClr val="F57205"/>
                </a:solidFill>
                <a:latin typeface="Arial Rounded MT Bold" pitchFamily="34" charset="0"/>
              </a:rPr>
              <a:t> </a:t>
            </a:r>
            <a:r>
              <a:rPr lang="en-US" dirty="0" err="1" smtClean="0">
                <a:solidFill>
                  <a:srgbClr val="F57205"/>
                </a:solidFill>
                <a:latin typeface="Arial Rounded MT Bold" pitchFamily="34" charset="0"/>
              </a:rPr>
              <a:t>Cherenkovs</a:t>
            </a:r>
            <a:endParaRPr lang="en-US" dirty="0"/>
          </a:p>
        </p:txBody>
      </p:sp>
      <p:sp>
        <p:nvSpPr>
          <p:cNvPr id="33" name="Rectangle 32"/>
          <p:cNvSpPr/>
          <p:nvPr/>
        </p:nvSpPr>
        <p:spPr>
          <a:xfrm>
            <a:off x="457201" y="5181600"/>
            <a:ext cx="54864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u="sng" dirty="0" smtClean="0">
                <a:latin typeface="Arial Rounded MT Bold" pitchFamily="34" charset="0"/>
              </a:rPr>
              <a:t>We need to</a:t>
            </a:r>
            <a:r>
              <a:rPr lang="en-US" dirty="0" smtClean="0">
                <a:latin typeface="Arial Rounded MT Bold" pitchFamily="34" charset="0"/>
              </a:rPr>
              <a:t>:</a:t>
            </a:r>
          </a:p>
          <a:p>
            <a:pPr>
              <a:buFont typeface="Wingdings"/>
              <a:buChar char="à"/>
            </a:pPr>
            <a:r>
              <a:rPr lang="en-US" dirty="0" smtClean="0">
                <a:latin typeface="Arial Rounded MT Bold" pitchFamily="34" charset="0"/>
                <a:sym typeface="Wingdings" pitchFamily="2" charset="2"/>
              </a:rPr>
              <a:t> Find best way of supporting CFRP mirrors (Gary)</a:t>
            </a:r>
          </a:p>
          <a:p>
            <a:pPr>
              <a:buFont typeface="Wingdings"/>
              <a:buChar char="à"/>
            </a:pPr>
            <a:r>
              <a:rPr lang="en-US" dirty="0" smtClean="0">
                <a:latin typeface="Arial Rounded MT Bold" pitchFamily="34" charset="0"/>
                <a:sym typeface="Wingdings" pitchFamily="2" charset="2"/>
              </a:rPr>
              <a:t> Ask CMA (for example) for a quote</a:t>
            </a:r>
          </a:p>
          <a:p>
            <a:pPr>
              <a:buFont typeface="Wingdings"/>
              <a:buChar char="à"/>
            </a:pPr>
            <a:r>
              <a:rPr lang="en-US" dirty="0" smtClean="0">
                <a:latin typeface="Arial Rounded MT Bold" pitchFamily="34" charset="0"/>
                <a:sym typeface="Wingdings" pitchFamily="2" charset="2"/>
              </a:rPr>
              <a:t> get good reflectivity below 200 nm as well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2094</TotalTime>
  <Words>1679</Words>
  <Application>Microsoft Office PowerPoint</Application>
  <PresentationFormat>On-screen Show (4:3)</PresentationFormat>
  <Paragraphs>213</Paragraphs>
  <Slides>23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26" baseType="lpstr">
      <vt:lpstr>Office Theme</vt:lpstr>
      <vt:lpstr>Equation</vt:lpstr>
      <vt:lpstr>Presentation</vt:lpstr>
      <vt:lpstr>SIDIS Cherenkov Detectors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SIDIS Cherenkov Detectors</dc:title>
  <dc:creator/>
  <cp:lastModifiedBy>Preferred Customer</cp:lastModifiedBy>
  <cp:revision>343</cp:revision>
  <dcterms:created xsi:type="dcterms:W3CDTF">2006-08-16T00:00:00Z</dcterms:created>
  <dcterms:modified xsi:type="dcterms:W3CDTF">2011-10-14T17:20:30Z</dcterms:modified>
</cp:coreProperties>
</file>