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328" r:id="rId4"/>
    <p:sldId id="329" r:id="rId5"/>
    <p:sldId id="330" r:id="rId6"/>
    <p:sldId id="331" r:id="rId7"/>
    <p:sldId id="315" r:id="rId8"/>
    <p:sldId id="304" r:id="rId9"/>
    <p:sldId id="320" r:id="rId10"/>
    <p:sldId id="306" r:id="rId11"/>
    <p:sldId id="327" r:id="rId12"/>
    <p:sldId id="307" r:id="rId13"/>
    <p:sldId id="311" r:id="rId14"/>
    <p:sldId id="309" r:id="rId15"/>
    <p:sldId id="308" r:id="rId16"/>
    <p:sldId id="312" r:id="rId17"/>
    <p:sldId id="310" r:id="rId18"/>
    <p:sldId id="323" r:id="rId19"/>
    <p:sldId id="301" r:id="rId20"/>
    <p:sldId id="302" r:id="rId21"/>
    <p:sldId id="303" r:id="rId22"/>
    <p:sldId id="314" r:id="rId23"/>
    <p:sldId id="321" r:id="rId24"/>
    <p:sldId id="322" r:id="rId25"/>
    <p:sldId id="326" r:id="rId26"/>
    <p:sldId id="32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0" autoAdjust="0"/>
    <p:restoredTop sz="94660"/>
  </p:normalViewPr>
  <p:slideViewPr>
    <p:cSldViewPr>
      <p:cViewPr>
        <p:scale>
          <a:sx n="70" d="100"/>
          <a:sy n="70" d="100"/>
        </p:scale>
        <p:origin x="-50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86AC-6199-415F-8D4E-D92D5F273F7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47AEF-D135-49C5-A02E-AFDFC735A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0DB6-149F-4AF1-BA2F-4869D6A633F0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325E-8FBA-4552-A025-53D3FF9DAE94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69AF-EC57-45C6-B72E-0521A84D8697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1295400" cy="289560"/>
          </a:xfrm>
          <a:prstGeom prst="rect">
            <a:avLst/>
          </a:prstGeom>
        </p:spPr>
        <p:txBody>
          <a:bodyPr anchor="ctr"/>
          <a:lstStyle>
            <a:lvl1pPr algn="r">
              <a:defRPr sz="1400"/>
            </a:lvl1pPr>
            <a:extLst/>
          </a:lstStyle>
          <a:p>
            <a:r>
              <a:rPr lang="en-US" smtClean="0">
                <a:solidFill>
                  <a:prstClr val="black"/>
                </a:solidFill>
              </a:rPr>
              <a:t>3/25/2011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8479" y="6553200"/>
            <a:ext cx="4499521" cy="304800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>
                <a:solidFill>
                  <a:prstClr val="black"/>
                </a:solidFill>
              </a:rPr>
              <a:t>SoLID SIDIS Collaboration Meeting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0B3-5E26-44D2-8C7D-C4F11C7F6F0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6E48-94EC-4F2D-AB00-8EF2F5D398E1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D14B-0B7C-4538-9170-1916EEFF1D5D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52B8-FCDB-4E6E-910B-1462A3534931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21B3-B2C8-48DD-B6E3-C22AD3BD173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761E-B40E-4D3B-87CB-AB93380CC916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BEF1-E326-4478-ACC6-F5800A0C89F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FF8A-AB98-4984-8C74-FB0854EAB52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979B-1502-4ACC-B5B0-E2415AF0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Text Placeholder 6"/>
          <p:cNvSpPr txBox="1">
            <a:spLocks/>
          </p:cNvSpPr>
          <p:nvPr userDrawn="1"/>
        </p:nvSpPr>
        <p:spPr>
          <a:xfrm>
            <a:off x="8610600" y="533400"/>
            <a:ext cx="533400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ctr">
              <a:buNone/>
              <a:defRPr sz="1800"/>
            </a:lvl1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fld id="{F0C94032-CD4C-4C25-B0C2-CEC720522D92}" type="slidenum">
              <a:rPr lang="en-US" smtClean="0">
                <a:solidFill>
                  <a:srgbClr val="1F497D"/>
                </a:solidFill>
              </a:rPr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kern="0" dirty="0">
              <a:solidFill>
                <a:srgbClr val="1F497D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1295400" cy="289560"/>
          </a:xfrm>
          <a:prstGeom prst="rect">
            <a:avLst/>
          </a:prstGeom>
        </p:spPr>
        <p:txBody>
          <a:bodyPr anchor="ctr"/>
          <a:lstStyle>
            <a:lvl1pPr algn="r">
              <a:defRPr sz="1400"/>
            </a:lvl1pPr>
            <a:extLst/>
          </a:lstStyle>
          <a:p>
            <a:r>
              <a:rPr lang="en-US" smtClean="0">
                <a:solidFill>
                  <a:prstClr val="black"/>
                </a:solidFill>
              </a:rPr>
              <a:t>3/25/2011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8479" y="6553200"/>
            <a:ext cx="4499521" cy="304800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>
                <a:solidFill>
                  <a:prstClr val="black"/>
                </a:solidFill>
              </a:rPr>
              <a:t>SoLID SIDIS Collaboration Meeting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SoLID</a:t>
            </a:r>
            <a:r>
              <a:rPr lang="en-US" dirty="0" smtClean="0"/>
              <a:t> DAQ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Transversity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Alexandre</a:t>
            </a:r>
            <a:r>
              <a:rPr lang="en-US" dirty="0" smtClean="0"/>
              <a:t> </a:t>
            </a:r>
            <a:r>
              <a:rPr lang="en-US" dirty="0" err="1" smtClean="0"/>
              <a:t>Camsonne</a:t>
            </a:r>
            <a:endParaRPr lang="en-US" dirty="0" smtClean="0"/>
          </a:p>
          <a:p>
            <a:r>
              <a:rPr lang="en-US" dirty="0" smtClean="0"/>
              <a:t>Yi </a:t>
            </a:r>
            <a:r>
              <a:rPr lang="en-US" dirty="0" err="1" smtClean="0"/>
              <a:t>Qiang</a:t>
            </a:r>
            <a:endParaRPr lang="en-US" dirty="0" smtClean="0"/>
          </a:p>
          <a:p>
            <a:r>
              <a:rPr lang="en-US" dirty="0" err="1" smtClean="0"/>
              <a:t>SoLID</a:t>
            </a:r>
            <a:r>
              <a:rPr lang="en-US" dirty="0" smtClean="0"/>
              <a:t> brainstorming session</a:t>
            </a:r>
          </a:p>
          <a:p>
            <a:r>
              <a:rPr lang="en-US" dirty="0" smtClean="0"/>
              <a:t>January 6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About 500 summing modules  : 750 K$</a:t>
            </a:r>
          </a:p>
          <a:p>
            <a:pPr lvl="1"/>
            <a:r>
              <a:rPr lang="en-US" dirty="0" smtClean="0"/>
              <a:t>25 Or modules : 30 K$</a:t>
            </a:r>
          </a:p>
          <a:p>
            <a:pPr lvl="1"/>
            <a:r>
              <a:rPr lang="en-US" dirty="0" smtClean="0"/>
              <a:t>25 And module :  30 K$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Total around  800 K$ not including cabling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SIDIS electronics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990600"/>
          <a:ext cx="8305800" cy="5207360"/>
        </p:xfrm>
        <a:graphic>
          <a:graphicData uri="http://schemas.openxmlformats.org/drawingml/2006/table">
            <a:tbl>
              <a:tblPr/>
              <a:tblGrid>
                <a:gridCol w="2078346"/>
                <a:gridCol w="1854582"/>
                <a:gridCol w="1699086"/>
                <a:gridCol w="2673786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Module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Unite price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Quantity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FADC 250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$945,000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CTP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GTP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$11,500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TS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$3,500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$12,000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$75,000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$345,000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$105,400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L3 farm node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$60,000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5342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detectors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$1,762,400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$11,500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Discriminators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$150,000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VME64X crate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$24,300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V1190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11010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$165,150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$13,600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$3,000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$2,500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$370,050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26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latin typeface="Arial"/>
                        </a:rPr>
                        <a:t>Grand Total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$2,132,450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430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 Crate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209800" y="1447800"/>
            <a:ext cx="45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GTP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914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SSP x3:</a:t>
            </a:r>
          </a:p>
          <a:p>
            <a:pPr algn="ctr"/>
            <a:r>
              <a:rPr lang="en-US" sz="1400" dirty="0" smtClean="0"/>
              <a:t>LC x1 +</a:t>
            </a:r>
          </a:p>
          <a:p>
            <a:pPr algn="ctr"/>
            <a:r>
              <a:rPr lang="en-US" sz="1400" dirty="0" smtClean="0"/>
              <a:t>FC x2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743200" y="1447800"/>
            <a:ext cx="457200" cy="76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276600" y="1447800"/>
            <a:ext cx="11430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TD X4+1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295400" y="5638800"/>
            <a:ext cx="3200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 x20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324600" y="2743200"/>
            <a:ext cx="533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MRPC</a:t>
            </a:r>
          </a:p>
          <a:p>
            <a:pPr algn="ctr"/>
            <a:r>
              <a:rPr lang="en-US" sz="11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4400" y="11430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LC Trigger Crate x4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5257800" y="14478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FADC x15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8001000" y="1447800"/>
            <a:ext cx="45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724400" y="24384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FC/GC/HG/SC/MRPC Crate x15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6934200" y="2743200"/>
            <a:ext cx="457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CTP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257800" y="27432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FADC X10:</a:t>
            </a:r>
          </a:p>
          <a:p>
            <a:pPr algn="ctr"/>
            <a:r>
              <a:rPr lang="en-US" sz="1100" dirty="0" smtClean="0"/>
              <a:t>GC x8 +</a:t>
            </a:r>
          </a:p>
          <a:p>
            <a:pPr algn="ctr"/>
            <a:r>
              <a:rPr lang="en-US" sz="1100" dirty="0" smtClean="0"/>
              <a:t>GC/HG/SC x2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01000" y="2743200"/>
            <a:ext cx="45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7467600" y="1447800"/>
            <a:ext cx="4572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SD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7467600" y="2743200"/>
            <a:ext cx="4572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SD</a:t>
            </a:r>
            <a:endParaRPr lang="en-US" sz="1400" dirty="0"/>
          </a:p>
        </p:txBody>
      </p:sp>
      <p:grpSp>
        <p:nvGrpSpPr>
          <p:cNvPr id="2" name="Group 44"/>
          <p:cNvGrpSpPr/>
          <p:nvPr/>
        </p:nvGrpSpPr>
        <p:grpSpPr>
          <a:xfrm>
            <a:off x="1219200" y="2819400"/>
            <a:ext cx="2743200" cy="1754326"/>
            <a:chOff x="1066800" y="4601528"/>
            <a:chExt cx="2743200" cy="1754326"/>
          </a:xfrm>
        </p:grpSpPr>
        <p:sp>
          <p:nvSpPr>
            <p:cNvPr id="27" name="TextBox 26"/>
            <p:cNvSpPr txBox="1"/>
            <p:nvPr/>
          </p:nvSpPr>
          <p:spPr>
            <a:xfrm>
              <a:off x="1066800" y="4601528"/>
              <a:ext cx="2743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Crate + CPU: 31+4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FADC</a:t>
              </a:r>
              <a:r>
                <a:rPr lang="en-US" dirty="0" smtClean="0"/>
                <a:t>: 210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DIS</a:t>
              </a:r>
              <a:r>
                <a:rPr lang="en-US" dirty="0" smtClean="0"/>
                <a:t>: 0+60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F1TDC</a:t>
              </a:r>
              <a:r>
                <a:rPr lang="en-US" dirty="0" smtClean="0"/>
                <a:t>: 0+30</a:t>
              </a:r>
            </a:p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CTP</a:t>
              </a:r>
              <a:r>
                <a:rPr lang="en-US" dirty="0" smtClean="0"/>
                <a:t>: 19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SD</a:t>
              </a:r>
              <a:r>
                <a:rPr lang="en-US" dirty="0" smtClean="0"/>
                <a:t>: 30+1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38400" y="4876800"/>
              <a:ext cx="110358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TI</a:t>
              </a:r>
              <a:r>
                <a:rPr lang="en-US" dirty="0" smtClean="0"/>
                <a:t>: 30+1</a:t>
              </a:r>
            </a:p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SSP</a:t>
              </a:r>
              <a:r>
                <a:rPr lang="en-US" dirty="0" smtClean="0"/>
                <a:t>: 3</a:t>
              </a:r>
            </a:p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GTP</a:t>
              </a:r>
              <a:r>
                <a:rPr lang="en-US" dirty="0" smtClean="0"/>
                <a:t>: 1</a:t>
              </a:r>
            </a:p>
            <a:p>
              <a:r>
                <a:rPr lang="en-US" dirty="0" smtClean="0">
                  <a:solidFill>
                    <a:schemeClr val="accent5">
                      <a:lumMod val="75000"/>
                    </a:schemeClr>
                  </a:solidFill>
                </a:rPr>
                <a:t>TS</a:t>
              </a:r>
              <a:r>
                <a:rPr lang="en-US" dirty="0" smtClean="0"/>
                <a:t>: 1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TD</a:t>
              </a:r>
              <a:r>
                <a:rPr lang="en-US" dirty="0" smtClean="0"/>
                <a:t>: 4+1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4724400" y="37338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GEM Tracker Crate x11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5257800" y="40386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APV25 X 16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4038600"/>
            <a:ext cx="45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7467600" y="4038600"/>
            <a:ext cx="4572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SD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304800"/>
            <a:ext cx="4914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DAQ/Trigger for SoLID SIDIS</a:t>
            </a:r>
            <a:endParaRPr lang="en-US" sz="3200" b="1" dirty="0"/>
          </a:p>
        </p:txBody>
      </p:sp>
      <p:sp>
        <p:nvSpPr>
          <p:cNvPr id="36" name="Rectangle 35"/>
          <p:cNvSpPr/>
          <p:nvPr/>
        </p:nvSpPr>
        <p:spPr>
          <a:xfrm>
            <a:off x="762000" y="53340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LC Discriminator VME64X Crate x3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4724400" y="27432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477000" y="487680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?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724400" y="40386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4724400" y="14478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62000" y="56388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447800"/>
            <a:ext cx="457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CTP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685800" y="14478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257800" y="56388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V1190</a:t>
            </a:r>
          </a:p>
          <a:p>
            <a:pPr algn="ctr"/>
            <a:r>
              <a:rPr lang="en-US" sz="1400" dirty="0" smtClean="0"/>
              <a:t>x15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4724400" y="5334000"/>
            <a:ext cx="3733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LC Timing Crate x1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8001000" y="5638800"/>
            <a:ext cx="45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7467600" y="5638800"/>
            <a:ext cx="4572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4724400" y="5638800"/>
            <a:ext cx="4572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SIDIS electronics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990600"/>
          <a:ext cx="8305800" cy="5207360"/>
        </p:xfrm>
        <a:graphic>
          <a:graphicData uri="http://schemas.openxmlformats.org/drawingml/2006/table">
            <a:tbl>
              <a:tblPr/>
              <a:tblGrid>
                <a:gridCol w="2078346"/>
                <a:gridCol w="1854582"/>
                <a:gridCol w="1699086"/>
                <a:gridCol w="2673786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Module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Unite price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Quantity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FADC 250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$945,000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CTP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GTP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$11,500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TS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$3,500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$90,000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$12,000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$75,000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$345,000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$105,400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L3 farm node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$60,000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5342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detectors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$1,762,400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$11,500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Discriminators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$150,000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VME64X crate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$24,300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V1190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11010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$165,150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$13,600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$3,000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$2,500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2175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$370,050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26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latin typeface="Arial"/>
                        </a:rPr>
                        <a:t>Grand Total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$2,132,450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SuperBigBite</a:t>
            </a:r>
            <a:endParaRPr lang="en-US" dirty="0" smtClean="0"/>
          </a:p>
          <a:p>
            <a:pPr lvl="1"/>
            <a:r>
              <a:rPr lang="en-US" dirty="0" smtClean="0"/>
              <a:t>242 hadron calorimeter</a:t>
            </a:r>
          </a:p>
          <a:p>
            <a:pPr lvl="2"/>
            <a:r>
              <a:rPr lang="en-US" dirty="0" smtClean="0"/>
              <a:t>16 FADC </a:t>
            </a:r>
          </a:p>
          <a:p>
            <a:r>
              <a:rPr lang="en-US" dirty="0" smtClean="0"/>
              <a:t>Hall 12 GeV upgrade</a:t>
            </a:r>
          </a:p>
          <a:p>
            <a:pPr lvl="1"/>
            <a:r>
              <a:rPr lang="en-US" dirty="0" smtClean="0"/>
              <a:t>VDC 2944 channels</a:t>
            </a:r>
          </a:p>
          <a:p>
            <a:pPr lvl="2"/>
            <a:r>
              <a:rPr lang="en-US" dirty="0" smtClean="0"/>
              <a:t>24 V1190 TDC </a:t>
            </a:r>
          </a:p>
          <a:p>
            <a:pPr lvl="1"/>
            <a:r>
              <a:rPr lang="en-US" dirty="0" smtClean="0"/>
              <a:t>50 FADC</a:t>
            </a:r>
          </a:p>
          <a:p>
            <a:pPr lvl="1"/>
            <a:r>
              <a:rPr lang="en-US" dirty="0" err="1" smtClean="0"/>
              <a:t>Additionnal</a:t>
            </a:r>
            <a:r>
              <a:rPr lang="en-US" dirty="0" smtClean="0"/>
              <a:t> </a:t>
            </a:r>
            <a:r>
              <a:rPr lang="en-US" dirty="0" err="1" smtClean="0"/>
              <a:t>Jlab</a:t>
            </a:r>
            <a:r>
              <a:rPr lang="en-US" dirty="0" smtClean="0"/>
              <a:t> modules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Other experiments : </a:t>
            </a:r>
            <a:r>
              <a:rPr lang="en-US" dirty="0" err="1" smtClean="0"/>
              <a:t>Primex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SIDIS electronics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85800"/>
          <a:ext cx="8610600" cy="5867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Modules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Unit price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Quantity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Borrow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FADC 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$648,000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 + SBS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$75,000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$10,000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GTP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SBS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$72,000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$6,000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$60,000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$276,000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$64,600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L3 farm node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$60,000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$1,271,600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VXS crate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Discriminators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$125,000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VME64X crate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V1190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VME CPU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HRS</a:t>
                      </a:r>
                    </a:p>
                  </a:txBody>
                  <a:tcPr marL="9525" marR="9525" marT="9525" marB="0" anchor="b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Total timing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$125,000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With 20 % spare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Total detectors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$1,396,600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$1,675,920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APV25 limiting DAQ rate </a:t>
            </a:r>
          </a:p>
          <a:p>
            <a:endParaRPr lang="en-US" dirty="0" smtClean="0"/>
          </a:p>
          <a:p>
            <a:r>
              <a:rPr lang="en-US" dirty="0" smtClean="0"/>
              <a:t>Coincidence trigger to reduce rate to about 50 KHz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Timing needed for Large Angle Only for TOF</a:t>
            </a:r>
          </a:p>
          <a:p>
            <a:endParaRPr lang="en-US" dirty="0" smtClean="0"/>
          </a:p>
          <a:p>
            <a:r>
              <a:rPr lang="en-US" dirty="0" smtClean="0"/>
              <a:t>Use of standard electronics doable but not very convenient and not that much cheaper</a:t>
            </a:r>
          </a:p>
          <a:p>
            <a:endParaRPr lang="en-US" dirty="0" smtClean="0"/>
          </a:p>
          <a:p>
            <a:r>
              <a:rPr lang="en-US" dirty="0" smtClean="0"/>
              <a:t>Overlap of electronics with other experiment</a:t>
            </a:r>
          </a:p>
          <a:p>
            <a:endParaRPr lang="en-US" dirty="0" smtClean="0"/>
          </a:p>
          <a:p>
            <a:r>
              <a:rPr lang="en-US" dirty="0" smtClean="0"/>
              <a:t>Around 1.7 M $ including spares for PVDIS and SIDIS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SIDIS Detector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50 ns windows, 11 </a:t>
            </a:r>
            <a:r>
              <a:rPr lang="en-US" dirty="0" err="1" smtClean="0"/>
              <a:t>GeV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77723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1"/>
                <a:gridCol w="1161585"/>
                <a:gridCol w="1642945"/>
                <a:gridCol w="21484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Size per</a:t>
                      </a:r>
                      <a:r>
                        <a:rPr lang="en-US" baseline="0" dirty="0" smtClean="0"/>
                        <a:t> 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Hits</a:t>
                      </a:r>
                      <a:r>
                        <a:rPr lang="en-US" baseline="0" dirty="0" smtClean="0"/>
                        <a:t> (time)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 x 2 (X/Y)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Energy,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</a:t>
                      </a:r>
                      <a:r>
                        <a:rPr lang="en-US" baseline="0" dirty="0" smtClean="0"/>
                        <a:t> x 2 (PS/SH)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Energy,</a:t>
                      </a:r>
                      <a:r>
                        <a:rPr lang="en-US" baseline="0" dirty="0" smtClean="0"/>
                        <a:t>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 x 2 (PS/SH)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Energy,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 x 2 (split)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Energy,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 x 2 (split)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850</a:t>
                      </a:r>
                      <a:r>
                        <a:rPr lang="en-US" baseline="0" dirty="0" smtClean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Energy,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181600"/>
            <a:ext cx="4703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With header and other over head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event size is ~ </a:t>
            </a:r>
            <a:r>
              <a:rPr lang="en-US" sz="2400" b="1" dirty="0" smtClean="0">
                <a:solidFill>
                  <a:prstClr val="black"/>
                </a:solidFill>
              </a:rPr>
              <a:t>4 </a:t>
            </a:r>
            <a:r>
              <a:rPr lang="en-US" sz="2400" b="1" dirty="0" err="1" smtClean="0">
                <a:solidFill>
                  <a:prstClr val="black"/>
                </a:solidFill>
              </a:rPr>
              <a:t>kB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3/25/2011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SoLID SIDIS Collaboration Meeting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Electron Singles Trigger:</a:t>
            </a:r>
          </a:p>
          <a:p>
            <a:pPr lvl="1"/>
            <a:r>
              <a:rPr lang="en-US" sz="2000" dirty="0" smtClean="0"/>
              <a:t>LC &gt; 400 </a:t>
            </a:r>
            <a:r>
              <a:rPr lang="en-US" sz="2000" dirty="0" err="1" smtClean="0"/>
              <a:t>MeV</a:t>
            </a:r>
            <a:r>
              <a:rPr lang="en-US" sz="2000" dirty="0" smtClean="0"/>
              <a:t>|| (FC &gt; 400 </a:t>
            </a:r>
            <a:r>
              <a:rPr lang="en-US" sz="2000" dirty="0" err="1" smtClean="0"/>
              <a:t>MeV</a:t>
            </a:r>
            <a:r>
              <a:rPr lang="en-US" sz="2000" dirty="0" smtClean="0"/>
              <a:t> &amp;&amp; LGC)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Total event rate: 190 - 240 kHz</a:t>
            </a:r>
          </a:p>
          <a:p>
            <a:pPr lvl="1"/>
            <a:r>
              <a:rPr lang="en-US" sz="2000" dirty="0" smtClean="0"/>
              <a:t>Frontend data rate: 800 – 1000 MB/s</a:t>
            </a:r>
          </a:p>
          <a:p>
            <a:pPr lvl="1"/>
            <a:r>
              <a:rPr lang="en-US" sz="2000" dirty="0" smtClean="0"/>
              <a:t>ROCs can barely handle this rate</a:t>
            </a:r>
          </a:p>
          <a:p>
            <a:pPr lvl="2"/>
            <a:r>
              <a:rPr lang="en-US" sz="2000" dirty="0" smtClean="0"/>
              <a:t>Assuming 10 VME crates, 100 MB/s per ROC</a:t>
            </a:r>
          </a:p>
          <a:p>
            <a:pPr lvl="2"/>
            <a:r>
              <a:rPr lang="en-US" sz="2000" dirty="0" smtClean="0"/>
              <a:t>add more crates since PVDIS uses &gt; 30</a:t>
            </a:r>
          </a:p>
          <a:p>
            <a:pPr lvl="1"/>
            <a:r>
              <a:rPr lang="en-US" sz="2000" dirty="0" smtClean="0"/>
              <a:t>Maybe a little bit too much to write to the tape</a:t>
            </a:r>
          </a:p>
          <a:p>
            <a:pPr lvl="1"/>
            <a:r>
              <a:rPr lang="en-US" sz="2000" dirty="0" smtClean="0"/>
              <a:t>Not much room for improvement, already very close to electron yield.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20775" y="1752600"/>
          <a:ext cx="7175500" cy="1524000"/>
        </p:xfrm>
        <a:graphic>
          <a:graphicData uri="http://schemas.openxmlformats.org/presentationml/2006/ole">
            <p:oleObj spid="_x0000_s3074" name="Equation" r:id="rId3" imgW="4305240" imgH="914400" progId="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3/25/2011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SoLID SIDIS Collaboration Meeting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SIDIS: Single Electron Trigger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Large Angle: 65 kHz @ 11 GeV</a:t>
            </a:r>
          </a:p>
          <a:p>
            <a:pPr lvl="1"/>
            <a:r>
              <a:rPr lang="en-US" sz="2000" dirty="0" smtClean="0"/>
              <a:t>Calorimeter only</a:t>
            </a:r>
          </a:p>
          <a:p>
            <a:pPr lvl="1"/>
            <a:r>
              <a:rPr lang="en-US" sz="2000" dirty="0" smtClean="0"/>
              <a:t>Electron: 11 kHz</a:t>
            </a:r>
          </a:p>
          <a:p>
            <a:pPr lvl="1"/>
            <a:r>
              <a:rPr lang="en-US" sz="2000" dirty="0" smtClean="0"/>
              <a:t>High energy photon: 51.5 kHz </a:t>
            </a:r>
          </a:p>
          <a:p>
            <a:pPr lvl="2"/>
            <a:r>
              <a:rPr lang="en-US" sz="2000" dirty="0" smtClean="0"/>
              <a:t>(possible to be rejected by including GEM in trigger, need study)</a:t>
            </a:r>
          </a:p>
          <a:p>
            <a:pPr lvl="1"/>
            <a:r>
              <a:rPr lang="en-US" sz="2000" dirty="0" smtClean="0"/>
              <a:t>Hadron: &lt;3 kHz (energy cut)</a:t>
            </a:r>
          </a:p>
          <a:p>
            <a:r>
              <a:rPr lang="en-US" sz="2800" dirty="0" smtClean="0"/>
              <a:t>Small angle: 120 kHz @ 11 GeV</a:t>
            </a:r>
          </a:p>
          <a:p>
            <a:pPr lvl="1"/>
            <a:r>
              <a:rPr lang="en-US" sz="2000" dirty="0" smtClean="0"/>
              <a:t>Calorimeter + Gas Cherenkov</a:t>
            </a:r>
          </a:p>
          <a:p>
            <a:pPr lvl="1"/>
            <a:r>
              <a:rPr lang="en-US" sz="2000" dirty="0" smtClean="0"/>
              <a:t>Electron: 90 kHz</a:t>
            </a:r>
          </a:p>
          <a:p>
            <a:pPr lvl="1"/>
            <a:r>
              <a:rPr lang="en-US" sz="2000" dirty="0" smtClean="0"/>
              <a:t>High energy photon: 16 kHz (after Gas Cherenkov)</a:t>
            </a:r>
          </a:p>
          <a:p>
            <a:pPr lvl="1"/>
            <a:r>
              <a:rPr lang="en-US" sz="2000" dirty="0" smtClean="0"/>
              <a:t>Hadron: 15 kHz (after Gas Cherenkov and Calorimeter)</a:t>
            </a:r>
          </a:p>
          <a:p>
            <a:r>
              <a:rPr lang="en-US" sz="2800" dirty="0" smtClean="0"/>
              <a:t>8.8 </a:t>
            </a:r>
            <a:r>
              <a:rPr lang="en-US" sz="2800" dirty="0" err="1" smtClean="0"/>
              <a:t>GeV</a:t>
            </a:r>
            <a:r>
              <a:rPr lang="en-US" sz="2800" dirty="0" smtClean="0"/>
              <a:t> gives about 240 kHz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L1 Trigger: 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coincidence with another charged particle in Forward detector</a:t>
            </a:r>
          </a:p>
          <a:p>
            <a:pPr lvl="1"/>
            <a:r>
              <a:rPr lang="en-US" dirty="0" smtClean="0"/>
              <a:t>FC &gt; 200 </a:t>
            </a:r>
            <a:r>
              <a:rPr lang="en-US" dirty="0" err="1" smtClean="0"/>
              <a:t>MeV</a:t>
            </a:r>
            <a:r>
              <a:rPr lang="en-US" dirty="0" smtClean="0"/>
              <a:t> &amp;&amp; MRPC &amp;&amp; </a:t>
            </a:r>
            <a:r>
              <a:rPr lang="en-US" dirty="0" err="1" smtClean="0"/>
              <a:t>Scintillator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Coincidence rate with 35 ns window ~ 50 kHz</a:t>
            </a:r>
          </a:p>
          <a:p>
            <a:r>
              <a:rPr lang="en-US" dirty="0" smtClean="0"/>
              <a:t>Use L3 farm</a:t>
            </a:r>
          </a:p>
          <a:p>
            <a:pPr lvl="1"/>
            <a:r>
              <a:rPr lang="en-US" dirty="0" smtClean="0"/>
              <a:t>With powerful parallelism computing, we can easily reduce the rate by a factor of 5</a:t>
            </a:r>
          </a:p>
          <a:p>
            <a:pPr lvl="1"/>
            <a:r>
              <a:rPr lang="en-US" dirty="0" smtClean="0"/>
              <a:t>Reduce the difficulty to put MRPC (customized VME board) into the trigger logic</a:t>
            </a:r>
          </a:p>
          <a:p>
            <a:r>
              <a:rPr lang="en-US" dirty="0" smtClean="0"/>
              <a:t>Both options give 200 MB/s data rate to the tape</a:t>
            </a:r>
          </a:p>
          <a:p>
            <a:pPr lvl="1"/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90613" y="2362200"/>
          <a:ext cx="6816725" cy="762000"/>
        </p:xfrm>
        <a:graphic>
          <a:graphicData uri="http://schemas.openxmlformats.org/presentationml/2006/ole">
            <p:oleObj spid="_x0000_s4098" name="Equation" r:id="rId3" imgW="4089240" imgH="457200" progId="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3/25/2011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SoLID SIDIS Collaboration Meeting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using standard electronics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Electron trigger </a:t>
            </a:r>
          </a:p>
          <a:p>
            <a:r>
              <a:rPr lang="en-US" dirty="0" smtClean="0"/>
              <a:t>1.1. Large angle side: 30 discriminators for Calorimeter (&lt; 20 ns signal width) </a:t>
            </a:r>
          </a:p>
          <a:p>
            <a:r>
              <a:rPr lang="en-US" dirty="0" smtClean="0"/>
              <a:t>1.2. Forward region: 30+30 discriminators for Calorimeter and Gas Cherenkov (&lt; 10 ns signal width), 30 coincidence channels ( 20 ns window) </a:t>
            </a:r>
          </a:p>
          <a:p>
            <a:r>
              <a:rPr lang="en-US" dirty="0" smtClean="0"/>
              <a:t>2. Hadron trigger </a:t>
            </a:r>
          </a:p>
          <a:p>
            <a:r>
              <a:rPr lang="en-US" dirty="0" smtClean="0"/>
              <a:t>2.1 Forward region: 180+180+30 discriminators for Calorimeter, MRPC and </a:t>
            </a:r>
            <a:r>
              <a:rPr lang="en-US" dirty="0" err="1" smtClean="0"/>
              <a:t>Scintillator</a:t>
            </a:r>
            <a:r>
              <a:rPr lang="en-US" dirty="0" smtClean="0"/>
              <a:t> (&lt;5 ns signal width), 180+30 coincidence modules ( 15 ns window) </a:t>
            </a:r>
          </a:p>
          <a:p>
            <a:r>
              <a:rPr lang="en-US" dirty="0" smtClean="0"/>
              <a:t>3. Coincidence trigger 3.1 450 coincidence channels (20+15=35 ns window) </a:t>
            </a:r>
          </a:p>
          <a:p>
            <a:r>
              <a:rPr lang="en-US" dirty="0" smtClean="0"/>
              <a:t>So in total, we need at least 480 discriminators and 690 coincidence modules and some logic and summing modules. Pipeline technique can really help a lot here.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6E48-94EC-4F2D-AB00-8EF2F5D398E1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standard electronic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Electron Trigger</a:t>
            </a:r>
          </a:p>
          <a:p>
            <a:pPr lvl="1"/>
            <a:r>
              <a:rPr lang="en-US" dirty="0" smtClean="0"/>
              <a:t>1896 FC calorimeter channels</a:t>
            </a:r>
          </a:p>
          <a:p>
            <a:pPr lvl="2"/>
            <a:r>
              <a:rPr lang="en-US" dirty="0" smtClean="0"/>
              <a:t>352 summing modules</a:t>
            </a:r>
          </a:p>
          <a:p>
            <a:pPr lvl="2"/>
            <a:r>
              <a:rPr lang="en-US" dirty="0" smtClean="0"/>
              <a:t>15 discriminators</a:t>
            </a:r>
          </a:p>
          <a:p>
            <a:pPr lvl="2"/>
            <a:r>
              <a:rPr lang="en-US" dirty="0" smtClean="0"/>
              <a:t>16 or module</a:t>
            </a:r>
          </a:p>
          <a:p>
            <a:pPr lvl="1"/>
            <a:r>
              <a:rPr lang="en-US" dirty="0" smtClean="0"/>
              <a:t>120 channels GC</a:t>
            </a:r>
          </a:p>
          <a:p>
            <a:pPr lvl="2"/>
            <a:r>
              <a:rPr lang="en-US" dirty="0" smtClean="0"/>
              <a:t>30 summing modules</a:t>
            </a:r>
          </a:p>
          <a:p>
            <a:pPr lvl="2"/>
            <a:r>
              <a:rPr lang="en-US" dirty="0" smtClean="0"/>
              <a:t>2 discriminators</a:t>
            </a:r>
          </a:p>
          <a:p>
            <a:pPr lvl="2"/>
            <a:r>
              <a:rPr lang="en-US" dirty="0" smtClean="0"/>
              <a:t>2 coincidence modules</a:t>
            </a:r>
          </a:p>
          <a:p>
            <a:pPr lvl="1"/>
            <a:r>
              <a:rPr lang="en-US" dirty="0" smtClean="0"/>
              <a:t>920 LC calorimeter channels</a:t>
            </a:r>
          </a:p>
          <a:p>
            <a:pPr lvl="2"/>
            <a:r>
              <a:rPr lang="en-US" dirty="0" smtClean="0"/>
              <a:t>115 summing modules</a:t>
            </a:r>
          </a:p>
          <a:p>
            <a:pPr lvl="2"/>
            <a:r>
              <a:rPr lang="en-US" dirty="0" smtClean="0"/>
              <a:t>8 discriminators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standard electronic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Hadron trigger</a:t>
            </a:r>
          </a:p>
          <a:p>
            <a:pPr lvl="1"/>
            <a:r>
              <a:rPr lang="en-US" dirty="0" smtClean="0"/>
              <a:t>Coincidence FC + </a:t>
            </a:r>
            <a:r>
              <a:rPr lang="en-US" dirty="0" err="1" smtClean="0"/>
              <a:t>Scintillators</a:t>
            </a:r>
            <a:r>
              <a:rPr lang="en-US" dirty="0" smtClean="0"/>
              <a:t> + MRPC</a:t>
            </a:r>
          </a:p>
          <a:p>
            <a:pPr lvl="2"/>
            <a:r>
              <a:rPr lang="en-US" dirty="0" smtClean="0"/>
              <a:t>8 discriminators for </a:t>
            </a:r>
            <a:r>
              <a:rPr lang="en-US" dirty="0" err="1" smtClean="0"/>
              <a:t>Scintillators</a:t>
            </a:r>
            <a:endParaRPr lang="en-US" dirty="0" smtClean="0"/>
          </a:p>
          <a:p>
            <a:pPr lvl="2"/>
            <a:r>
              <a:rPr lang="en-US" dirty="0" smtClean="0"/>
              <a:t>32 Coincidence modules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Coincidence trigger</a:t>
            </a:r>
          </a:p>
          <a:p>
            <a:pPr lvl="1"/>
            <a:r>
              <a:rPr lang="en-US" dirty="0" smtClean="0"/>
              <a:t>6 Or modules ( 4 electron trigger + 2 hadron trigger)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3200 channels of detector to be readout using Fastbus 1877 + MQT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3200 delay lines</a:t>
            </a:r>
          </a:p>
          <a:p>
            <a:pPr lvl="1"/>
            <a:r>
              <a:rPr lang="en-US" dirty="0" smtClean="0"/>
              <a:t>ADC encoding deadtime 2.2 us</a:t>
            </a:r>
          </a:p>
          <a:p>
            <a:pPr lvl="1"/>
            <a:r>
              <a:rPr lang="en-US" dirty="0" smtClean="0"/>
              <a:t>Front end dead time 11 %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standard electronic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Large amount of modules needed about twice more than Gep5 BigCal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optimal because of OR and sums will be more sensitive to background</a:t>
            </a:r>
          </a:p>
          <a:p>
            <a:pPr lvl="1"/>
            <a:r>
              <a:rPr lang="en-US" dirty="0" smtClean="0"/>
              <a:t>Doable but trigger complicated</a:t>
            </a:r>
          </a:p>
          <a:p>
            <a:pPr lvl="1"/>
            <a:r>
              <a:rPr lang="en-US" dirty="0" smtClean="0"/>
              <a:t>Cost including cable of similar order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SIDIS: Hadron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Calorimeter + MRPC + Scintillator</a:t>
            </a:r>
          </a:p>
          <a:p>
            <a:r>
              <a:rPr lang="en-US" dirty="0" smtClean="0"/>
              <a:t>Hadron rate : 7.7 MHz</a:t>
            </a:r>
          </a:p>
          <a:p>
            <a:pPr lvl="1"/>
            <a:r>
              <a:rPr lang="en-US" dirty="0" smtClean="0"/>
              <a:t>Charged hadron: 6.1 MHz (dominated)</a:t>
            </a:r>
          </a:p>
          <a:p>
            <a:pPr lvl="1"/>
            <a:r>
              <a:rPr lang="en-US" dirty="0" smtClean="0"/>
              <a:t>Electron: 0.1 MHz</a:t>
            </a:r>
          </a:p>
          <a:p>
            <a:pPr lvl="1"/>
            <a:r>
              <a:rPr lang="en-US" dirty="0" smtClean="0"/>
              <a:t>Photon: 1.5 MHz (after MRPC and Scintillator)</a:t>
            </a:r>
          </a:p>
          <a:p>
            <a:r>
              <a:rPr lang="en-US" dirty="0" smtClean="0"/>
              <a:t>Dominated by inclusive hadrons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SIDIS: Coincidence @ 35 ns window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6781800" cy="5643578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Coincidence </a:t>
            </a:r>
            <a:r>
              <a:rPr lang="en-US" sz="2800" dirty="0" smtClean="0"/>
              <a:t>rate: 50 kHz</a:t>
            </a:r>
          </a:p>
          <a:p>
            <a:r>
              <a:rPr lang="en-US" sz="2800" dirty="0" smtClean="0"/>
              <a:t>Given the safety margin, expected to handle about 100 kHz.</a:t>
            </a:r>
          </a:p>
          <a:p>
            <a:pPr lvl="1"/>
            <a:r>
              <a:rPr lang="en-US" sz="2400" dirty="0" smtClean="0"/>
              <a:t>Include some single trigger to study detector performance etc. </a:t>
            </a:r>
          </a:p>
          <a:p>
            <a:r>
              <a:rPr lang="en-US" sz="2800" dirty="0" smtClean="0"/>
              <a:t>4kB * 100 kHz ~ 400 MB/s to disk</a:t>
            </a:r>
          </a:p>
          <a:p>
            <a:pPr lvl="1"/>
            <a:r>
              <a:rPr lang="en-US" sz="2400" dirty="0" smtClean="0"/>
              <a:t>Goal to reduce things to 50 MB/s  by L3 </a:t>
            </a:r>
            <a:r>
              <a:rPr lang="en-US" sz="2400" dirty="0" smtClean="0"/>
              <a:t>farm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channel count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371600"/>
          <a:ext cx="7162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628"/>
                <a:gridCol w="1703772"/>
                <a:gridCol w="1790700"/>
                <a:gridCol w="1790700"/>
              </a:tblGrid>
              <a:tr h="812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Detector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Module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Number of channels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Number of </a:t>
                      </a:r>
                      <a:r>
                        <a:rPr lang="en-US" sz="2000" b="0" i="0" u="none" strike="noStrike" dirty="0" smtClean="0">
                          <a:latin typeface="Arial"/>
                        </a:rPr>
                        <a:t>FADC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45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Forward Calorimeter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FADC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1896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119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45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Large angle calorimeter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FADC(+TDC)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920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58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45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Light Gas Cerenkov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Arial"/>
                        </a:rPr>
                        <a:t>FADC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645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Heavy Gas Cerenkov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Arial"/>
                        </a:rPr>
                        <a:t>FADC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645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Scintillator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Arial"/>
                        </a:rPr>
                        <a:t>FADC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120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8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FADC of LC can be programmed to produce timing signals with ~400ps resolution (already demonstrated by simulation) to remove the needs of TDC.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APV25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3800" dirty="0" smtClean="0"/>
              <a:t>Buffer length 192 samples </a:t>
            </a:r>
            <a:r>
              <a:rPr lang="en-US" sz="3800" smtClean="0"/>
              <a:t>: </a:t>
            </a:r>
            <a:r>
              <a:rPr lang="en-US" sz="3800" smtClean="0"/>
              <a:t>4.8</a:t>
            </a:r>
            <a:r>
              <a:rPr lang="en-US" sz="3800" smtClean="0"/>
              <a:t> </a:t>
            </a:r>
            <a:r>
              <a:rPr lang="en-US" sz="3800" dirty="0" smtClean="0"/>
              <a:t>us  Look back 160 samples </a:t>
            </a:r>
            <a:r>
              <a:rPr lang="en-US" sz="3800" smtClean="0"/>
              <a:t>: </a:t>
            </a:r>
            <a:r>
              <a:rPr lang="en-US" sz="3800" smtClean="0"/>
              <a:t>4 </a:t>
            </a:r>
            <a:r>
              <a:rPr lang="en-US" sz="3800" dirty="0" smtClean="0"/>
              <a:t>us</a:t>
            </a:r>
          </a:p>
          <a:p>
            <a:pPr algn="ctr">
              <a:buNone/>
            </a:pPr>
            <a:endParaRPr lang="en-US" sz="3400" dirty="0" smtClean="0"/>
          </a:p>
          <a:p>
            <a:pPr algn="ctr"/>
            <a:r>
              <a:rPr lang="en-US" sz="3400" dirty="0" smtClean="0"/>
              <a:t>Estimated occupancy : 220 hits per trigger, X Y data, 440 strips</a:t>
            </a:r>
          </a:p>
          <a:p>
            <a:pPr algn="ctr">
              <a:buNone/>
            </a:pPr>
            <a:r>
              <a:rPr lang="en-US" sz="3400" dirty="0" smtClean="0"/>
              <a:t>GEM : 6 Layers 164 000 channels total, 28 000 channels per planes </a:t>
            </a:r>
            <a:br>
              <a:rPr lang="en-US" sz="3400" dirty="0" smtClean="0"/>
            </a:br>
            <a:endParaRPr lang="en-US" sz="3400" dirty="0" smtClean="0"/>
          </a:p>
          <a:p>
            <a:pPr algn="ctr">
              <a:buNone/>
            </a:pPr>
            <a:r>
              <a:rPr lang="en-US" sz="4400" dirty="0" smtClean="0"/>
              <a:t>Occupancy :  1.6 %</a:t>
            </a:r>
          </a:p>
          <a:p>
            <a:pPr algn="ctr"/>
            <a:endParaRPr lang="en-US" sz="3400" dirty="0" smtClean="0"/>
          </a:p>
          <a:p>
            <a:pPr algn="ctr"/>
            <a:r>
              <a:rPr lang="en-US" sz="3400" dirty="0" smtClean="0"/>
              <a:t>APV readout time : </a:t>
            </a:r>
          </a:p>
          <a:p>
            <a:pPr algn="ctr">
              <a:buNone/>
            </a:pPr>
            <a:r>
              <a:rPr lang="en-US" sz="3400" dirty="0" err="1" smtClean="0"/>
              <a:t>t_APV</a:t>
            </a:r>
            <a:r>
              <a:rPr lang="en-US" sz="3400" dirty="0" smtClean="0"/>
              <a:t> = 141 x </a:t>
            </a:r>
            <a:r>
              <a:rPr lang="en-US" sz="3400" dirty="0" err="1" smtClean="0"/>
              <a:t>number_of_sample</a:t>
            </a:r>
            <a:r>
              <a:rPr lang="en-US" sz="3400" dirty="0" smtClean="0"/>
              <a:t> / 40 MHz </a:t>
            </a:r>
          </a:p>
          <a:p>
            <a:pPr algn="ctr"/>
            <a:endParaRPr lang="en-US" sz="3400" dirty="0" smtClean="0"/>
          </a:p>
          <a:p>
            <a:pPr algn="ctr">
              <a:buNone/>
            </a:pPr>
            <a:r>
              <a:rPr lang="en-US" sz="4400" dirty="0" err="1" smtClean="0"/>
              <a:t>t_APV</a:t>
            </a:r>
            <a:r>
              <a:rPr lang="en-US" sz="4400" dirty="0" smtClean="0"/>
              <a:t>(1 sample) = 3.7 us</a:t>
            </a:r>
            <a:r>
              <a:rPr lang="en-US" sz="3400" dirty="0" smtClean="0"/>
              <a:t>.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800" dirty="0" smtClean="0"/>
              <a:t>Max rate APV front end :  </a:t>
            </a:r>
          </a:p>
          <a:p>
            <a:pPr algn="ctr">
              <a:buNone/>
            </a:pPr>
            <a:r>
              <a:rPr lang="en-US" sz="3800" dirty="0" smtClean="0"/>
              <a:t>270 KHz in 1 sample mode</a:t>
            </a:r>
          </a:p>
          <a:p>
            <a:pPr algn="ctr">
              <a:buNone/>
            </a:pPr>
            <a:r>
              <a:rPr lang="en-US" sz="3800" dirty="0" smtClean="0"/>
              <a:t>90 KHz in 3 samples mode</a:t>
            </a:r>
          </a:p>
          <a:p>
            <a:pPr algn="ctr">
              <a:buNone/>
            </a:pPr>
            <a:r>
              <a:rPr lang="en-US" sz="3800" dirty="0" smtClean="0"/>
              <a:t>Will be triggered by coincidence trigger around 50 KHz</a:t>
            </a:r>
          </a:p>
          <a:p>
            <a:pPr algn="ctr"/>
            <a:endParaRPr lang="en-US" sz="34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819400"/>
            <a:ext cx="2209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4114800"/>
            <a:ext cx="2895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APV25 VME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sz="3400" dirty="0" smtClean="0"/>
          </a:p>
          <a:p>
            <a:pPr algn="ctr"/>
            <a:r>
              <a:rPr lang="en-US" sz="3400" dirty="0" smtClean="0"/>
              <a:t>220 hits x 2 x 2 bytes / 200 Mb</a:t>
            </a:r>
          </a:p>
          <a:p>
            <a:pPr algn="ctr"/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Average readout time for GEM </a:t>
            </a:r>
          </a:p>
          <a:p>
            <a:pPr algn="ctr">
              <a:buNone/>
            </a:pPr>
            <a:r>
              <a:rPr lang="en-US" sz="3400" dirty="0" smtClean="0"/>
              <a:t>4.4 us  / 11 crates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Readout time negligible and no dead time with buffering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More detailed simulation of APV25 and background being implemented will give confirmation in about 1 month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endParaRPr lang="en-US" sz="34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 in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signal of 5</a:t>
            </a:r>
            <a:r>
              <a:rPr lang="en-US" baseline="30000" dirty="0" smtClean="0"/>
              <a:t>th</a:t>
            </a:r>
            <a:r>
              <a:rPr lang="en-US" dirty="0" smtClean="0"/>
              <a:t> GEM plane for fast trigger</a:t>
            </a:r>
          </a:p>
          <a:p>
            <a:endParaRPr lang="en-US" dirty="0" smtClean="0"/>
          </a:p>
          <a:p>
            <a:r>
              <a:rPr lang="en-US" dirty="0" smtClean="0"/>
              <a:t>Quality of signal to be tested</a:t>
            </a:r>
          </a:p>
          <a:p>
            <a:endParaRPr lang="en-US" dirty="0" smtClean="0"/>
          </a:p>
          <a:p>
            <a:r>
              <a:rPr lang="en-US" dirty="0" smtClean="0"/>
              <a:t>Could reduce rate in Large Angle from photon calorimeter by 50 KHz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Additionnal</a:t>
            </a:r>
            <a:r>
              <a:rPr lang="en-US" dirty="0" smtClean="0"/>
              <a:t> FADC channels to put in trigger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Possibility for reuse of existing electronics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Delay lines</a:t>
            </a:r>
          </a:p>
          <a:p>
            <a:pPr lvl="1"/>
            <a:r>
              <a:rPr lang="en-US" dirty="0" smtClean="0"/>
              <a:t>Dead time :</a:t>
            </a:r>
          </a:p>
          <a:p>
            <a:pPr lvl="1">
              <a:buNone/>
            </a:pPr>
            <a:r>
              <a:rPr lang="en-US" dirty="0" smtClean="0"/>
              <a:t>Encoding time min 2.2 us</a:t>
            </a:r>
          </a:p>
          <a:p>
            <a:pPr lvl="1">
              <a:buNone/>
            </a:pPr>
            <a:r>
              <a:rPr lang="en-US" dirty="0" smtClean="0"/>
              <a:t>Electronic deadtime 30 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Trigger logic complicated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Splitting signal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Fastbus limitation to 40 Mb/s</a:t>
            </a:r>
          </a:p>
          <a:p>
            <a:pPr lvl="1"/>
            <a:r>
              <a:rPr lang="en-US" dirty="0" smtClean="0"/>
              <a:t>Sensitive to pile-up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BC70-F026-4652-BC15-A4EA07229E8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eme_JLAB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1650</Words>
  <Application>Microsoft Office PowerPoint</Application>
  <PresentationFormat>On-screen Show (4:3)</PresentationFormat>
  <Paragraphs>674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Theme_JLAB_3</vt:lpstr>
      <vt:lpstr>Equation</vt:lpstr>
      <vt:lpstr>SoLID DAQ for Transversity </vt:lpstr>
      <vt:lpstr>SIDIS: Single Electron Trigger</vt:lpstr>
      <vt:lpstr>SIDIS: Hadron trigger</vt:lpstr>
      <vt:lpstr>SIDIS: Coincidence @ 35 ns window</vt:lpstr>
      <vt:lpstr>SIDIS channel count</vt:lpstr>
      <vt:lpstr>APV25 readout</vt:lpstr>
      <vt:lpstr>APV25 VME readout</vt:lpstr>
      <vt:lpstr>GEM in trigger</vt:lpstr>
      <vt:lpstr>Standard electronics</vt:lpstr>
      <vt:lpstr>Standard electronics</vt:lpstr>
      <vt:lpstr>SIDIS electronics</vt:lpstr>
      <vt:lpstr>Slide 12</vt:lpstr>
      <vt:lpstr>SIDIS electronics</vt:lpstr>
      <vt:lpstr>Other projects</vt:lpstr>
      <vt:lpstr>SIDIS electronics</vt:lpstr>
      <vt:lpstr>Conclusion</vt:lpstr>
      <vt:lpstr>Backup</vt:lpstr>
      <vt:lpstr>SoLID SIDIS Detector Rates</vt:lpstr>
      <vt:lpstr>L1 Trigger</vt:lpstr>
      <vt:lpstr>Reduce L1 Trigger: Two Options</vt:lpstr>
      <vt:lpstr>Trigger using standard electronics</vt:lpstr>
      <vt:lpstr>Use of standard electronic</vt:lpstr>
      <vt:lpstr>Use of standard electronic</vt:lpstr>
      <vt:lpstr>Fastbus</vt:lpstr>
      <vt:lpstr>Use of standard electronic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camsonne</dc:creator>
  <cp:lastModifiedBy>Camsonne</cp:lastModifiedBy>
  <cp:revision>128</cp:revision>
  <dcterms:created xsi:type="dcterms:W3CDTF">2011-09-21T02:43:12Z</dcterms:created>
  <dcterms:modified xsi:type="dcterms:W3CDTF">2012-01-06T20:15:22Z</dcterms:modified>
</cp:coreProperties>
</file>