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0" r:id="rId2"/>
  </p:sldMasterIdLst>
  <p:notesMasterIdLst>
    <p:notesMasterId r:id="rId28"/>
  </p:notesMasterIdLst>
  <p:sldIdLst>
    <p:sldId id="256" r:id="rId3"/>
    <p:sldId id="328" r:id="rId4"/>
    <p:sldId id="329" r:id="rId5"/>
    <p:sldId id="330" r:id="rId6"/>
    <p:sldId id="331" r:id="rId7"/>
    <p:sldId id="315" r:id="rId8"/>
    <p:sldId id="304" r:id="rId9"/>
    <p:sldId id="320" r:id="rId10"/>
    <p:sldId id="306" r:id="rId11"/>
    <p:sldId id="327" r:id="rId12"/>
    <p:sldId id="307" r:id="rId13"/>
    <p:sldId id="311" r:id="rId14"/>
    <p:sldId id="309" r:id="rId15"/>
    <p:sldId id="308" r:id="rId16"/>
    <p:sldId id="312" r:id="rId17"/>
    <p:sldId id="310" r:id="rId18"/>
    <p:sldId id="323" r:id="rId19"/>
    <p:sldId id="301" r:id="rId20"/>
    <p:sldId id="302" r:id="rId21"/>
    <p:sldId id="303" r:id="rId22"/>
    <p:sldId id="314" r:id="rId23"/>
    <p:sldId id="321" r:id="rId24"/>
    <p:sldId id="322" r:id="rId25"/>
    <p:sldId id="326" r:id="rId26"/>
    <p:sldId id="325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0" autoAdjust="0"/>
    <p:restoredTop sz="94660"/>
  </p:normalViewPr>
  <p:slideViewPr>
    <p:cSldViewPr>
      <p:cViewPr>
        <p:scale>
          <a:sx n="70" d="100"/>
          <a:sy n="70" d="100"/>
        </p:scale>
        <p:origin x="-504" y="3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5E86AC-6199-415F-8D4E-D92D5F273F7B}" type="datetimeFigureOut">
              <a:rPr lang="en-US" smtClean="0"/>
              <a:pPr/>
              <a:t>1/6/2012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647AEF-D135-49C5-A02E-AFDFC735A63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0DB6-149F-4AF1-BA2F-4869D6A633F0}" type="datetime1">
              <a:rPr lang="en-US" smtClean="0"/>
              <a:pPr/>
              <a:t>1/6/2012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SoLID DAQ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2979B-1502-4ACC-B5B0-E2415AF0F4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F325E-8FBA-4552-A025-53D3FF9DAE94}" type="datetime1">
              <a:rPr lang="en-US" smtClean="0"/>
              <a:pPr/>
              <a:t>1/6/2012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SoLID DAQ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2979B-1502-4ACC-B5B0-E2415AF0F4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D69AF-EC57-45C6-B72E-0521A84D8697}" type="datetime1">
              <a:rPr lang="en-US" smtClean="0"/>
              <a:pPr/>
              <a:t>1/6/2012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SoLID DAQ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2979B-1502-4ACC-B5B0-E2415AF0F4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0" y="6477000"/>
            <a:ext cx="1295400" cy="289560"/>
          </a:xfrm>
          <a:prstGeom prst="rect">
            <a:avLst/>
          </a:prstGeom>
        </p:spPr>
        <p:txBody>
          <a:bodyPr anchor="ctr"/>
          <a:lstStyle>
            <a:lvl1pPr algn="r">
              <a:defRPr sz="1400"/>
            </a:lvl1pPr>
            <a:extLst/>
          </a:lstStyle>
          <a:p>
            <a:r>
              <a:rPr lang="en-US" smtClean="0">
                <a:solidFill>
                  <a:prstClr val="black"/>
                </a:solidFill>
              </a:rPr>
              <a:t>3/25/2011</a:t>
            </a:r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58479" y="6553200"/>
            <a:ext cx="4499521" cy="304800"/>
          </a:xfrm>
          <a:prstGeom prst="rect">
            <a:avLst/>
          </a:prstGeom>
        </p:spPr>
        <p:txBody>
          <a:bodyPr anchor="ctr"/>
          <a:lstStyle>
            <a:lvl1pPr algn="ctr">
              <a:defRPr sz="1200"/>
            </a:lvl1pPr>
            <a:extLst/>
          </a:lstStyle>
          <a:p>
            <a:r>
              <a:rPr lang="en-US" smtClean="0">
                <a:solidFill>
                  <a:prstClr val="black"/>
                </a:solidFill>
              </a:rPr>
              <a:t>SoLID SIDIS Collaboration Meeting</a:t>
            </a:r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066800"/>
            <a:ext cx="38100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38100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FBC70-F026-4652-BC15-A4EA07229E88}" type="datetime1">
              <a:rPr lang="en-US" smtClean="0"/>
              <a:pPr/>
              <a:t>1/6/2012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SoLID DAQ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2979B-1502-4ACC-B5B0-E2415AF0F4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76200"/>
            <a:ext cx="194310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76200"/>
            <a:ext cx="567690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F90B3-5E26-44D2-8C7D-C4F11C7F6F05}" type="datetime1">
              <a:rPr lang="en-US" smtClean="0"/>
              <a:pPr/>
              <a:t>1/6/2012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SoLID DAQ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2979B-1502-4ACC-B5B0-E2415AF0F4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36E48-94EC-4F2D-AB00-8EF2F5D398E1}" type="datetime1">
              <a:rPr lang="en-US" smtClean="0"/>
              <a:pPr/>
              <a:t>1/6/2012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SoLID DAQ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2979B-1502-4ACC-B5B0-E2415AF0F4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BD14B-0B7C-4538-9170-1916EEFF1D5D}" type="datetime1">
              <a:rPr lang="en-US" smtClean="0"/>
              <a:pPr/>
              <a:t>1/6/2012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SoLID DAQ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2979B-1502-4ACC-B5B0-E2415AF0F4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352B8-FCDB-4E6E-910B-1462A3534931}" type="datetime1">
              <a:rPr lang="en-US" smtClean="0"/>
              <a:pPr/>
              <a:t>1/6/2012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SoLID DAQ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2979B-1502-4ACC-B5B0-E2415AF0F4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121B3-B2C8-48DD-B6E3-C22AD3BD1735}" type="datetime1">
              <a:rPr lang="en-US" smtClean="0"/>
              <a:pPr/>
              <a:t>1/6/2012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SoLID DAQ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2979B-1502-4ACC-B5B0-E2415AF0F4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B761E-B40E-4D3B-87CB-AB93380CC916}" type="datetime1">
              <a:rPr lang="en-US" smtClean="0"/>
              <a:pPr/>
              <a:t>1/6/2012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SoLID DAQ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2979B-1502-4ACC-B5B0-E2415AF0F4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BEF1-E326-4478-ACC6-F5800A0C89F8}" type="datetime1">
              <a:rPr lang="en-US" smtClean="0"/>
              <a:pPr/>
              <a:t>1/6/2012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SoLID DAQ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2979B-1502-4ACC-B5B0-E2415AF0F4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31FF8A-AB98-4984-8C74-FB0854EAB525}" type="datetime1">
              <a:rPr lang="en-US" smtClean="0"/>
              <a:pPr/>
              <a:t>1/6/2012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SoLID DAQ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62979B-1502-4ACC-B5B0-E2415AF0F44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76200"/>
            <a:ext cx="777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066800"/>
            <a:ext cx="77724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Text Placeholder 6"/>
          <p:cNvSpPr txBox="1">
            <a:spLocks/>
          </p:cNvSpPr>
          <p:nvPr userDrawn="1"/>
        </p:nvSpPr>
        <p:spPr>
          <a:xfrm>
            <a:off x="8610600" y="533400"/>
            <a:ext cx="533400" cy="3048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anchor="ctr"/>
          <a:lstStyle>
            <a:lvl1pPr algn="ctr">
              <a:buNone/>
              <a:defRPr sz="1800"/>
            </a:lvl1pPr>
          </a:lstStyle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defRPr/>
            </a:pPr>
            <a:fld id="{F0C94032-CD4C-4C25-B0C2-CEC720522D92}" type="slidenum">
              <a:rPr lang="en-US" smtClean="0">
                <a:solidFill>
                  <a:srgbClr val="1F497D"/>
                </a:solidFill>
              </a:rPr>
              <a:pPr marL="342900" indent="-342900" fontAlgn="base">
                <a:spcBef>
                  <a:spcPct val="20000"/>
                </a:spcBef>
                <a:spcAft>
                  <a:spcPct val="0"/>
                </a:spcAft>
                <a:defRPr/>
              </a:pPr>
              <a:t>‹#›</a:t>
            </a:fld>
            <a:endParaRPr lang="en-US" kern="0" dirty="0">
              <a:solidFill>
                <a:srgbClr val="1F497D"/>
              </a:solidFill>
            </a:endParaRP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0" y="6477000"/>
            <a:ext cx="1295400" cy="289560"/>
          </a:xfrm>
          <a:prstGeom prst="rect">
            <a:avLst/>
          </a:prstGeom>
        </p:spPr>
        <p:txBody>
          <a:bodyPr anchor="ctr"/>
          <a:lstStyle>
            <a:lvl1pPr algn="r">
              <a:defRPr sz="1400"/>
            </a:lvl1pPr>
            <a:extLst/>
          </a:lstStyle>
          <a:p>
            <a:r>
              <a:rPr lang="en-US" smtClean="0">
                <a:solidFill>
                  <a:prstClr val="black"/>
                </a:solidFill>
              </a:rPr>
              <a:t>3/25/2011</a:t>
            </a: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58479" y="6553200"/>
            <a:ext cx="4499521" cy="304800"/>
          </a:xfrm>
          <a:prstGeom prst="rect">
            <a:avLst/>
          </a:prstGeom>
        </p:spPr>
        <p:txBody>
          <a:bodyPr anchor="ctr"/>
          <a:lstStyle>
            <a:lvl1pPr algn="ctr">
              <a:defRPr sz="1200"/>
            </a:lvl1pPr>
            <a:extLst/>
          </a:lstStyle>
          <a:p>
            <a:r>
              <a:rPr lang="en-US" smtClean="0">
                <a:solidFill>
                  <a:prstClr val="black"/>
                </a:solidFill>
              </a:rPr>
              <a:t>SoLID SIDIS Collaboration Meeting</a:t>
            </a:r>
            <a:endParaRPr lang="en-US" dirty="0">
              <a:solidFill>
                <a:prstClr val="black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SoLID</a:t>
            </a:r>
            <a:r>
              <a:rPr lang="en-US" dirty="0" smtClean="0"/>
              <a:t> DAQ</a:t>
            </a:r>
            <a:br>
              <a:rPr lang="en-US" dirty="0" smtClean="0"/>
            </a:br>
            <a:r>
              <a:rPr lang="en-US" dirty="0" smtClean="0"/>
              <a:t>for </a:t>
            </a:r>
            <a:r>
              <a:rPr lang="en-US" dirty="0" err="1" smtClean="0"/>
              <a:t>Transversity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/>
              <a:t>Alexandre</a:t>
            </a:r>
            <a:r>
              <a:rPr lang="en-US" dirty="0" smtClean="0"/>
              <a:t> </a:t>
            </a:r>
            <a:r>
              <a:rPr lang="en-US" dirty="0" err="1" smtClean="0"/>
              <a:t>Camsonne</a:t>
            </a:r>
            <a:endParaRPr lang="en-US" dirty="0" smtClean="0"/>
          </a:p>
          <a:p>
            <a:r>
              <a:rPr lang="en-US" dirty="0" smtClean="0"/>
              <a:t>Yi </a:t>
            </a:r>
            <a:r>
              <a:rPr lang="en-US" dirty="0" err="1" smtClean="0"/>
              <a:t>Qiang</a:t>
            </a:r>
            <a:endParaRPr lang="en-US" dirty="0" smtClean="0"/>
          </a:p>
          <a:p>
            <a:r>
              <a:rPr lang="en-US" dirty="0" err="1" smtClean="0"/>
              <a:t>SoLID</a:t>
            </a:r>
            <a:r>
              <a:rPr lang="en-US" dirty="0" smtClean="0"/>
              <a:t> brainstorming session</a:t>
            </a:r>
          </a:p>
          <a:p>
            <a:r>
              <a:rPr lang="en-US" dirty="0" smtClean="0"/>
              <a:t>January 6</a:t>
            </a:r>
            <a:r>
              <a:rPr lang="en-US" baseline="30000" dirty="0" smtClean="0"/>
              <a:t>th</a:t>
            </a:r>
            <a:r>
              <a:rPr lang="en-US" dirty="0" smtClean="0"/>
              <a:t> 2011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 electronics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7162800" cy="4525963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Costs</a:t>
            </a:r>
          </a:p>
          <a:p>
            <a:pPr lvl="1"/>
            <a:r>
              <a:rPr lang="en-US" dirty="0" smtClean="0"/>
              <a:t>About 500 summing modules  : 750 K$</a:t>
            </a:r>
          </a:p>
          <a:p>
            <a:pPr lvl="1"/>
            <a:r>
              <a:rPr lang="en-US" dirty="0" smtClean="0"/>
              <a:t>25 Or modules : 30 K$</a:t>
            </a:r>
          </a:p>
          <a:p>
            <a:pPr lvl="1"/>
            <a:r>
              <a:rPr lang="en-US" dirty="0" smtClean="0"/>
              <a:t>25 And module :  30 K$</a:t>
            </a:r>
          </a:p>
          <a:p>
            <a:pPr lvl="1"/>
            <a:endParaRPr lang="en-US" dirty="0" smtClean="0"/>
          </a:p>
          <a:p>
            <a:pPr lvl="1">
              <a:buNone/>
            </a:pPr>
            <a:r>
              <a:rPr lang="en-US" dirty="0" smtClean="0"/>
              <a:t> Total around  800 K$ not including cabling</a:t>
            </a:r>
          </a:p>
          <a:p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FBC70-F026-4652-BC15-A4EA07229E88}" type="datetime1">
              <a:rPr lang="en-US" smtClean="0"/>
              <a:pPr/>
              <a:t>1/6/2012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SoLID DAQ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2979B-1502-4ACC-B5B0-E2415AF0F447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SIDIS electronics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FBC70-F026-4652-BC15-A4EA07229E88}" type="datetime1">
              <a:rPr lang="en-US" smtClean="0"/>
              <a:pPr/>
              <a:t>1/6/2012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SoLID DAQ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2979B-1502-4ACC-B5B0-E2415AF0F447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533400" y="990600"/>
          <a:ext cx="8305800" cy="5207360"/>
        </p:xfrm>
        <a:graphic>
          <a:graphicData uri="http://schemas.openxmlformats.org/drawingml/2006/table">
            <a:tbl>
              <a:tblPr/>
              <a:tblGrid>
                <a:gridCol w="2078346"/>
                <a:gridCol w="1854582"/>
                <a:gridCol w="1699086"/>
                <a:gridCol w="2673786"/>
              </a:tblGrid>
              <a:tr h="2286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FFFFFF"/>
                          </a:solidFill>
                          <a:latin typeface="Arial"/>
                        </a:rPr>
                        <a:t>Module</a:t>
                      </a:r>
                      <a:endParaRPr lang="en-US" sz="1400" b="0" i="0" u="none" strike="noStrike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FFFFFF"/>
                          </a:solidFill>
                          <a:latin typeface="Arial"/>
                        </a:rPr>
                        <a:t>Unite price</a:t>
                      </a:r>
                      <a:endParaRPr lang="en-US" sz="1400" b="0" i="0" u="none" strike="noStrike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FFFFFF"/>
                          </a:solidFill>
                          <a:latin typeface="Arial"/>
                        </a:rPr>
                        <a:t>Quantity</a:t>
                      </a:r>
                      <a:endParaRPr lang="en-US" sz="1400" b="0" i="0" u="none" strike="noStrike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6093" marR="6093" marT="60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FADC 250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4500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210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$945,000</a:t>
                      </a:r>
                    </a:p>
                  </a:txBody>
                  <a:tcPr marL="6093" marR="6093" marT="60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</a:tr>
              <a:tr h="1904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CTP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5000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19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$95,000</a:t>
                      </a:r>
                    </a:p>
                  </a:txBody>
                  <a:tcPr marL="6093" marR="6093" marT="60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</a:tr>
              <a:tr h="1904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SSP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5000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$15,000</a:t>
                      </a:r>
                    </a:p>
                  </a:txBody>
                  <a:tcPr marL="6093" marR="6093" marT="60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</a:tr>
              <a:tr h="1904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GTP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5000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$5,000</a:t>
                      </a:r>
                    </a:p>
                  </a:txBody>
                  <a:tcPr marL="6093" marR="6093" marT="60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</a:tr>
              <a:tr h="1904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VXS crate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11500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$11,500</a:t>
                      </a:r>
                    </a:p>
                  </a:txBody>
                  <a:tcPr marL="6093" marR="6093" marT="60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</a:tr>
              <a:tr h="1904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TS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3500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$3,500</a:t>
                      </a:r>
                    </a:p>
                  </a:txBody>
                  <a:tcPr marL="6093" marR="6093" marT="60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</a:tr>
              <a:tr h="1904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TI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3000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30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$90,000</a:t>
                      </a:r>
                    </a:p>
                  </a:txBody>
                  <a:tcPr marL="6093" marR="6093" marT="60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</a:tr>
              <a:tr h="1904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TD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3000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$12,000</a:t>
                      </a:r>
                    </a:p>
                  </a:txBody>
                  <a:tcPr marL="6093" marR="6093" marT="60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</a:tr>
              <a:tr h="1904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SD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2500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30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$75,000</a:t>
                      </a:r>
                    </a:p>
                  </a:txBody>
                  <a:tcPr marL="6093" marR="6093" marT="60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</a:tr>
              <a:tr h="1904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VXS crate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11500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30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$345,000</a:t>
                      </a:r>
                    </a:p>
                  </a:txBody>
                  <a:tcPr marL="6093" marR="6093" marT="60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</a:tr>
              <a:tr h="1904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VME CPU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3400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31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$105,400</a:t>
                      </a:r>
                    </a:p>
                  </a:txBody>
                  <a:tcPr marL="6093" marR="6093" marT="60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</a:tr>
              <a:tr h="1904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L3 farm node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5000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$60,000</a:t>
                      </a:r>
                    </a:p>
                  </a:txBody>
                  <a:tcPr marL="6093" marR="6093" marT="60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</a:tr>
              <a:tr h="353427"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latin typeface="Arial"/>
                      </a:endParaRPr>
                    </a:p>
                  </a:txBody>
                  <a:tcPr marL="6093" marR="6093" marT="60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latin typeface="Arial"/>
                      </a:endParaRPr>
                    </a:p>
                  </a:txBody>
                  <a:tcPr marL="6093" marR="6093" marT="60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Total detectors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$1,762,400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8E8"/>
                    </a:solidFill>
                  </a:tcPr>
                </a:tc>
              </a:tr>
              <a:tr h="1904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VXS crate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11500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$11,500</a:t>
                      </a:r>
                    </a:p>
                  </a:txBody>
                  <a:tcPr marL="6093" marR="6093" marT="60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</a:tr>
              <a:tr h="19049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Discriminators</a:t>
                      </a:r>
                    </a:p>
                  </a:txBody>
                  <a:tcPr marL="6093" marR="6093" marT="60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2500</a:t>
                      </a:r>
                    </a:p>
                  </a:txBody>
                  <a:tcPr marL="6093" marR="6093" marT="60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60</a:t>
                      </a:r>
                    </a:p>
                  </a:txBody>
                  <a:tcPr marL="6093" marR="6093" marT="60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$150,000</a:t>
                      </a:r>
                    </a:p>
                  </a:txBody>
                  <a:tcPr marL="6093" marR="6093" marT="60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</a:tr>
              <a:tr h="19049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VME64X crate</a:t>
                      </a:r>
                    </a:p>
                  </a:txBody>
                  <a:tcPr marL="6093" marR="6093" marT="60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8100</a:t>
                      </a:r>
                    </a:p>
                  </a:txBody>
                  <a:tcPr marL="6093" marR="6093" marT="60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$24,300</a:t>
                      </a:r>
                    </a:p>
                  </a:txBody>
                  <a:tcPr marL="6093" marR="6093" marT="60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</a:tr>
              <a:tr h="1721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V1190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11010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15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$165,150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21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VME CPU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3400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$13,600</a:t>
                      </a:r>
                    </a:p>
                  </a:txBody>
                  <a:tcPr marL="6093" marR="6093" marT="60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</a:tr>
              <a:tr h="1904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TID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3000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$3,000</a:t>
                      </a:r>
                    </a:p>
                  </a:txBody>
                  <a:tcPr marL="6093" marR="6093" marT="60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</a:tr>
              <a:tr h="1904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SD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2500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$2,500</a:t>
                      </a:r>
                    </a:p>
                  </a:txBody>
                  <a:tcPr marL="6093" marR="6093" marT="60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</a:tr>
              <a:tr h="172175"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latin typeface="Arial"/>
                      </a:endParaRPr>
                    </a:p>
                  </a:txBody>
                  <a:tcPr marL="6093" marR="6093" marT="60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>
                        <a:latin typeface="Arial"/>
                      </a:endParaRPr>
                    </a:p>
                  </a:txBody>
                  <a:tcPr marL="6093" marR="6093" marT="60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>
                        <a:latin typeface="Arial"/>
                      </a:endParaRPr>
                    </a:p>
                  </a:txBody>
                  <a:tcPr marL="6093" marR="6093" marT="60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Arial"/>
                        </a:rPr>
                        <a:t>$370,050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7126"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latin typeface="Arial"/>
                      </a:endParaRPr>
                    </a:p>
                  </a:txBody>
                  <a:tcPr marL="6093" marR="6093" marT="60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>
                        <a:latin typeface="Arial"/>
                      </a:endParaRPr>
                    </a:p>
                  </a:txBody>
                  <a:tcPr marL="6093" marR="6093" marT="60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latin typeface="Arial"/>
                        </a:rPr>
                        <a:t>Grand Total</a:t>
                      </a:r>
                      <a:endParaRPr lang="en-US" sz="1400" b="0" i="0" u="none" strike="noStrike" dirty="0">
                        <a:latin typeface="Arial"/>
                      </a:endParaRPr>
                    </a:p>
                  </a:txBody>
                  <a:tcPr marL="6093" marR="6093" marT="60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latin typeface="Arial"/>
                        </a:rPr>
                        <a:t>$2,132,450</a:t>
                      </a:r>
                      <a:endParaRPr lang="en-US" sz="1400" b="0" i="0" u="none" strike="noStrike" dirty="0">
                        <a:latin typeface="Arial"/>
                      </a:endParaRP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5800" y="1143000"/>
            <a:ext cx="3733800" cy="2286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Trigger Crate</a:t>
            </a:r>
            <a:endParaRPr lang="en-US" sz="1400" dirty="0"/>
          </a:p>
        </p:txBody>
      </p:sp>
      <p:sp>
        <p:nvSpPr>
          <p:cNvPr id="5" name="Rectangle 4"/>
          <p:cNvSpPr/>
          <p:nvPr/>
        </p:nvSpPr>
        <p:spPr>
          <a:xfrm>
            <a:off x="2209800" y="1447800"/>
            <a:ext cx="457200" cy="7620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GTP</a:t>
            </a:r>
            <a:endParaRPr lang="en-US" sz="1200" dirty="0"/>
          </a:p>
        </p:txBody>
      </p:sp>
      <p:sp>
        <p:nvSpPr>
          <p:cNvPr id="6" name="Rectangle 5"/>
          <p:cNvSpPr/>
          <p:nvPr/>
        </p:nvSpPr>
        <p:spPr>
          <a:xfrm>
            <a:off x="1219200" y="1447800"/>
            <a:ext cx="914400" cy="762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SSP x3:</a:t>
            </a:r>
          </a:p>
          <a:p>
            <a:pPr algn="ctr"/>
            <a:r>
              <a:rPr lang="en-US" sz="1400" dirty="0" smtClean="0"/>
              <a:t>LC x1 +</a:t>
            </a:r>
          </a:p>
          <a:p>
            <a:pPr algn="ctr"/>
            <a:r>
              <a:rPr lang="en-US" sz="1400" dirty="0" smtClean="0"/>
              <a:t>FC x2</a:t>
            </a:r>
            <a:endParaRPr lang="en-US" sz="1400" dirty="0"/>
          </a:p>
        </p:txBody>
      </p:sp>
      <p:sp>
        <p:nvSpPr>
          <p:cNvPr id="7" name="Rectangle 6"/>
          <p:cNvSpPr/>
          <p:nvPr/>
        </p:nvSpPr>
        <p:spPr>
          <a:xfrm>
            <a:off x="2743200" y="1447800"/>
            <a:ext cx="457200" cy="762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TS</a:t>
            </a:r>
            <a:endParaRPr lang="en-US" sz="1400" dirty="0"/>
          </a:p>
        </p:txBody>
      </p:sp>
      <p:sp>
        <p:nvSpPr>
          <p:cNvPr id="8" name="Rectangle 7"/>
          <p:cNvSpPr/>
          <p:nvPr/>
        </p:nvSpPr>
        <p:spPr>
          <a:xfrm>
            <a:off x="3276600" y="1447800"/>
            <a:ext cx="1143000" cy="7620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TD X4+1</a:t>
            </a:r>
            <a:endParaRPr lang="en-US" sz="1400" dirty="0"/>
          </a:p>
        </p:txBody>
      </p:sp>
      <p:sp>
        <p:nvSpPr>
          <p:cNvPr id="12" name="Rectangle 11"/>
          <p:cNvSpPr/>
          <p:nvPr/>
        </p:nvSpPr>
        <p:spPr>
          <a:xfrm>
            <a:off x="1295400" y="5638800"/>
            <a:ext cx="32004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DIS x20</a:t>
            </a:r>
            <a:endParaRPr lang="en-US" sz="1400" dirty="0"/>
          </a:p>
        </p:txBody>
      </p:sp>
      <p:sp>
        <p:nvSpPr>
          <p:cNvPr id="13" name="Rectangle 12"/>
          <p:cNvSpPr/>
          <p:nvPr/>
        </p:nvSpPr>
        <p:spPr>
          <a:xfrm>
            <a:off x="6324600" y="2743200"/>
            <a:ext cx="5334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MRPC</a:t>
            </a:r>
          </a:p>
          <a:p>
            <a:pPr algn="ctr"/>
            <a:r>
              <a:rPr lang="en-US" sz="1100" dirty="0"/>
              <a:t>?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724400" y="1143000"/>
            <a:ext cx="3733800" cy="2286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LC Trigger Crate x4</a:t>
            </a:r>
            <a:endParaRPr lang="en-US" sz="1400" dirty="0"/>
          </a:p>
        </p:txBody>
      </p:sp>
      <p:sp>
        <p:nvSpPr>
          <p:cNvPr id="18" name="Rectangle 17"/>
          <p:cNvSpPr/>
          <p:nvPr/>
        </p:nvSpPr>
        <p:spPr>
          <a:xfrm>
            <a:off x="5257800" y="1447800"/>
            <a:ext cx="16002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FADC x15</a:t>
            </a:r>
            <a:endParaRPr lang="en-US" sz="1400" dirty="0"/>
          </a:p>
        </p:txBody>
      </p:sp>
      <p:sp>
        <p:nvSpPr>
          <p:cNvPr id="19" name="Rectangle 18"/>
          <p:cNvSpPr/>
          <p:nvPr/>
        </p:nvSpPr>
        <p:spPr>
          <a:xfrm>
            <a:off x="8001000" y="1447800"/>
            <a:ext cx="457200" cy="7620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TI</a:t>
            </a:r>
            <a:endParaRPr lang="en-US" sz="1400" dirty="0"/>
          </a:p>
        </p:txBody>
      </p:sp>
      <p:sp>
        <p:nvSpPr>
          <p:cNvPr id="20" name="Rectangle 19"/>
          <p:cNvSpPr/>
          <p:nvPr/>
        </p:nvSpPr>
        <p:spPr>
          <a:xfrm>
            <a:off x="4724400" y="2438400"/>
            <a:ext cx="3733800" cy="2286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FC/GC/HG/SC/MRPC Crate x15</a:t>
            </a:r>
            <a:endParaRPr lang="en-US" sz="1400" dirty="0"/>
          </a:p>
        </p:txBody>
      </p:sp>
      <p:sp>
        <p:nvSpPr>
          <p:cNvPr id="21" name="Rectangle 20"/>
          <p:cNvSpPr/>
          <p:nvPr/>
        </p:nvSpPr>
        <p:spPr>
          <a:xfrm>
            <a:off x="6934200" y="2743200"/>
            <a:ext cx="457200" cy="762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CTP</a:t>
            </a:r>
            <a:endParaRPr lang="en-US" sz="1200" dirty="0"/>
          </a:p>
        </p:txBody>
      </p:sp>
      <p:sp>
        <p:nvSpPr>
          <p:cNvPr id="22" name="Rectangle 21"/>
          <p:cNvSpPr/>
          <p:nvPr/>
        </p:nvSpPr>
        <p:spPr>
          <a:xfrm>
            <a:off x="5257800" y="2743200"/>
            <a:ext cx="9906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FADC X10:</a:t>
            </a:r>
          </a:p>
          <a:p>
            <a:pPr algn="ctr"/>
            <a:r>
              <a:rPr lang="en-US" sz="1100" dirty="0" smtClean="0"/>
              <a:t>GC x8 +</a:t>
            </a:r>
          </a:p>
          <a:p>
            <a:pPr algn="ctr"/>
            <a:r>
              <a:rPr lang="en-US" sz="1100" dirty="0" smtClean="0"/>
              <a:t>GC/HG/SC x2</a:t>
            </a:r>
          </a:p>
        </p:txBody>
      </p:sp>
      <p:sp>
        <p:nvSpPr>
          <p:cNvPr id="23" name="Rectangle 22"/>
          <p:cNvSpPr/>
          <p:nvPr/>
        </p:nvSpPr>
        <p:spPr>
          <a:xfrm>
            <a:off x="8001000" y="2743200"/>
            <a:ext cx="457200" cy="7620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TI</a:t>
            </a:r>
            <a:endParaRPr lang="en-US" sz="1400" dirty="0"/>
          </a:p>
        </p:txBody>
      </p:sp>
      <p:sp>
        <p:nvSpPr>
          <p:cNvPr id="25" name="Rectangle 24"/>
          <p:cNvSpPr/>
          <p:nvPr/>
        </p:nvSpPr>
        <p:spPr>
          <a:xfrm>
            <a:off x="7467600" y="1447800"/>
            <a:ext cx="457200" cy="7620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SD</a:t>
            </a:r>
            <a:endParaRPr lang="en-US" sz="1400" dirty="0"/>
          </a:p>
        </p:txBody>
      </p:sp>
      <p:sp>
        <p:nvSpPr>
          <p:cNvPr id="26" name="Rectangle 25"/>
          <p:cNvSpPr/>
          <p:nvPr/>
        </p:nvSpPr>
        <p:spPr>
          <a:xfrm>
            <a:off x="7467600" y="2743200"/>
            <a:ext cx="457200" cy="7620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SD</a:t>
            </a:r>
            <a:endParaRPr lang="en-US" sz="1400" dirty="0"/>
          </a:p>
        </p:txBody>
      </p:sp>
      <p:grpSp>
        <p:nvGrpSpPr>
          <p:cNvPr id="2" name="Group 44"/>
          <p:cNvGrpSpPr/>
          <p:nvPr/>
        </p:nvGrpSpPr>
        <p:grpSpPr>
          <a:xfrm>
            <a:off x="1219200" y="2819400"/>
            <a:ext cx="2743200" cy="1754326"/>
            <a:chOff x="1066800" y="4601528"/>
            <a:chExt cx="2743200" cy="1754326"/>
          </a:xfrm>
        </p:grpSpPr>
        <p:sp>
          <p:nvSpPr>
            <p:cNvPr id="27" name="TextBox 26"/>
            <p:cNvSpPr txBox="1"/>
            <p:nvPr/>
          </p:nvSpPr>
          <p:spPr>
            <a:xfrm>
              <a:off x="1066800" y="4601528"/>
              <a:ext cx="2743200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Total Crate + CPU: 31+4</a:t>
              </a:r>
            </a:p>
            <a:p>
              <a:r>
                <a:rPr lang="en-US" dirty="0" smtClean="0">
                  <a:solidFill>
                    <a:srgbClr val="0070C0"/>
                  </a:solidFill>
                </a:rPr>
                <a:t>FADC</a:t>
              </a:r>
              <a:r>
                <a:rPr lang="en-US" dirty="0" smtClean="0"/>
                <a:t>: 210</a:t>
              </a:r>
            </a:p>
            <a:p>
              <a:r>
                <a:rPr lang="en-US" dirty="0" smtClean="0">
                  <a:solidFill>
                    <a:srgbClr val="0070C0"/>
                  </a:solidFill>
                </a:rPr>
                <a:t>DIS</a:t>
              </a:r>
              <a:r>
                <a:rPr lang="en-US" dirty="0" smtClean="0"/>
                <a:t>: 0+60</a:t>
              </a:r>
            </a:p>
            <a:p>
              <a:r>
                <a:rPr lang="en-US" dirty="0" smtClean="0">
                  <a:solidFill>
                    <a:srgbClr val="0070C0"/>
                  </a:solidFill>
                </a:rPr>
                <a:t>F1TDC</a:t>
              </a:r>
              <a:r>
                <a:rPr lang="en-US" dirty="0" smtClean="0"/>
                <a:t>: 0+30</a:t>
              </a:r>
            </a:p>
            <a:p>
              <a:r>
                <a:rPr lang="en-US" dirty="0" smtClean="0">
                  <a:solidFill>
                    <a:schemeClr val="accent3">
                      <a:lumMod val="75000"/>
                    </a:schemeClr>
                  </a:solidFill>
                </a:rPr>
                <a:t>CTP</a:t>
              </a:r>
              <a:r>
                <a:rPr lang="en-US" dirty="0" smtClean="0"/>
                <a:t>: 19</a:t>
              </a:r>
            </a:p>
            <a:p>
              <a:r>
                <a:rPr lang="en-US" dirty="0" smtClean="0">
                  <a:solidFill>
                    <a:srgbClr val="7030A0"/>
                  </a:solidFill>
                </a:rPr>
                <a:t>SD</a:t>
              </a:r>
              <a:r>
                <a:rPr lang="en-US" dirty="0" smtClean="0"/>
                <a:t>: 30+1</a:t>
              </a: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2438400" y="4876800"/>
              <a:ext cx="1103586" cy="147732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 smtClean="0">
                  <a:solidFill>
                    <a:schemeClr val="accent6">
                      <a:lumMod val="75000"/>
                    </a:schemeClr>
                  </a:solidFill>
                </a:rPr>
                <a:t>TI</a:t>
              </a:r>
              <a:r>
                <a:rPr lang="en-US" dirty="0" smtClean="0"/>
                <a:t>: 30+1</a:t>
              </a:r>
            </a:p>
            <a:p>
              <a:r>
                <a:rPr lang="en-US" dirty="0" smtClean="0">
                  <a:solidFill>
                    <a:schemeClr val="accent3">
                      <a:lumMod val="75000"/>
                    </a:schemeClr>
                  </a:solidFill>
                </a:rPr>
                <a:t>SSP</a:t>
              </a:r>
              <a:r>
                <a:rPr lang="en-US" dirty="0" smtClean="0"/>
                <a:t>: 3</a:t>
              </a:r>
            </a:p>
            <a:p>
              <a:r>
                <a:rPr lang="en-US" dirty="0" smtClean="0">
                  <a:solidFill>
                    <a:schemeClr val="accent2">
                      <a:lumMod val="75000"/>
                    </a:schemeClr>
                  </a:solidFill>
                </a:rPr>
                <a:t>GTP</a:t>
              </a:r>
              <a:r>
                <a:rPr lang="en-US" dirty="0" smtClean="0"/>
                <a:t>: 1</a:t>
              </a:r>
            </a:p>
            <a:p>
              <a:r>
                <a:rPr lang="en-US" dirty="0" smtClean="0">
                  <a:solidFill>
                    <a:schemeClr val="accent5">
                      <a:lumMod val="75000"/>
                    </a:schemeClr>
                  </a:solidFill>
                </a:rPr>
                <a:t>TS</a:t>
              </a:r>
              <a:r>
                <a:rPr lang="en-US" dirty="0" smtClean="0"/>
                <a:t>: 1</a:t>
              </a:r>
            </a:p>
            <a:p>
              <a:r>
                <a:rPr lang="en-US" dirty="0" smtClean="0">
                  <a:solidFill>
                    <a:schemeClr val="accent6">
                      <a:lumMod val="75000"/>
                    </a:schemeClr>
                  </a:solidFill>
                </a:rPr>
                <a:t>TD</a:t>
              </a:r>
              <a:r>
                <a:rPr lang="en-US" dirty="0" smtClean="0"/>
                <a:t>: 4+1</a:t>
              </a:r>
            </a:p>
          </p:txBody>
        </p:sp>
      </p:grpSp>
      <p:sp>
        <p:nvSpPr>
          <p:cNvPr id="30" name="Rectangle 29"/>
          <p:cNvSpPr/>
          <p:nvPr/>
        </p:nvSpPr>
        <p:spPr>
          <a:xfrm>
            <a:off x="4724400" y="3733800"/>
            <a:ext cx="3733800" cy="2286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GEM Tracker Crate x11</a:t>
            </a:r>
            <a:endParaRPr lang="en-US" sz="1400" dirty="0"/>
          </a:p>
        </p:txBody>
      </p:sp>
      <p:sp>
        <p:nvSpPr>
          <p:cNvPr id="32" name="Rectangle 31"/>
          <p:cNvSpPr/>
          <p:nvPr/>
        </p:nvSpPr>
        <p:spPr>
          <a:xfrm>
            <a:off x="5257800" y="4038600"/>
            <a:ext cx="21336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APV25 X 16</a:t>
            </a:r>
          </a:p>
        </p:txBody>
      </p:sp>
      <p:sp>
        <p:nvSpPr>
          <p:cNvPr id="33" name="Rectangle 32"/>
          <p:cNvSpPr/>
          <p:nvPr/>
        </p:nvSpPr>
        <p:spPr>
          <a:xfrm>
            <a:off x="8001000" y="4038600"/>
            <a:ext cx="457200" cy="7620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TI</a:t>
            </a:r>
            <a:endParaRPr lang="en-US" sz="1400" dirty="0"/>
          </a:p>
        </p:txBody>
      </p:sp>
      <p:sp>
        <p:nvSpPr>
          <p:cNvPr id="34" name="Rectangle 33"/>
          <p:cNvSpPr/>
          <p:nvPr/>
        </p:nvSpPr>
        <p:spPr>
          <a:xfrm>
            <a:off x="7467600" y="4038600"/>
            <a:ext cx="457200" cy="7620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SD</a:t>
            </a:r>
            <a:endParaRPr lang="en-US" sz="1400" dirty="0"/>
          </a:p>
        </p:txBody>
      </p:sp>
      <p:sp>
        <p:nvSpPr>
          <p:cNvPr id="35" name="TextBox 34"/>
          <p:cNvSpPr txBox="1"/>
          <p:nvPr/>
        </p:nvSpPr>
        <p:spPr>
          <a:xfrm>
            <a:off x="2057400" y="304800"/>
            <a:ext cx="491448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DAQ/Trigger for SoLID SIDIS</a:t>
            </a:r>
            <a:endParaRPr lang="en-US" sz="3200" b="1" dirty="0"/>
          </a:p>
        </p:txBody>
      </p:sp>
      <p:sp>
        <p:nvSpPr>
          <p:cNvPr id="36" name="Rectangle 35"/>
          <p:cNvSpPr/>
          <p:nvPr/>
        </p:nvSpPr>
        <p:spPr>
          <a:xfrm>
            <a:off x="762000" y="5334000"/>
            <a:ext cx="3733800" cy="2286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LC Discriminator VME64X Crate x3</a:t>
            </a:r>
            <a:endParaRPr lang="en-US" sz="1400" dirty="0"/>
          </a:p>
        </p:txBody>
      </p:sp>
      <p:sp>
        <p:nvSpPr>
          <p:cNvPr id="41" name="Rectangle 40"/>
          <p:cNvSpPr/>
          <p:nvPr/>
        </p:nvSpPr>
        <p:spPr>
          <a:xfrm>
            <a:off x="4724400" y="2743200"/>
            <a:ext cx="457200" cy="762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CPU</a:t>
            </a:r>
            <a:endParaRPr lang="en-US" sz="1200" dirty="0"/>
          </a:p>
        </p:txBody>
      </p:sp>
      <p:sp>
        <p:nvSpPr>
          <p:cNvPr id="44" name="TextBox 43"/>
          <p:cNvSpPr txBox="1"/>
          <p:nvPr/>
        </p:nvSpPr>
        <p:spPr>
          <a:xfrm>
            <a:off x="6477000" y="4876800"/>
            <a:ext cx="4603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 ?</a:t>
            </a:r>
            <a:endParaRPr lang="en-US" dirty="0"/>
          </a:p>
        </p:txBody>
      </p:sp>
      <p:sp>
        <p:nvSpPr>
          <p:cNvPr id="46" name="Rectangle 45"/>
          <p:cNvSpPr/>
          <p:nvPr/>
        </p:nvSpPr>
        <p:spPr>
          <a:xfrm>
            <a:off x="4724400" y="4038600"/>
            <a:ext cx="457200" cy="762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CPU</a:t>
            </a:r>
            <a:endParaRPr lang="en-US" sz="1200" dirty="0"/>
          </a:p>
        </p:txBody>
      </p:sp>
      <p:sp>
        <p:nvSpPr>
          <p:cNvPr id="47" name="Rectangle 46"/>
          <p:cNvSpPr/>
          <p:nvPr/>
        </p:nvSpPr>
        <p:spPr>
          <a:xfrm>
            <a:off x="4724400" y="1447800"/>
            <a:ext cx="457200" cy="762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CPU</a:t>
            </a:r>
            <a:endParaRPr lang="en-US" sz="1200" dirty="0"/>
          </a:p>
        </p:txBody>
      </p:sp>
      <p:sp>
        <p:nvSpPr>
          <p:cNvPr id="48" name="Rectangle 47"/>
          <p:cNvSpPr/>
          <p:nvPr/>
        </p:nvSpPr>
        <p:spPr>
          <a:xfrm>
            <a:off x="762000" y="5638800"/>
            <a:ext cx="457200" cy="762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CPU</a:t>
            </a:r>
            <a:endParaRPr lang="en-US" sz="1200" dirty="0"/>
          </a:p>
        </p:txBody>
      </p:sp>
      <p:sp>
        <p:nvSpPr>
          <p:cNvPr id="49" name="Rectangle 48"/>
          <p:cNvSpPr/>
          <p:nvPr/>
        </p:nvSpPr>
        <p:spPr>
          <a:xfrm>
            <a:off x="6934200" y="1447800"/>
            <a:ext cx="457200" cy="762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CTP</a:t>
            </a:r>
            <a:endParaRPr lang="en-US" sz="1200" dirty="0"/>
          </a:p>
        </p:txBody>
      </p:sp>
      <p:sp>
        <p:nvSpPr>
          <p:cNvPr id="50" name="Rectangle 49"/>
          <p:cNvSpPr/>
          <p:nvPr/>
        </p:nvSpPr>
        <p:spPr>
          <a:xfrm>
            <a:off x="685800" y="1447800"/>
            <a:ext cx="457200" cy="762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CPU</a:t>
            </a:r>
            <a:endParaRPr lang="en-US" sz="1200" dirty="0"/>
          </a:p>
        </p:txBody>
      </p:sp>
      <p:sp>
        <p:nvSpPr>
          <p:cNvPr id="54" name="Rectangle 53"/>
          <p:cNvSpPr/>
          <p:nvPr/>
        </p:nvSpPr>
        <p:spPr>
          <a:xfrm>
            <a:off x="5257800" y="5638800"/>
            <a:ext cx="21336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V1190</a:t>
            </a:r>
          </a:p>
          <a:p>
            <a:pPr algn="ctr"/>
            <a:r>
              <a:rPr lang="en-US" sz="1400" dirty="0" smtClean="0"/>
              <a:t>x15</a:t>
            </a:r>
            <a:endParaRPr lang="en-US" sz="1400" dirty="0"/>
          </a:p>
        </p:txBody>
      </p:sp>
      <p:sp>
        <p:nvSpPr>
          <p:cNvPr id="55" name="Rectangle 54"/>
          <p:cNvSpPr/>
          <p:nvPr/>
        </p:nvSpPr>
        <p:spPr>
          <a:xfrm>
            <a:off x="4724400" y="5334000"/>
            <a:ext cx="3733800" cy="2286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LC Timing Crate x1</a:t>
            </a:r>
            <a:endParaRPr lang="en-US" sz="1400" dirty="0"/>
          </a:p>
        </p:txBody>
      </p:sp>
      <p:sp>
        <p:nvSpPr>
          <p:cNvPr id="56" name="Rectangle 55"/>
          <p:cNvSpPr/>
          <p:nvPr/>
        </p:nvSpPr>
        <p:spPr>
          <a:xfrm>
            <a:off x="8001000" y="5638800"/>
            <a:ext cx="457200" cy="7620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TI</a:t>
            </a:r>
            <a:endParaRPr lang="en-US" sz="1400" dirty="0"/>
          </a:p>
        </p:txBody>
      </p:sp>
      <p:sp>
        <p:nvSpPr>
          <p:cNvPr id="57" name="Rectangle 56"/>
          <p:cNvSpPr/>
          <p:nvPr/>
        </p:nvSpPr>
        <p:spPr>
          <a:xfrm>
            <a:off x="7467600" y="5638800"/>
            <a:ext cx="457200" cy="7620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SD</a:t>
            </a:r>
            <a:endParaRPr lang="en-US" sz="1400" dirty="0"/>
          </a:p>
        </p:txBody>
      </p:sp>
      <p:sp>
        <p:nvSpPr>
          <p:cNvPr id="58" name="Rectangle 57"/>
          <p:cNvSpPr/>
          <p:nvPr/>
        </p:nvSpPr>
        <p:spPr>
          <a:xfrm>
            <a:off x="4724400" y="5638800"/>
            <a:ext cx="457200" cy="762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CPU</a:t>
            </a:r>
            <a:endParaRPr lang="en-US" sz="12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SIDIS electronics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FBC70-F026-4652-BC15-A4EA07229E88}" type="datetime1">
              <a:rPr lang="en-US" smtClean="0"/>
              <a:pPr/>
              <a:t>1/6/2012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SoLID DAQ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2979B-1502-4ACC-B5B0-E2415AF0F447}" type="slidenum">
              <a:rPr lang="en-US" smtClean="0"/>
              <a:pPr/>
              <a:t>13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533400" y="990600"/>
          <a:ext cx="8305800" cy="5207360"/>
        </p:xfrm>
        <a:graphic>
          <a:graphicData uri="http://schemas.openxmlformats.org/drawingml/2006/table">
            <a:tbl>
              <a:tblPr/>
              <a:tblGrid>
                <a:gridCol w="2078346"/>
                <a:gridCol w="1854582"/>
                <a:gridCol w="1699086"/>
                <a:gridCol w="2673786"/>
              </a:tblGrid>
              <a:tr h="2286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FFFFFF"/>
                          </a:solidFill>
                          <a:latin typeface="Arial"/>
                        </a:rPr>
                        <a:t>Module</a:t>
                      </a:r>
                      <a:endParaRPr lang="en-US" sz="1400" b="0" i="0" u="none" strike="noStrike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FFFFFF"/>
                          </a:solidFill>
                          <a:latin typeface="Arial"/>
                        </a:rPr>
                        <a:t>Unite price</a:t>
                      </a:r>
                      <a:endParaRPr lang="en-US" sz="1400" b="0" i="0" u="none" strike="noStrike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FFFFFF"/>
                          </a:solidFill>
                          <a:latin typeface="Arial"/>
                        </a:rPr>
                        <a:t>Quantity</a:t>
                      </a:r>
                      <a:endParaRPr lang="en-US" sz="1400" b="0" i="0" u="none" strike="noStrike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6093" marR="6093" marT="60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FADC 250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4500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210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$945,000</a:t>
                      </a:r>
                    </a:p>
                  </a:txBody>
                  <a:tcPr marL="6093" marR="6093" marT="60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</a:tr>
              <a:tr h="1904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CTP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5000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19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$95,000</a:t>
                      </a:r>
                    </a:p>
                  </a:txBody>
                  <a:tcPr marL="6093" marR="6093" marT="60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</a:tr>
              <a:tr h="1904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SSP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5000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$15,000</a:t>
                      </a:r>
                    </a:p>
                  </a:txBody>
                  <a:tcPr marL="6093" marR="6093" marT="60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</a:tr>
              <a:tr h="1904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GTP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5000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$5,000</a:t>
                      </a:r>
                    </a:p>
                  </a:txBody>
                  <a:tcPr marL="6093" marR="6093" marT="60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</a:tr>
              <a:tr h="1904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VXS crate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11500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$11,500</a:t>
                      </a:r>
                    </a:p>
                  </a:txBody>
                  <a:tcPr marL="6093" marR="6093" marT="60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</a:tr>
              <a:tr h="1904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TS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3500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$3,500</a:t>
                      </a:r>
                    </a:p>
                  </a:txBody>
                  <a:tcPr marL="6093" marR="6093" marT="60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</a:tr>
              <a:tr h="1904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TI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3000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30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$90,000</a:t>
                      </a:r>
                    </a:p>
                  </a:txBody>
                  <a:tcPr marL="6093" marR="6093" marT="60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</a:tr>
              <a:tr h="1904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TD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3000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$12,000</a:t>
                      </a:r>
                    </a:p>
                  </a:txBody>
                  <a:tcPr marL="6093" marR="6093" marT="60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</a:tr>
              <a:tr h="1904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SD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2500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30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$75,000</a:t>
                      </a:r>
                    </a:p>
                  </a:txBody>
                  <a:tcPr marL="6093" marR="6093" marT="60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</a:tr>
              <a:tr h="1904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VXS crate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11500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30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$345,000</a:t>
                      </a:r>
                    </a:p>
                  </a:txBody>
                  <a:tcPr marL="6093" marR="6093" marT="60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</a:tr>
              <a:tr h="1904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VME CPU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3400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31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$105,400</a:t>
                      </a:r>
                    </a:p>
                  </a:txBody>
                  <a:tcPr marL="6093" marR="6093" marT="60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</a:tr>
              <a:tr h="1904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L3 farm node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5000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$60,000</a:t>
                      </a:r>
                    </a:p>
                  </a:txBody>
                  <a:tcPr marL="6093" marR="6093" marT="60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</a:tr>
              <a:tr h="353427"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latin typeface="Arial"/>
                      </a:endParaRPr>
                    </a:p>
                  </a:txBody>
                  <a:tcPr marL="6093" marR="6093" marT="60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latin typeface="Arial"/>
                      </a:endParaRPr>
                    </a:p>
                  </a:txBody>
                  <a:tcPr marL="6093" marR="6093" marT="60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Total detectors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$1,762,400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8E8"/>
                    </a:solidFill>
                  </a:tcPr>
                </a:tc>
              </a:tr>
              <a:tr h="1904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VXS crate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11500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$11,500</a:t>
                      </a:r>
                    </a:p>
                  </a:txBody>
                  <a:tcPr marL="6093" marR="6093" marT="60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</a:tr>
              <a:tr h="19049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Discriminators</a:t>
                      </a:r>
                    </a:p>
                  </a:txBody>
                  <a:tcPr marL="6093" marR="6093" marT="60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2500</a:t>
                      </a:r>
                    </a:p>
                  </a:txBody>
                  <a:tcPr marL="6093" marR="6093" marT="60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60</a:t>
                      </a:r>
                    </a:p>
                  </a:txBody>
                  <a:tcPr marL="6093" marR="6093" marT="60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$150,000</a:t>
                      </a:r>
                    </a:p>
                  </a:txBody>
                  <a:tcPr marL="6093" marR="6093" marT="60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</a:tr>
              <a:tr h="19049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VME64X crate</a:t>
                      </a:r>
                    </a:p>
                  </a:txBody>
                  <a:tcPr marL="6093" marR="6093" marT="60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8100</a:t>
                      </a:r>
                    </a:p>
                  </a:txBody>
                  <a:tcPr marL="6093" marR="6093" marT="60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$24,300</a:t>
                      </a:r>
                    </a:p>
                  </a:txBody>
                  <a:tcPr marL="6093" marR="6093" marT="60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</a:tr>
              <a:tr h="1721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V1190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11010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15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$165,150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21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VME CPU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3400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$13,600</a:t>
                      </a:r>
                    </a:p>
                  </a:txBody>
                  <a:tcPr marL="6093" marR="6093" marT="60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</a:tr>
              <a:tr h="1904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TID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3000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$3,000</a:t>
                      </a:r>
                    </a:p>
                  </a:txBody>
                  <a:tcPr marL="6093" marR="6093" marT="60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</a:tr>
              <a:tr h="1904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SD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2500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$2,500</a:t>
                      </a:r>
                    </a:p>
                  </a:txBody>
                  <a:tcPr marL="6093" marR="6093" marT="60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</a:tr>
              <a:tr h="172175"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latin typeface="Arial"/>
                      </a:endParaRPr>
                    </a:p>
                  </a:txBody>
                  <a:tcPr marL="6093" marR="6093" marT="60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>
                        <a:latin typeface="Arial"/>
                      </a:endParaRPr>
                    </a:p>
                  </a:txBody>
                  <a:tcPr marL="6093" marR="6093" marT="60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>
                        <a:latin typeface="Arial"/>
                      </a:endParaRPr>
                    </a:p>
                  </a:txBody>
                  <a:tcPr marL="6093" marR="6093" marT="60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Arial"/>
                        </a:rPr>
                        <a:t>$370,050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7126"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latin typeface="Arial"/>
                      </a:endParaRPr>
                    </a:p>
                  </a:txBody>
                  <a:tcPr marL="6093" marR="6093" marT="60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>
                        <a:latin typeface="Arial"/>
                      </a:endParaRPr>
                    </a:p>
                  </a:txBody>
                  <a:tcPr marL="6093" marR="6093" marT="60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latin typeface="Arial"/>
                        </a:rPr>
                        <a:t>Grand Total</a:t>
                      </a:r>
                      <a:endParaRPr lang="en-US" sz="1400" b="0" i="0" u="none" strike="noStrike" dirty="0">
                        <a:latin typeface="Arial"/>
                      </a:endParaRPr>
                    </a:p>
                  </a:txBody>
                  <a:tcPr marL="6093" marR="6093" marT="60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latin typeface="Arial"/>
                        </a:rPr>
                        <a:t>$2,132,450</a:t>
                      </a:r>
                      <a:endParaRPr lang="en-US" sz="1400" b="0" i="0" u="none" strike="noStrike" dirty="0">
                        <a:latin typeface="Arial"/>
                      </a:endParaRP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projects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SuperBigBite</a:t>
            </a:r>
            <a:endParaRPr lang="en-US" dirty="0" smtClean="0"/>
          </a:p>
          <a:p>
            <a:pPr lvl="1"/>
            <a:r>
              <a:rPr lang="en-US" dirty="0" smtClean="0"/>
              <a:t>242 hadron calorimeter</a:t>
            </a:r>
          </a:p>
          <a:p>
            <a:pPr lvl="2"/>
            <a:r>
              <a:rPr lang="en-US" dirty="0" smtClean="0"/>
              <a:t>16 FADC </a:t>
            </a:r>
          </a:p>
          <a:p>
            <a:r>
              <a:rPr lang="en-US" dirty="0" smtClean="0"/>
              <a:t>Hall 12 GeV upgrade</a:t>
            </a:r>
          </a:p>
          <a:p>
            <a:pPr lvl="1"/>
            <a:r>
              <a:rPr lang="en-US" dirty="0" smtClean="0"/>
              <a:t>VDC 2944 channels</a:t>
            </a:r>
          </a:p>
          <a:p>
            <a:pPr lvl="2"/>
            <a:r>
              <a:rPr lang="en-US" dirty="0" smtClean="0"/>
              <a:t>24 V1190 TDC </a:t>
            </a:r>
          </a:p>
          <a:p>
            <a:pPr lvl="1"/>
            <a:r>
              <a:rPr lang="en-US" dirty="0" smtClean="0"/>
              <a:t>50 FADC</a:t>
            </a:r>
          </a:p>
          <a:p>
            <a:pPr lvl="1"/>
            <a:r>
              <a:rPr lang="en-US" dirty="0" err="1" smtClean="0"/>
              <a:t>Additionnal</a:t>
            </a:r>
            <a:r>
              <a:rPr lang="en-US" dirty="0" smtClean="0"/>
              <a:t> </a:t>
            </a:r>
            <a:r>
              <a:rPr lang="en-US" dirty="0" err="1" smtClean="0"/>
              <a:t>Jlab</a:t>
            </a:r>
            <a:r>
              <a:rPr lang="en-US" dirty="0" smtClean="0"/>
              <a:t> modules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Other experiments : </a:t>
            </a:r>
            <a:r>
              <a:rPr lang="en-US" dirty="0" err="1" smtClean="0"/>
              <a:t>Primex</a:t>
            </a:r>
            <a:r>
              <a:rPr lang="en-US" dirty="0" smtClean="0"/>
              <a:t> ?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FBC70-F026-4652-BC15-A4EA07229E88}" type="datetime1">
              <a:rPr lang="en-US" smtClean="0"/>
              <a:pPr/>
              <a:t>1/6/2012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SoLID DAQ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2979B-1502-4ACC-B5B0-E2415AF0F447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dirty="0" smtClean="0"/>
              <a:t>SIDIS electronics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FBC70-F026-4652-BC15-A4EA07229E88}" type="datetime1">
              <a:rPr lang="en-US" smtClean="0"/>
              <a:pPr/>
              <a:t>1/6/2012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SoLID DAQ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2979B-1502-4ACC-B5B0-E2415AF0F447}" type="slidenum">
              <a:rPr lang="en-US" smtClean="0"/>
              <a:pPr/>
              <a:t>15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28600" y="685800"/>
          <a:ext cx="8610600" cy="58673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2120"/>
                <a:gridCol w="1722120"/>
                <a:gridCol w="1722120"/>
                <a:gridCol w="1722120"/>
                <a:gridCol w="1722120"/>
              </a:tblGrid>
              <a:tr h="2256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Modules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Unit price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Quantity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Price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Borrow</a:t>
                      </a:r>
                    </a:p>
                  </a:txBody>
                  <a:tcPr marL="9525" marR="9525" marT="9525" marB="0" anchor="ctr"/>
                </a:tc>
              </a:tr>
              <a:tr h="2256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FADC 250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4500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144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$648,000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HRS + SBS</a:t>
                      </a:r>
                    </a:p>
                  </a:txBody>
                  <a:tcPr marL="9525" marR="9525" marT="9525" marB="0" anchor="b"/>
                </a:tc>
              </a:tr>
              <a:tr h="2256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CTP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5000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$75,000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HRS</a:t>
                      </a:r>
                    </a:p>
                  </a:txBody>
                  <a:tcPr marL="9525" marR="9525" marT="9525" marB="0" anchor="ctr"/>
                </a:tc>
              </a:tr>
              <a:tr h="2256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SSP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5000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$10,000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HRS</a:t>
                      </a:r>
                    </a:p>
                  </a:txBody>
                  <a:tcPr marL="9525" marR="9525" marT="9525" marB="0" anchor="ctr"/>
                </a:tc>
              </a:tr>
              <a:tr h="2256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GTP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5000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$0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HRS</a:t>
                      </a:r>
                    </a:p>
                  </a:txBody>
                  <a:tcPr marL="9525" marR="9525" marT="9525" marB="0" anchor="ctr"/>
                </a:tc>
              </a:tr>
              <a:tr h="2256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VXS crate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11500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$0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SBS</a:t>
                      </a:r>
                    </a:p>
                  </a:txBody>
                  <a:tcPr marL="9525" marR="9525" marT="9525" marB="0" anchor="ctr"/>
                </a:tc>
              </a:tr>
              <a:tr h="2256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TS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3500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$0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HRS</a:t>
                      </a:r>
                    </a:p>
                  </a:txBody>
                  <a:tcPr marL="9525" marR="9525" marT="9525" marB="0" anchor="ctr"/>
                </a:tc>
              </a:tr>
              <a:tr h="2256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TI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3000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$72,000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HRS</a:t>
                      </a:r>
                    </a:p>
                  </a:txBody>
                  <a:tcPr marL="9525" marR="9525" marT="9525" marB="0" anchor="ctr"/>
                </a:tc>
              </a:tr>
              <a:tr h="2256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TD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3000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$6,000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HRS</a:t>
                      </a:r>
                    </a:p>
                  </a:txBody>
                  <a:tcPr marL="9525" marR="9525" marT="9525" marB="0" anchor="ctr"/>
                </a:tc>
              </a:tr>
              <a:tr h="2256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SD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2500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$60,000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HRS</a:t>
                      </a:r>
                    </a:p>
                  </a:txBody>
                  <a:tcPr marL="9525" marR="9525" marT="9525" marB="0" anchor="ctr"/>
                </a:tc>
              </a:tr>
              <a:tr h="2256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VXS crate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11500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$276,000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HRS</a:t>
                      </a:r>
                    </a:p>
                  </a:txBody>
                  <a:tcPr marL="9525" marR="9525" marT="9525" marB="0" anchor="ctr"/>
                </a:tc>
              </a:tr>
              <a:tr h="2256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VME CPU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3400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$64,600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HRS</a:t>
                      </a:r>
                    </a:p>
                  </a:txBody>
                  <a:tcPr marL="9525" marR="9525" marT="9525" marB="0" anchor="ctr"/>
                </a:tc>
              </a:tr>
              <a:tr h="2256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L3 farm node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5000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$60,000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2256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Total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$1,271,600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225669"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256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VXS crate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11500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$0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HRS</a:t>
                      </a:r>
                    </a:p>
                  </a:txBody>
                  <a:tcPr marL="9525" marR="9525" marT="9525" marB="0" anchor="b"/>
                </a:tc>
              </a:tr>
              <a:tr h="2256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Discriminators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2500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$125,000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HRS</a:t>
                      </a:r>
                    </a:p>
                  </a:txBody>
                  <a:tcPr marL="9525" marR="9525" marT="9525" marB="0" anchor="b"/>
                </a:tc>
              </a:tr>
              <a:tr h="2256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VME64X crate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8100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$0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HRS</a:t>
                      </a:r>
                    </a:p>
                  </a:txBody>
                  <a:tcPr marL="9525" marR="9525" marT="9525" marB="0" anchor="b"/>
                </a:tc>
              </a:tr>
              <a:tr h="2256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V1190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11010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$0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HRS</a:t>
                      </a:r>
                    </a:p>
                  </a:txBody>
                  <a:tcPr marL="9525" marR="9525" marT="9525" marB="0" anchor="b"/>
                </a:tc>
              </a:tr>
              <a:tr h="2256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VME CPU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3400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$0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HRS</a:t>
                      </a:r>
                    </a:p>
                  </a:txBody>
                  <a:tcPr marL="9525" marR="9525" marT="9525" marB="0" anchor="b"/>
                </a:tc>
              </a:tr>
              <a:tr h="2256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TID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3000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$0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HRS</a:t>
                      </a:r>
                    </a:p>
                  </a:txBody>
                  <a:tcPr marL="9525" marR="9525" marT="9525" marB="0" anchor="b"/>
                </a:tc>
              </a:tr>
              <a:tr h="2256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SD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2500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$0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HRS</a:t>
                      </a:r>
                    </a:p>
                  </a:txBody>
                  <a:tcPr marL="9525" marR="9525" marT="9525" marB="0" anchor="b"/>
                </a:tc>
              </a:tr>
              <a:tr h="2256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2256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Total timing</a:t>
                      </a:r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$125,000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2256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With 20 % spare</a:t>
                      </a:r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2256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Total detectors</a:t>
                      </a:r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$1,396,600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$1,675,920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APV25 limiting DAQ rate </a:t>
            </a:r>
          </a:p>
          <a:p>
            <a:endParaRPr lang="en-US" dirty="0" smtClean="0"/>
          </a:p>
          <a:p>
            <a:r>
              <a:rPr lang="en-US" dirty="0" smtClean="0"/>
              <a:t>Coincidence trigger to reduce rate to about 50 KHz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Timing needed for Large Angle Only for TOF</a:t>
            </a:r>
          </a:p>
          <a:p>
            <a:endParaRPr lang="en-US" dirty="0" smtClean="0"/>
          </a:p>
          <a:p>
            <a:r>
              <a:rPr lang="en-US" dirty="0" smtClean="0"/>
              <a:t>Use of standard electronics doable but not very convenient and not that much cheaper</a:t>
            </a:r>
          </a:p>
          <a:p>
            <a:endParaRPr lang="en-US" dirty="0" smtClean="0"/>
          </a:p>
          <a:p>
            <a:r>
              <a:rPr lang="en-US" dirty="0" smtClean="0"/>
              <a:t>Overlap of electronics with other experiment</a:t>
            </a:r>
          </a:p>
          <a:p>
            <a:endParaRPr lang="en-US" dirty="0" smtClean="0"/>
          </a:p>
          <a:p>
            <a:r>
              <a:rPr lang="en-US" dirty="0" smtClean="0"/>
              <a:t>Around 1.7 M $ including spares for PVDIS and SIDIS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FBC70-F026-4652-BC15-A4EA07229E88}" type="datetime1">
              <a:rPr lang="en-US" smtClean="0"/>
              <a:pPr/>
              <a:t>1/6/2012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SoLID DAQ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2979B-1502-4ACC-B5B0-E2415AF0F447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95600"/>
            <a:ext cx="8229600" cy="1143000"/>
          </a:xfrm>
        </p:spPr>
        <p:txBody>
          <a:bodyPr/>
          <a:lstStyle/>
          <a:p>
            <a:r>
              <a:rPr lang="en-US" dirty="0" smtClean="0"/>
              <a:t>Backup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FBC70-F026-4652-BC15-A4EA07229E88}" type="datetime1">
              <a:rPr lang="en-US" smtClean="0"/>
              <a:pPr/>
              <a:t>1/6/2012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SoLID DAQ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2979B-1502-4ACC-B5B0-E2415AF0F447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SoLID</a:t>
            </a:r>
            <a:r>
              <a:rPr lang="en-US" dirty="0" smtClean="0"/>
              <a:t> SIDIS Detector Rates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50 ns windows, 11 </a:t>
            </a:r>
            <a:r>
              <a:rPr lang="en-US" dirty="0" err="1" smtClean="0"/>
              <a:t>GeV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62000" y="1600200"/>
          <a:ext cx="7772399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600201"/>
                <a:gridCol w="1161585"/>
                <a:gridCol w="1642945"/>
                <a:gridCol w="214846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Detector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Data Size per</a:t>
                      </a:r>
                      <a:r>
                        <a:rPr lang="en-US" baseline="0" dirty="0" smtClean="0"/>
                        <a:t> hit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4.4 GHz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Hits</a:t>
                      </a:r>
                      <a:r>
                        <a:rPr lang="en-US" baseline="0" dirty="0" smtClean="0"/>
                        <a:t> (time)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 Byte x 2 (X/Y)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120 kHz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Energy, Hits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 Byte</a:t>
                      </a:r>
                      <a:r>
                        <a:rPr lang="en-US" baseline="0" dirty="0" smtClean="0"/>
                        <a:t> x 2 (PS/SH)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200 MHz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Energy,</a:t>
                      </a:r>
                      <a:r>
                        <a:rPr lang="en-US" baseline="0" dirty="0" smtClean="0"/>
                        <a:t> Hits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 Byte x 2 (PS/SH)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LGC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 MHz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Energy, Hits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 Byte x 2 (split)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HGC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60 MHz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Energy, Hits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 Byte x 2 (split)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MRPC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850</a:t>
                      </a:r>
                      <a:r>
                        <a:rPr lang="en-US" baseline="0" dirty="0" smtClean="0"/>
                        <a:t> MHz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 Byte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300 MHz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Energy, Hits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 Byte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2.5 </a:t>
                      </a:r>
                      <a:r>
                        <a:rPr lang="en-US" dirty="0" err="1" smtClean="0"/>
                        <a:t>kB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286000" y="5181600"/>
            <a:ext cx="470353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prstClr val="black"/>
                </a:solidFill>
              </a:rPr>
              <a:t>With header and other over head</a:t>
            </a:r>
          </a:p>
          <a:p>
            <a:pPr algn="ctr"/>
            <a:r>
              <a:rPr lang="en-US" sz="2400" dirty="0" smtClean="0">
                <a:solidFill>
                  <a:prstClr val="black"/>
                </a:solidFill>
              </a:rPr>
              <a:t>event size is ~ </a:t>
            </a:r>
            <a:r>
              <a:rPr lang="en-US" sz="2400" b="1" dirty="0" smtClean="0">
                <a:solidFill>
                  <a:prstClr val="black"/>
                </a:solidFill>
              </a:rPr>
              <a:t>4 </a:t>
            </a:r>
            <a:r>
              <a:rPr lang="en-US" sz="2400" b="1" dirty="0" err="1" smtClean="0">
                <a:solidFill>
                  <a:prstClr val="black"/>
                </a:solidFill>
              </a:rPr>
              <a:t>kB</a:t>
            </a:r>
            <a:endParaRPr lang="en-US" sz="2400" b="1" dirty="0">
              <a:solidFill>
                <a:prstClr val="black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3/25/2011</a:t>
            </a: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SoLID SIDIS Collaboration Meeting</a:t>
            </a:r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L1 Trigger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Electron Singles Trigger:</a:t>
            </a:r>
          </a:p>
          <a:p>
            <a:pPr lvl="1"/>
            <a:r>
              <a:rPr lang="en-US" sz="2000" dirty="0" smtClean="0"/>
              <a:t>LC &gt; 400 </a:t>
            </a:r>
            <a:r>
              <a:rPr lang="en-US" sz="2000" dirty="0" err="1" smtClean="0"/>
              <a:t>MeV</a:t>
            </a:r>
            <a:r>
              <a:rPr lang="en-US" sz="2000" dirty="0" smtClean="0"/>
              <a:t>|| (FC &gt; 400 </a:t>
            </a:r>
            <a:r>
              <a:rPr lang="en-US" sz="2000" dirty="0" err="1" smtClean="0"/>
              <a:t>MeV</a:t>
            </a:r>
            <a:r>
              <a:rPr lang="en-US" sz="2000" dirty="0" smtClean="0"/>
              <a:t> &amp;&amp; LGC)</a:t>
            </a:r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Total event rate: 190 - 240 kHz</a:t>
            </a:r>
          </a:p>
          <a:p>
            <a:pPr lvl="1"/>
            <a:r>
              <a:rPr lang="en-US" sz="2000" dirty="0" smtClean="0"/>
              <a:t>Frontend data rate: 800 – 1000 MB/s</a:t>
            </a:r>
          </a:p>
          <a:p>
            <a:pPr lvl="1"/>
            <a:r>
              <a:rPr lang="en-US" sz="2000" dirty="0" smtClean="0"/>
              <a:t>ROCs can barely handle this rate</a:t>
            </a:r>
          </a:p>
          <a:p>
            <a:pPr lvl="2"/>
            <a:r>
              <a:rPr lang="en-US" sz="2000" dirty="0" smtClean="0"/>
              <a:t>Assuming 10 VME crates, 100 MB/s per ROC</a:t>
            </a:r>
          </a:p>
          <a:p>
            <a:pPr lvl="2"/>
            <a:r>
              <a:rPr lang="en-US" sz="2000" dirty="0" smtClean="0"/>
              <a:t>add more crates since PVDIS uses &gt; 30</a:t>
            </a:r>
          </a:p>
          <a:p>
            <a:pPr lvl="1"/>
            <a:r>
              <a:rPr lang="en-US" sz="2000" dirty="0" smtClean="0"/>
              <a:t>Maybe a little bit too much to write to the tape</a:t>
            </a:r>
          </a:p>
          <a:p>
            <a:pPr lvl="1"/>
            <a:r>
              <a:rPr lang="en-US" sz="2000" dirty="0" smtClean="0"/>
              <a:t>Not much room for improvement, already very close to electron yield.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120775" y="1752600"/>
          <a:ext cx="7175500" cy="1524000"/>
        </p:xfrm>
        <a:graphic>
          <a:graphicData uri="http://schemas.openxmlformats.org/presentationml/2006/ole">
            <p:oleObj spid="_x0000_s3074" name="Equation" r:id="rId3" imgW="4305240" imgH="914400" progId="">
              <p:embed/>
            </p:oleObj>
          </a:graphicData>
        </a:graphic>
      </p:graphicFrame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3/25/2011</a:t>
            </a: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SoLID SIDIS Collaboration Meeting</a:t>
            </a:r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SIDIS: Single Electron Trigger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81600"/>
          </a:xfrm>
        </p:spPr>
        <p:txBody>
          <a:bodyPr>
            <a:noAutofit/>
          </a:bodyPr>
          <a:lstStyle/>
          <a:p>
            <a:r>
              <a:rPr lang="en-US" sz="2800" dirty="0" smtClean="0"/>
              <a:t>Large Angle: 65 kHz @ 11 GeV</a:t>
            </a:r>
          </a:p>
          <a:p>
            <a:pPr lvl="1"/>
            <a:r>
              <a:rPr lang="en-US" sz="2000" dirty="0" smtClean="0"/>
              <a:t>Calorimeter only</a:t>
            </a:r>
          </a:p>
          <a:p>
            <a:pPr lvl="1"/>
            <a:r>
              <a:rPr lang="en-US" sz="2000" dirty="0" smtClean="0"/>
              <a:t>Electron: 11 kHz</a:t>
            </a:r>
          </a:p>
          <a:p>
            <a:pPr lvl="1"/>
            <a:r>
              <a:rPr lang="en-US" sz="2000" dirty="0" smtClean="0"/>
              <a:t>High energy photon: 51.5 kHz </a:t>
            </a:r>
          </a:p>
          <a:p>
            <a:pPr lvl="2"/>
            <a:r>
              <a:rPr lang="en-US" sz="2000" dirty="0" smtClean="0"/>
              <a:t>(possible to be rejected by including GEM in trigger, need study)</a:t>
            </a:r>
          </a:p>
          <a:p>
            <a:pPr lvl="1"/>
            <a:r>
              <a:rPr lang="en-US" sz="2000" dirty="0" smtClean="0"/>
              <a:t>Hadron: &lt;3 kHz (energy cut)</a:t>
            </a:r>
          </a:p>
          <a:p>
            <a:r>
              <a:rPr lang="en-US" sz="2800" dirty="0" smtClean="0"/>
              <a:t>Small angle: 120 kHz @ 11 GeV</a:t>
            </a:r>
          </a:p>
          <a:p>
            <a:pPr lvl="1"/>
            <a:r>
              <a:rPr lang="en-US" sz="2000" dirty="0" smtClean="0"/>
              <a:t>Calorimeter + Gas Cherenkov</a:t>
            </a:r>
          </a:p>
          <a:p>
            <a:pPr lvl="1"/>
            <a:r>
              <a:rPr lang="en-US" sz="2000" dirty="0" smtClean="0"/>
              <a:t>Electron: 90 kHz</a:t>
            </a:r>
          </a:p>
          <a:p>
            <a:pPr lvl="1"/>
            <a:r>
              <a:rPr lang="en-US" sz="2000" dirty="0" smtClean="0"/>
              <a:t>High energy photon: 16 kHz (after Gas Cherenkov)</a:t>
            </a:r>
          </a:p>
          <a:p>
            <a:pPr lvl="1"/>
            <a:r>
              <a:rPr lang="en-US" sz="2000" dirty="0" smtClean="0"/>
              <a:t>Hadron: 15 kHz (after Gas Cherenkov and Calorimeter)</a:t>
            </a:r>
          </a:p>
          <a:p>
            <a:r>
              <a:rPr lang="en-US" sz="2800" dirty="0" smtClean="0"/>
              <a:t>8.8 </a:t>
            </a:r>
            <a:r>
              <a:rPr lang="en-US" sz="2800" dirty="0" err="1" smtClean="0"/>
              <a:t>GeV</a:t>
            </a:r>
            <a:r>
              <a:rPr lang="en-US" sz="2800" dirty="0" smtClean="0"/>
              <a:t> gives about 240 kHz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2979B-1502-4ACC-B5B0-E2415AF0F447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Reduce L1 Trigger: Two 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coincidence with another charged particle in Forward detector</a:t>
            </a:r>
          </a:p>
          <a:p>
            <a:pPr lvl="1"/>
            <a:r>
              <a:rPr lang="en-US" dirty="0" smtClean="0"/>
              <a:t>FC &gt; 200 </a:t>
            </a:r>
            <a:r>
              <a:rPr lang="en-US" dirty="0" err="1" smtClean="0"/>
              <a:t>MeV</a:t>
            </a:r>
            <a:r>
              <a:rPr lang="en-US" dirty="0" smtClean="0"/>
              <a:t> &amp;&amp; MRPC &amp;&amp; </a:t>
            </a:r>
            <a:r>
              <a:rPr lang="en-US" dirty="0" err="1" smtClean="0"/>
              <a:t>Scintillator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Coincidence rate with 35 ns window ~ 50 kHz</a:t>
            </a:r>
          </a:p>
          <a:p>
            <a:r>
              <a:rPr lang="en-US" dirty="0" smtClean="0"/>
              <a:t>Use L3 farm</a:t>
            </a:r>
          </a:p>
          <a:p>
            <a:pPr lvl="1"/>
            <a:r>
              <a:rPr lang="en-US" dirty="0" smtClean="0"/>
              <a:t>With powerful parallelism computing, we can easily reduce the rate by a factor of 5</a:t>
            </a:r>
          </a:p>
          <a:p>
            <a:pPr lvl="1"/>
            <a:r>
              <a:rPr lang="en-US" dirty="0" smtClean="0"/>
              <a:t>Reduce the difficulty to put MRPC (customized VME board) into the trigger logic</a:t>
            </a:r>
          </a:p>
          <a:p>
            <a:r>
              <a:rPr lang="en-US" dirty="0" smtClean="0"/>
              <a:t>Both options give 200 MB/s data rate to the tape</a:t>
            </a:r>
          </a:p>
          <a:p>
            <a:pPr lvl="1"/>
            <a:endParaRPr lang="en-US" dirty="0"/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1090613" y="2362200"/>
          <a:ext cx="6816725" cy="762000"/>
        </p:xfrm>
        <a:graphic>
          <a:graphicData uri="http://schemas.openxmlformats.org/presentationml/2006/ole">
            <p:oleObj spid="_x0000_s4098" name="Equation" r:id="rId3" imgW="4089240" imgH="457200" progId="">
              <p:embed/>
            </p:oleObj>
          </a:graphicData>
        </a:graphic>
      </p:graphicFrame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3/25/2011</a:t>
            </a: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SoLID SIDIS Collaboration Meeting</a:t>
            </a:r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Trigger using standard electronics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1. Electron trigger </a:t>
            </a:r>
          </a:p>
          <a:p>
            <a:r>
              <a:rPr lang="en-US" dirty="0" smtClean="0"/>
              <a:t>1.1. Large angle side: 30 discriminators for Calorimeter (&lt; 20 ns signal width) </a:t>
            </a:r>
          </a:p>
          <a:p>
            <a:r>
              <a:rPr lang="en-US" dirty="0" smtClean="0"/>
              <a:t>1.2. Forward region: 30+30 discriminators for Calorimeter and Gas Cherenkov (&lt; 10 ns signal width), 30 coincidence channels ( 20 ns window) </a:t>
            </a:r>
          </a:p>
          <a:p>
            <a:r>
              <a:rPr lang="en-US" dirty="0" smtClean="0"/>
              <a:t>2. Hadron trigger </a:t>
            </a:r>
          </a:p>
          <a:p>
            <a:r>
              <a:rPr lang="en-US" dirty="0" smtClean="0"/>
              <a:t>2.1 Forward region: 180+180+30 discriminators for Calorimeter, MRPC and </a:t>
            </a:r>
            <a:r>
              <a:rPr lang="en-US" dirty="0" err="1" smtClean="0"/>
              <a:t>Scintillator</a:t>
            </a:r>
            <a:r>
              <a:rPr lang="en-US" dirty="0" smtClean="0"/>
              <a:t> (&lt;5 ns signal width), 180+30 coincidence modules ( 15 ns window) </a:t>
            </a:r>
          </a:p>
          <a:p>
            <a:r>
              <a:rPr lang="en-US" dirty="0" smtClean="0"/>
              <a:t>3. Coincidence trigger 3.1 450 coincidence channels (20+15=35 ns window) </a:t>
            </a:r>
          </a:p>
          <a:p>
            <a:r>
              <a:rPr lang="en-US" dirty="0" smtClean="0"/>
              <a:t>So in total, we need at least 480 discriminators and 690 coincidence modules and some logic and summing modules. Pipeline technique can really help a lot here.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36E48-94EC-4F2D-AB00-8EF2F5D398E1}" type="datetime1">
              <a:rPr lang="en-US" smtClean="0"/>
              <a:pPr/>
              <a:t>1/6/2012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SoLID DAQ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2979B-1502-4ACC-B5B0-E2415AF0F447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of standard electronic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Electron Trigger</a:t>
            </a:r>
          </a:p>
          <a:p>
            <a:pPr lvl="1"/>
            <a:r>
              <a:rPr lang="en-US" dirty="0" smtClean="0"/>
              <a:t>1896 FC calorimeter channels</a:t>
            </a:r>
          </a:p>
          <a:p>
            <a:pPr lvl="2"/>
            <a:r>
              <a:rPr lang="en-US" dirty="0" smtClean="0"/>
              <a:t>352 summing modules</a:t>
            </a:r>
          </a:p>
          <a:p>
            <a:pPr lvl="2"/>
            <a:r>
              <a:rPr lang="en-US" dirty="0" smtClean="0"/>
              <a:t>15 discriminators</a:t>
            </a:r>
          </a:p>
          <a:p>
            <a:pPr lvl="2"/>
            <a:r>
              <a:rPr lang="en-US" dirty="0" smtClean="0"/>
              <a:t>16 or module</a:t>
            </a:r>
          </a:p>
          <a:p>
            <a:pPr lvl="1"/>
            <a:r>
              <a:rPr lang="en-US" dirty="0" smtClean="0"/>
              <a:t>120 channels GC</a:t>
            </a:r>
          </a:p>
          <a:p>
            <a:pPr lvl="2"/>
            <a:r>
              <a:rPr lang="en-US" dirty="0" smtClean="0"/>
              <a:t>30 summing modules</a:t>
            </a:r>
          </a:p>
          <a:p>
            <a:pPr lvl="2"/>
            <a:r>
              <a:rPr lang="en-US" dirty="0" smtClean="0"/>
              <a:t>2 discriminators</a:t>
            </a:r>
          </a:p>
          <a:p>
            <a:pPr lvl="2"/>
            <a:r>
              <a:rPr lang="en-US" dirty="0" smtClean="0"/>
              <a:t>2 coincidence modules</a:t>
            </a:r>
          </a:p>
          <a:p>
            <a:pPr lvl="1"/>
            <a:r>
              <a:rPr lang="en-US" dirty="0" smtClean="0"/>
              <a:t>920 LC calorimeter channels</a:t>
            </a:r>
          </a:p>
          <a:p>
            <a:pPr lvl="2"/>
            <a:r>
              <a:rPr lang="en-US" dirty="0" smtClean="0"/>
              <a:t>115 summing modules</a:t>
            </a:r>
          </a:p>
          <a:p>
            <a:pPr lvl="2"/>
            <a:r>
              <a:rPr lang="en-US" dirty="0" smtClean="0"/>
              <a:t>8 discriminators</a:t>
            </a:r>
          </a:p>
          <a:p>
            <a:pPr lvl="1"/>
            <a:endParaRPr lang="en-US" dirty="0" smtClean="0"/>
          </a:p>
          <a:p>
            <a:pPr lvl="2"/>
            <a:endParaRPr lang="en-US" dirty="0" smtClean="0"/>
          </a:p>
          <a:p>
            <a:pPr lvl="1"/>
            <a:endParaRPr lang="en-US" dirty="0" smtClean="0"/>
          </a:p>
          <a:p>
            <a:pPr lvl="2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FBC70-F026-4652-BC15-A4EA07229E88}" type="datetime1">
              <a:rPr lang="en-US" smtClean="0"/>
              <a:pPr/>
              <a:t>1/6/2012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SoLID DAQ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2979B-1502-4ACC-B5B0-E2415AF0F447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of standard electronic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Hadron trigger</a:t>
            </a:r>
          </a:p>
          <a:p>
            <a:pPr lvl="1"/>
            <a:r>
              <a:rPr lang="en-US" dirty="0" smtClean="0"/>
              <a:t>Coincidence FC + </a:t>
            </a:r>
            <a:r>
              <a:rPr lang="en-US" dirty="0" err="1" smtClean="0"/>
              <a:t>Scintillators</a:t>
            </a:r>
            <a:r>
              <a:rPr lang="en-US" dirty="0" smtClean="0"/>
              <a:t> + MRPC</a:t>
            </a:r>
          </a:p>
          <a:p>
            <a:pPr lvl="2"/>
            <a:r>
              <a:rPr lang="en-US" dirty="0" smtClean="0"/>
              <a:t>8 discriminators for </a:t>
            </a:r>
            <a:r>
              <a:rPr lang="en-US" dirty="0" err="1" smtClean="0"/>
              <a:t>Scintillators</a:t>
            </a:r>
            <a:endParaRPr lang="en-US" dirty="0" smtClean="0"/>
          </a:p>
          <a:p>
            <a:pPr lvl="2"/>
            <a:r>
              <a:rPr lang="en-US" dirty="0" smtClean="0"/>
              <a:t>32 Coincidence modules</a:t>
            </a:r>
          </a:p>
          <a:p>
            <a:pPr lvl="2">
              <a:buNone/>
            </a:pPr>
            <a:endParaRPr lang="en-US" dirty="0" smtClean="0"/>
          </a:p>
          <a:p>
            <a:r>
              <a:rPr lang="en-US" dirty="0" smtClean="0"/>
              <a:t>Coincidence trigger</a:t>
            </a:r>
          </a:p>
          <a:p>
            <a:pPr lvl="1"/>
            <a:r>
              <a:rPr lang="en-US" dirty="0" smtClean="0"/>
              <a:t>6 Or modules ( 4 electron trigger + 2 hadron trigger)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1"/>
            <a:endParaRPr lang="en-US" dirty="0" smtClean="0"/>
          </a:p>
          <a:p>
            <a:pPr lvl="2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FBC70-F026-4652-BC15-A4EA07229E88}" type="datetime1">
              <a:rPr lang="en-US" smtClean="0"/>
              <a:pPr/>
              <a:t>1/6/2012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SoLID DAQ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2979B-1502-4ACC-B5B0-E2415AF0F447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Fastbus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About 3200 channels of detector to be readout using Fastbus 1877 + MQT</a:t>
            </a:r>
            <a:br>
              <a:rPr lang="en-US" dirty="0" smtClean="0"/>
            </a:br>
            <a:endParaRPr lang="en-US" dirty="0" smtClean="0"/>
          </a:p>
          <a:p>
            <a:pPr lvl="1"/>
            <a:r>
              <a:rPr lang="en-US" dirty="0" smtClean="0"/>
              <a:t>3200 delay lines</a:t>
            </a:r>
          </a:p>
          <a:p>
            <a:pPr lvl="1"/>
            <a:r>
              <a:rPr lang="en-US" dirty="0" smtClean="0"/>
              <a:t>ADC encoding deadtime 2.2 us</a:t>
            </a:r>
          </a:p>
          <a:p>
            <a:pPr lvl="1"/>
            <a:r>
              <a:rPr lang="en-US" dirty="0" smtClean="0"/>
              <a:t>Front end dead time 11 %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FBC70-F026-4652-BC15-A4EA07229E88}" type="datetime1">
              <a:rPr lang="en-US" smtClean="0"/>
              <a:pPr/>
              <a:t>1/6/2012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SoLID DAQ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2979B-1502-4ACC-B5B0-E2415AF0F447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of standard electronic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</a:p>
          <a:p>
            <a:pPr lvl="1"/>
            <a:r>
              <a:rPr lang="en-US" dirty="0" smtClean="0"/>
              <a:t>Large amount of modules needed about twice more than Gep5 BigCal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Not optimal because of OR and sums will be more sensitive to background</a:t>
            </a:r>
          </a:p>
          <a:p>
            <a:pPr lvl="1"/>
            <a:r>
              <a:rPr lang="en-US" dirty="0" smtClean="0"/>
              <a:t>Doable but trigger complicated</a:t>
            </a:r>
          </a:p>
          <a:p>
            <a:pPr lvl="1"/>
            <a:r>
              <a:rPr lang="en-US" dirty="0" smtClean="0"/>
              <a:t>Cost including cable of similar order</a:t>
            </a:r>
          </a:p>
          <a:p>
            <a:pPr lvl="1"/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1"/>
            <a:endParaRPr lang="en-US" dirty="0" smtClean="0"/>
          </a:p>
          <a:p>
            <a:pPr lvl="2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FBC70-F026-4652-BC15-A4EA07229E88}" type="datetime1">
              <a:rPr lang="en-US" smtClean="0"/>
              <a:pPr/>
              <a:t>1/6/2012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SoLID DAQ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2979B-1502-4ACC-B5B0-E2415AF0F447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SIDIS: Hadron trigger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Calorimeter + MRPC + Scintillator</a:t>
            </a:r>
          </a:p>
          <a:p>
            <a:r>
              <a:rPr lang="en-US" dirty="0" smtClean="0"/>
              <a:t>Hadron rate : 7.7 MHz</a:t>
            </a:r>
          </a:p>
          <a:p>
            <a:pPr lvl="1"/>
            <a:r>
              <a:rPr lang="en-US" dirty="0" smtClean="0"/>
              <a:t>Charged hadron: 6.1 MHz (dominated)</a:t>
            </a:r>
          </a:p>
          <a:p>
            <a:pPr lvl="1"/>
            <a:r>
              <a:rPr lang="en-US" dirty="0" smtClean="0"/>
              <a:t>Electron: 0.1 MHz</a:t>
            </a:r>
          </a:p>
          <a:p>
            <a:pPr lvl="1"/>
            <a:r>
              <a:rPr lang="en-US" dirty="0" smtClean="0"/>
              <a:t>Photon: 1.5 MHz (after MRPC and Scintillator)</a:t>
            </a:r>
          </a:p>
          <a:p>
            <a:r>
              <a:rPr lang="en-US" dirty="0" smtClean="0"/>
              <a:t>Dominated by inclusive hadrons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2979B-1502-4ACC-B5B0-E2415AF0F447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SIDIS: Coincidence @ 35 ns window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990600"/>
            <a:ext cx="6781800" cy="5643578"/>
          </a:xfrm>
        </p:spPr>
        <p:txBody>
          <a:bodyPr>
            <a:normAutofit/>
          </a:bodyPr>
          <a:lstStyle/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Coincidence </a:t>
            </a:r>
            <a:r>
              <a:rPr lang="en-US" sz="2800" dirty="0" smtClean="0"/>
              <a:t>rate: 50 kHz</a:t>
            </a:r>
          </a:p>
          <a:p>
            <a:r>
              <a:rPr lang="en-US" sz="2800" dirty="0" smtClean="0"/>
              <a:t>Given the safety margin, expected to handle about 100 kHz.</a:t>
            </a:r>
          </a:p>
          <a:p>
            <a:pPr lvl="1"/>
            <a:r>
              <a:rPr lang="en-US" sz="2400" dirty="0" smtClean="0"/>
              <a:t>Include some single trigger to study detector performance etc. </a:t>
            </a:r>
          </a:p>
          <a:p>
            <a:r>
              <a:rPr lang="en-US" sz="2800" dirty="0" smtClean="0"/>
              <a:t>4kB * 100 kHz ~ 400 MB/s to disk</a:t>
            </a:r>
          </a:p>
          <a:p>
            <a:pPr lvl="1"/>
            <a:r>
              <a:rPr lang="en-US" sz="2400" dirty="0" smtClean="0"/>
              <a:t>Goal to reduce things to 50 MB/s  by L3 </a:t>
            </a:r>
            <a:r>
              <a:rPr lang="en-US" sz="2400" dirty="0" smtClean="0"/>
              <a:t>farm</a:t>
            </a: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2979B-1502-4ACC-B5B0-E2415AF0F447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SIDIS channel count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90600" y="1371600"/>
          <a:ext cx="7162800" cy="403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7628"/>
                <a:gridCol w="1703772"/>
                <a:gridCol w="1790700"/>
                <a:gridCol w="1790700"/>
              </a:tblGrid>
              <a:tr h="8121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latin typeface="Arial"/>
                        </a:rPr>
                        <a:t>Detector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latin typeface="Arial"/>
                        </a:rPr>
                        <a:t>Module type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latin typeface="Arial"/>
                        </a:rPr>
                        <a:t>Number of channels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latin typeface="Arial"/>
                        </a:rPr>
                        <a:t>Number of </a:t>
                      </a:r>
                      <a:r>
                        <a:rPr lang="en-US" sz="2000" b="0" i="0" u="none" strike="noStrike" dirty="0" smtClean="0">
                          <a:latin typeface="Arial"/>
                        </a:rPr>
                        <a:t>FADC</a:t>
                      </a:r>
                      <a:endParaRPr lang="en-US" sz="2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6452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latin typeface="Arial"/>
                        </a:rPr>
                        <a:t>Forward Calorimeter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latin typeface="Arial"/>
                        </a:rPr>
                        <a:t>FADC</a:t>
                      </a:r>
                      <a:endParaRPr lang="en-US" sz="2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latin typeface="Arial"/>
                        </a:rPr>
                        <a:t>1896</a:t>
                      </a:r>
                      <a:endParaRPr lang="en-US" sz="2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latin typeface="Arial"/>
                        </a:rPr>
                        <a:t>119</a:t>
                      </a:r>
                      <a:endParaRPr lang="en-US" sz="2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6452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latin typeface="Arial"/>
                        </a:rPr>
                        <a:t>Large angle calorimeter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latin typeface="Arial"/>
                        </a:rPr>
                        <a:t>FADC(+TDC)</a:t>
                      </a:r>
                      <a:endParaRPr lang="en-US" sz="2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latin typeface="Arial"/>
                        </a:rPr>
                        <a:t>920</a:t>
                      </a:r>
                      <a:endParaRPr lang="en-US" sz="2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latin typeface="Arial"/>
                        </a:rPr>
                        <a:t>58</a:t>
                      </a:r>
                      <a:endParaRPr lang="en-US" sz="2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6452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latin typeface="Arial"/>
                        </a:rPr>
                        <a:t>Light Gas Cerenkov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 smtClean="0">
                          <a:latin typeface="Arial"/>
                        </a:rPr>
                        <a:t>FADC</a:t>
                      </a:r>
                      <a:endParaRPr lang="en-US" sz="2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latin typeface="Arial"/>
                        </a:rPr>
                        <a:t>120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latin typeface="Arial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</a:tr>
              <a:tr h="6452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latin typeface="Arial"/>
                        </a:rPr>
                        <a:t>Heavy Gas Cerenkov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 smtClean="0">
                          <a:latin typeface="Arial"/>
                        </a:rPr>
                        <a:t>FADC</a:t>
                      </a:r>
                      <a:endParaRPr lang="en-US" sz="2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latin typeface="Arial"/>
                        </a:rPr>
                        <a:t>270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latin typeface="Arial"/>
                        </a:rPr>
                        <a:t>17</a:t>
                      </a:r>
                    </a:p>
                  </a:txBody>
                  <a:tcPr marL="9525" marR="9525" marT="9525" marB="0" anchor="ctr"/>
                </a:tc>
              </a:tr>
              <a:tr h="6452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latin typeface="Arial"/>
                        </a:rPr>
                        <a:t>Scintillator</a:t>
                      </a:r>
                      <a:endParaRPr lang="en-US" sz="2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 smtClean="0">
                          <a:latin typeface="Arial"/>
                        </a:rPr>
                        <a:t>FADC</a:t>
                      </a:r>
                      <a:endParaRPr lang="en-US" sz="2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latin typeface="Arial"/>
                        </a:rPr>
                        <a:t>120</a:t>
                      </a:r>
                      <a:endParaRPr lang="en-US" sz="2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latin typeface="Arial"/>
                        </a:rPr>
                        <a:t>8</a:t>
                      </a:r>
                      <a:endParaRPr lang="en-US" sz="2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2979B-1502-4ACC-B5B0-E2415AF0F447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85800" y="5638800"/>
            <a:ext cx="792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FADC of LC can be programmed to produce timing signals with ~400ps resolution (already demonstrated by simulation) to remove the needs of TDC.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APV25 readout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algn="ctr"/>
            <a:r>
              <a:rPr lang="en-US" sz="3800" dirty="0" smtClean="0"/>
              <a:t>Buffer length 192 samples </a:t>
            </a:r>
            <a:r>
              <a:rPr lang="en-US" sz="3800" smtClean="0"/>
              <a:t>: </a:t>
            </a:r>
            <a:r>
              <a:rPr lang="en-US" sz="3800" smtClean="0"/>
              <a:t>4.8</a:t>
            </a:r>
            <a:r>
              <a:rPr lang="en-US" sz="3800" smtClean="0"/>
              <a:t> </a:t>
            </a:r>
            <a:r>
              <a:rPr lang="en-US" sz="3800" dirty="0" smtClean="0"/>
              <a:t>us  Look back 160 samples </a:t>
            </a:r>
            <a:r>
              <a:rPr lang="en-US" sz="3800" smtClean="0"/>
              <a:t>: </a:t>
            </a:r>
            <a:r>
              <a:rPr lang="en-US" sz="3800" smtClean="0"/>
              <a:t>4 </a:t>
            </a:r>
            <a:r>
              <a:rPr lang="en-US" sz="3800" dirty="0" smtClean="0"/>
              <a:t>us</a:t>
            </a:r>
          </a:p>
          <a:p>
            <a:pPr algn="ctr">
              <a:buNone/>
            </a:pPr>
            <a:endParaRPr lang="en-US" sz="3400" dirty="0" smtClean="0"/>
          </a:p>
          <a:p>
            <a:pPr algn="ctr"/>
            <a:r>
              <a:rPr lang="en-US" sz="3400" dirty="0" smtClean="0"/>
              <a:t>Estimated occupancy : 220 hits per trigger, X Y data, 440 strips</a:t>
            </a:r>
          </a:p>
          <a:p>
            <a:pPr algn="ctr">
              <a:buNone/>
            </a:pPr>
            <a:r>
              <a:rPr lang="en-US" sz="3400" dirty="0" smtClean="0"/>
              <a:t>GEM : 6 Layers 164 000 channels total, 28 000 channels per planes </a:t>
            </a:r>
            <a:br>
              <a:rPr lang="en-US" sz="3400" dirty="0" smtClean="0"/>
            </a:br>
            <a:endParaRPr lang="en-US" sz="3400" dirty="0" smtClean="0"/>
          </a:p>
          <a:p>
            <a:pPr algn="ctr">
              <a:buNone/>
            </a:pPr>
            <a:r>
              <a:rPr lang="en-US" sz="4400" dirty="0" smtClean="0"/>
              <a:t>Occupancy :  1.6 %</a:t>
            </a:r>
          </a:p>
          <a:p>
            <a:pPr algn="ctr"/>
            <a:endParaRPr lang="en-US" sz="3400" dirty="0" smtClean="0"/>
          </a:p>
          <a:p>
            <a:pPr algn="ctr"/>
            <a:r>
              <a:rPr lang="en-US" sz="3400" dirty="0" smtClean="0"/>
              <a:t>APV readout time : </a:t>
            </a:r>
          </a:p>
          <a:p>
            <a:pPr algn="ctr">
              <a:buNone/>
            </a:pPr>
            <a:r>
              <a:rPr lang="en-US" sz="3400" dirty="0" err="1" smtClean="0"/>
              <a:t>t_APV</a:t>
            </a:r>
            <a:r>
              <a:rPr lang="en-US" sz="3400" dirty="0" smtClean="0"/>
              <a:t> = 141 x </a:t>
            </a:r>
            <a:r>
              <a:rPr lang="en-US" sz="3400" dirty="0" err="1" smtClean="0"/>
              <a:t>number_of_sample</a:t>
            </a:r>
            <a:r>
              <a:rPr lang="en-US" sz="3400" dirty="0" smtClean="0"/>
              <a:t> / 40 MHz </a:t>
            </a:r>
          </a:p>
          <a:p>
            <a:pPr algn="ctr"/>
            <a:endParaRPr lang="en-US" sz="3400" dirty="0" smtClean="0"/>
          </a:p>
          <a:p>
            <a:pPr algn="ctr">
              <a:buNone/>
            </a:pPr>
            <a:r>
              <a:rPr lang="en-US" sz="4400" dirty="0" err="1" smtClean="0"/>
              <a:t>t_APV</a:t>
            </a:r>
            <a:r>
              <a:rPr lang="en-US" sz="4400" dirty="0" smtClean="0"/>
              <a:t>(1 sample) = 3.7 us</a:t>
            </a:r>
            <a:r>
              <a:rPr lang="en-US" sz="3400" dirty="0" smtClean="0"/>
              <a:t>.</a:t>
            </a:r>
          </a:p>
          <a:p>
            <a:pPr algn="ctr">
              <a:buNone/>
            </a:pPr>
            <a:endParaRPr lang="en-US" sz="3400" dirty="0" smtClean="0"/>
          </a:p>
          <a:p>
            <a:pPr algn="ctr">
              <a:buNone/>
            </a:pPr>
            <a:r>
              <a:rPr lang="en-US" sz="3800" dirty="0" smtClean="0"/>
              <a:t>Max rate APV front end :  </a:t>
            </a:r>
          </a:p>
          <a:p>
            <a:pPr algn="ctr">
              <a:buNone/>
            </a:pPr>
            <a:r>
              <a:rPr lang="en-US" sz="3800" dirty="0" smtClean="0"/>
              <a:t>270 KHz in 1 sample mode</a:t>
            </a:r>
          </a:p>
          <a:p>
            <a:pPr algn="ctr">
              <a:buNone/>
            </a:pPr>
            <a:r>
              <a:rPr lang="en-US" sz="3800" dirty="0" smtClean="0"/>
              <a:t>90 KHz in 3 samples mode</a:t>
            </a:r>
          </a:p>
          <a:p>
            <a:pPr algn="ctr">
              <a:buNone/>
            </a:pPr>
            <a:r>
              <a:rPr lang="en-US" sz="3800" dirty="0" smtClean="0"/>
              <a:t>Will be triggered by coincidence trigger around 50 KHz</a:t>
            </a:r>
          </a:p>
          <a:p>
            <a:pPr algn="ctr"/>
            <a:endParaRPr lang="en-US" sz="3400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FBC70-F026-4652-BC15-A4EA07229E88}" type="datetime1">
              <a:rPr lang="en-US" smtClean="0"/>
              <a:pPr/>
              <a:t>1/6/2012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SoLID DAQ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2979B-1502-4ACC-B5B0-E2415AF0F447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429000" y="2819400"/>
            <a:ext cx="22098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124200" y="4114800"/>
            <a:ext cx="28956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APV25 VME readout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ctr">
              <a:buNone/>
            </a:pPr>
            <a:endParaRPr lang="en-US" sz="3400" dirty="0" smtClean="0"/>
          </a:p>
          <a:p>
            <a:pPr algn="ctr"/>
            <a:r>
              <a:rPr lang="en-US" sz="3400" dirty="0" smtClean="0"/>
              <a:t>220 hits x 2 x 2 bytes / 200 Mb</a:t>
            </a:r>
          </a:p>
          <a:p>
            <a:pPr algn="ctr"/>
            <a:endParaRPr lang="en-US" sz="3400" dirty="0" smtClean="0"/>
          </a:p>
          <a:p>
            <a:pPr algn="ctr">
              <a:buNone/>
            </a:pPr>
            <a:r>
              <a:rPr lang="en-US" sz="3400" dirty="0" smtClean="0"/>
              <a:t>Average readout time for GEM </a:t>
            </a:r>
          </a:p>
          <a:p>
            <a:pPr algn="ctr">
              <a:buNone/>
            </a:pPr>
            <a:r>
              <a:rPr lang="en-US" sz="3400" dirty="0" smtClean="0"/>
              <a:t>4.4 us  / 11 crates</a:t>
            </a:r>
          </a:p>
          <a:p>
            <a:pPr algn="ctr">
              <a:buNone/>
            </a:pPr>
            <a:endParaRPr lang="en-US" sz="3400" dirty="0" smtClean="0"/>
          </a:p>
          <a:p>
            <a:pPr algn="ctr">
              <a:buNone/>
            </a:pPr>
            <a:r>
              <a:rPr lang="en-US" sz="3400" dirty="0" smtClean="0"/>
              <a:t>Readout time negligible and no dead time with buffering</a:t>
            </a:r>
          </a:p>
          <a:p>
            <a:pPr algn="ctr">
              <a:buNone/>
            </a:pPr>
            <a:endParaRPr lang="en-US" sz="3400" dirty="0" smtClean="0"/>
          </a:p>
          <a:p>
            <a:pPr algn="ctr">
              <a:buNone/>
            </a:pPr>
            <a:r>
              <a:rPr lang="en-US" sz="3400" dirty="0" smtClean="0"/>
              <a:t>More detailed simulation of APV25 and background being implemented will give confirmation in about 1 month</a:t>
            </a:r>
          </a:p>
          <a:p>
            <a:pPr algn="ctr">
              <a:buNone/>
            </a:pPr>
            <a:endParaRPr lang="en-US" sz="3400" dirty="0" smtClean="0"/>
          </a:p>
          <a:p>
            <a:pPr algn="ctr">
              <a:buNone/>
            </a:pPr>
            <a:endParaRPr lang="en-US" sz="3400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FBC70-F026-4652-BC15-A4EA07229E88}" type="datetime1">
              <a:rPr lang="en-US" smtClean="0"/>
              <a:pPr/>
              <a:t>1/6/2012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SoLID DAQ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2979B-1502-4ACC-B5B0-E2415AF0F447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GEM in trigger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signal of 5</a:t>
            </a:r>
            <a:r>
              <a:rPr lang="en-US" baseline="30000" dirty="0" smtClean="0"/>
              <a:t>th</a:t>
            </a:r>
            <a:r>
              <a:rPr lang="en-US" dirty="0" smtClean="0"/>
              <a:t> GEM plane for fast trigger</a:t>
            </a:r>
          </a:p>
          <a:p>
            <a:endParaRPr lang="en-US" dirty="0" smtClean="0"/>
          </a:p>
          <a:p>
            <a:r>
              <a:rPr lang="en-US" dirty="0" smtClean="0"/>
              <a:t>Quality of signal to be tested</a:t>
            </a:r>
          </a:p>
          <a:p>
            <a:endParaRPr lang="en-US" dirty="0" smtClean="0"/>
          </a:p>
          <a:p>
            <a:r>
              <a:rPr lang="en-US" dirty="0" smtClean="0"/>
              <a:t>Could reduce rate in Large Angle from photon calorimeter by 50 KHz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err="1" smtClean="0"/>
              <a:t>Additionnal</a:t>
            </a:r>
            <a:r>
              <a:rPr lang="en-US" dirty="0" smtClean="0"/>
              <a:t> FADC channels to put in trigger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FBC70-F026-4652-BC15-A4EA07229E88}" type="datetime1">
              <a:rPr lang="en-US" smtClean="0"/>
              <a:pPr/>
              <a:t>1/6/2012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SoLID DAQ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2979B-1502-4ACC-B5B0-E2415AF0F447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 electronics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Pros</a:t>
            </a:r>
          </a:p>
          <a:p>
            <a:pPr lvl="1"/>
            <a:r>
              <a:rPr lang="en-US" dirty="0" smtClean="0"/>
              <a:t>Possibility for reuse of existing electronics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Cons</a:t>
            </a:r>
          </a:p>
          <a:p>
            <a:pPr lvl="1"/>
            <a:r>
              <a:rPr lang="en-US" dirty="0" smtClean="0"/>
              <a:t>Delay lines</a:t>
            </a:r>
          </a:p>
          <a:p>
            <a:pPr lvl="1"/>
            <a:r>
              <a:rPr lang="en-US" dirty="0" smtClean="0"/>
              <a:t>Dead time :</a:t>
            </a:r>
          </a:p>
          <a:p>
            <a:pPr lvl="1">
              <a:buNone/>
            </a:pPr>
            <a:r>
              <a:rPr lang="en-US" dirty="0" smtClean="0"/>
              <a:t>Encoding time min 2.2 us</a:t>
            </a:r>
          </a:p>
          <a:p>
            <a:pPr lvl="1">
              <a:buNone/>
            </a:pPr>
            <a:r>
              <a:rPr lang="en-US" dirty="0" smtClean="0"/>
              <a:t>Electronic deadtime 30 ns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Trigger logic complicated</a:t>
            </a:r>
          </a:p>
          <a:p>
            <a:pPr lvl="1">
              <a:buNone/>
            </a:pPr>
            <a:endParaRPr lang="en-US" dirty="0" smtClean="0"/>
          </a:p>
          <a:p>
            <a:pPr lvl="1"/>
            <a:r>
              <a:rPr lang="en-US" dirty="0" smtClean="0"/>
              <a:t>Splitting signal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Fastbus limitation to 40 Mb/s</a:t>
            </a:r>
          </a:p>
          <a:p>
            <a:pPr lvl="1"/>
            <a:r>
              <a:rPr lang="en-US" dirty="0" smtClean="0"/>
              <a:t>Sensitive to pile-up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FBC70-F026-4652-BC15-A4EA07229E88}" type="datetime1">
              <a:rPr lang="en-US" smtClean="0"/>
              <a:pPr/>
              <a:t>1/6/2012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SoLID DAQ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2979B-1502-4ACC-B5B0-E2415AF0F447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Theme_JLAB_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2700</TotalTime>
  <Words>1650</Words>
  <Application>Microsoft Office PowerPoint</Application>
  <PresentationFormat>On-screen Show (4:3)</PresentationFormat>
  <Paragraphs>674</Paragraphs>
  <Slides>25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8" baseType="lpstr">
      <vt:lpstr>Office Theme</vt:lpstr>
      <vt:lpstr>Theme_JLAB_3</vt:lpstr>
      <vt:lpstr>Equation</vt:lpstr>
      <vt:lpstr>SoLID DAQ for Transversity </vt:lpstr>
      <vt:lpstr>SIDIS: Single Electron Trigger</vt:lpstr>
      <vt:lpstr>SIDIS: Hadron trigger</vt:lpstr>
      <vt:lpstr>SIDIS: Coincidence @ 35 ns window</vt:lpstr>
      <vt:lpstr>SIDIS channel count</vt:lpstr>
      <vt:lpstr>APV25 readout</vt:lpstr>
      <vt:lpstr>APV25 VME readout</vt:lpstr>
      <vt:lpstr>GEM in trigger</vt:lpstr>
      <vt:lpstr>Standard electronics</vt:lpstr>
      <vt:lpstr>Standard electronics</vt:lpstr>
      <vt:lpstr>SIDIS electronics</vt:lpstr>
      <vt:lpstr>Slide 12</vt:lpstr>
      <vt:lpstr>SIDIS electronics</vt:lpstr>
      <vt:lpstr>Other projects</vt:lpstr>
      <vt:lpstr>SIDIS electronics</vt:lpstr>
      <vt:lpstr>Conclusion</vt:lpstr>
      <vt:lpstr>Backup</vt:lpstr>
      <vt:lpstr>SoLID SIDIS Detector Rates</vt:lpstr>
      <vt:lpstr>L1 Trigger</vt:lpstr>
      <vt:lpstr>Reduce L1 Trigger: Two Options</vt:lpstr>
      <vt:lpstr>Trigger using standard electronics</vt:lpstr>
      <vt:lpstr>Use of standard electronic</vt:lpstr>
      <vt:lpstr>Use of standard electronic</vt:lpstr>
      <vt:lpstr>Fastbus</vt:lpstr>
      <vt:lpstr>Use of standard electronic</vt:lpstr>
    </vt:vector>
  </TitlesOfParts>
  <Company>Jefferson Science Associates, LLC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camsonne</dc:creator>
  <cp:lastModifiedBy>Camsonne</cp:lastModifiedBy>
  <cp:revision>128</cp:revision>
  <dcterms:created xsi:type="dcterms:W3CDTF">2011-09-21T02:43:12Z</dcterms:created>
  <dcterms:modified xsi:type="dcterms:W3CDTF">2012-01-06T20:15:22Z</dcterms:modified>
</cp:coreProperties>
</file>