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92" r:id="rId3"/>
    <p:sldId id="294" r:id="rId4"/>
    <p:sldId id="295" r:id="rId5"/>
    <p:sldId id="296" r:id="rId6"/>
    <p:sldId id="300" r:id="rId7"/>
    <p:sldId id="297" r:id="rId8"/>
    <p:sldId id="298" r:id="rId9"/>
    <p:sldId id="299" r:id="rId10"/>
    <p:sldId id="302" r:id="rId11"/>
    <p:sldId id="30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00FF00"/>
    <a:srgbClr val="FF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0" autoAdjust="0"/>
    <p:restoredTop sz="94660"/>
  </p:normalViewPr>
  <p:slideViewPr>
    <p:cSldViewPr>
      <p:cViewPr varScale="1">
        <p:scale>
          <a:sx n="73" d="100"/>
          <a:sy n="73" d="100"/>
        </p:scale>
        <p:origin x="-106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14EBF-21CF-4CBF-B7A2-A19ABF30A856}" type="datetimeFigureOut">
              <a:rPr lang="en-US" smtClean="0"/>
              <a:pPr/>
              <a:t>1/10/2012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AE73FA-F1FE-4285-82F5-C9D4FFD5B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144B73-7483-425B-B1C9-13E3526666C0}"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44B73-7483-425B-B1C9-13E3526666C0}"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44B73-7483-425B-B1C9-13E3526666C0}"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38200"/>
            <a:ext cx="4038600" cy="5287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38200"/>
            <a:ext cx="4038600" cy="5287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C144B73-7483-425B-B1C9-13E3526666C0}" type="datetimeFigureOut">
              <a:rPr lang="en-US" smtClean="0"/>
              <a:pPr/>
              <a:t>1/10/2012</a:t>
            </a:fld>
            <a:endParaRPr lang="en-US"/>
          </a:p>
        </p:txBody>
      </p:sp>
      <p:sp>
        <p:nvSpPr>
          <p:cNvPr id="5" name="Footer Placeholder 4"/>
          <p:cNvSpPr>
            <a:spLocks noGrp="1"/>
          </p:cNvSpPr>
          <p:nvPr>
            <p:ph type="ftr" sz="quarter" idx="11"/>
          </p:nvPr>
        </p:nvSpPr>
        <p:spPr/>
        <p:txBody>
          <a:bodyPr/>
          <a:lstStyle/>
          <a:p>
            <a:r>
              <a:rPr lang="en-US" dirty="0" smtClean="0"/>
              <a:t>Robert Michaels,  Hall A</a:t>
            </a:r>
            <a:endParaRPr lang="en-US" dirty="0"/>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838200"/>
            <a:ext cx="4038600" cy="5287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38200"/>
            <a:ext cx="4038600" cy="5287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838200"/>
            <a:ext cx="8229600" cy="5287963"/>
          </a:xfrm>
        </p:spPr>
        <p:txBody>
          <a:bodyPr/>
          <a:lstStyle/>
          <a:p>
            <a:pPr lvl="0"/>
            <a:endParaRPr lang="en-US"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144B73-7483-425B-B1C9-13E3526666C0}"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144B73-7483-425B-B1C9-13E3526666C0}"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144B73-7483-425B-B1C9-13E3526666C0}" type="datetimeFigureOut">
              <a:rPr lang="en-US" smtClean="0"/>
              <a:pPr/>
              <a:t>1/10/2012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144B73-7483-425B-B1C9-13E3526666C0}" type="datetimeFigureOut">
              <a:rPr lang="en-US" smtClean="0"/>
              <a:pPr/>
              <a:t>1/10/2012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44B73-7483-425B-B1C9-13E3526666C0}" type="datetimeFigureOut">
              <a:rPr lang="en-US" smtClean="0"/>
              <a:pPr/>
              <a:t>1/10/2012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144B73-7483-425B-B1C9-13E3526666C0}"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144B73-7483-425B-B1C9-13E3526666C0}"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1FE56-8517-402A-97B2-B05D2BD005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png"/><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44B73-7483-425B-B1C9-13E3526666C0}" type="datetimeFigureOut">
              <a:rPr lang="en-US" smtClean="0"/>
              <a:pPr/>
              <a:t>1/10/2012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Robert Michaels,  Hall 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1FE56-8517-402A-97B2-B05D2BD005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457200" y="0"/>
            <a:ext cx="8229600" cy="6397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79" name="Rectangle 3"/>
          <p:cNvSpPr>
            <a:spLocks noGrp="1" noChangeArrowheads="1"/>
          </p:cNvSpPr>
          <p:nvPr>
            <p:ph type="body" idx="1"/>
          </p:nvPr>
        </p:nvSpPr>
        <p:spPr bwMode="auto">
          <a:xfrm>
            <a:off x="457200" y="838200"/>
            <a:ext cx="8229600" cy="5287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92580" name="Line 4"/>
          <p:cNvSpPr>
            <a:spLocks noChangeShapeType="1"/>
          </p:cNvSpPr>
          <p:nvPr/>
        </p:nvSpPr>
        <p:spPr bwMode="auto">
          <a:xfrm>
            <a:off x="0" y="685800"/>
            <a:ext cx="9144000" cy="0"/>
          </a:xfrm>
          <a:prstGeom prst="line">
            <a:avLst/>
          </a:prstGeom>
          <a:noFill/>
          <a:ln w="57150">
            <a:solidFill>
              <a:srgbClr val="00279F"/>
            </a:solidFill>
            <a:round/>
            <a:headEnd/>
            <a:tailEnd/>
          </a:ln>
          <a:effectLst/>
        </p:spPr>
        <p:txBody>
          <a:bodyPr wrap="none" anchor="ctr"/>
          <a:lstStyle/>
          <a:p>
            <a:pPr algn="ctr" eaLnBrk="0" fontAlgn="base" hangingPunct="0">
              <a:spcBef>
                <a:spcPct val="0"/>
              </a:spcBef>
              <a:spcAft>
                <a:spcPct val="0"/>
              </a:spcAft>
              <a:defRPr/>
            </a:pPr>
            <a:endParaRPr lang="en-US" sz="3200" b="1" dirty="0">
              <a:solidFill>
                <a:srgbClr val="000000"/>
              </a:solidFill>
              <a:latin typeface="Times New Roman" pitchFamily="18" charset="0"/>
            </a:endParaRPr>
          </a:p>
        </p:txBody>
      </p:sp>
      <p:sp>
        <p:nvSpPr>
          <p:cNvPr id="792582" name="Line 6"/>
          <p:cNvSpPr>
            <a:spLocks noChangeShapeType="1"/>
          </p:cNvSpPr>
          <p:nvPr/>
        </p:nvSpPr>
        <p:spPr bwMode="auto">
          <a:xfrm>
            <a:off x="0" y="6500813"/>
            <a:ext cx="9140825" cy="0"/>
          </a:xfrm>
          <a:prstGeom prst="line">
            <a:avLst/>
          </a:prstGeom>
          <a:noFill/>
          <a:ln w="92075">
            <a:solidFill>
              <a:srgbClr val="00279F"/>
            </a:solidFill>
            <a:round/>
            <a:headEnd/>
            <a:tailEnd/>
          </a:ln>
          <a:effectLst/>
        </p:spPr>
        <p:txBody>
          <a:bodyPr wrap="none" anchor="ctr"/>
          <a:lstStyle/>
          <a:p>
            <a:pPr algn="ctr" eaLnBrk="0" fontAlgn="base" hangingPunct="0">
              <a:spcBef>
                <a:spcPct val="0"/>
              </a:spcBef>
              <a:spcAft>
                <a:spcPct val="0"/>
              </a:spcAft>
              <a:defRPr/>
            </a:pPr>
            <a:endParaRPr lang="en-US" sz="3200" b="1" dirty="0">
              <a:solidFill>
                <a:srgbClr val="000000"/>
              </a:solidFill>
              <a:latin typeface="Times New Roman" pitchFamily="18" charset="0"/>
            </a:endParaRPr>
          </a:p>
        </p:txBody>
      </p:sp>
      <p:sp>
        <p:nvSpPr>
          <p:cNvPr id="792584" name="Rectangle 8"/>
          <p:cNvSpPr>
            <a:spLocks noChangeArrowheads="1"/>
          </p:cNvSpPr>
          <p:nvPr/>
        </p:nvSpPr>
        <p:spPr bwMode="auto">
          <a:xfrm>
            <a:off x="2838450" y="6383338"/>
            <a:ext cx="3871913" cy="169862"/>
          </a:xfrm>
          <a:prstGeom prst="rect">
            <a:avLst/>
          </a:prstGeom>
          <a:solidFill>
            <a:schemeClr val="bg1"/>
          </a:solidFill>
          <a:ln w="9525">
            <a:noFill/>
            <a:miter lim="800000"/>
            <a:headEnd/>
            <a:tailEnd/>
          </a:ln>
        </p:spPr>
        <p:txBody>
          <a:bodyPr lIns="0" tIns="0" rIns="0" bIns="0">
            <a:spAutoFit/>
          </a:bodyPr>
          <a:lstStyle/>
          <a:p>
            <a:pPr eaLnBrk="0" fontAlgn="base" hangingPunct="0">
              <a:lnSpc>
                <a:spcPct val="80000"/>
              </a:lnSpc>
              <a:spcBef>
                <a:spcPct val="0"/>
              </a:spcBef>
              <a:spcAft>
                <a:spcPct val="0"/>
              </a:spcAft>
              <a:defRPr/>
            </a:pPr>
            <a:r>
              <a:rPr lang="en-US" sz="1400" b="1" dirty="0">
                <a:solidFill>
                  <a:srgbClr val="339966"/>
                </a:solidFill>
                <a:latin typeface="Century Schoolbook" pitchFamily="18" charset="0"/>
              </a:rPr>
              <a:t> </a:t>
            </a:r>
            <a:r>
              <a:rPr lang="en-US" sz="1200" b="1" dirty="0">
                <a:solidFill>
                  <a:srgbClr val="339966"/>
                </a:solidFill>
                <a:latin typeface="Century Schoolbook" pitchFamily="18" charset="0"/>
              </a:rPr>
              <a:t>Thomas Jefferson National Accelerator Facility</a:t>
            </a:r>
          </a:p>
        </p:txBody>
      </p:sp>
      <p:pic>
        <p:nvPicPr>
          <p:cNvPr id="24583" name="Picture 9"/>
          <p:cNvPicPr>
            <a:picLocks noChangeAspect="1" noChangeArrowheads="1"/>
          </p:cNvPicPr>
          <p:nvPr/>
        </p:nvPicPr>
        <p:blipFill>
          <a:blip r:embed="rId15" cstate="print"/>
          <a:srcRect/>
          <a:stretch>
            <a:fillRect/>
          </a:stretch>
        </p:blipFill>
        <p:spPr bwMode="auto">
          <a:xfrm>
            <a:off x="7339013" y="6249988"/>
            <a:ext cx="1612900" cy="536575"/>
          </a:xfrm>
          <a:prstGeom prst="rect">
            <a:avLst/>
          </a:prstGeom>
          <a:noFill/>
          <a:ln w="9525">
            <a:noFill/>
            <a:miter lim="800000"/>
            <a:headEnd/>
            <a:tailEnd/>
          </a:ln>
        </p:spPr>
      </p:pic>
      <p:sp>
        <p:nvSpPr>
          <p:cNvPr id="792586" name="Rectangle 10"/>
          <p:cNvSpPr>
            <a:spLocks noChangeArrowheads="1"/>
          </p:cNvSpPr>
          <p:nvPr/>
        </p:nvSpPr>
        <p:spPr bwMode="auto">
          <a:xfrm>
            <a:off x="6705600" y="6411913"/>
            <a:ext cx="584200" cy="215900"/>
          </a:xfrm>
          <a:prstGeom prst="rect">
            <a:avLst/>
          </a:prstGeom>
          <a:noFill/>
          <a:ln w="9525">
            <a:noFill/>
            <a:miter lim="800000"/>
            <a:headEnd/>
            <a:tailEnd/>
          </a:ln>
          <a:effectLst/>
        </p:spPr>
        <p:txBody>
          <a:bodyPr wrap="none">
            <a:spAutoFit/>
          </a:bodyPr>
          <a:lstStyle/>
          <a:p>
            <a:pPr algn="ctr" eaLnBrk="0" fontAlgn="base" hangingPunct="0">
              <a:spcBef>
                <a:spcPct val="0"/>
              </a:spcBef>
              <a:spcAft>
                <a:spcPct val="0"/>
              </a:spcAft>
              <a:defRPr/>
            </a:pPr>
            <a:r>
              <a:rPr lang="en-US" altLang="en-US" sz="800" b="1" dirty="0">
                <a:solidFill>
                  <a:srgbClr val="FFFFFF"/>
                </a:solidFill>
              </a:rPr>
              <a:t>Page </a:t>
            </a:r>
            <a:fld id="{7646071F-D387-4D6E-AE3B-8428C2D85EFD}" type="slidenum">
              <a:rPr lang="en-US" altLang="en-US" sz="800" b="1">
                <a:solidFill>
                  <a:srgbClr val="FFFFFF"/>
                </a:solidFill>
              </a:rPr>
              <a:pPr algn="ctr" eaLnBrk="0" fontAlgn="base" hangingPunct="0">
                <a:spcBef>
                  <a:spcPct val="0"/>
                </a:spcBef>
                <a:spcAft>
                  <a:spcPct val="0"/>
                </a:spcAft>
                <a:defRPr/>
              </a:pPr>
              <a:t>‹#›</a:t>
            </a:fld>
            <a:endParaRPr lang="en-US" sz="800" b="1" dirty="0">
              <a:solidFill>
                <a:srgbClr val="FFFFFF"/>
              </a:solidFill>
            </a:endParaRPr>
          </a:p>
        </p:txBody>
      </p:sp>
      <p:pic>
        <p:nvPicPr>
          <p:cNvPr id="24586" name="Picture 12" descr="NP-logo-Nl copy"/>
          <p:cNvPicPr>
            <a:picLocks noChangeAspect="1" noChangeArrowheads="1"/>
          </p:cNvPicPr>
          <p:nvPr/>
        </p:nvPicPr>
        <p:blipFill>
          <a:blip r:embed="rId16" cstate="print"/>
          <a:srcRect/>
          <a:stretch>
            <a:fillRect/>
          </a:stretch>
        </p:blipFill>
        <p:spPr bwMode="auto">
          <a:xfrm>
            <a:off x="228600" y="6172200"/>
            <a:ext cx="1219200" cy="636588"/>
          </a:xfrm>
          <a:prstGeom prst="rect">
            <a:avLst/>
          </a:prstGeom>
          <a:noFill/>
          <a:ln w="9525">
            <a:noFill/>
            <a:miter lim="800000"/>
            <a:headEnd/>
            <a:tailEnd/>
          </a:ln>
        </p:spPr>
      </p:pic>
      <p:pic>
        <p:nvPicPr>
          <p:cNvPr id="24587" name="Picture 13"/>
          <p:cNvPicPr>
            <a:picLocks noChangeAspect="1" noChangeArrowheads="1"/>
          </p:cNvPicPr>
          <p:nvPr/>
        </p:nvPicPr>
        <p:blipFill>
          <a:blip r:embed="rId17" cstate="print"/>
          <a:srcRect/>
          <a:stretch>
            <a:fillRect/>
          </a:stretch>
        </p:blipFill>
        <p:spPr bwMode="auto">
          <a:xfrm>
            <a:off x="1614488" y="6205538"/>
            <a:ext cx="976312" cy="6524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rgbClr val="333399"/>
          </a:solidFill>
          <a:latin typeface="+mj-lt"/>
          <a:ea typeface="+mj-ea"/>
          <a:cs typeface="+mj-cs"/>
        </a:defRPr>
      </a:lvl1pPr>
      <a:lvl2pPr algn="ctr" rtl="0" eaLnBrk="0" fontAlgn="base" hangingPunct="0">
        <a:spcBef>
          <a:spcPct val="0"/>
        </a:spcBef>
        <a:spcAft>
          <a:spcPct val="0"/>
        </a:spcAft>
        <a:defRPr sz="3200" b="1">
          <a:solidFill>
            <a:srgbClr val="333399"/>
          </a:solidFill>
          <a:latin typeface="Arial" charset="0"/>
        </a:defRPr>
      </a:lvl2pPr>
      <a:lvl3pPr algn="ctr" rtl="0" eaLnBrk="0" fontAlgn="base" hangingPunct="0">
        <a:spcBef>
          <a:spcPct val="0"/>
        </a:spcBef>
        <a:spcAft>
          <a:spcPct val="0"/>
        </a:spcAft>
        <a:defRPr sz="3200" b="1">
          <a:solidFill>
            <a:srgbClr val="333399"/>
          </a:solidFill>
          <a:latin typeface="Arial" charset="0"/>
        </a:defRPr>
      </a:lvl3pPr>
      <a:lvl4pPr algn="ctr" rtl="0" eaLnBrk="0" fontAlgn="base" hangingPunct="0">
        <a:spcBef>
          <a:spcPct val="0"/>
        </a:spcBef>
        <a:spcAft>
          <a:spcPct val="0"/>
        </a:spcAft>
        <a:defRPr sz="3200" b="1">
          <a:solidFill>
            <a:srgbClr val="333399"/>
          </a:solidFill>
          <a:latin typeface="Arial" charset="0"/>
        </a:defRPr>
      </a:lvl4pPr>
      <a:lvl5pPr algn="ctr" rtl="0" eaLnBrk="0" fontAlgn="base" hangingPunct="0">
        <a:spcBef>
          <a:spcPct val="0"/>
        </a:spcBef>
        <a:spcAft>
          <a:spcPct val="0"/>
        </a:spcAft>
        <a:defRPr sz="3200" b="1">
          <a:solidFill>
            <a:srgbClr val="333399"/>
          </a:solidFill>
          <a:latin typeface="Arial" charset="0"/>
        </a:defRPr>
      </a:lvl5pPr>
      <a:lvl6pPr marL="457200" algn="ctr" rtl="0" fontAlgn="base">
        <a:spcBef>
          <a:spcPct val="0"/>
        </a:spcBef>
        <a:spcAft>
          <a:spcPct val="0"/>
        </a:spcAft>
        <a:defRPr sz="3200" b="1">
          <a:solidFill>
            <a:srgbClr val="333399"/>
          </a:solidFill>
          <a:latin typeface="Arial" charset="0"/>
        </a:defRPr>
      </a:lvl6pPr>
      <a:lvl7pPr marL="914400" algn="ctr" rtl="0" fontAlgn="base">
        <a:spcBef>
          <a:spcPct val="0"/>
        </a:spcBef>
        <a:spcAft>
          <a:spcPct val="0"/>
        </a:spcAft>
        <a:defRPr sz="3200" b="1">
          <a:solidFill>
            <a:srgbClr val="333399"/>
          </a:solidFill>
          <a:latin typeface="Arial" charset="0"/>
        </a:defRPr>
      </a:lvl7pPr>
      <a:lvl8pPr marL="1371600" algn="ctr" rtl="0" fontAlgn="base">
        <a:spcBef>
          <a:spcPct val="0"/>
        </a:spcBef>
        <a:spcAft>
          <a:spcPct val="0"/>
        </a:spcAft>
        <a:defRPr sz="3200" b="1">
          <a:solidFill>
            <a:srgbClr val="333399"/>
          </a:solidFill>
          <a:latin typeface="Arial" charset="0"/>
        </a:defRPr>
      </a:lvl8pPr>
      <a:lvl9pPr marL="1828800" algn="ctr" rtl="0" fontAlgn="base">
        <a:spcBef>
          <a:spcPct val="0"/>
        </a:spcBef>
        <a:spcAft>
          <a:spcPct val="0"/>
        </a:spcAft>
        <a:defRPr sz="3200" b="1">
          <a:solidFill>
            <a:srgbClr val="333399"/>
          </a:solidFill>
          <a:latin typeface="Arial" charset="0"/>
        </a:defRPr>
      </a:lvl9pPr>
    </p:titleStyle>
    <p:bodyStyle>
      <a:lvl1pPr marL="228600" indent="-228600" algn="l" rtl="0" eaLnBrk="0" fontAlgn="base" hangingPunct="0">
        <a:spcBef>
          <a:spcPct val="20000"/>
        </a:spcBef>
        <a:spcAft>
          <a:spcPct val="0"/>
        </a:spcAft>
        <a:buChar char="•"/>
        <a:defRPr sz="2400" b="1">
          <a:solidFill>
            <a:schemeClr val="tx1"/>
          </a:solidFill>
          <a:latin typeface="+mn-lt"/>
          <a:ea typeface="+mn-ea"/>
          <a:cs typeface="+mn-cs"/>
        </a:defRPr>
      </a:lvl1pPr>
      <a:lvl2pPr marL="576263" indent="-233363" algn="l" rtl="0" eaLnBrk="0" fontAlgn="base" hangingPunct="0">
        <a:spcBef>
          <a:spcPct val="20000"/>
        </a:spcBef>
        <a:spcAft>
          <a:spcPct val="0"/>
        </a:spcAft>
        <a:buChar char="–"/>
        <a:defRPr sz="2400" b="1">
          <a:solidFill>
            <a:schemeClr val="tx1"/>
          </a:solidFill>
          <a:latin typeface="+mn-lt"/>
        </a:defRPr>
      </a:lvl2pPr>
      <a:lvl3pPr marL="919163" indent="-228600" algn="l" rtl="0" eaLnBrk="0" fontAlgn="base" hangingPunct="0">
        <a:spcBef>
          <a:spcPct val="20000"/>
        </a:spcBef>
        <a:spcAft>
          <a:spcPct val="0"/>
        </a:spcAft>
        <a:buChar char="•"/>
        <a:defRPr sz="2000" b="1">
          <a:solidFill>
            <a:schemeClr val="tx1"/>
          </a:solidFill>
          <a:latin typeface="+mn-lt"/>
        </a:defRPr>
      </a:lvl3pPr>
      <a:lvl4pPr marL="1262063" indent="-228600" algn="l" rtl="0" eaLnBrk="0" fontAlgn="base" hangingPunct="0">
        <a:spcBef>
          <a:spcPct val="20000"/>
        </a:spcBef>
        <a:spcAft>
          <a:spcPct val="0"/>
        </a:spcAft>
        <a:buChar char="–"/>
        <a:defRPr sz="2000" b="1">
          <a:solidFill>
            <a:schemeClr val="tx1"/>
          </a:solidFill>
          <a:latin typeface="+mn-lt"/>
        </a:defRPr>
      </a:lvl4pPr>
      <a:lvl5pPr marL="1604963" indent="-228600" algn="l" rtl="0" eaLnBrk="0" fontAlgn="base" hangingPunct="0">
        <a:spcBef>
          <a:spcPct val="20000"/>
        </a:spcBef>
        <a:spcAft>
          <a:spcPct val="0"/>
        </a:spcAft>
        <a:buChar char="»"/>
        <a:defRPr sz="2000" b="1">
          <a:solidFill>
            <a:schemeClr val="tx1"/>
          </a:solidFill>
          <a:latin typeface="+mn-lt"/>
        </a:defRPr>
      </a:lvl5pPr>
      <a:lvl6pPr marL="2062163" indent="-228600" algn="l" rtl="0" fontAlgn="base">
        <a:spcBef>
          <a:spcPct val="20000"/>
        </a:spcBef>
        <a:spcAft>
          <a:spcPct val="0"/>
        </a:spcAft>
        <a:buChar char="»"/>
        <a:defRPr sz="2000" b="1">
          <a:solidFill>
            <a:schemeClr val="tx1"/>
          </a:solidFill>
          <a:latin typeface="+mn-lt"/>
        </a:defRPr>
      </a:lvl6pPr>
      <a:lvl7pPr marL="2519363" indent="-228600" algn="l" rtl="0" fontAlgn="base">
        <a:spcBef>
          <a:spcPct val="20000"/>
        </a:spcBef>
        <a:spcAft>
          <a:spcPct val="0"/>
        </a:spcAft>
        <a:buChar char="»"/>
        <a:defRPr sz="2000" b="1">
          <a:solidFill>
            <a:schemeClr val="tx1"/>
          </a:solidFill>
          <a:latin typeface="+mn-lt"/>
        </a:defRPr>
      </a:lvl7pPr>
      <a:lvl8pPr marL="2976563" indent="-228600" algn="l" rtl="0" fontAlgn="base">
        <a:spcBef>
          <a:spcPct val="20000"/>
        </a:spcBef>
        <a:spcAft>
          <a:spcPct val="0"/>
        </a:spcAft>
        <a:buChar char="»"/>
        <a:defRPr sz="2000" b="1">
          <a:solidFill>
            <a:schemeClr val="tx1"/>
          </a:solidFill>
          <a:latin typeface="+mn-lt"/>
        </a:defRPr>
      </a:lvl8pPr>
      <a:lvl9pPr marL="3433763"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407616"/>
            <a:ext cx="8763000" cy="4154984"/>
          </a:xfrm>
          <a:prstGeom prst="rect">
            <a:avLst/>
          </a:prstGeom>
          <a:noFill/>
        </p:spPr>
        <p:txBody>
          <a:bodyPr wrap="square" rtlCol="0">
            <a:spAutoFit/>
          </a:bodyPr>
          <a:lstStyle/>
          <a:p>
            <a:pPr marL="514350" indent="-514350"/>
            <a:r>
              <a:rPr lang="en-US" sz="2400" dirty="0" smtClean="0">
                <a:solidFill>
                  <a:srgbClr val="FF0000"/>
                </a:solidFill>
                <a:latin typeface="Arial" pitchFamily="34" charset="0"/>
                <a:cs typeface="Arial" pitchFamily="34" charset="0"/>
              </a:rPr>
              <a:t>1) Recap: SOLID Brainstorming Session of Sep 30, 2011</a:t>
            </a:r>
          </a:p>
          <a:p>
            <a:pPr marL="514350" indent="-514350"/>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2) Recap: Suggested Scenario from SOLID</a:t>
            </a:r>
          </a:p>
          <a:p>
            <a:r>
              <a:rPr lang="en-US" sz="2400" dirty="0" smtClean="0">
                <a:solidFill>
                  <a:srgbClr val="FF0000"/>
                </a:solidFill>
                <a:latin typeface="Arial" pitchFamily="34" charset="0"/>
                <a:cs typeface="Arial" pitchFamily="34" charset="0"/>
              </a:rPr>
              <a:t>    Collaboration Meeting of Oct 14, 2011</a:t>
            </a:r>
          </a:p>
          <a:p>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3) Homework for 2</a:t>
            </a:r>
            <a:r>
              <a:rPr lang="en-US" sz="2400" baseline="30000" dirty="0" smtClean="0">
                <a:solidFill>
                  <a:srgbClr val="FF0000"/>
                </a:solidFill>
                <a:latin typeface="Arial" pitchFamily="34" charset="0"/>
                <a:cs typeface="Arial" pitchFamily="34" charset="0"/>
              </a:rPr>
              <a:t>nd</a:t>
            </a:r>
            <a:r>
              <a:rPr lang="en-US" sz="2400" dirty="0" smtClean="0">
                <a:solidFill>
                  <a:srgbClr val="FF0000"/>
                </a:solidFill>
                <a:latin typeface="Arial" pitchFamily="34" charset="0"/>
                <a:cs typeface="Arial" pitchFamily="34" charset="0"/>
              </a:rPr>
              <a:t> SOLID Brainstorming Session of </a:t>
            </a:r>
          </a:p>
          <a:p>
            <a:r>
              <a:rPr lang="en-US" sz="2400" dirty="0" smtClean="0">
                <a:solidFill>
                  <a:srgbClr val="FF0000"/>
                </a:solidFill>
                <a:latin typeface="Arial" pitchFamily="34" charset="0"/>
                <a:cs typeface="Arial" pitchFamily="34" charset="0"/>
              </a:rPr>
              <a:t>    Jan 06, 2012</a:t>
            </a:r>
          </a:p>
          <a:p>
            <a:pPr lvl="2">
              <a:buFont typeface="Arial" pitchFamily="34" charset="0"/>
              <a:buChar char="•"/>
            </a:pPr>
            <a:r>
              <a:rPr lang="en-US" sz="2400" dirty="0" smtClean="0">
                <a:solidFill>
                  <a:srgbClr val="FF0000"/>
                </a:solidFill>
                <a:latin typeface="Arial" pitchFamily="34" charset="0"/>
                <a:cs typeface="Arial" pitchFamily="34" charset="0"/>
              </a:rPr>
              <a:t> CLEO Magnet</a:t>
            </a:r>
          </a:p>
          <a:p>
            <a:pPr lvl="2">
              <a:buFont typeface="Arial" pitchFamily="34" charset="0"/>
              <a:buChar char="•"/>
            </a:pPr>
            <a:r>
              <a:rPr lang="en-US" sz="2400" dirty="0" smtClean="0">
                <a:solidFill>
                  <a:srgbClr val="FF0000"/>
                </a:solidFill>
                <a:latin typeface="Arial" pitchFamily="34" charset="0"/>
                <a:cs typeface="Arial" pitchFamily="34" charset="0"/>
              </a:rPr>
              <a:t> Pipelined Electronics</a:t>
            </a:r>
          </a:p>
          <a:p>
            <a:endParaRPr lang="en-US" sz="2400" dirty="0" smtClean="0">
              <a:solidFill>
                <a:srgbClr val="FF0000"/>
              </a:solidFill>
              <a:latin typeface="Arial" pitchFamily="34" charset="0"/>
              <a:cs typeface="Arial" pitchFamily="34" charset="0"/>
            </a:endParaRPr>
          </a:p>
          <a:p>
            <a:r>
              <a:rPr lang="en-US" sz="2400" dirty="0" smtClean="0">
                <a:solidFill>
                  <a:srgbClr val="FF0000"/>
                </a:solidFill>
                <a:latin typeface="Arial" pitchFamily="34" charset="0"/>
                <a:cs typeface="Arial" pitchFamily="34" charset="0"/>
              </a:rPr>
              <a:t>4) Director’s Review</a:t>
            </a:r>
          </a:p>
        </p:txBody>
      </p:sp>
      <p:grpSp>
        <p:nvGrpSpPr>
          <p:cNvPr id="2" name="Group 13"/>
          <p:cNvGrpSpPr/>
          <p:nvPr/>
        </p:nvGrpSpPr>
        <p:grpSpPr>
          <a:xfrm>
            <a:off x="69836" y="5875360"/>
            <a:ext cx="8965422" cy="914400"/>
            <a:chOff x="-203405" y="4820585"/>
            <a:chExt cx="9222701" cy="753257"/>
          </a:xfrm>
          <a:noFill/>
        </p:grpSpPr>
        <p:sp>
          <p:nvSpPr>
            <p:cNvPr id="7" name="Line 6"/>
            <p:cNvSpPr>
              <a:spLocks noChangeShapeType="1"/>
            </p:cNvSpPr>
            <p:nvPr/>
          </p:nvSpPr>
          <p:spPr bwMode="auto">
            <a:xfrm>
              <a:off x="-152400" y="5205413"/>
              <a:ext cx="9140825" cy="0"/>
            </a:xfrm>
            <a:prstGeom prst="line">
              <a:avLst/>
            </a:prstGeom>
            <a:grpFill/>
            <a:ln w="92075">
              <a:solidFill>
                <a:srgbClr val="00279F"/>
              </a:solidFill>
              <a:round/>
              <a:headEnd/>
              <a:tailEnd/>
            </a:ln>
          </p:spPr>
          <p:txBody>
            <a:bodyPr wrap="none" anchor="ctr"/>
            <a:lstStyle/>
            <a:p>
              <a:pPr>
                <a:defRPr/>
              </a:pPr>
              <a:endParaRPr lang="en-US"/>
            </a:p>
          </p:txBody>
        </p:sp>
        <p:sp>
          <p:nvSpPr>
            <p:cNvPr id="8" name="Rectangle 7"/>
            <p:cNvSpPr>
              <a:spLocks noChangeArrowheads="1"/>
            </p:cNvSpPr>
            <p:nvPr/>
          </p:nvSpPr>
          <p:spPr bwMode="auto">
            <a:xfrm>
              <a:off x="2857887" y="5145685"/>
              <a:ext cx="4038600" cy="141981"/>
            </a:xfrm>
            <a:prstGeom prst="rect">
              <a:avLst/>
            </a:prstGeom>
            <a:solidFill>
              <a:schemeClr val="bg1"/>
            </a:solidFill>
            <a:ln w="9525">
              <a:noFill/>
              <a:miter lim="800000"/>
              <a:headEnd/>
              <a:tailEnd/>
            </a:ln>
          </p:spPr>
          <p:txBody>
            <a:bodyPr lIns="0" tIns="0" rIns="0" bIns="0">
              <a:spAutoFit/>
            </a:bodyPr>
            <a:lstStyle/>
            <a:p>
              <a:pPr algn="ctr">
                <a:lnSpc>
                  <a:spcPct val="80000"/>
                </a:lnSpc>
                <a:defRPr/>
              </a:pPr>
              <a:r>
                <a:rPr lang="en-US" sz="1400" dirty="0">
                  <a:solidFill>
                    <a:srgbClr val="339966"/>
                  </a:solidFill>
                  <a:latin typeface="Century Schoolbook" pitchFamily="-60" charset="0"/>
                </a:rPr>
                <a:t> </a:t>
              </a:r>
              <a:r>
                <a:rPr lang="en-US" sz="1200" dirty="0">
                  <a:solidFill>
                    <a:srgbClr val="339966"/>
                  </a:solidFill>
                  <a:latin typeface="Century Schoolbook" pitchFamily="-60" charset="0"/>
                </a:rPr>
                <a:t>Thomas Jefferson National Accelerator Facility</a:t>
              </a:r>
            </a:p>
          </p:txBody>
        </p:sp>
        <p:pic>
          <p:nvPicPr>
            <p:cNvPr id="9" name="Picture 8"/>
            <p:cNvPicPr>
              <a:picLocks noChangeAspect="1" noChangeArrowheads="1"/>
            </p:cNvPicPr>
            <p:nvPr/>
          </p:nvPicPr>
          <p:blipFill>
            <a:blip r:embed="rId2" cstate="print"/>
            <a:srcRect/>
            <a:stretch>
              <a:fillRect/>
            </a:stretch>
          </p:blipFill>
          <p:spPr bwMode="auto">
            <a:xfrm>
              <a:off x="7172572" y="4876799"/>
              <a:ext cx="1846724" cy="614363"/>
            </a:xfrm>
            <a:prstGeom prst="rect">
              <a:avLst/>
            </a:prstGeom>
            <a:grpFill/>
            <a:ln w="9525">
              <a:noFill/>
              <a:miter lim="800000"/>
              <a:headEnd/>
              <a:tailEnd/>
            </a:ln>
          </p:spPr>
        </p:pic>
        <p:pic>
          <p:nvPicPr>
            <p:cNvPr id="10" name="Picture 9" descr="NP-logo-Nl copy"/>
            <p:cNvPicPr>
              <a:picLocks noChangeAspect="1" noChangeArrowheads="1"/>
            </p:cNvPicPr>
            <p:nvPr/>
          </p:nvPicPr>
          <p:blipFill>
            <a:blip r:embed="rId3" cstate="print"/>
            <a:srcRect/>
            <a:stretch>
              <a:fillRect/>
            </a:stretch>
          </p:blipFill>
          <p:spPr bwMode="auto">
            <a:xfrm>
              <a:off x="-203405" y="4820585"/>
              <a:ext cx="1652667" cy="753257"/>
            </a:xfrm>
            <a:prstGeom prst="rect">
              <a:avLst/>
            </a:prstGeom>
            <a:grpFill/>
            <a:ln w="9525">
              <a:noFill/>
              <a:miter lim="800000"/>
              <a:headEnd/>
              <a:tailEnd/>
            </a:ln>
          </p:spPr>
        </p:pic>
        <p:pic>
          <p:nvPicPr>
            <p:cNvPr id="11" name="Picture 10"/>
            <p:cNvPicPr>
              <a:picLocks noChangeAspect="1" noChangeArrowheads="1"/>
            </p:cNvPicPr>
            <p:nvPr/>
          </p:nvPicPr>
          <p:blipFill>
            <a:blip r:embed="rId4" cstate="print"/>
            <a:srcRect/>
            <a:stretch>
              <a:fillRect/>
            </a:stretch>
          </p:blipFill>
          <p:spPr bwMode="auto">
            <a:xfrm>
              <a:off x="1630563" y="4898894"/>
              <a:ext cx="976312" cy="652462"/>
            </a:xfrm>
            <a:prstGeom prst="rect">
              <a:avLst/>
            </a:prstGeom>
            <a:grpFill/>
            <a:ln w="9525">
              <a:noFill/>
              <a:miter lim="800000"/>
              <a:headEnd/>
              <a:tailEnd/>
            </a:ln>
          </p:spPr>
        </p:pic>
      </p:grpSp>
      <p:sp>
        <p:nvSpPr>
          <p:cNvPr id="12" name="TextBox 11"/>
          <p:cNvSpPr txBox="1"/>
          <p:nvPr/>
        </p:nvSpPr>
        <p:spPr>
          <a:xfrm>
            <a:off x="1371600" y="152400"/>
            <a:ext cx="6477000" cy="1077218"/>
          </a:xfrm>
          <a:prstGeom prst="rect">
            <a:avLst/>
          </a:prstGeom>
          <a:noFill/>
        </p:spPr>
        <p:txBody>
          <a:bodyPr wrap="square" rtlCol="0">
            <a:spAutoFit/>
          </a:bodyPr>
          <a:lstStyle/>
          <a:p>
            <a:pPr algn="ctr"/>
            <a:r>
              <a:rPr lang="en-US" sz="3200" dirty="0" smtClean="0">
                <a:latin typeface="Arial" pitchFamily="34" charset="0"/>
                <a:cs typeface="Arial" pitchFamily="34" charset="0"/>
              </a:rPr>
              <a:t>2</a:t>
            </a:r>
            <a:r>
              <a:rPr lang="en-US" sz="3200" baseline="30000" dirty="0" smtClean="0">
                <a:latin typeface="Arial" pitchFamily="34" charset="0"/>
                <a:cs typeface="Arial" pitchFamily="34" charset="0"/>
              </a:rPr>
              <a:t>nd</a:t>
            </a:r>
            <a:r>
              <a:rPr lang="en-US" sz="3200" dirty="0" smtClean="0">
                <a:latin typeface="Arial" pitchFamily="34" charset="0"/>
                <a:cs typeface="Arial" pitchFamily="34" charset="0"/>
              </a:rPr>
              <a:t> SOLID Brainstorming Session with Physics Division</a:t>
            </a:r>
            <a:endParaRPr lang="en-US"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69836" y="5875360"/>
            <a:ext cx="8965422" cy="914400"/>
            <a:chOff x="-203405" y="4820585"/>
            <a:chExt cx="9222701" cy="753257"/>
          </a:xfrm>
          <a:noFill/>
        </p:grpSpPr>
        <p:sp>
          <p:nvSpPr>
            <p:cNvPr id="7" name="Line 6"/>
            <p:cNvSpPr>
              <a:spLocks noChangeShapeType="1"/>
            </p:cNvSpPr>
            <p:nvPr/>
          </p:nvSpPr>
          <p:spPr bwMode="auto">
            <a:xfrm>
              <a:off x="-152400" y="5205413"/>
              <a:ext cx="9140825" cy="0"/>
            </a:xfrm>
            <a:prstGeom prst="line">
              <a:avLst/>
            </a:prstGeom>
            <a:grpFill/>
            <a:ln w="92075">
              <a:solidFill>
                <a:srgbClr val="00279F"/>
              </a:solidFill>
              <a:round/>
              <a:headEnd/>
              <a:tailEnd/>
            </a:ln>
          </p:spPr>
          <p:txBody>
            <a:bodyPr wrap="none" anchor="ctr"/>
            <a:lstStyle/>
            <a:p>
              <a:pPr>
                <a:defRPr/>
              </a:pPr>
              <a:endParaRPr lang="en-US"/>
            </a:p>
          </p:txBody>
        </p:sp>
        <p:sp>
          <p:nvSpPr>
            <p:cNvPr id="8" name="Rectangle 7"/>
            <p:cNvSpPr>
              <a:spLocks noChangeArrowheads="1"/>
            </p:cNvSpPr>
            <p:nvPr/>
          </p:nvSpPr>
          <p:spPr bwMode="auto">
            <a:xfrm>
              <a:off x="2857887" y="5145685"/>
              <a:ext cx="4038600" cy="141981"/>
            </a:xfrm>
            <a:prstGeom prst="rect">
              <a:avLst/>
            </a:prstGeom>
            <a:solidFill>
              <a:schemeClr val="bg1"/>
            </a:solidFill>
            <a:ln w="9525">
              <a:noFill/>
              <a:miter lim="800000"/>
              <a:headEnd/>
              <a:tailEnd/>
            </a:ln>
          </p:spPr>
          <p:txBody>
            <a:bodyPr lIns="0" tIns="0" rIns="0" bIns="0">
              <a:spAutoFit/>
            </a:bodyPr>
            <a:lstStyle/>
            <a:p>
              <a:pPr algn="ctr">
                <a:lnSpc>
                  <a:spcPct val="80000"/>
                </a:lnSpc>
                <a:defRPr/>
              </a:pPr>
              <a:r>
                <a:rPr lang="en-US" sz="1400" dirty="0">
                  <a:solidFill>
                    <a:srgbClr val="339966"/>
                  </a:solidFill>
                  <a:latin typeface="Century Schoolbook" pitchFamily="-60" charset="0"/>
                </a:rPr>
                <a:t> </a:t>
              </a:r>
              <a:r>
                <a:rPr lang="en-US" sz="1200" dirty="0">
                  <a:solidFill>
                    <a:srgbClr val="339966"/>
                  </a:solidFill>
                  <a:latin typeface="Century Schoolbook" pitchFamily="-60" charset="0"/>
                </a:rPr>
                <a:t>Thomas Jefferson National Accelerator Facility</a:t>
              </a:r>
            </a:p>
          </p:txBody>
        </p:sp>
        <p:pic>
          <p:nvPicPr>
            <p:cNvPr id="9" name="Picture 8"/>
            <p:cNvPicPr>
              <a:picLocks noChangeAspect="1" noChangeArrowheads="1"/>
            </p:cNvPicPr>
            <p:nvPr/>
          </p:nvPicPr>
          <p:blipFill>
            <a:blip r:embed="rId2" cstate="print"/>
            <a:srcRect/>
            <a:stretch>
              <a:fillRect/>
            </a:stretch>
          </p:blipFill>
          <p:spPr bwMode="auto">
            <a:xfrm>
              <a:off x="7172572" y="4876799"/>
              <a:ext cx="1846724" cy="614363"/>
            </a:xfrm>
            <a:prstGeom prst="rect">
              <a:avLst/>
            </a:prstGeom>
            <a:grpFill/>
            <a:ln w="9525">
              <a:noFill/>
              <a:miter lim="800000"/>
              <a:headEnd/>
              <a:tailEnd/>
            </a:ln>
          </p:spPr>
        </p:pic>
        <p:pic>
          <p:nvPicPr>
            <p:cNvPr id="10" name="Picture 9" descr="NP-logo-Nl copy"/>
            <p:cNvPicPr>
              <a:picLocks noChangeAspect="1" noChangeArrowheads="1"/>
            </p:cNvPicPr>
            <p:nvPr/>
          </p:nvPicPr>
          <p:blipFill>
            <a:blip r:embed="rId3" cstate="print"/>
            <a:srcRect/>
            <a:stretch>
              <a:fillRect/>
            </a:stretch>
          </p:blipFill>
          <p:spPr bwMode="auto">
            <a:xfrm>
              <a:off x="-203405" y="4820585"/>
              <a:ext cx="1652667" cy="753257"/>
            </a:xfrm>
            <a:prstGeom prst="rect">
              <a:avLst/>
            </a:prstGeom>
            <a:grpFill/>
            <a:ln w="9525">
              <a:noFill/>
              <a:miter lim="800000"/>
              <a:headEnd/>
              <a:tailEnd/>
            </a:ln>
          </p:spPr>
        </p:pic>
        <p:pic>
          <p:nvPicPr>
            <p:cNvPr id="11" name="Picture 10"/>
            <p:cNvPicPr>
              <a:picLocks noChangeAspect="1" noChangeArrowheads="1"/>
            </p:cNvPicPr>
            <p:nvPr/>
          </p:nvPicPr>
          <p:blipFill>
            <a:blip r:embed="rId4" cstate="print"/>
            <a:srcRect/>
            <a:stretch>
              <a:fillRect/>
            </a:stretch>
          </p:blipFill>
          <p:spPr bwMode="auto">
            <a:xfrm>
              <a:off x="1630563" y="4898894"/>
              <a:ext cx="976312" cy="652462"/>
            </a:xfrm>
            <a:prstGeom prst="rect">
              <a:avLst/>
            </a:prstGeom>
            <a:grpFill/>
            <a:ln w="9525">
              <a:noFill/>
              <a:miter lim="800000"/>
              <a:headEnd/>
              <a:tailEnd/>
            </a:ln>
          </p:spPr>
        </p:pic>
      </p:grpSp>
      <p:sp>
        <p:nvSpPr>
          <p:cNvPr id="12" name="TextBox 11"/>
          <p:cNvSpPr txBox="1"/>
          <p:nvPr/>
        </p:nvSpPr>
        <p:spPr>
          <a:xfrm>
            <a:off x="1447800" y="152400"/>
            <a:ext cx="6477000" cy="1077218"/>
          </a:xfrm>
          <a:prstGeom prst="rect">
            <a:avLst/>
          </a:prstGeom>
          <a:noFill/>
        </p:spPr>
        <p:txBody>
          <a:bodyPr wrap="square" rtlCol="0">
            <a:spAutoFit/>
          </a:bodyPr>
          <a:lstStyle/>
          <a:p>
            <a:pPr algn="ctr"/>
            <a:r>
              <a:rPr lang="en-US" sz="3200" dirty="0" smtClean="0">
                <a:latin typeface="Arial" pitchFamily="34" charset="0"/>
                <a:cs typeface="Arial" pitchFamily="34" charset="0"/>
              </a:rPr>
              <a:t>2</a:t>
            </a:r>
            <a:r>
              <a:rPr lang="en-US" sz="3200" baseline="30000" dirty="0" smtClean="0">
                <a:latin typeface="Arial" pitchFamily="34" charset="0"/>
                <a:cs typeface="Arial" pitchFamily="34" charset="0"/>
              </a:rPr>
              <a:t>nd</a:t>
            </a:r>
            <a:r>
              <a:rPr lang="en-US" sz="3200" dirty="0" smtClean="0">
                <a:latin typeface="Arial" pitchFamily="34" charset="0"/>
                <a:cs typeface="Arial" pitchFamily="34" charset="0"/>
              </a:rPr>
              <a:t> SOLID Brainstorming Session with Physics Division - conclusions</a:t>
            </a:r>
            <a:endParaRPr lang="en-US" sz="3200" dirty="0">
              <a:latin typeface="Arial" pitchFamily="34" charset="0"/>
              <a:cs typeface="Arial" pitchFamily="34" charset="0"/>
            </a:endParaRPr>
          </a:p>
        </p:txBody>
      </p:sp>
      <p:sp>
        <p:nvSpPr>
          <p:cNvPr id="13" name="TextBox 12"/>
          <p:cNvSpPr txBox="1"/>
          <p:nvPr/>
        </p:nvSpPr>
        <p:spPr>
          <a:xfrm>
            <a:off x="152400" y="1295400"/>
            <a:ext cx="8839200" cy="4431983"/>
          </a:xfrm>
          <a:prstGeom prst="rect">
            <a:avLst/>
          </a:prstGeom>
          <a:noFill/>
        </p:spPr>
        <p:txBody>
          <a:bodyPr wrap="square" rtlCol="0">
            <a:spAutoFit/>
          </a:bodyPr>
          <a:lstStyle/>
          <a:p>
            <a:pPr>
              <a:buFont typeface="Arial" pitchFamily="34" charset="0"/>
              <a:buChar char="•"/>
            </a:pPr>
            <a:r>
              <a:rPr lang="en-US" sz="2400" dirty="0" smtClean="0">
                <a:latin typeface="Arial" pitchFamily="34" charset="0"/>
                <a:cs typeface="Arial" pitchFamily="34" charset="0"/>
              </a:rPr>
              <a:t> Strategy of fulfilling (most of) </a:t>
            </a:r>
            <a:r>
              <a:rPr lang="en-US" sz="2400" i="1" dirty="0" smtClean="0">
                <a:solidFill>
                  <a:srgbClr val="FF0000"/>
                </a:solidFill>
                <a:latin typeface="Arial" pitchFamily="34" charset="0"/>
                <a:cs typeface="Arial" pitchFamily="34" charset="0"/>
              </a:rPr>
              <a:t>not-dedicated</a:t>
            </a:r>
            <a:r>
              <a:rPr lang="en-US" sz="2400" dirty="0" smtClean="0">
                <a:latin typeface="Arial" pitchFamily="34" charset="0"/>
                <a:cs typeface="Arial" pitchFamily="34" charset="0"/>
              </a:rPr>
              <a:t> readout electronics needs for SOLID does not seem impossible by</a:t>
            </a:r>
          </a:p>
          <a:p>
            <a:r>
              <a:rPr lang="en-US" sz="2400" dirty="0" smtClean="0">
                <a:latin typeface="Arial" pitchFamily="34" charset="0"/>
                <a:cs typeface="Arial" pitchFamily="34" charset="0"/>
              </a:rPr>
              <a:t>		1) sharing spares/electronics amongst Halls</a:t>
            </a:r>
          </a:p>
          <a:p>
            <a:r>
              <a:rPr lang="en-US" sz="2400" dirty="0" smtClean="0">
                <a:latin typeface="Arial" pitchFamily="34" charset="0"/>
                <a:cs typeface="Arial" pitchFamily="34" charset="0"/>
              </a:rPr>
              <a:t>		2) pre-buying needed components</a:t>
            </a:r>
          </a:p>
          <a:p>
            <a:r>
              <a:rPr lang="en-US" sz="2400" dirty="0" smtClean="0">
                <a:latin typeface="Arial" pitchFamily="34" charset="0"/>
                <a:cs typeface="Arial" pitchFamily="34" charset="0"/>
              </a:rPr>
              <a:t>	(Hall A may need to consider to do its </a:t>
            </a:r>
            <a:r>
              <a:rPr lang="en-US" sz="2400" dirty="0" smtClean="0">
                <a:latin typeface="Arial" pitchFamily="34" charset="0"/>
                <a:cs typeface="Arial" pitchFamily="34" charset="0"/>
              </a:rPr>
              <a:t>share)</a:t>
            </a:r>
            <a:endParaRPr lang="en-US" sz="2400" dirty="0" smtClean="0">
              <a:latin typeface="Arial" pitchFamily="34" charset="0"/>
              <a:cs typeface="Arial" pitchFamily="34" charset="0"/>
            </a:endParaRPr>
          </a:p>
          <a:p>
            <a:pPr>
              <a:buFont typeface="Arial" pitchFamily="34" charset="0"/>
              <a:buChar char="•"/>
            </a:pPr>
            <a:r>
              <a:rPr lang="en-US" sz="2400" dirty="0" smtClean="0">
                <a:latin typeface="Arial" pitchFamily="34" charset="0"/>
                <a:cs typeface="Arial" pitchFamily="34" charset="0"/>
              </a:rPr>
              <a:t> Communication with Cornell on cryogenic needs and planning for CLEO magnet has started</a:t>
            </a:r>
          </a:p>
          <a:p>
            <a:pPr lvl="2"/>
            <a:r>
              <a:rPr lang="en-US" dirty="0" smtClean="0">
                <a:latin typeface="Arial" pitchFamily="34" charset="0"/>
                <a:cs typeface="Arial" pitchFamily="34" charset="0"/>
              </a:rPr>
              <a:t>- Director’s Review timing may need to wait until clarity on magnet</a:t>
            </a:r>
          </a:p>
          <a:p>
            <a:pPr>
              <a:buFont typeface="Arial" pitchFamily="34" charset="0"/>
              <a:buChar char="•"/>
            </a:pPr>
            <a:r>
              <a:rPr lang="en-US" sz="2400" dirty="0" smtClean="0">
                <a:latin typeface="Arial" pitchFamily="34" charset="0"/>
                <a:cs typeface="Arial" pitchFamily="34" charset="0"/>
              </a:rPr>
              <a:t> We should be careful with any additional scope/fund requests to DOE/NP </a:t>
            </a:r>
            <a:r>
              <a:rPr lang="en-US" sz="2400" dirty="0" smtClean="0">
                <a:latin typeface="Arial" pitchFamily="34" charset="0"/>
                <a:cs typeface="Arial" pitchFamily="34" charset="0"/>
              </a:rPr>
              <a:t>given tight budget outlook</a:t>
            </a:r>
            <a:endParaRPr lang="en-US" sz="2400" dirty="0" smtClean="0">
              <a:latin typeface="Arial" pitchFamily="34" charset="0"/>
              <a:cs typeface="Arial" pitchFamily="34" charset="0"/>
            </a:endParaRPr>
          </a:p>
          <a:p>
            <a:pPr>
              <a:buFont typeface="Arial" pitchFamily="34" charset="0"/>
              <a:buChar char="•"/>
            </a:pPr>
            <a:r>
              <a:rPr lang="en-US" sz="2400" dirty="0" smtClean="0">
                <a:latin typeface="Arial" pitchFamily="34" charset="0"/>
                <a:cs typeface="Arial" pitchFamily="34" charset="0"/>
              </a:rPr>
              <a:t> Plan to ask for specific experiment needs beyond magnet, electronics and GEMs (China) maybe a viable consideration</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762000"/>
            <a:ext cx="8458200" cy="5016758"/>
          </a:xfrm>
          <a:prstGeom prst="rect">
            <a:avLst/>
          </a:prstGeom>
          <a:noFill/>
        </p:spPr>
        <p:txBody>
          <a:bodyPr wrap="square" rtlCol="0">
            <a:spAutoFit/>
          </a:bodyPr>
          <a:lstStyle/>
          <a:p>
            <a:r>
              <a:rPr lang="en-US" sz="2000" dirty="0" smtClean="0">
                <a:latin typeface="Arial" pitchFamily="34" charset="0"/>
                <a:cs typeface="Arial" pitchFamily="34" charset="0"/>
              </a:rPr>
              <a:t>1</a:t>
            </a:r>
            <a:r>
              <a:rPr lang="en-US" sz="2000" baseline="30000" dirty="0" smtClean="0">
                <a:latin typeface="Arial" pitchFamily="34" charset="0"/>
                <a:cs typeface="Arial" pitchFamily="34" charset="0"/>
              </a:rPr>
              <a:t>st</a:t>
            </a:r>
            <a:r>
              <a:rPr lang="en-US" sz="2000" dirty="0" smtClean="0">
                <a:latin typeface="Arial" pitchFamily="34" charset="0"/>
                <a:cs typeface="Arial" pitchFamily="34" charset="0"/>
              </a:rPr>
              <a:t> Brainstorming Session with Experimental Physics Division on Sept. 30</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Mix of relatively short/concise presentations, and then quite some questions and discussions to see where we are with the SOLID ideas in terms of the technical requirements, possible detectors, electronics, presumed sizes, channels, etc.</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Overview				Paul Souder</a:t>
            </a:r>
          </a:p>
          <a:p>
            <a:r>
              <a:rPr lang="en-US" sz="2000" dirty="0" smtClean="0">
                <a:latin typeface="Arial" pitchFamily="34" charset="0"/>
                <a:cs typeface="Arial" pitchFamily="34" charset="0"/>
              </a:rPr>
              <a:t>	GEMs					</a:t>
            </a:r>
            <a:r>
              <a:rPr lang="en-US" sz="2000" dirty="0" err="1" smtClean="0">
                <a:latin typeface="Arial" pitchFamily="34" charset="0"/>
                <a:cs typeface="Arial" pitchFamily="34" charset="0"/>
              </a:rPr>
              <a:t>Nilanga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Liyanage</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Cherenkov Detectors			</a:t>
            </a:r>
            <a:r>
              <a:rPr lang="en-US" sz="2000" dirty="0" err="1" smtClean="0">
                <a:latin typeface="Arial" pitchFamily="34" charset="0"/>
                <a:cs typeface="Arial" pitchFamily="34" charset="0"/>
              </a:rPr>
              <a:t>Simona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Malace</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EM Calorimeters			Jin Huang</a:t>
            </a:r>
          </a:p>
          <a:p>
            <a:r>
              <a:rPr lang="en-US" sz="2000" dirty="0" smtClean="0">
                <a:latin typeface="Arial" pitchFamily="34" charset="0"/>
                <a:cs typeface="Arial" pitchFamily="34" charset="0"/>
              </a:rPr>
              <a:t>	DAQ					</a:t>
            </a:r>
            <a:r>
              <a:rPr lang="en-US" sz="2000" dirty="0" err="1" smtClean="0">
                <a:latin typeface="Arial" pitchFamily="34" charset="0"/>
                <a:cs typeface="Arial" pitchFamily="34" charset="0"/>
              </a:rPr>
              <a:t>Alexandre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Camsonne</a:t>
            </a:r>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Presentations were right on the mark, concise while giving the relevant ideas, and helpful to evoke questions and discussion. The progress and convergence since early June was impressive.</a:t>
            </a:r>
            <a:endParaRPr lang="en-US" dirty="0" smtClean="0">
              <a:latin typeface="Arial" pitchFamily="34" charset="0"/>
              <a:cs typeface="Arial" pitchFamily="34" charset="0"/>
            </a:endParaRPr>
          </a:p>
        </p:txBody>
      </p:sp>
      <p:sp>
        <p:nvSpPr>
          <p:cNvPr id="6" name="TextBox 5"/>
          <p:cNvSpPr txBox="1"/>
          <p:nvPr/>
        </p:nvSpPr>
        <p:spPr>
          <a:xfrm>
            <a:off x="228600" y="152400"/>
            <a:ext cx="8686800" cy="523220"/>
          </a:xfrm>
          <a:prstGeom prst="rect">
            <a:avLst/>
          </a:prstGeom>
          <a:noFill/>
        </p:spPr>
        <p:txBody>
          <a:bodyPr wrap="square" rtlCol="0">
            <a:spAutoFit/>
          </a:bodyPr>
          <a:lstStyle/>
          <a:p>
            <a:pPr algn="ctr"/>
            <a:r>
              <a:rPr lang="en-US" sz="2800" b="1" dirty="0" smtClean="0">
                <a:solidFill>
                  <a:srgbClr val="FF0000"/>
                </a:solidFill>
                <a:latin typeface="Arial" pitchFamily="34" charset="0"/>
                <a:cs typeface="Arial" pitchFamily="34" charset="0"/>
              </a:rPr>
              <a:t>SOLID Brainstorming Session of Sep. 30, 2011</a:t>
            </a:r>
            <a:endParaRPr lang="en-US" sz="28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919401"/>
            <a:ext cx="8458200" cy="5786199"/>
          </a:xfrm>
          <a:prstGeom prst="rect">
            <a:avLst/>
          </a:prstGeom>
          <a:noFill/>
        </p:spPr>
        <p:txBody>
          <a:bodyPr wrap="square" rtlCol="0">
            <a:spAutoFit/>
          </a:bodyPr>
          <a:lstStyle/>
          <a:p>
            <a:endParaRPr lang="en-US" sz="800" dirty="0" smtClean="0">
              <a:latin typeface="Arial" pitchFamily="34" charset="0"/>
              <a:cs typeface="Arial" pitchFamily="34" charset="0"/>
            </a:endParaRPr>
          </a:p>
          <a:p>
            <a:r>
              <a:rPr lang="en-US" sz="2000" dirty="0" smtClean="0">
                <a:latin typeface="Arial" pitchFamily="34" charset="0"/>
                <a:cs typeface="Arial" pitchFamily="34" charset="0"/>
              </a:rPr>
              <a:t>Some discussion/ideas following the 1</a:t>
            </a:r>
            <a:r>
              <a:rPr lang="en-US" sz="2000" baseline="30000" dirty="0" smtClean="0">
                <a:latin typeface="Arial" pitchFamily="34" charset="0"/>
                <a:cs typeface="Arial" pitchFamily="34" charset="0"/>
              </a:rPr>
              <a:t>st</a:t>
            </a:r>
            <a:r>
              <a:rPr lang="en-US" sz="2000" dirty="0" smtClean="0">
                <a:latin typeface="Arial" pitchFamily="34" charset="0"/>
                <a:cs typeface="Arial" pitchFamily="34" charset="0"/>
              </a:rPr>
              <a:t> SOLID Brainstorming Session:</a:t>
            </a:r>
          </a:p>
          <a:p>
            <a:pPr>
              <a:buFont typeface="Arial" pitchFamily="34" charset="0"/>
              <a:buChar char="•"/>
            </a:pPr>
            <a:r>
              <a:rPr lang="en-US" sz="2000" dirty="0" smtClean="0">
                <a:latin typeface="Arial" pitchFamily="34" charset="0"/>
                <a:cs typeface="Arial" pitchFamily="34" charset="0"/>
              </a:rPr>
              <a:t> CLEO magnet seems magnet of choice</a:t>
            </a:r>
          </a:p>
          <a:p>
            <a:r>
              <a:rPr lang="en-US" sz="2000" dirty="0" smtClean="0">
                <a:latin typeface="Arial" pitchFamily="34" charset="0"/>
                <a:cs typeface="Arial" pitchFamily="34" charset="0"/>
              </a:rPr>
              <a:t>	- to be removed from beam line Summer 2013? </a:t>
            </a:r>
            <a:r>
              <a:rPr lang="en-US" sz="2000" dirty="0" smtClean="0">
                <a:solidFill>
                  <a:srgbClr val="0000FF"/>
                </a:solidFill>
                <a:latin typeface="Arial" pitchFamily="34" charset="0"/>
                <a:cs typeface="Arial" pitchFamily="34" charset="0"/>
              </a:rPr>
              <a:t>(later?)</a:t>
            </a:r>
          </a:p>
          <a:p>
            <a:pPr>
              <a:buFont typeface="Arial" pitchFamily="34" charset="0"/>
              <a:buChar char="•"/>
            </a:pPr>
            <a:r>
              <a:rPr lang="en-US" sz="2000" dirty="0" smtClean="0">
                <a:latin typeface="Arial" pitchFamily="34" charset="0"/>
                <a:cs typeface="Arial" pitchFamily="34" charset="0"/>
              </a:rPr>
              <a:t> PVDIS needs ~200K GEM channels (25 m</a:t>
            </a:r>
            <a:r>
              <a:rPr lang="en-US" sz="2000" baseline="30000" dirty="0" smtClean="0">
                <a:latin typeface="Arial" pitchFamily="34" charset="0"/>
                <a:cs typeface="Arial" pitchFamily="34" charset="0"/>
              </a:rPr>
              <a:t>2</a:t>
            </a:r>
            <a:r>
              <a:rPr lang="en-US" sz="2000" dirty="0" smtClean="0">
                <a:latin typeface="Arial" pitchFamily="34" charset="0"/>
                <a:cs typeface="Arial" pitchFamily="34" charset="0"/>
              </a:rPr>
              <a:t>), SBS needs 110K (18 m</a:t>
            </a:r>
            <a:r>
              <a:rPr lang="en-US" sz="2000" baseline="30000" dirty="0" smtClean="0">
                <a:latin typeface="Arial" pitchFamily="34" charset="0"/>
                <a:cs typeface="Arial" pitchFamily="34" charset="0"/>
              </a:rPr>
              <a:t>2</a:t>
            </a:r>
            <a:r>
              <a:rPr lang="en-US" sz="2000" dirty="0" smtClean="0">
                <a:latin typeface="Arial" pitchFamily="34" charset="0"/>
                <a:cs typeface="Arial" pitchFamily="34" charset="0"/>
              </a:rPr>
              <a:t>)</a:t>
            </a:r>
          </a:p>
          <a:p>
            <a:r>
              <a:rPr lang="en-US" sz="2000" dirty="0" smtClean="0">
                <a:latin typeface="Arial" pitchFamily="34" charset="0"/>
                <a:cs typeface="Arial" pitchFamily="34" charset="0"/>
              </a:rPr>
              <a:t>	- cost driven by labor, electronics, cabling – ~5M$ total</a:t>
            </a:r>
          </a:p>
          <a:p>
            <a:pPr>
              <a:buFont typeface="Arial" pitchFamily="34" charset="0"/>
              <a:buChar char="•"/>
            </a:pPr>
            <a:r>
              <a:rPr lang="en-US" sz="2000" dirty="0" smtClean="0">
                <a:latin typeface="Arial" pitchFamily="34" charset="0"/>
                <a:cs typeface="Arial" pitchFamily="34" charset="0"/>
              </a:rPr>
              <a:t> Cherenkov costs driven by PMTs – PVDIS only e Cherenkov ~1.5M$</a:t>
            </a:r>
          </a:p>
          <a:p>
            <a:r>
              <a:rPr lang="en-US" sz="2000" dirty="0" smtClean="0">
                <a:latin typeface="Arial" pitchFamily="34" charset="0"/>
                <a:cs typeface="Arial" pitchFamily="34" charset="0"/>
              </a:rPr>
              <a:t>				    – SIDIS  also </a:t>
            </a:r>
            <a:r>
              <a:rPr lang="en-US" sz="2000" dirty="0" smtClean="0">
                <a:latin typeface="Symbol" pitchFamily="18" charset="2"/>
                <a:cs typeface="Arial" pitchFamily="34" charset="0"/>
              </a:rPr>
              <a:t>p</a:t>
            </a:r>
            <a:r>
              <a:rPr lang="en-US" sz="2000" dirty="0" smtClean="0">
                <a:latin typeface="Arial" pitchFamily="34" charset="0"/>
                <a:cs typeface="Arial" pitchFamily="34" charset="0"/>
              </a:rPr>
              <a:t> Cherenkov ~1.5M$</a:t>
            </a:r>
          </a:p>
          <a:p>
            <a:pPr>
              <a:buFont typeface="Arial" pitchFamily="34" charset="0"/>
              <a:buChar char="•"/>
            </a:pPr>
            <a:r>
              <a:rPr lang="en-US" sz="2000" dirty="0" smtClean="0">
                <a:latin typeface="Arial" pitchFamily="34" charset="0"/>
                <a:cs typeface="Arial" pitchFamily="34" charset="0"/>
              </a:rPr>
              <a:t> radiation hard with energy resolution requirements drives </a:t>
            </a:r>
            <a:r>
              <a:rPr lang="en-US" sz="2000" dirty="0" err="1" smtClean="0">
                <a:latin typeface="Arial" pitchFamily="34" charset="0"/>
                <a:cs typeface="Arial" pitchFamily="34" charset="0"/>
              </a:rPr>
              <a:t>Shashlyk</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 relatively new detector technique </a:t>
            </a:r>
            <a:r>
              <a:rPr lang="en-US" sz="2000" dirty="0" smtClean="0">
                <a:latin typeface="Arial" pitchFamily="34" charset="0"/>
                <a:cs typeface="Arial" pitchFamily="34" charset="0"/>
                <a:sym typeface="Wingdings" pitchFamily="2" charset="2"/>
              </a:rPr>
              <a:t> can’t scrounge</a:t>
            </a:r>
          </a:p>
          <a:p>
            <a:r>
              <a:rPr lang="en-US" sz="2000" dirty="0" smtClean="0">
                <a:latin typeface="Arial" pitchFamily="34" charset="0"/>
                <a:cs typeface="Arial" pitchFamily="34" charset="0"/>
                <a:sym typeface="Wingdings" pitchFamily="2" charset="2"/>
              </a:rPr>
              <a:t>	- $1-1.5K per module, PVDIS (SIDIS) needs 1,000 (1,500)</a:t>
            </a:r>
          </a:p>
          <a:p>
            <a:r>
              <a:rPr lang="en-US" sz="2000" dirty="0" smtClean="0">
                <a:latin typeface="Arial" pitchFamily="34" charset="0"/>
                <a:cs typeface="Arial" pitchFamily="34" charset="0"/>
                <a:sym typeface="Wingdings" pitchFamily="2" charset="2"/>
              </a:rPr>
              <a:t>	- but can/should scrounge PMTs + CAEN HV from FNAL?</a:t>
            </a:r>
          </a:p>
          <a:p>
            <a:pPr>
              <a:buFont typeface="Arial" pitchFamily="34" charset="0"/>
              <a:buChar char="•"/>
            </a:pPr>
            <a:r>
              <a:rPr lang="en-US" sz="2000" dirty="0" smtClean="0">
                <a:latin typeface="Arial" pitchFamily="34" charset="0"/>
                <a:cs typeface="Arial" pitchFamily="34" charset="0"/>
              </a:rPr>
              <a:t> fast (pipelined) electronics costs high	- PVDIS ~2.5M$</a:t>
            </a:r>
          </a:p>
          <a:p>
            <a:pPr lvl="8"/>
            <a:r>
              <a:rPr lang="en-US" sz="2000" dirty="0" smtClean="0">
                <a:latin typeface="Arial" pitchFamily="34" charset="0"/>
                <a:cs typeface="Arial" pitchFamily="34" charset="0"/>
              </a:rPr>
              <a:t>	- SIDIS   ~4M$</a:t>
            </a:r>
          </a:p>
          <a:p>
            <a:r>
              <a:rPr lang="en-US" sz="2000" dirty="0" smtClean="0">
                <a:latin typeface="Arial" pitchFamily="34" charset="0"/>
                <a:cs typeface="Arial" pitchFamily="34" charset="0"/>
              </a:rPr>
              <a:t>	- should share as much as possible</a:t>
            </a:r>
          </a:p>
          <a:p>
            <a:r>
              <a:rPr lang="en-US" sz="2000" dirty="0" smtClean="0">
                <a:latin typeface="Arial" pitchFamily="34" charset="0"/>
                <a:cs typeface="Arial" pitchFamily="34" charset="0"/>
              </a:rPr>
              <a:t>		(SBS, Hall C/</a:t>
            </a:r>
            <a:r>
              <a:rPr lang="en-US" sz="2000" dirty="0" smtClean="0">
                <a:latin typeface="Symbol" pitchFamily="18" charset="2"/>
                <a:cs typeface="Arial" pitchFamily="34" charset="0"/>
              </a:rPr>
              <a:t>p</a:t>
            </a:r>
            <a:r>
              <a:rPr lang="en-US" sz="2000" baseline="30000" dirty="0" smtClean="0">
                <a:latin typeface="Arial" pitchFamily="34" charset="0"/>
                <a:cs typeface="Arial" pitchFamily="34" charset="0"/>
              </a:rPr>
              <a:t>0</a:t>
            </a:r>
            <a:r>
              <a:rPr lang="en-US" sz="2000" dirty="0" smtClean="0">
                <a:latin typeface="Arial" pitchFamily="34" charset="0"/>
                <a:cs typeface="Arial" pitchFamily="34" charset="0"/>
              </a:rPr>
              <a:t>, Hall B/RICH, Hall D/RICH)</a:t>
            </a:r>
          </a:p>
          <a:p>
            <a:endParaRPr lang="en-US" sz="800" dirty="0" smtClean="0">
              <a:latin typeface="Arial" pitchFamily="34" charset="0"/>
              <a:cs typeface="Arial" pitchFamily="34" charset="0"/>
            </a:endParaRPr>
          </a:p>
          <a:p>
            <a:r>
              <a:rPr lang="en-US" dirty="0" smtClean="0">
                <a:latin typeface="Arial" pitchFamily="34" charset="0"/>
                <a:cs typeface="Arial" pitchFamily="34" charset="0"/>
              </a:rPr>
              <a:t>One option to maybe investigate further is to split functions, and mix a Chinese contribution, NSF/MRE, modest DOE/MIE, </a:t>
            </a:r>
            <a:r>
              <a:rPr lang="en-US" dirty="0" err="1" smtClean="0">
                <a:latin typeface="Arial" pitchFamily="34" charset="0"/>
                <a:cs typeface="Arial" pitchFamily="34" charset="0"/>
              </a:rPr>
              <a:t>JLab</a:t>
            </a:r>
            <a:r>
              <a:rPr lang="en-US" dirty="0" smtClean="0">
                <a:latin typeface="Arial" pitchFamily="34" charset="0"/>
                <a:cs typeface="Arial" pitchFamily="34" charset="0"/>
              </a:rPr>
              <a:t> capital equipment, scrounging PMTs/HV, and sharing readout systems amongst Halls (utilizing Hall multiplicity)</a:t>
            </a:r>
          </a:p>
        </p:txBody>
      </p:sp>
      <p:sp>
        <p:nvSpPr>
          <p:cNvPr id="6" name="TextBox 5"/>
          <p:cNvSpPr txBox="1"/>
          <p:nvPr/>
        </p:nvSpPr>
        <p:spPr>
          <a:xfrm>
            <a:off x="152400" y="76200"/>
            <a:ext cx="8839200" cy="1384995"/>
          </a:xfrm>
          <a:prstGeom prst="rect">
            <a:avLst/>
          </a:prstGeom>
          <a:noFill/>
        </p:spPr>
        <p:txBody>
          <a:bodyPr wrap="square" rtlCol="0">
            <a:spAutoFit/>
          </a:bodyPr>
          <a:lstStyle/>
          <a:p>
            <a:r>
              <a:rPr lang="en-US" sz="2800" b="1" dirty="0" smtClean="0">
                <a:solidFill>
                  <a:srgbClr val="FF0000"/>
                </a:solidFill>
                <a:latin typeface="Arial" pitchFamily="34" charset="0"/>
                <a:cs typeface="Arial" pitchFamily="34" charset="0"/>
              </a:rPr>
              <a:t>Suggested Scenario from SOLID Collaboration Meeting of October 14, 2011 </a:t>
            </a:r>
            <a:r>
              <a:rPr lang="en-US" sz="2800" b="1" dirty="0" smtClean="0">
                <a:solidFill>
                  <a:srgbClr val="0000FF"/>
                </a:solidFill>
                <a:latin typeface="Arial" pitchFamily="34" charset="0"/>
                <a:cs typeface="Arial" pitchFamily="34" charset="0"/>
              </a:rPr>
              <a:t>(       changes)</a:t>
            </a:r>
            <a:endParaRPr lang="en-US" sz="2800" b="1" dirty="0" smtClean="0">
              <a:solidFill>
                <a:srgbClr val="FF0000"/>
              </a:solidFill>
              <a:latin typeface="Arial" pitchFamily="34" charset="0"/>
              <a:cs typeface="Arial" pitchFamily="34" charset="0"/>
            </a:endParaRPr>
          </a:p>
          <a:p>
            <a:pPr algn="ctr"/>
            <a:endParaRPr lang="en-US" sz="2800" b="1" dirty="0">
              <a:solidFill>
                <a:srgbClr val="FF0000"/>
              </a:solidFill>
              <a:latin typeface="Arial" pitchFamily="34" charset="0"/>
              <a:cs typeface="Arial" pitchFamily="34" charset="0"/>
            </a:endParaRPr>
          </a:p>
        </p:txBody>
      </p:sp>
      <p:cxnSp>
        <p:nvCxnSpPr>
          <p:cNvPr id="7" name="Straight Connector 6"/>
          <p:cNvCxnSpPr/>
          <p:nvPr/>
        </p:nvCxnSpPr>
        <p:spPr>
          <a:xfrm flipV="1">
            <a:off x="4800600" y="5334000"/>
            <a:ext cx="685800" cy="3810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819400" y="6019800"/>
            <a:ext cx="1981200" cy="3048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5257800" y="685800"/>
            <a:ext cx="457200" cy="2286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454822" y="5181600"/>
            <a:ext cx="1172116" cy="276999"/>
          </a:xfrm>
          <a:prstGeom prst="rect">
            <a:avLst/>
          </a:prstGeom>
          <a:noFill/>
        </p:spPr>
        <p:txBody>
          <a:bodyPr wrap="none" rtlCol="0">
            <a:spAutoFit/>
          </a:bodyPr>
          <a:lstStyle/>
          <a:p>
            <a:r>
              <a:rPr lang="en-US" sz="1200" dirty="0" smtClean="0">
                <a:solidFill>
                  <a:srgbClr val="0000FF"/>
                </a:solidFill>
              </a:rPr>
              <a:t>(no </a:t>
            </a:r>
            <a:r>
              <a:rPr lang="en-US" sz="1200" dirty="0" err="1" smtClean="0">
                <a:solidFill>
                  <a:srgbClr val="0000FF"/>
                </a:solidFill>
              </a:rPr>
              <a:t>fADC</a:t>
            </a:r>
            <a:r>
              <a:rPr lang="en-US" sz="1200" dirty="0" smtClean="0">
                <a:solidFill>
                  <a:srgbClr val="0000FF"/>
                </a:solidFill>
              </a:rPr>
              <a:t> need)</a:t>
            </a:r>
            <a:endParaRPr lang="en-US" sz="1200" dirty="0">
              <a:solidFill>
                <a:srgbClr val="0000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76200"/>
            <a:ext cx="8686800" cy="954107"/>
          </a:xfrm>
          <a:prstGeom prst="rect">
            <a:avLst/>
          </a:prstGeom>
          <a:noFill/>
        </p:spPr>
        <p:txBody>
          <a:bodyPr wrap="square" rtlCol="0">
            <a:spAutoFit/>
          </a:bodyPr>
          <a:lstStyle/>
          <a:p>
            <a:r>
              <a:rPr lang="en-US" sz="2800" b="1" dirty="0" smtClean="0">
                <a:solidFill>
                  <a:srgbClr val="FF0000"/>
                </a:solidFill>
                <a:latin typeface="Arial" pitchFamily="34" charset="0"/>
                <a:cs typeface="Arial" pitchFamily="34" charset="0"/>
              </a:rPr>
              <a:t>CLEO Magnet: Contact between Cornell and </a:t>
            </a:r>
            <a:r>
              <a:rPr lang="en-US" sz="2800" b="1" dirty="0" err="1" smtClean="0">
                <a:solidFill>
                  <a:srgbClr val="FF0000"/>
                </a:solidFill>
                <a:latin typeface="Arial" pitchFamily="34" charset="0"/>
                <a:cs typeface="Arial" pitchFamily="34" charset="0"/>
              </a:rPr>
              <a:t>JLab</a:t>
            </a:r>
            <a:r>
              <a:rPr lang="en-US" sz="2800" b="1" dirty="0" smtClean="0">
                <a:solidFill>
                  <a:srgbClr val="FF0000"/>
                </a:solidFill>
                <a:latin typeface="Arial" pitchFamily="34" charset="0"/>
                <a:cs typeface="Arial" pitchFamily="34" charset="0"/>
              </a:rPr>
              <a:t> Engineering Division established</a:t>
            </a:r>
          </a:p>
        </p:txBody>
      </p:sp>
      <p:sp>
        <p:nvSpPr>
          <p:cNvPr id="3" name="TextBox 2"/>
          <p:cNvSpPr txBox="1"/>
          <p:nvPr/>
        </p:nvSpPr>
        <p:spPr>
          <a:xfrm>
            <a:off x="152400" y="1138535"/>
            <a:ext cx="8915400" cy="5386090"/>
          </a:xfrm>
          <a:prstGeom prst="rect">
            <a:avLst/>
          </a:prstGeom>
          <a:noFill/>
        </p:spPr>
        <p:txBody>
          <a:bodyPr wrap="square" rtlCol="0">
            <a:spAutoFit/>
          </a:bodyPr>
          <a:lstStyle/>
          <a:p>
            <a:pPr>
              <a:buFont typeface="Arial" pitchFamily="34" charset="0"/>
              <a:buChar char="•"/>
            </a:pPr>
            <a:r>
              <a:rPr lang="en-US" sz="2400" dirty="0" smtClean="0"/>
              <a:t> </a:t>
            </a:r>
            <a:r>
              <a:rPr lang="en-US" sz="2400" dirty="0" smtClean="0"/>
              <a:t>A</a:t>
            </a:r>
            <a:r>
              <a:rPr lang="en-US" sz="2400" dirty="0" smtClean="0"/>
              <a:t>dditional </a:t>
            </a:r>
            <a:r>
              <a:rPr lang="en-US" sz="2400" dirty="0" smtClean="0"/>
              <a:t>scope/MIE </a:t>
            </a:r>
            <a:r>
              <a:rPr lang="en-US" sz="2400" dirty="0" smtClean="0"/>
              <a:t>a sensitive topic at the moment in </a:t>
            </a:r>
            <a:r>
              <a:rPr lang="en-US" sz="2400" dirty="0" smtClean="0"/>
              <a:t>view of </a:t>
            </a:r>
            <a:r>
              <a:rPr lang="en-US" sz="2400" dirty="0" smtClean="0"/>
              <a:t>uncertainty in out-year budget </a:t>
            </a:r>
            <a:r>
              <a:rPr lang="en-US" sz="2400" dirty="0" smtClean="0"/>
              <a:t>outlook</a:t>
            </a:r>
          </a:p>
          <a:p>
            <a:pPr>
              <a:buFont typeface="Arial" pitchFamily="34" charset="0"/>
              <a:buChar char="•"/>
            </a:pPr>
            <a:r>
              <a:rPr lang="en-US" sz="2400" dirty="0" smtClean="0"/>
              <a:t> This </a:t>
            </a:r>
            <a:r>
              <a:rPr lang="en-US" sz="2400" dirty="0" smtClean="0"/>
              <a:t>includes CLEO magnet </a:t>
            </a:r>
            <a:endParaRPr lang="en-US" sz="2400" dirty="0" smtClean="0"/>
          </a:p>
          <a:p>
            <a:pPr lvl="1"/>
            <a:r>
              <a:rPr lang="en-US" sz="2400" dirty="0" smtClean="0">
                <a:sym typeface="Wingdings" pitchFamily="2" charset="2"/>
              </a:rPr>
              <a:t>		 </a:t>
            </a:r>
            <a:r>
              <a:rPr lang="en-US" sz="2400" dirty="0" smtClean="0">
                <a:sym typeface="Wingdings" pitchFamily="2" charset="2"/>
              </a:rPr>
              <a:t>only</a:t>
            </a:r>
            <a:r>
              <a:rPr lang="en-US" sz="2400" dirty="0" smtClean="0">
                <a:sym typeface="Wingdings" pitchFamily="2" charset="2"/>
              </a:rPr>
              <a:t> </a:t>
            </a:r>
            <a:r>
              <a:rPr lang="en-US" sz="2400" dirty="0" smtClean="0">
                <a:sym typeface="Wingdings" pitchFamily="2" charset="2"/>
              </a:rPr>
              <a:t>preparatory </a:t>
            </a:r>
            <a:r>
              <a:rPr lang="en-US" sz="2400" dirty="0" smtClean="0">
                <a:sym typeface="Wingdings" pitchFamily="2" charset="2"/>
              </a:rPr>
              <a:t>discussions</a:t>
            </a:r>
            <a:r>
              <a:rPr lang="en-US" sz="2400" dirty="0" smtClean="0">
                <a:sym typeface="Wingdings" pitchFamily="2" charset="2"/>
              </a:rPr>
              <a:t> for </a:t>
            </a:r>
            <a:r>
              <a:rPr lang="en-US" sz="2400" dirty="0" smtClean="0">
                <a:sym typeface="Wingdings" pitchFamily="2" charset="2"/>
              </a:rPr>
              <a:t>now</a:t>
            </a:r>
          </a:p>
          <a:p>
            <a:pPr>
              <a:buFont typeface="Arial" pitchFamily="34" charset="0"/>
              <a:buChar char="•"/>
            </a:pPr>
            <a:r>
              <a:rPr lang="en-US" sz="2400" dirty="0" smtClean="0">
                <a:sym typeface="Wingdings" pitchFamily="2" charset="2"/>
              </a:rPr>
              <a:t> </a:t>
            </a:r>
            <a:r>
              <a:rPr lang="en-US" sz="2400" i="1" dirty="0" smtClean="0">
                <a:solidFill>
                  <a:srgbClr val="FF0000"/>
                </a:solidFill>
                <a:sym typeface="Wingdings" pitchFamily="2" charset="2"/>
              </a:rPr>
              <a:t>Due diligence </a:t>
            </a:r>
            <a:r>
              <a:rPr lang="en-US" sz="2400" i="1" dirty="0" err="1" smtClean="0">
                <a:solidFill>
                  <a:srgbClr val="FF0000"/>
                </a:solidFill>
                <a:sym typeface="Wingdings" pitchFamily="2" charset="2"/>
              </a:rPr>
              <a:t>w.r.t</a:t>
            </a:r>
            <a:r>
              <a:rPr lang="en-US" sz="2400" i="1" dirty="0" smtClean="0">
                <a:solidFill>
                  <a:srgbClr val="FF0000"/>
                </a:solidFill>
                <a:sym typeface="Wingdings" pitchFamily="2" charset="2"/>
              </a:rPr>
              <a:t>. cryogenic system of magnet needed</a:t>
            </a:r>
          </a:p>
          <a:p>
            <a:r>
              <a:rPr lang="en-US" sz="2400" dirty="0" smtClean="0">
                <a:sym typeface="Wingdings" pitchFamily="2" charset="2"/>
              </a:rPr>
              <a:t>		 engaged engineering division</a:t>
            </a:r>
          </a:p>
          <a:p>
            <a:r>
              <a:rPr lang="en-US" sz="2400" dirty="0" smtClean="0">
                <a:sym typeface="Wingdings" pitchFamily="2" charset="2"/>
              </a:rPr>
              <a:t>		 brought into contact with relevant Cornell staff</a:t>
            </a:r>
          </a:p>
          <a:p>
            <a:r>
              <a:rPr lang="en-US" sz="2400" dirty="0" smtClean="0">
                <a:sym typeface="Wingdings" pitchFamily="2" charset="2"/>
              </a:rPr>
              <a:t>		     (lab tech lead, activity coordinator, </a:t>
            </a:r>
            <a:r>
              <a:rPr lang="en-US" sz="2400" dirty="0" err="1" smtClean="0">
                <a:sym typeface="Wingdings" pitchFamily="2" charset="2"/>
              </a:rPr>
              <a:t>cryo</a:t>
            </a:r>
            <a:r>
              <a:rPr lang="en-US" sz="2400" dirty="0" smtClean="0">
                <a:sym typeface="Wingdings" pitchFamily="2" charset="2"/>
              </a:rPr>
              <a:t> expert)</a:t>
            </a:r>
          </a:p>
          <a:p>
            <a:pPr>
              <a:buFont typeface="Arial" pitchFamily="34" charset="0"/>
              <a:buChar char="•"/>
            </a:pPr>
            <a:r>
              <a:rPr lang="en-US" sz="2400" dirty="0" smtClean="0">
                <a:sym typeface="Wingdings" pitchFamily="2" charset="2"/>
              </a:rPr>
              <a:t> Additional interest in CLEO magnet, plus “rumor” </a:t>
            </a:r>
            <a:r>
              <a:rPr lang="en-US" sz="2400" dirty="0" err="1" smtClean="0">
                <a:sym typeface="Wingdings" pitchFamily="2" charset="2"/>
              </a:rPr>
              <a:t>JLab</a:t>
            </a:r>
            <a:r>
              <a:rPr lang="en-US" sz="2400" dirty="0" smtClean="0">
                <a:sym typeface="Wingdings" pitchFamily="2" charset="2"/>
              </a:rPr>
              <a:t> had already resurrected magnet… Rumor squashed and</a:t>
            </a:r>
          </a:p>
          <a:p>
            <a:r>
              <a:rPr lang="en-US" sz="2400" dirty="0" smtClean="0">
                <a:sym typeface="Wingdings" pitchFamily="2" charset="2"/>
              </a:rPr>
              <a:t>		 phone meeting next week w. Cornell representatives 		     and </a:t>
            </a:r>
            <a:r>
              <a:rPr lang="en-US" sz="2400" dirty="0" err="1" smtClean="0">
                <a:sym typeface="Wingdings" pitchFamily="2" charset="2"/>
              </a:rPr>
              <a:t>JLab</a:t>
            </a:r>
            <a:r>
              <a:rPr lang="en-US" sz="2400" dirty="0" smtClean="0">
                <a:sym typeface="Wingdings" pitchFamily="2" charset="2"/>
              </a:rPr>
              <a:t> engineering &amp; cryogenics staff</a:t>
            </a:r>
          </a:p>
          <a:p>
            <a:r>
              <a:rPr lang="en-US" sz="2400" dirty="0" smtClean="0">
                <a:sym typeface="Wingdings" pitchFamily="2" charset="2"/>
              </a:rPr>
              <a:t>			(Thursday January 12 at 4 pm)</a:t>
            </a:r>
          </a:p>
          <a:p>
            <a:endParaRPr lang="en-US" sz="800" dirty="0" smtClean="0">
              <a:sym typeface="Wingdings" pitchFamily="2" charset="2"/>
            </a:endParaRPr>
          </a:p>
          <a:p>
            <a:pPr algn="ctr"/>
            <a:r>
              <a:rPr lang="en-US" sz="2400" b="1" i="1" dirty="0" smtClean="0">
                <a:solidFill>
                  <a:srgbClr val="FF0000"/>
                </a:solidFill>
                <a:sym typeface="Wingdings" pitchFamily="2" charset="2"/>
              </a:rPr>
              <a:t>Please pass on any relevant info on CLEO magnet this weekend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PVDIS+SIDIS electronics required</a:t>
            </a:r>
            <a:endParaRPr lang="en-US" dirty="0"/>
          </a:p>
        </p:txBody>
      </p:sp>
      <p:graphicFrame>
        <p:nvGraphicFramePr>
          <p:cNvPr id="4" name="Table 3"/>
          <p:cNvGraphicFramePr>
            <a:graphicFrameLocks noGrp="1"/>
          </p:cNvGraphicFramePr>
          <p:nvPr/>
        </p:nvGraphicFramePr>
        <p:xfrm>
          <a:off x="990600" y="1255805"/>
          <a:ext cx="7543800" cy="5068793"/>
        </p:xfrm>
        <a:graphic>
          <a:graphicData uri="http://schemas.openxmlformats.org/drawingml/2006/table">
            <a:tbl>
              <a:tblPr firstRow="1" bandRow="1">
                <a:tableStyleId>{5C22544A-7EE6-4342-B048-85BDC9FD1C3A}</a:tableStyleId>
              </a:tblPr>
              <a:tblGrid>
                <a:gridCol w="1977502"/>
                <a:gridCol w="1794398"/>
                <a:gridCol w="1885950"/>
                <a:gridCol w="1885950"/>
              </a:tblGrid>
              <a:tr h="354897">
                <a:tc>
                  <a:txBody>
                    <a:bodyPr/>
                    <a:lstStyle/>
                    <a:p>
                      <a:pPr algn="ctr" fontAlgn="b"/>
                      <a:r>
                        <a:rPr lang="en-US" sz="1600" b="0" i="0" u="none" strike="noStrike" dirty="0" smtClean="0">
                          <a:latin typeface="Arial"/>
                        </a:rPr>
                        <a:t>Module</a:t>
                      </a:r>
                      <a:endParaRPr lang="en-US" sz="1600" b="0" i="0" u="none" strike="noStrike" dirty="0">
                        <a:latin typeface="Arial"/>
                      </a:endParaRPr>
                    </a:p>
                  </a:txBody>
                  <a:tcPr marL="9525" marR="9525" marT="9525" marB="0" anchor="ctr"/>
                </a:tc>
                <a:tc>
                  <a:txBody>
                    <a:bodyPr/>
                    <a:lstStyle/>
                    <a:p>
                      <a:pPr algn="ctr" fontAlgn="b"/>
                      <a:r>
                        <a:rPr lang="en-US" sz="1600" b="0" i="0" u="none" strike="noStrike" dirty="0" smtClean="0">
                          <a:latin typeface="Arial"/>
                        </a:rPr>
                        <a:t>Unit</a:t>
                      </a:r>
                      <a:r>
                        <a:rPr lang="en-US" sz="1600" b="0" i="0" u="none" strike="noStrike" baseline="0" dirty="0" smtClean="0">
                          <a:latin typeface="Arial"/>
                        </a:rPr>
                        <a:t> price</a:t>
                      </a:r>
                      <a:endParaRPr lang="en-US" sz="1600" b="0" i="0" u="none" strike="noStrike" dirty="0">
                        <a:latin typeface="Arial"/>
                      </a:endParaRPr>
                    </a:p>
                  </a:txBody>
                  <a:tcPr marL="9525" marR="9525" marT="9525" marB="0" anchor="ctr"/>
                </a:tc>
                <a:tc>
                  <a:txBody>
                    <a:bodyPr/>
                    <a:lstStyle/>
                    <a:p>
                      <a:pPr algn="ctr" fontAlgn="b"/>
                      <a:r>
                        <a:rPr lang="en-US" sz="1600" b="0" i="0" u="none" strike="noStrike" dirty="0" smtClean="0">
                          <a:latin typeface="Arial"/>
                        </a:rPr>
                        <a:t>Number of modules</a:t>
                      </a:r>
                      <a:endParaRPr lang="en-US" sz="1600" b="0" i="0" u="none" strike="noStrike" dirty="0">
                        <a:latin typeface="Arial"/>
                      </a:endParaRPr>
                    </a:p>
                  </a:txBody>
                  <a:tcPr marL="9525" marR="9525" marT="9525" marB="0" anchor="ctr"/>
                </a:tc>
                <a:tc>
                  <a:txBody>
                    <a:bodyPr/>
                    <a:lstStyle/>
                    <a:p>
                      <a:pPr algn="ctr" fontAlgn="b"/>
                      <a:r>
                        <a:rPr lang="en-US" sz="1600" b="0" i="0" u="none" strike="noStrike" dirty="0" smtClean="0">
                          <a:latin typeface="Arial"/>
                        </a:rPr>
                        <a:t>Price</a:t>
                      </a:r>
                      <a:endParaRPr lang="en-US" sz="1600" b="0" i="0" u="none" strike="noStrike" dirty="0">
                        <a:latin typeface="Arial"/>
                      </a:endParaRPr>
                    </a:p>
                  </a:txBody>
                  <a:tcPr marL="9525" marR="9525" marT="9525" marB="0" anchor="ctr"/>
                </a:tc>
              </a:tr>
              <a:tr h="277288">
                <a:tc>
                  <a:txBody>
                    <a:bodyPr/>
                    <a:lstStyle/>
                    <a:p>
                      <a:pPr algn="ctr" fontAlgn="b"/>
                      <a:r>
                        <a:rPr lang="en-US" sz="1600" b="0" i="0" u="none" strike="noStrike" dirty="0">
                          <a:latin typeface="Arial"/>
                        </a:rPr>
                        <a:t>FADC 250</a:t>
                      </a:r>
                    </a:p>
                  </a:txBody>
                  <a:tcPr marL="9525" marR="9525" marT="9525" marB="0" anchor="ctr"/>
                </a:tc>
                <a:tc>
                  <a:txBody>
                    <a:bodyPr/>
                    <a:lstStyle/>
                    <a:p>
                      <a:pPr algn="ctr" fontAlgn="b"/>
                      <a:r>
                        <a:rPr lang="en-US" sz="1600" b="0" i="0" u="none" strike="noStrike">
                          <a:latin typeface="Arial"/>
                        </a:rPr>
                        <a:t>4500</a:t>
                      </a:r>
                    </a:p>
                  </a:txBody>
                  <a:tcPr marL="9525" marR="9525" marT="9525" marB="0" anchor="ctr"/>
                </a:tc>
                <a:tc>
                  <a:txBody>
                    <a:bodyPr/>
                    <a:lstStyle/>
                    <a:p>
                      <a:pPr algn="ctr" fontAlgn="b"/>
                      <a:r>
                        <a:rPr lang="en-US" sz="1600" b="0" i="0" u="none" strike="noStrike" dirty="0" smtClean="0">
                          <a:latin typeface="Arial"/>
                        </a:rPr>
                        <a:t>210</a:t>
                      </a:r>
                      <a:endParaRPr lang="en-US" sz="1600" b="0" i="0" u="none" strike="noStrike" dirty="0">
                        <a:latin typeface="Arial"/>
                      </a:endParaRPr>
                    </a:p>
                  </a:txBody>
                  <a:tcPr marL="9525" marR="9525" marT="9525" marB="0" anchor="ctr"/>
                </a:tc>
                <a:tc>
                  <a:txBody>
                    <a:bodyPr/>
                    <a:lstStyle/>
                    <a:p>
                      <a:pPr algn="ctr" fontAlgn="ctr"/>
                      <a:r>
                        <a:rPr lang="en-US" sz="1600" b="0" i="0" u="none" strike="noStrike" dirty="0">
                          <a:latin typeface="Arial"/>
                        </a:rPr>
                        <a:t>945000</a:t>
                      </a:r>
                    </a:p>
                  </a:txBody>
                  <a:tcPr marL="9525" marR="9525" marT="9525" marB="0" anchor="ctr"/>
                </a:tc>
              </a:tr>
              <a:tr h="277288">
                <a:tc>
                  <a:txBody>
                    <a:bodyPr/>
                    <a:lstStyle/>
                    <a:p>
                      <a:pPr algn="ctr" fontAlgn="b"/>
                      <a:r>
                        <a:rPr lang="en-US" sz="1600" b="0" i="0" u="none" strike="noStrike" dirty="0">
                          <a:latin typeface="Arial"/>
                        </a:rPr>
                        <a:t>F1</a:t>
                      </a:r>
                    </a:p>
                  </a:txBody>
                  <a:tcPr marL="9525" marR="9525" marT="9525" marB="0" anchor="ctr"/>
                </a:tc>
                <a:tc>
                  <a:txBody>
                    <a:bodyPr/>
                    <a:lstStyle/>
                    <a:p>
                      <a:pPr algn="ctr" fontAlgn="b"/>
                      <a:r>
                        <a:rPr lang="en-US" sz="1600" b="0" i="0" u="none" strike="noStrike" dirty="0">
                          <a:latin typeface="Arial"/>
                        </a:rPr>
                        <a:t>4000</a:t>
                      </a:r>
                    </a:p>
                  </a:txBody>
                  <a:tcPr marL="9525" marR="9525" marT="9525" marB="0" anchor="ctr"/>
                </a:tc>
                <a:tc>
                  <a:txBody>
                    <a:bodyPr/>
                    <a:lstStyle/>
                    <a:p>
                      <a:pPr algn="ctr" fontAlgn="b"/>
                      <a:r>
                        <a:rPr lang="en-US" sz="1600" b="0" i="0" u="none" strike="noStrike" dirty="0" smtClean="0">
                          <a:latin typeface="Arial"/>
                        </a:rPr>
                        <a:t>105</a:t>
                      </a:r>
                      <a:endParaRPr lang="en-US" sz="1600" b="0" i="0" u="none" strike="noStrike" dirty="0">
                        <a:latin typeface="Arial"/>
                      </a:endParaRPr>
                    </a:p>
                  </a:txBody>
                  <a:tcPr marL="9525" marR="9525" marT="9525" marB="0" anchor="ctr"/>
                </a:tc>
                <a:tc>
                  <a:txBody>
                    <a:bodyPr/>
                    <a:lstStyle/>
                    <a:p>
                      <a:pPr algn="ctr" fontAlgn="ctr"/>
                      <a:r>
                        <a:rPr lang="en-US" sz="1600" b="0" i="0" u="none" strike="noStrike">
                          <a:latin typeface="Arial"/>
                        </a:rPr>
                        <a:t>420000</a:t>
                      </a:r>
                    </a:p>
                  </a:txBody>
                  <a:tcPr marL="9525" marR="9525" marT="9525" marB="0" anchor="ctr"/>
                </a:tc>
              </a:tr>
              <a:tr h="277288">
                <a:tc>
                  <a:txBody>
                    <a:bodyPr/>
                    <a:lstStyle/>
                    <a:p>
                      <a:pPr algn="ctr" fontAlgn="b"/>
                      <a:r>
                        <a:rPr lang="en-US" sz="1600" b="0" i="0" u="none" strike="noStrike" dirty="0">
                          <a:latin typeface="Arial"/>
                        </a:rPr>
                        <a:t>Discriminator</a:t>
                      </a:r>
                    </a:p>
                  </a:txBody>
                  <a:tcPr marL="9525" marR="9525" marT="9525" marB="0" anchor="ctr"/>
                </a:tc>
                <a:tc>
                  <a:txBody>
                    <a:bodyPr/>
                    <a:lstStyle/>
                    <a:p>
                      <a:pPr algn="ctr" fontAlgn="b"/>
                      <a:r>
                        <a:rPr lang="en-US" sz="1600" b="0" i="0" u="none" strike="noStrike" dirty="0">
                          <a:latin typeface="Arial"/>
                        </a:rPr>
                        <a:t>2500</a:t>
                      </a:r>
                    </a:p>
                  </a:txBody>
                  <a:tcPr marL="9525" marR="9525" marT="9525" marB="0" anchor="ctr"/>
                </a:tc>
                <a:tc>
                  <a:txBody>
                    <a:bodyPr/>
                    <a:lstStyle/>
                    <a:p>
                      <a:pPr algn="ctr" fontAlgn="b"/>
                      <a:r>
                        <a:rPr lang="en-US" sz="1600" b="0" i="0" u="none" strike="noStrike">
                          <a:latin typeface="Arial"/>
                        </a:rPr>
                        <a:t>122</a:t>
                      </a:r>
                    </a:p>
                  </a:txBody>
                  <a:tcPr marL="9525" marR="9525" marT="9525" marB="0" anchor="ctr"/>
                </a:tc>
                <a:tc>
                  <a:txBody>
                    <a:bodyPr/>
                    <a:lstStyle/>
                    <a:p>
                      <a:pPr algn="ctr" fontAlgn="ctr"/>
                      <a:r>
                        <a:rPr lang="en-US" sz="1600" b="0" i="0" u="none" strike="noStrike">
                          <a:latin typeface="Arial"/>
                        </a:rPr>
                        <a:t>525000</a:t>
                      </a:r>
                    </a:p>
                  </a:txBody>
                  <a:tcPr marL="9525" marR="9525" marT="9525" marB="0" anchor="ctr"/>
                </a:tc>
              </a:tr>
              <a:tr h="277288">
                <a:tc>
                  <a:txBody>
                    <a:bodyPr/>
                    <a:lstStyle/>
                    <a:p>
                      <a:pPr algn="ctr" fontAlgn="b"/>
                      <a:r>
                        <a:rPr lang="en-US" sz="1600" b="0" i="0" u="none" strike="noStrike">
                          <a:latin typeface="Arial"/>
                        </a:rPr>
                        <a:t>VME crate</a:t>
                      </a:r>
                    </a:p>
                  </a:txBody>
                  <a:tcPr marL="9525" marR="9525" marT="9525" marB="0" anchor="ctr"/>
                </a:tc>
                <a:tc>
                  <a:txBody>
                    <a:bodyPr/>
                    <a:lstStyle/>
                    <a:p>
                      <a:pPr algn="ctr" fontAlgn="b"/>
                      <a:r>
                        <a:rPr lang="en-US" sz="1600" b="0" i="0" u="none" strike="noStrike" dirty="0">
                          <a:latin typeface="Arial"/>
                        </a:rPr>
                        <a:t>5000</a:t>
                      </a:r>
                    </a:p>
                  </a:txBody>
                  <a:tcPr marL="9525" marR="9525" marT="9525" marB="0" anchor="ctr"/>
                </a:tc>
                <a:tc>
                  <a:txBody>
                    <a:bodyPr/>
                    <a:lstStyle/>
                    <a:p>
                      <a:pPr algn="ctr" fontAlgn="ctr"/>
                      <a:r>
                        <a:rPr lang="en-US" sz="1600" b="0" i="0" u="none" strike="noStrike" dirty="0" smtClean="0">
                          <a:latin typeface="Arial"/>
                        </a:rPr>
                        <a:t>11</a:t>
                      </a:r>
                      <a:endParaRPr lang="en-US" sz="1600" b="0" i="0" u="none" strike="noStrike" dirty="0">
                        <a:latin typeface="Arial"/>
                      </a:endParaRPr>
                    </a:p>
                  </a:txBody>
                  <a:tcPr marL="9525" marR="9525" marT="9525" marB="0" anchor="ctr"/>
                </a:tc>
                <a:tc>
                  <a:txBody>
                    <a:bodyPr/>
                    <a:lstStyle/>
                    <a:p>
                      <a:pPr algn="ctr" fontAlgn="ctr"/>
                      <a:r>
                        <a:rPr lang="en-US" sz="1600" b="0" i="0" u="none" strike="noStrike">
                          <a:latin typeface="Arial"/>
                        </a:rPr>
                        <a:t>55000</a:t>
                      </a:r>
                    </a:p>
                  </a:txBody>
                  <a:tcPr marL="9525" marR="9525" marT="9525" marB="0" anchor="ctr"/>
                </a:tc>
              </a:tr>
              <a:tr h="277288">
                <a:tc>
                  <a:txBody>
                    <a:bodyPr/>
                    <a:lstStyle/>
                    <a:p>
                      <a:pPr algn="ctr" fontAlgn="b"/>
                      <a:r>
                        <a:rPr lang="en-US" sz="1600" b="0" i="0" u="none" strike="noStrike">
                          <a:latin typeface="Arial"/>
                        </a:rPr>
                        <a:t>CTP</a:t>
                      </a:r>
                    </a:p>
                  </a:txBody>
                  <a:tcPr marL="9525" marR="9525" marT="9525" marB="0" anchor="ctr"/>
                </a:tc>
                <a:tc>
                  <a:txBody>
                    <a:bodyPr/>
                    <a:lstStyle/>
                    <a:p>
                      <a:pPr algn="ctr" fontAlgn="b"/>
                      <a:r>
                        <a:rPr lang="en-US" sz="1600" b="0" i="0" u="none" strike="noStrike" dirty="0">
                          <a:latin typeface="Arial"/>
                        </a:rPr>
                        <a:t>5000</a:t>
                      </a:r>
                    </a:p>
                  </a:txBody>
                  <a:tcPr marL="9525" marR="9525" marT="9525" marB="0" anchor="ctr"/>
                </a:tc>
                <a:tc>
                  <a:txBody>
                    <a:bodyPr/>
                    <a:lstStyle/>
                    <a:p>
                      <a:pPr algn="ctr" fontAlgn="b"/>
                      <a:r>
                        <a:rPr lang="en-US" sz="1600" b="0" i="0" u="none" strike="noStrike" dirty="0">
                          <a:latin typeface="Arial"/>
                        </a:rPr>
                        <a:t>60</a:t>
                      </a:r>
                    </a:p>
                  </a:txBody>
                  <a:tcPr marL="9525" marR="9525" marT="9525" marB="0" anchor="ctr"/>
                </a:tc>
                <a:tc>
                  <a:txBody>
                    <a:bodyPr/>
                    <a:lstStyle/>
                    <a:p>
                      <a:pPr algn="ctr" fontAlgn="ctr"/>
                      <a:r>
                        <a:rPr lang="en-US" sz="1600" b="0" i="0" u="none" strike="noStrike">
                          <a:latin typeface="Arial"/>
                        </a:rPr>
                        <a:t>300000</a:t>
                      </a:r>
                    </a:p>
                  </a:txBody>
                  <a:tcPr marL="9525" marR="9525" marT="9525" marB="0" anchor="ctr"/>
                </a:tc>
              </a:tr>
              <a:tr h="277288">
                <a:tc>
                  <a:txBody>
                    <a:bodyPr/>
                    <a:lstStyle/>
                    <a:p>
                      <a:pPr algn="ctr" fontAlgn="b"/>
                      <a:r>
                        <a:rPr lang="en-US" sz="1600" b="0" i="0" u="none" strike="noStrike">
                          <a:latin typeface="Arial"/>
                        </a:rPr>
                        <a:t>SSP</a:t>
                      </a:r>
                    </a:p>
                  </a:txBody>
                  <a:tcPr marL="9525" marR="9525" marT="9525" marB="0" anchor="ctr"/>
                </a:tc>
                <a:tc>
                  <a:txBody>
                    <a:bodyPr/>
                    <a:lstStyle/>
                    <a:p>
                      <a:pPr algn="ctr" fontAlgn="b"/>
                      <a:r>
                        <a:rPr lang="en-US" sz="1600" b="0" i="0" u="none" strike="noStrike" dirty="0">
                          <a:latin typeface="Arial"/>
                        </a:rPr>
                        <a:t>5000</a:t>
                      </a:r>
                    </a:p>
                  </a:txBody>
                  <a:tcPr marL="9525" marR="9525" marT="9525" marB="0" anchor="ctr"/>
                </a:tc>
                <a:tc>
                  <a:txBody>
                    <a:bodyPr/>
                    <a:lstStyle/>
                    <a:p>
                      <a:pPr algn="ctr" fontAlgn="b"/>
                      <a:r>
                        <a:rPr lang="en-US" sz="1600" b="0" i="0" u="none" strike="noStrike">
                          <a:latin typeface="Arial"/>
                        </a:rPr>
                        <a:t>8</a:t>
                      </a:r>
                    </a:p>
                  </a:txBody>
                  <a:tcPr marL="9525" marR="9525" marT="9525" marB="0" anchor="ctr"/>
                </a:tc>
                <a:tc>
                  <a:txBody>
                    <a:bodyPr/>
                    <a:lstStyle/>
                    <a:p>
                      <a:pPr algn="ctr" fontAlgn="ctr"/>
                      <a:r>
                        <a:rPr lang="en-US" sz="1600" b="0" i="0" u="none" strike="noStrike">
                          <a:latin typeface="Arial"/>
                        </a:rPr>
                        <a:t>40000</a:t>
                      </a:r>
                    </a:p>
                  </a:txBody>
                  <a:tcPr marL="9525" marR="9525" marT="9525" marB="0" anchor="ctr"/>
                </a:tc>
              </a:tr>
              <a:tr h="277288">
                <a:tc>
                  <a:txBody>
                    <a:bodyPr/>
                    <a:lstStyle/>
                    <a:p>
                      <a:pPr algn="ctr" fontAlgn="b"/>
                      <a:r>
                        <a:rPr lang="en-US" sz="1600" b="0" i="0" u="none" strike="noStrike">
                          <a:latin typeface="Arial"/>
                        </a:rPr>
                        <a:t>VXS crate</a:t>
                      </a:r>
                    </a:p>
                  </a:txBody>
                  <a:tcPr marL="9525" marR="9525" marT="9525" marB="0" anchor="ctr"/>
                </a:tc>
                <a:tc>
                  <a:txBody>
                    <a:bodyPr/>
                    <a:lstStyle/>
                    <a:p>
                      <a:pPr algn="ctr" fontAlgn="b"/>
                      <a:r>
                        <a:rPr lang="en-US" sz="1600" b="0" i="0" u="none" strike="noStrike" dirty="0">
                          <a:latin typeface="Arial"/>
                        </a:rPr>
                        <a:t>11500</a:t>
                      </a:r>
                    </a:p>
                  </a:txBody>
                  <a:tcPr marL="9525" marR="9525" marT="9525" marB="0" anchor="ctr"/>
                </a:tc>
                <a:tc>
                  <a:txBody>
                    <a:bodyPr/>
                    <a:lstStyle/>
                    <a:p>
                      <a:pPr algn="ctr" fontAlgn="b"/>
                      <a:r>
                        <a:rPr lang="en-US" sz="1600" b="0" i="0" u="none" strike="noStrike" dirty="0">
                          <a:latin typeface="Arial"/>
                        </a:rPr>
                        <a:t>1</a:t>
                      </a:r>
                    </a:p>
                  </a:txBody>
                  <a:tcPr marL="9525" marR="9525" marT="9525" marB="0" anchor="ctr"/>
                </a:tc>
                <a:tc>
                  <a:txBody>
                    <a:bodyPr/>
                    <a:lstStyle/>
                    <a:p>
                      <a:pPr algn="ctr" fontAlgn="ctr"/>
                      <a:r>
                        <a:rPr lang="en-US" sz="1600" b="0" i="0" u="none" strike="noStrike">
                          <a:latin typeface="Arial"/>
                        </a:rPr>
                        <a:t>11500</a:t>
                      </a:r>
                    </a:p>
                  </a:txBody>
                  <a:tcPr marL="9525" marR="9525" marT="9525" marB="0" anchor="ctr"/>
                </a:tc>
              </a:tr>
              <a:tr h="277288">
                <a:tc>
                  <a:txBody>
                    <a:bodyPr/>
                    <a:lstStyle/>
                    <a:p>
                      <a:pPr algn="ctr" fontAlgn="b"/>
                      <a:r>
                        <a:rPr lang="en-US" sz="1600" b="0" i="0" u="none" strike="noStrike">
                          <a:latin typeface="Arial"/>
                        </a:rPr>
                        <a:t>GTP</a:t>
                      </a:r>
                    </a:p>
                  </a:txBody>
                  <a:tcPr marL="9525" marR="9525" marT="9525" marB="0" anchor="ctr"/>
                </a:tc>
                <a:tc>
                  <a:txBody>
                    <a:bodyPr/>
                    <a:lstStyle/>
                    <a:p>
                      <a:pPr algn="ctr" fontAlgn="b"/>
                      <a:r>
                        <a:rPr lang="en-US" sz="1600" b="0" i="0" u="none" strike="noStrike" dirty="0">
                          <a:latin typeface="Arial"/>
                        </a:rPr>
                        <a:t>5000</a:t>
                      </a:r>
                    </a:p>
                  </a:txBody>
                  <a:tcPr marL="9525" marR="9525" marT="9525" marB="0" anchor="ctr"/>
                </a:tc>
                <a:tc>
                  <a:txBody>
                    <a:bodyPr/>
                    <a:lstStyle/>
                    <a:p>
                      <a:pPr algn="ctr" fontAlgn="b"/>
                      <a:r>
                        <a:rPr lang="en-US" sz="1600" b="0" i="0" u="none" strike="noStrike" dirty="0">
                          <a:latin typeface="Arial"/>
                        </a:rPr>
                        <a:t>1</a:t>
                      </a:r>
                    </a:p>
                  </a:txBody>
                  <a:tcPr marL="9525" marR="9525" marT="9525" marB="0" anchor="ctr"/>
                </a:tc>
                <a:tc>
                  <a:txBody>
                    <a:bodyPr/>
                    <a:lstStyle/>
                    <a:p>
                      <a:pPr algn="ctr" fontAlgn="ctr"/>
                      <a:r>
                        <a:rPr lang="en-US" sz="1600" b="0" i="0" u="none" strike="noStrike">
                          <a:latin typeface="Arial"/>
                        </a:rPr>
                        <a:t>5000</a:t>
                      </a:r>
                    </a:p>
                  </a:txBody>
                  <a:tcPr marL="9525" marR="9525" marT="9525" marB="0" anchor="ctr"/>
                </a:tc>
              </a:tr>
              <a:tr h="277288">
                <a:tc>
                  <a:txBody>
                    <a:bodyPr/>
                    <a:lstStyle/>
                    <a:p>
                      <a:pPr algn="ctr" fontAlgn="b"/>
                      <a:r>
                        <a:rPr lang="en-US" sz="1600" b="0" i="0" u="none" strike="noStrike">
                          <a:latin typeface="Arial"/>
                        </a:rPr>
                        <a:t>VXS crate</a:t>
                      </a:r>
                    </a:p>
                  </a:txBody>
                  <a:tcPr marL="9525" marR="9525" marT="9525" marB="0" anchor="ctr"/>
                </a:tc>
                <a:tc>
                  <a:txBody>
                    <a:bodyPr/>
                    <a:lstStyle/>
                    <a:p>
                      <a:pPr algn="ctr" fontAlgn="b"/>
                      <a:r>
                        <a:rPr lang="en-US" sz="1600" b="0" i="0" u="none" strike="noStrike">
                          <a:latin typeface="Arial"/>
                        </a:rPr>
                        <a:t>11500</a:t>
                      </a:r>
                    </a:p>
                  </a:txBody>
                  <a:tcPr marL="9525" marR="9525" marT="9525" marB="0" anchor="ctr"/>
                </a:tc>
                <a:tc>
                  <a:txBody>
                    <a:bodyPr/>
                    <a:lstStyle/>
                    <a:p>
                      <a:pPr algn="ctr" fontAlgn="b"/>
                      <a:r>
                        <a:rPr lang="en-US" sz="1600" b="0" i="0" u="none" strike="noStrike" dirty="0">
                          <a:latin typeface="Arial"/>
                        </a:rPr>
                        <a:t>1</a:t>
                      </a:r>
                    </a:p>
                  </a:txBody>
                  <a:tcPr marL="9525" marR="9525" marT="9525" marB="0" anchor="ctr"/>
                </a:tc>
                <a:tc>
                  <a:txBody>
                    <a:bodyPr/>
                    <a:lstStyle/>
                    <a:p>
                      <a:pPr algn="ctr" fontAlgn="ctr"/>
                      <a:r>
                        <a:rPr lang="en-US" sz="1600" b="0" i="0" u="none" strike="noStrike">
                          <a:latin typeface="Arial"/>
                        </a:rPr>
                        <a:t>11500</a:t>
                      </a:r>
                    </a:p>
                  </a:txBody>
                  <a:tcPr marL="9525" marR="9525" marT="9525" marB="0" anchor="ctr"/>
                </a:tc>
              </a:tr>
              <a:tr h="277288">
                <a:tc>
                  <a:txBody>
                    <a:bodyPr/>
                    <a:lstStyle/>
                    <a:p>
                      <a:pPr algn="ctr" fontAlgn="b"/>
                      <a:r>
                        <a:rPr lang="en-US" sz="1600" b="0" i="0" u="none" strike="noStrike">
                          <a:latin typeface="Arial"/>
                        </a:rPr>
                        <a:t>TS</a:t>
                      </a:r>
                    </a:p>
                  </a:txBody>
                  <a:tcPr marL="9525" marR="9525" marT="9525" marB="0" anchor="ctr"/>
                </a:tc>
                <a:tc>
                  <a:txBody>
                    <a:bodyPr/>
                    <a:lstStyle/>
                    <a:p>
                      <a:pPr algn="ctr" fontAlgn="b"/>
                      <a:r>
                        <a:rPr lang="en-US" sz="1600" b="0" i="0" u="none" strike="noStrike">
                          <a:latin typeface="Arial"/>
                        </a:rPr>
                        <a:t>3500</a:t>
                      </a:r>
                    </a:p>
                  </a:txBody>
                  <a:tcPr marL="9525" marR="9525" marT="9525" marB="0" anchor="ctr"/>
                </a:tc>
                <a:tc>
                  <a:txBody>
                    <a:bodyPr/>
                    <a:lstStyle/>
                    <a:p>
                      <a:pPr algn="ctr" fontAlgn="b"/>
                      <a:r>
                        <a:rPr lang="en-US" sz="1600" b="0" i="0" u="none" strike="noStrike" dirty="0">
                          <a:latin typeface="Arial"/>
                        </a:rPr>
                        <a:t>1</a:t>
                      </a:r>
                    </a:p>
                  </a:txBody>
                  <a:tcPr marL="9525" marR="9525" marT="9525" marB="0" anchor="ctr"/>
                </a:tc>
                <a:tc>
                  <a:txBody>
                    <a:bodyPr/>
                    <a:lstStyle/>
                    <a:p>
                      <a:pPr algn="ctr" fontAlgn="ctr"/>
                      <a:r>
                        <a:rPr lang="en-US" sz="1600" b="0" i="0" u="none" strike="noStrike">
                          <a:latin typeface="Arial"/>
                        </a:rPr>
                        <a:t>3500</a:t>
                      </a:r>
                    </a:p>
                  </a:txBody>
                  <a:tcPr marL="9525" marR="9525" marT="9525" marB="0" anchor="ctr"/>
                </a:tc>
              </a:tr>
              <a:tr h="277288">
                <a:tc>
                  <a:txBody>
                    <a:bodyPr/>
                    <a:lstStyle/>
                    <a:p>
                      <a:pPr algn="ctr" fontAlgn="b"/>
                      <a:r>
                        <a:rPr lang="en-US" sz="1600" b="0" i="0" u="none" strike="noStrike">
                          <a:latin typeface="Arial"/>
                        </a:rPr>
                        <a:t>TID</a:t>
                      </a:r>
                    </a:p>
                  </a:txBody>
                  <a:tcPr marL="9525" marR="9525" marT="9525" marB="0" anchor="ctr"/>
                </a:tc>
                <a:tc>
                  <a:txBody>
                    <a:bodyPr/>
                    <a:lstStyle/>
                    <a:p>
                      <a:pPr algn="ctr" fontAlgn="b"/>
                      <a:r>
                        <a:rPr lang="en-US" sz="1600" b="0" i="0" u="none" strike="noStrike">
                          <a:latin typeface="Arial"/>
                        </a:rPr>
                        <a:t>3000</a:t>
                      </a:r>
                    </a:p>
                  </a:txBody>
                  <a:tcPr marL="9525" marR="9525" marT="9525" marB="0" anchor="ctr"/>
                </a:tc>
                <a:tc>
                  <a:txBody>
                    <a:bodyPr/>
                    <a:lstStyle/>
                    <a:p>
                      <a:pPr algn="ctr" fontAlgn="b"/>
                      <a:r>
                        <a:rPr lang="en-US" sz="1600" b="0" i="0" u="none" strike="noStrike" dirty="0">
                          <a:latin typeface="Arial"/>
                        </a:rPr>
                        <a:t>60</a:t>
                      </a:r>
                    </a:p>
                  </a:txBody>
                  <a:tcPr marL="9525" marR="9525" marT="9525" marB="0" anchor="ctr"/>
                </a:tc>
                <a:tc>
                  <a:txBody>
                    <a:bodyPr/>
                    <a:lstStyle/>
                    <a:p>
                      <a:pPr algn="ctr" fontAlgn="ctr"/>
                      <a:r>
                        <a:rPr lang="en-US" sz="1600" b="0" i="0" u="none" strike="noStrike">
                          <a:latin typeface="Arial"/>
                        </a:rPr>
                        <a:t>180000</a:t>
                      </a:r>
                    </a:p>
                  </a:txBody>
                  <a:tcPr marL="9525" marR="9525" marT="9525" marB="0" anchor="ctr"/>
                </a:tc>
              </a:tr>
              <a:tr h="277288">
                <a:tc>
                  <a:txBody>
                    <a:bodyPr/>
                    <a:lstStyle/>
                    <a:p>
                      <a:pPr algn="ctr" fontAlgn="b"/>
                      <a:r>
                        <a:rPr lang="en-US" sz="1600" b="0" i="0" u="none" strike="noStrike">
                          <a:latin typeface="Arial"/>
                        </a:rPr>
                        <a:t>SD</a:t>
                      </a:r>
                    </a:p>
                  </a:txBody>
                  <a:tcPr marL="9525" marR="9525" marT="9525" marB="0" anchor="ctr"/>
                </a:tc>
                <a:tc>
                  <a:txBody>
                    <a:bodyPr/>
                    <a:lstStyle/>
                    <a:p>
                      <a:pPr algn="ctr" fontAlgn="b"/>
                      <a:r>
                        <a:rPr lang="en-US" sz="1600" b="0" i="0" u="none" strike="noStrike">
                          <a:latin typeface="Arial"/>
                        </a:rPr>
                        <a:t>2500</a:t>
                      </a:r>
                    </a:p>
                  </a:txBody>
                  <a:tcPr marL="9525" marR="9525" marT="9525" marB="0" anchor="ctr"/>
                </a:tc>
                <a:tc>
                  <a:txBody>
                    <a:bodyPr/>
                    <a:lstStyle/>
                    <a:p>
                      <a:pPr algn="ctr" fontAlgn="b"/>
                      <a:r>
                        <a:rPr lang="en-US" sz="1600" b="0" i="0" u="none" strike="noStrike" dirty="0">
                          <a:latin typeface="Arial"/>
                        </a:rPr>
                        <a:t>60</a:t>
                      </a:r>
                    </a:p>
                  </a:txBody>
                  <a:tcPr marL="9525" marR="9525" marT="9525" marB="0" anchor="ctr"/>
                </a:tc>
                <a:tc>
                  <a:txBody>
                    <a:bodyPr/>
                    <a:lstStyle/>
                    <a:p>
                      <a:pPr algn="ctr" fontAlgn="ctr"/>
                      <a:r>
                        <a:rPr lang="en-US" sz="1600" b="0" i="0" u="none" strike="noStrike">
                          <a:latin typeface="Arial"/>
                        </a:rPr>
                        <a:t>150000</a:t>
                      </a:r>
                    </a:p>
                  </a:txBody>
                  <a:tcPr marL="9525" marR="9525" marT="9525" marB="0" anchor="ctr"/>
                </a:tc>
              </a:tr>
              <a:tr h="277288">
                <a:tc>
                  <a:txBody>
                    <a:bodyPr/>
                    <a:lstStyle/>
                    <a:p>
                      <a:pPr algn="ctr" fontAlgn="b"/>
                      <a:r>
                        <a:rPr lang="en-US" sz="1600" b="0" i="0" u="none" strike="noStrike">
                          <a:latin typeface="Arial"/>
                        </a:rPr>
                        <a:t>VXS crate</a:t>
                      </a:r>
                    </a:p>
                  </a:txBody>
                  <a:tcPr marL="9525" marR="9525" marT="9525" marB="0" anchor="ctr"/>
                </a:tc>
                <a:tc>
                  <a:txBody>
                    <a:bodyPr/>
                    <a:lstStyle/>
                    <a:p>
                      <a:pPr algn="ctr" fontAlgn="b"/>
                      <a:r>
                        <a:rPr lang="en-US" sz="1600" b="0" i="0" u="none" strike="noStrike">
                          <a:latin typeface="Arial"/>
                        </a:rPr>
                        <a:t>11500</a:t>
                      </a:r>
                    </a:p>
                  </a:txBody>
                  <a:tcPr marL="9525" marR="9525" marT="9525" marB="0" anchor="ctr"/>
                </a:tc>
                <a:tc>
                  <a:txBody>
                    <a:bodyPr/>
                    <a:lstStyle/>
                    <a:p>
                      <a:pPr algn="ctr" fontAlgn="b"/>
                      <a:r>
                        <a:rPr lang="en-US" sz="1600" b="0" i="0" u="none" strike="noStrike" dirty="0">
                          <a:latin typeface="Arial"/>
                        </a:rPr>
                        <a:t>60</a:t>
                      </a:r>
                    </a:p>
                  </a:txBody>
                  <a:tcPr marL="9525" marR="9525" marT="9525" marB="0" anchor="ctr"/>
                </a:tc>
                <a:tc>
                  <a:txBody>
                    <a:bodyPr/>
                    <a:lstStyle/>
                    <a:p>
                      <a:pPr algn="ctr" fontAlgn="ctr"/>
                      <a:r>
                        <a:rPr lang="en-US" sz="1600" b="0" i="0" u="none" strike="noStrike">
                          <a:latin typeface="Arial"/>
                        </a:rPr>
                        <a:t>690000</a:t>
                      </a:r>
                    </a:p>
                  </a:txBody>
                  <a:tcPr marL="9525" marR="9525" marT="9525" marB="0" anchor="ctr"/>
                </a:tc>
              </a:tr>
              <a:tr h="277288">
                <a:tc>
                  <a:txBody>
                    <a:bodyPr/>
                    <a:lstStyle/>
                    <a:p>
                      <a:pPr algn="ctr" fontAlgn="b"/>
                      <a:r>
                        <a:rPr lang="en-US" sz="1600" b="0" i="0" u="none" strike="noStrike">
                          <a:latin typeface="Arial"/>
                        </a:rPr>
                        <a:t>VME CPU</a:t>
                      </a:r>
                    </a:p>
                  </a:txBody>
                  <a:tcPr marL="9525" marR="9525" marT="9525" marB="0" anchor="ctr"/>
                </a:tc>
                <a:tc>
                  <a:txBody>
                    <a:bodyPr/>
                    <a:lstStyle/>
                    <a:p>
                      <a:pPr algn="ctr" fontAlgn="b"/>
                      <a:r>
                        <a:rPr lang="en-US" sz="1600" b="0" i="0" u="none" strike="noStrike">
                          <a:latin typeface="Arial"/>
                        </a:rPr>
                        <a:t>3400</a:t>
                      </a:r>
                    </a:p>
                  </a:txBody>
                  <a:tcPr marL="9525" marR="9525" marT="9525" marB="0" anchor="ctr"/>
                </a:tc>
                <a:tc>
                  <a:txBody>
                    <a:bodyPr/>
                    <a:lstStyle/>
                    <a:p>
                      <a:pPr algn="ctr" fontAlgn="b"/>
                      <a:r>
                        <a:rPr lang="en-US" sz="1600" b="0" i="0" u="none" strike="noStrike" dirty="0" smtClean="0">
                          <a:latin typeface="Arial"/>
                        </a:rPr>
                        <a:t>73</a:t>
                      </a:r>
                      <a:endParaRPr lang="en-US" sz="1600" b="0" i="0" u="none" strike="noStrike" dirty="0">
                        <a:latin typeface="Arial"/>
                      </a:endParaRPr>
                    </a:p>
                  </a:txBody>
                  <a:tcPr marL="9525" marR="9525" marT="9525" marB="0" anchor="ctr"/>
                </a:tc>
                <a:tc>
                  <a:txBody>
                    <a:bodyPr/>
                    <a:lstStyle/>
                    <a:p>
                      <a:pPr algn="ctr" fontAlgn="ctr"/>
                      <a:r>
                        <a:rPr lang="en-US" sz="1600" b="0" i="0" u="none" strike="noStrike">
                          <a:latin typeface="Arial"/>
                        </a:rPr>
                        <a:t>248200</a:t>
                      </a:r>
                    </a:p>
                  </a:txBody>
                  <a:tcPr marL="9525" marR="9525" marT="9525" marB="0" anchor="ctr"/>
                </a:tc>
              </a:tr>
              <a:tr h="277288">
                <a:tc>
                  <a:txBody>
                    <a:bodyPr/>
                    <a:lstStyle/>
                    <a:p>
                      <a:pPr algn="ctr" fontAlgn="b"/>
                      <a:r>
                        <a:rPr lang="en-US" sz="1600" b="0" i="0" u="none" strike="noStrike">
                          <a:latin typeface="Arial"/>
                        </a:rPr>
                        <a:t>L3 farm node</a:t>
                      </a:r>
                    </a:p>
                  </a:txBody>
                  <a:tcPr marL="9525" marR="9525" marT="9525" marB="0" anchor="ctr"/>
                </a:tc>
                <a:tc>
                  <a:txBody>
                    <a:bodyPr/>
                    <a:lstStyle/>
                    <a:p>
                      <a:pPr algn="ctr" fontAlgn="b"/>
                      <a:r>
                        <a:rPr lang="en-US" sz="1600" b="0" i="0" u="none" strike="noStrike">
                          <a:latin typeface="Arial"/>
                        </a:rPr>
                        <a:t>5000</a:t>
                      </a:r>
                    </a:p>
                  </a:txBody>
                  <a:tcPr marL="9525" marR="9525" marT="9525" marB="0" anchor="ctr"/>
                </a:tc>
                <a:tc>
                  <a:txBody>
                    <a:bodyPr/>
                    <a:lstStyle/>
                    <a:p>
                      <a:pPr algn="ctr" fontAlgn="b"/>
                      <a:r>
                        <a:rPr lang="en-US" sz="1600" b="0" i="0" u="none" strike="noStrike" dirty="0">
                          <a:latin typeface="Arial"/>
                        </a:rPr>
                        <a:t>12</a:t>
                      </a:r>
                    </a:p>
                  </a:txBody>
                  <a:tcPr marL="9525" marR="9525" marT="9525" marB="0" anchor="ctr"/>
                </a:tc>
                <a:tc>
                  <a:txBody>
                    <a:bodyPr/>
                    <a:lstStyle/>
                    <a:p>
                      <a:pPr algn="ctr" fontAlgn="ctr"/>
                      <a:r>
                        <a:rPr lang="en-US" sz="1600" b="0" i="0" u="none" strike="noStrike" dirty="0">
                          <a:latin typeface="Arial"/>
                        </a:rPr>
                        <a:t>60000</a:t>
                      </a:r>
                    </a:p>
                  </a:txBody>
                  <a:tcPr marL="9525" marR="9525" marT="9525" marB="0" anchor="ctr"/>
                </a:tc>
              </a:tr>
              <a:tr h="277288">
                <a:tc>
                  <a:txBody>
                    <a:bodyPr/>
                    <a:lstStyle/>
                    <a:p>
                      <a:pPr algn="ctr" fontAlgn="ctr"/>
                      <a:endParaRPr lang="en-US" sz="1600" b="0" i="0" u="none" strike="noStrike">
                        <a:latin typeface="Arial"/>
                      </a:endParaRPr>
                    </a:p>
                  </a:txBody>
                  <a:tcPr marL="9525" marR="9525" marT="9525" marB="0" anchor="ctr"/>
                </a:tc>
                <a:tc>
                  <a:txBody>
                    <a:bodyPr/>
                    <a:lstStyle/>
                    <a:p>
                      <a:pPr algn="ctr" fontAlgn="ctr"/>
                      <a:endParaRPr lang="en-US" sz="1600" b="0" i="0" u="none" strike="noStrike">
                        <a:latin typeface="Arial"/>
                      </a:endParaRPr>
                    </a:p>
                  </a:txBody>
                  <a:tcPr marL="9525" marR="9525" marT="9525" marB="0" anchor="ctr"/>
                </a:tc>
                <a:tc>
                  <a:txBody>
                    <a:bodyPr/>
                    <a:lstStyle/>
                    <a:p>
                      <a:pPr algn="ctr" fontAlgn="ctr"/>
                      <a:endParaRPr lang="en-US" sz="1600" b="0" i="0" u="none" strike="noStrike">
                        <a:latin typeface="Arial"/>
                      </a:endParaRPr>
                    </a:p>
                  </a:txBody>
                  <a:tcPr marL="9525" marR="9525" marT="9525" marB="0" anchor="ctr"/>
                </a:tc>
                <a:tc>
                  <a:txBody>
                    <a:bodyPr/>
                    <a:lstStyle/>
                    <a:p>
                      <a:pPr algn="ctr" fontAlgn="ctr"/>
                      <a:endParaRPr lang="en-US" sz="1600" b="0" i="0" u="none" strike="noStrike" dirty="0">
                        <a:latin typeface="Arial"/>
                      </a:endParaRPr>
                    </a:p>
                  </a:txBody>
                  <a:tcPr marL="9525" marR="9525" marT="9525" marB="0" anchor="ctr"/>
                </a:tc>
              </a:tr>
              <a:tr h="277288">
                <a:tc>
                  <a:txBody>
                    <a:bodyPr/>
                    <a:lstStyle/>
                    <a:p>
                      <a:pPr algn="ctr" fontAlgn="ctr"/>
                      <a:endParaRPr lang="en-US" sz="1600" b="0" i="0" u="none" strike="noStrike">
                        <a:latin typeface="Arial"/>
                      </a:endParaRPr>
                    </a:p>
                  </a:txBody>
                  <a:tcPr marL="9525" marR="9525" marT="9525" marB="0" anchor="ctr"/>
                </a:tc>
                <a:tc>
                  <a:txBody>
                    <a:bodyPr/>
                    <a:lstStyle/>
                    <a:p>
                      <a:pPr algn="ctr" fontAlgn="ctr"/>
                      <a:endParaRPr lang="en-US" sz="1600" b="0" i="0" u="none" strike="noStrike">
                        <a:latin typeface="Arial"/>
                      </a:endParaRPr>
                    </a:p>
                  </a:txBody>
                  <a:tcPr marL="9525" marR="9525" marT="9525" marB="0" anchor="ctr"/>
                </a:tc>
                <a:tc>
                  <a:txBody>
                    <a:bodyPr/>
                    <a:lstStyle/>
                    <a:p>
                      <a:pPr algn="ctr" fontAlgn="b"/>
                      <a:r>
                        <a:rPr lang="en-US" sz="1600" b="0" i="0" u="none" strike="noStrike">
                          <a:latin typeface="Arial"/>
                        </a:rPr>
                        <a:t>Total detectors</a:t>
                      </a:r>
                    </a:p>
                  </a:txBody>
                  <a:tcPr marL="9525" marR="9525" marT="9525" marB="0" anchor="ctr"/>
                </a:tc>
                <a:tc>
                  <a:txBody>
                    <a:bodyPr/>
                    <a:lstStyle/>
                    <a:p>
                      <a:pPr algn="ctr" fontAlgn="b"/>
                      <a:r>
                        <a:rPr lang="en-US" sz="1600" b="0" i="0" u="none" strike="noStrike" dirty="0" smtClean="0">
                          <a:latin typeface="Arial"/>
                        </a:rPr>
                        <a:t>3644700</a:t>
                      </a:r>
                      <a:endParaRPr lang="en-US" sz="1600" b="0" i="0" u="none" strike="noStrike" dirty="0">
                        <a:latin typeface="Arial"/>
                      </a:endParaRPr>
                    </a:p>
                  </a:txBody>
                  <a:tcPr marL="9525" marR="9525" marT="9525" marB="0" anchor="ctr"/>
                </a:tc>
              </a:tr>
            </a:tbl>
          </a:graphicData>
        </a:graphic>
      </p:graphicFrame>
      <p:sp>
        <p:nvSpPr>
          <p:cNvPr id="5" name="Date Placeholder 4"/>
          <p:cNvSpPr>
            <a:spLocks noGrp="1"/>
          </p:cNvSpPr>
          <p:nvPr>
            <p:ph type="dt" sz="half" idx="10"/>
          </p:nvPr>
        </p:nvSpPr>
        <p:spPr/>
        <p:txBody>
          <a:bodyPr/>
          <a:lstStyle/>
          <a:p>
            <a:fld id="{9BB51243-E9E1-46CD-A16B-4B298794ECAF}" type="datetime1">
              <a:rPr lang="en-US" smtClean="0"/>
              <a:pPr/>
              <a:t>1/10/2012</a:t>
            </a:fld>
            <a:endParaRPr lang="en-US"/>
          </a:p>
        </p:txBody>
      </p:sp>
      <p:sp>
        <p:nvSpPr>
          <p:cNvPr id="6" name="Slide Number Placeholder 5"/>
          <p:cNvSpPr>
            <a:spLocks noGrp="1"/>
          </p:cNvSpPr>
          <p:nvPr>
            <p:ph type="sldNum" sz="quarter" idx="12"/>
          </p:nvPr>
        </p:nvSpPr>
        <p:spPr/>
        <p:txBody>
          <a:bodyPr/>
          <a:lstStyle/>
          <a:p>
            <a:fld id="{9162979B-1502-4ACC-B5B0-E2415AF0F447}" type="slidenum">
              <a:rPr lang="en-US" smtClean="0"/>
              <a:pPr/>
              <a:t>5</a:t>
            </a:fld>
            <a:endParaRPr lang="en-US"/>
          </a:p>
        </p:txBody>
      </p:sp>
      <p:sp>
        <p:nvSpPr>
          <p:cNvPr id="7" name="Footer Placeholder 6"/>
          <p:cNvSpPr>
            <a:spLocks noGrp="1"/>
          </p:cNvSpPr>
          <p:nvPr>
            <p:ph type="ftr" sz="quarter" idx="11"/>
          </p:nvPr>
        </p:nvSpPr>
        <p:spPr/>
        <p:txBody>
          <a:bodyPr/>
          <a:lstStyle/>
          <a:p>
            <a:r>
              <a:rPr lang="en-US" smtClean="0"/>
              <a:t>SoLID DAQ</a:t>
            </a:r>
            <a:endParaRPr lang="en-US"/>
          </a:p>
        </p:txBody>
      </p:sp>
      <p:sp>
        <p:nvSpPr>
          <p:cNvPr id="9" name="Left Brace 8"/>
          <p:cNvSpPr/>
          <p:nvPr/>
        </p:nvSpPr>
        <p:spPr>
          <a:xfrm>
            <a:off x="685800" y="1905000"/>
            <a:ext cx="76200" cy="762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77337" y="1850409"/>
            <a:ext cx="782587" cy="923330"/>
          </a:xfrm>
          <a:prstGeom prst="rect">
            <a:avLst/>
          </a:prstGeom>
          <a:noFill/>
        </p:spPr>
        <p:txBody>
          <a:bodyPr wrap="none" rtlCol="0">
            <a:spAutoFit/>
          </a:bodyPr>
          <a:lstStyle/>
          <a:p>
            <a:pPr algn="ctr"/>
            <a:r>
              <a:rPr lang="en-US" dirty="0" smtClean="0"/>
              <a:t>High</a:t>
            </a:r>
          </a:p>
          <a:p>
            <a:pPr algn="ctr"/>
            <a:r>
              <a:rPr lang="en-US" dirty="0" smtClean="0"/>
              <a:t>Res</a:t>
            </a:r>
          </a:p>
          <a:p>
            <a:pPr algn="ctr"/>
            <a:r>
              <a:rPr lang="en-US" dirty="0" smtClean="0"/>
              <a:t>timing</a:t>
            </a:r>
            <a:endParaRPr lang="en-US" dirty="0"/>
          </a:p>
        </p:txBody>
      </p:sp>
      <p:sp>
        <p:nvSpPr>
          <p:cNvPr id="11" name="TextBox 10"/>
          <p:cNvSpPr txBox="1"/>
          <p:nvPr/>
        </p:nvSpPr>
        <p:spPr>
          <a:xfrm>
            <a:off x="8610600" y="1654314"/>
            <a:ext cx="407484" cy="707886"/>
          </a:xfrm>
          <a:prstGeom prst="rect">
            <a:avLst/>
          </a:prstGeom>
          <a:noFill/>
        </p:spPr>
        <p:txBody>
          <a:bodyPr wrap="none" rtlCol="0">
            <a:spAutoFit/>
          </a:bodyPr>
          <a:lstStyle/>
          <a:p>
            <a:r>
              <a:rPr lang="en-US" sz="4000" dirty="0" smtClean="0">
                <a:solidFill>
                  <a:srgbClr val="FF0000"/>
                </a:solidFill>
              </a:rPr>
              <a:t>x</a:t>
            </a:r>
            <a:endParaRPr lang="en-US" sz="4000" dirty="0">
              <a:solidFill>
                <a:srgbClr val="FF0000"/>
              </a:solidFill>
            </a:endParaRPr>
          </a:p>
        </p:txBody>
      </p:sp>
      <p:cxnSp>
        <p:nvCxnSpPr>
          <p:cNvPr id="13" name="Straight Arrow Connector 12"/>
          <p:cNvCxnSpPr/>
          <p:nvPr/>
        </p:nvCxnSpPr>
        <p:spPr>
          <a:xfrm flipH="1">
            <a:off x="8534400" y="1752600"/>
            <a:ext cx="3810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14400" y="-76200"/>
            <a:ext cx="7577011" cy="707886"/>
          </a:xfrm>
          <a:prstGeom prst="rect">
            <a:avLst/>
          </a:prstGeom>
          <a:noFill/>
        </p:spPr>
        <p:txBody>
          <a:bodyPr wrap="none" rtlCol="0">
            <a:spAutoFit/>
          </a:bodyPr>
          <a:lstStyle/>
          <a:p>
            <a:r>
              <a:rPr lang="en-US" sz="4000" dirty="0" smtClean="0">
                <a:solidFill>
                  <a:srgbClr val="FF0000"/>
                </a:solidFill>
              </a:rPr>
              <a:t>From Sep. 30 brainstorming session</a:t>
            </a:r>
            <a:endParaRPr lang="en-US" sz="4000" dirty="0">
              <a:solidFill>
                <a:srgbClr val="FF0000"/>
              </a:solidFill>
            </a:endParaRPr>
          </a:p>
        </p:txBody>
      </p:sp>
      <p:sp>
        <p:nvSpPr>
          <p:cNvPr id="16" name="TextBox 15"/>
          <p:cNvSpPr txBox="1"/>
          <p:nvPr/>
        </p:nvSpPr>
        <p:spPr>
          <a:xfrm>
            <a:off x="2667000" y="6248400"/>
            <a:ext cx="4546437" cy="369332"/>
          </a:xfrm>
          <a:prstGeom prst="rect">
            <a:avLst/>
          </a:prstGeom>
          <a:noFill/>
        </p:spPr>
        <p:txBody>
          <a:bodyPr wrap="none" rtlCol="0">
            <a:spAutoFit/>
          </a:bodyPr>
          <a:lstStyle/>
          <a:p>
            <a:r>
              <a:rPr lang="en-US" b="1" dirty="0" smtClean="0">
                <a:solidFill>
                  <a:srgbClr val="FF0000"/>
                </a:solidFill>
              </a:rPr>
              <a:t>X  F1 TDCs need other strategy – not available</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0" y="0"/>
            <a:ext cx="9144000" cy="844550"/>
          </a:xfrm>
        </p:spPr>
        <p:txBody>
          <a:bodyPr/>
          <a:lstStyle/>
          <a:p>
            <a:pPr eaLnBrk="1" hangingPunct="1"/>
            <a:r>
              <a:rPr lang="en-US" dirty="0" smtClean="0"/>
              <a:t>Production Board Quantities – per C. Cuevas</a:t>
            </a:r>
          </a:p>
        </p:txBody>
      </p:sp>
      <p:graphicFrame>
        <p:nvGraphicFramePr>
          <p:cNvPr id="3" name="Table 2"/>
          <p:cNvGraphicFramePr>
            <a:graphicFrameLocks noGrp="1"/>
          </p:cNvGraphicFramePr>
          <p:nvPr/>
        </p:nvGraphicFramePr>
        <p:xfrm>
          <a:off x="530709" y="881262"/>
          <a:ext cx="8085757" cy="4602480"/>
        </p:xfrm>
        <a:graphic>
          <a:graphicData uri="http://schemas.openxmlformats.org/drawingml/2006/table">
            <a:tbl>
              <a:tblPr firstRow="1" bandRow="1">
                <a:tableStyleId>{21E4AEA4-8DFA-4A89-87EB-49C32662AFE0}</a:tableStyleId>
              </a:tblPr>
              <a:tblGrid>
                <a:gridCol w="1152962"/>
                <a:gridCol w="883041"/>
                <a:gridCol w="821186"/>
                <a:gridCol w="935530"/>
                <a:gridCol w="790002"/>
                <a:gridCol w="1039476"/>
                <a:gridCol w="1029082"/>
                <a:gridCol w="1434478"/>
              </a:tblGrid>
              <a:tr h="403704">
                <a:tc>
                  <a:txBody>
                    <a:bodyPr/>
                    <a:lstStyle/>
                    <a:p>
                      <a:r>
                        <a:rPr lang="en-US" sz="1200" dirty="0" smtClean="0"/>
                        <a:t>Board</a:t>
                      </a:r>
                      <a:r>
                        <a:rPr lang="en-US" sz="1200" baseline="0" dirty="0" smtClean="0"/>
                        <a:t> ID</a:t>
                      </a:r>
                      <a:endParaRPr lang="en-US" sz="1200" dirty="0">
                        <a:solidFill>
                          <a:sysClr val="windowText" lastClr="000000"/>
                        </a:solidFill>
                      </a:endParaRPr>
                    </a:p>
                  </a:txBody>
                  <a:tcPr marL="0" marR="0"/>
                </a:tc>
                <a:tc>
                  <a:txBody>
                    <a:bodyPr/>
                    <a:lstStyle/>
                    <a:p>
                      <a:pPr algn="ctr"/>
                      <a:r>
                        <a:rPr lang="en-US" sz="1200" dirty="0" smtClean="0"/>
                        <a:t>Hall</a:t>
                      </a:r>
                      <a:r>
                        <a:rPr lang="en-US" sz="1200" baseline="0" dirty="0" smtClean="0"/>
                        <a:t> D</a:t>
                      </a:r>
                    </a:p>
                    <a:p>
                      <a:pPr algn="ctr"/>
                      <a:r>
                        <a:rPr lang="en-US" sz="1200" baseline="0" dirty="0" smtClean="0">
                          <a:solidFill>
                            <a:schemeClr val="bg1"/>
                          </a:solidFill>
                        </a:rPr>
                        <a:t>(Spare)</a:t>
                      </a:r>
                      <a:endParaRPr lang="en-US" sz="1200" dirty="0">
                        <a:solidFill>
                          <a:schemeClr val="bg1"/>
                        </a:solidFill>
                      </a:endParaRPr>
                    </a:p>
                  </a:txBody>
                  <a:tcPr marL="0" marR="0" marT="0" marB="0"/>
                </a:tc>
                <a:tc>
                  <a:txBody>
                    <a:bodyPr/>
                    <a:lstStyle/>
                    <a:p>
                      <a:pPr algn="ctr"/>
                      <a:r>
                        <a:rPr lang="en-US" sz="1200" dirty="0" smtClean="0"/>
                        <a:t>Hall</a:t>
                      </a:r>
                      <a:r>
                        <a:rPr lang="en-US" sz="1200" baseline="0" dirty="0" smtClean="0"/>
                        <a:t> B</a:t>
                      </a:r>
                    </a:p>
                    <a:p>
                      <a:pPr algn="ctr"/>
                      <a:r>
                        <a:rPr lang="en-US" sz="1200" baseline="0" dirty="0" smtClean="0"/>
                        <a:t>(Spare)</a:t>
                      </a:r>
                    </a:p>
                    <a:p>
                      <a:pPr algn="ctr"/>
                      <a:endParaRPr lang="en-US" sz="1200" dirty="0">
                        <a:solidFill>
                          <a:sysClr val="windowText" lastClr="000000"/>
                        </a:solidFill>
                      </a:endParaRPr>
                    </a:p>
                  </a:txBody>
                  <a:tcPr marL="0" marR="0" marT="0" marB="0"/>
                </a:tc>
                <a:tc>
                  <a:txBody>
                    <a:bodyPr/>
                    <a:lstStyle/>
                    <a:p>
                      <a:pPr algn="ctr"/>
                      <a:r>
                        <a:rPr lang="en-US" sz="1200" dirty="0" smtClean="0">
                          <a:solidFill>
                            <a:schemeClr val="bg1"/>
                          </a:solidFill>
                        </a:rPr>
                        <a:t>Hall A</a:t>
                      </a:r>
                      <a:endParaRPr lang="en-US" sz="1200" dirty="0">
                        <a:solidFill>
                          <a:schemeClr val="bg1"/>
                        </a:solidFill>
                      </a:endParaRPr>
                    </a:p>
                  </a:txBody>
                  <a:tcPr marL="0" marR="0" marT="0" marB="0"/>
                </a:tc>
                <a:tc>
                  <a:txBody>
                    <a:bodyPr/>
                    <a:lstStyle/>
                    <a:p>
                      <a:pPr algn="ctr"/>
                      <a:r>
                        <a:rPr lang="en-US" sz="1200" dirty="0" smtClean="0">
                          <a:solidFill>
                            <a:schemeClr val="bg1"/>
                          </a:solidFill>
                        </a:rPr>
                        <a:t>Hall C</a:t>
                      </a:r>
                      <a:endParaRPr lang="en-US" sz="1200" dirty="0">
                        <a:solidFill>
                          <a:schemeClr val="bg1"/>
                        </a:solidFill>
                      </a:endParaRPr>
                    </a:p>
                  </a:txBody>
                  <a:tcPr marL="0" marR="0" marT="0" marB="0"/>
                </a:tc>
                <a:tc>
                  <a:txBody>
                    <a:bodyPr/>
                    <a:lstStyle/>
                    <a:p>
                      <a:pPr algn="ctr"/>
                      <a:r>
                        <a:rPr lang="en-US" sz="1200" dirty="0" smtClean="0">
                          <a:solidFill>
                            <a:schemeClr val="bg1"/>
                          </a:solidFill>
                        </a:rPr>
                        <a:t>‘Physics’</a:t>
                      </a:r>
                    </a:p>
                    <a:p>
                      <a:pPr algn="ctr"/>
                      <a:r>
                        <a:rPr lang="en-US" sz="1200" dirty="0" smtClean="0">
                          <a:solidFill>
                            <a:schemeClr val="bg1"/>
                          </a:solidFill>
                        </a:rPr>
                        <a:t>FEG</a:t>
                      </a:r>
                    </a:p>
                    <a:p>
                      <a:pPr algn="ctr"/>
                      <a:r>
                        <a:rPr lang="en-US" sz="1200" dirty="0" smtClean="0">
                          <a:solidFill>
                            <a:schemeClr val="bg1"/>
                          </a:solidFill>
                        </a:rPr>
                        <a:t>DAQ</a:t>
                      </a:r>
                      <a:endParaRPr lang="en-US" sz="1200" dirty="0">
                        <a:solidFill>
                          <a:schemeClr val="bg1"/>
                        </a:solidFill>
                      </a:endParaRPr>
                    </a:p>
                  </a:txBody>
                  <a:tcPr marL="0" marR="0" marT="0" marB="0"/>
                </a:tc>
                <a:tc>
                  <a:txBody>
                    <a:bodyPr/>
                    <a:lstStyle/>
                    <a:p>
                      <a:pPr algn="ctr"/>
                      <a:r>
                        <a:rPr lang="en-US" sz="1400" dirty="0" smtClean="0">
                          <a:solidFill>
                            <a:schemeClr val="bg1"/>
                          </a:solidFill>
                        </a:rPr>
                        <a:t>Totals</a:t>
                      </a:r>
                    </a:p>
                    <a:p>
                      <a:pPr algn="ctr"/>
                      <a:r>
                        <a:rPr lang="en-US" sz="1400" dirty="0" smtClean="0">
                          <a:solidFill>
                            <a:schemeClr val="bg1"/>
                          </a:solidFill>
                        </a:rPr>
                        <a:t>$FY12</a:t>
                      </a:r>
                      <a:endParaRPr lang="en-US" sz="1400" dirty="0">
                        <a:solidFill>
                          <a:schemeClr val="bg1"/>
                        </a:solidFill>
                      </a:endParaRPr>
                    </a:p>
                  </a:txBody>
                  <a:tcPr marL="0" marR="0" marT="0" marB="0" anchorCtr="1"/>
                </a:tc>
                <a:tc>
                  <a:txBody>
                    <a:bodyPr/>
                    <a:lstStyle/>
                    <a:p>
                      <a:pPr algn="ctr"/>
                      <a:r>
                        <a:rPr lang="en-US" sz="1400" dirty="0" smtClean="0">
                          <a:solidFill>
                            <a:schemeClr val="bg1"/>
                          </a:solidFill>
                        </a:rPr>
                        <a:t>SOLID</a:t>
                      </a:r>
                    </a:p>
                  </a:txBody>
                  <a:tcPr marL="0" marR="0" marT="0" marB="0" anchorCtr="1"/>
                </a:tc>
              </a:tr>
              <a:tr h="403704">
                <a:tc>
                  <a:txBody>
                    <a:bodyPr/>
                    <a:lstStyle/>
                    <a:p>
                      <a:r>
                        <a:rPr lang="en-US" sz="1200" b="1" dirty="0" smtClean="0"/>
                        <a:t>FADC250</a:t>
                      </a:r>
                    </a:p>
                    <a:p>
                      <a:endParaRPr lang="en-US" sz="1200" b="1" dirty="0"/>
                    </a:p>
                  </a:txBody>
                  <a:tcPr marL="0" marR="0" anchor="ctr"/>
                </a:tc>
                <a:tc>
                  <a:txBody>
                    <a:bodyPr/>
                    <a:lstStyle/>
                    <a:p>
                      <a:pPr algn="ctr"/>
                      <a:r>
                        <a:rPr lang="en-US" sz="1400" b="1" dirty="0" smtClean="0"/>
                        <a:t>   332 </a:t>
                      </a:r>
                      <a:r>
                        <a:rPr lang="en-US" sz="1800" b="1" dirty="0" smtClean="0">
                          <a:solidFill>
                            <a:srgbClr val="FF0000"/>
                          </a:solidFill>
                        </a:rPr>
                        <a:t>*</a:t>
                      </a:r>
                    </a:p>
                    <a:p>
                      <a:pPr algn="ctr"/>
                      <a:r>
                        <a:rPr lang="en-US" sz="1400" dirty="0" smtClean="0"/>
                        <a:t>(18)</a:t>
                      </a:r>
                      <a:endParaRPr lang="en-US" sz="1400" dirty="0"/>
                    </a:p>
                  </a:txBody>
                  <a:tcPr marL="0" marR="0" marT="0" marB="0" anchor="ctr"/>
                </a:tc>
                <a:tc>
                  <a:txBody>
                    <a:bodyPr/>
                    <a:lstStyle/>
                    <a:p>
                      <a:pPr algn="ctr"/>
                      <a:r>
                        <a:rPr lang="en-US" sz="1400" b="1" dirty="0" smtClean="0"/>
                        <a:t>    301 </a:t>
                      </a:r>
                      <a:r>
                        <a:rPr lang="en-US" sz="1800" b="1" dirty="0" smtClean="0">
                          <a:solidFill>
                            <a:srgbClr val="FF0000"/>
                          </a:solidFill>
                        </a:rPr>
                        <a:t>**</a:t>
                      </a:r>
                    </a:p>
                    <a:p>
                      <a:pPr algn="ctr"/>
                      <a:r>
                        <a:rPr lang="en-US" sz="1400" dirty="0" smtClean="0"/>
                        <a:t>(16)</a:t>
                      </a:r>
                      <a:endParaRPr lang="en-US" sz="1400" dirty="0"/>
                    </a:p>
                  </a:txBody>
                  <a:tcPr marL="0" marR="0" marT="0" marB="0" anchor="ctr"/>
                </a:tc>
                <a:tc>
                  <a:txBody>
                    <a:bodyPr/>
                    <a:lstStyle/>
                    <a:p>
                      <a:pPr algn="ctr"/>
                      <a:r>
                        <a:rPr lang="en-US" sz="1400" b="1" dirty="0" smtClean="0"/>
                        <a:t>4</a:t>
                      </a:r>
                      <a:endParaRPr lang="en-US" sz="1400" b="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31 </a:t>
                      </a:r>
                      <a:r>
                        <a:rPr kumimoji="0" lang="en-US" sz="1800" b="1" i="0" u="none" strike="noStrike" kern="1200" cap="none" spc="0" normalizeH="0" baseline="30000" noProof="0" dirty="0" smtClean="0">
                          <a:ln>
                            <a:noFill/>
                          </a:ln>
                          <a:solidFill>
                            <a:srgbClr val="FF0000"/>
                          </a:solidFill>
                          <a:effectLst/>
                          <a:uLnTx/>
                          <a:uFillTx/>
                          <a:latin typeface="+mn-lt"/>
                          <a:ea typeface="+mn-ea"/>
                          <a:cs typeface="+mn-cs"/>
                        </a:rPr>
                        <a:t>+</a:t>
                      </a:r>
                      <a:endParaRPr lang="en-US" sz="1400" b="1" baseline="30000"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16        </a:t>
                      </a:r>
                      <a:endParaRPr lang="en-US" sz="1800" b="1" dirty="0">
                        <a:solidFill>
                          <a:srgbClr val="FF0000"/>
                        </a:solidFill>
                      </a:endParaRPr>
                    </a:p>
                  </a:txBody>
                  <a:tcPr marL="0" marR="0" marT="0" marB="0" anchor="ctr"/>
                </a:tc>
                <a:tc>
                  <a:txBody>
                    <a:bodyPr/>
                    <a:lstStyle/>
                    <a:p>
                      <a:pPr algn="ctr"/>
                      <a:r>
                        <a:rPr lang="en-US" sz="1400" b="1" dirty="0" smtClean="0"/>
                        <a:t>694</a:t>
                      </a:r>
                      <a:endParaRPr lang="en-US" sz="1400" b="1" dirty="0"/>
                    </a:p>
                  </a:txBody>
                  <a:tcPr marL="0" marR="0" marT="0" marB="0" anchor="ctr"/>
                </a:tc>
                <a:tc>
                  <a:txBody>
                    <a:bodyPr/>
                    <a:lstStyle/>
                    <a:p>
                      <a:pPr algn="ctr"/>
                      <a:r>
                        <a:rPr lang="en-US" sz="1400" dirty="0" smtClean="0">
                          <a:solidFill>
                            <a:srgbClr val="FF0000"/>
                          </a:solidFill>
                        </a:rPr>
                        <a:t>210</a:t>
                      </a:r>
                      <a:endParaRPr lang="en-US" sz="1400" dirty="0">
                        <a:solidFill>
                          <a:srgbClr val="FF0000"/>
                        </a:solidFill>
                      </a:endParaRPr>
                    </a:p>
                  </a:txBody>
                  <a:tcPr marL="0" marR="0" marT="0" marB="0" anchor="ctr"/>
                </a:tc>
              </a:tr>
              <a:tr h="357723">
                <a:tc>
                  <a:txBody>
                    <a:bodyPr/>
                    <a:lstStyle/>
                    <a:p>
                      <a:r>
                        <a:rPr lang="en-US" sz="1200" b="1" dirty="0" smtClean="0"/>
                        <a:t>T</a:t>
                      </a:r>
                      <a:r>
                        <a:rPr lang="en-US" sz="1200" dirty="0" smtClean="0"/>
                        <a:t>rigger </a:t>
                      </a:r>
                      <a:r>
                        <a:rPr lang="en-US" sz="1200" b="1" dirty="0" smtClean="0"/>
                        <a:t>I</a:t>
                      </a:r>
                      <a:r>
                        <a:rPr lang="en-US" sz="1200" dirty="0" smtClean="0"/>
                        <a:t>nterface</a:t>
                      </a:r>
                    </a:p>
                    <a:p>
                      <a:endParaRPr lang="en-US" sz="1200" dirty="0"/>
                    </a:p>
                  </a:txBody>
                  <a:tcPr marL="0" marR="0" anchor="ctr"/>
                </a:tc>
                <a:tc>
                  <a:txBody>
                    <a:bodyPr/>
                    <a:lstStyle/>
                    <a:p>
                      <a:pPr algn="ctr"/>
                      <a:r>
                        <a:rPr lang="en-US" sz="1400" b="1" dirty="0" smtClean="0"/>
                        <a:t>57</a:t>
                      </a:r>
                    </a:p>
                    <a:p>
                      <a:pPr algn="ctr"/>
                      <a:r>
                        <a:rPr lang="en-US" sz="1400" dirty="0" smtClean="0"/>
                        <a:t>(8)</a:t>
                      </a:r>
                      <a:endParaRPr lang="en-US" sz="1400" dirty="0"/>
                    </a:p>
                  </a:txBody>
                  <a:tcPr marL="0" marR="0" marT="0" marB="0" anchor="ctr"/>
                </a:tc>
                <a:tc>
                  <a:txBody>
                    <a:bodyPr/>
                    <a:lstStyle/>
                    <a:p>
                      <a:pPr algn="ctr"/>
                      <a:r>
                        <a:rPr lang="en-US" sz="1400" b="1" dirty="0" smtClean="0"/>
                        <a:t>64</a:t>
                      </a:r>
                    </a:p>
                    <a:p>
                      <a:pPr algn="ctr"/>
                      <a:r>
                        <a:rPr lang="en-US" sz="1400" dirty="0" smtClean="0"/>
                        <a:t>(8)</a:t>
                      </a:r>
                      <a:endParaRPr lang="en-US" sz="1400"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6</a:t>
                      </a:r>
                      <a:endParaRPr lang="en-US" sz="1400" b="1" dirty="0"/>
                    </a:p>
                  </a:txBody>
                  <a:tcPr marL="0" marR="0" marT="0" marB="0" anchor="ctr"/>
                </a:tc>
                <a:tc>
                  <a:txBody>
                    <a:bodyPr/>
                    <a:lstStyle/>
                    <a:p>
                      <a:pPr algn="ctr"/>
                      <a:r>
                        <a:rPr lang="en-US" sz="1400" b="1" dirty="0" smtClean="0"/>
                        <a:t>131</a:t>
                      </a:r>
                      <a:endParaRPr lang="en-US" sz="1400" b="1" dirty="0"/>
                    </a:p>
                  </a:txBody>
                  <a:tcPr marL="0" marR="0" marT="0" marB="0" anchor="ctr"/>
                </a:tc>
                <a:tc>
                  <a:txBody>
                    <a:bodyPr/>
                    <a:lstStyle/>
                    <a:p>
                      <a:pPr algn="ctr"/>
                      <a:r>
                        <a:rPr lang="en-US" sz="1400" dirty="0" smtClean="0">
                          <a:solidFill>
                            <a:srgbClr val="FF0000"/>
                          </a:solidFill>
                        </a:rPr>
                        <a:t>60</a:t>
                      </a:r>
                      <a:endParaRPr lang="en-US" sz="1400" dirty="0">
                        <a:solidFill>
                          <a:srgbClr val="FF0000"/>
                        </a:solidFill>
                      </a:endParaRPr>
                    </a:p>
                  </a:txBody>
                  <a:tcPr marL="0" marR="0" marT="0" marB="0" anchor="ctr"/>
                </a:tc>
              </a:tr>
              <a:tr h="403704">
                <a:tc>
                  <a:txBody>
                    <a:bodyPr/>
                    <a:lstStyle/>
                    <a:p>
                      <a:r>
                        <a:rPr lang="en-US" sz="1200" b="1" dirty="0" smtClean="0"/>
                        <a:t>S</a:t>
                      </a:r>
                      <a:r>
                        <a:rPr lang="en-US" sz="1200" dirty="0" smtClean="0"/>
                        <a:t>ignal </a:t>
                      </a:r>
                      <a:r>
                        <a:rPr lang="en-US" sz="1200" b="1" dirty="0" smtClean="0"/>
                        <a:t>D</a:t>
                      </a:r>
                      <a:r>
                        <a:rPr lang="en-US" sz="1200" dirty="0" smtClean="0"/>
                        <a:t>istribution</a:t>
                      </a:r>
                    </a:p>
                    <a:p>
                      <a:endParaRPr lang="en-US" sz="1200" dirty="0"/>
                    </a:p>
                  </a:txBody>
                  <a:tcPr marL="0" marR="0" anchor="ctr"/>
                </a:tc>
                <a:tc>
                  <a:txBody>
                    <a:bodyPr/>
                    <a:lstStyle/>
                    <a:p>
                      <a:pPr algn="ctr"/>
                      <a:r>
                        <a:rPr lang="en-US" sz="1400" b="1" dirty="0" smtClean="0"/>
                        <a:t>57</a:t>
                      </a:r>
                    </a:p>
                    <a:p>
                      <a:pPr algn="ctr"/>
                      <a:r>
                        <a:rPr lang="en-US" sz="1400" dirty="0" smtClean="0"/>
                        <a:t>(8)</a:t>
                      </a:r>
                      <a:endParaRPr lang="en-US" sz="1400" dirty="0"/>
                    </a:p>
                  </a:txBody>
                  <a:tcPr marL="0" marR="0" marT="0" marB="0" anchor="ctr"/>
                </a:tc>
                <a:tc>
                  <a:txBody>
                    <a:bodyPr/>
                    <a:lstStyle/>
                    <a:p>
                      <a:pPr algn="ctr"/>
                      <a:r>
                        <a:rPr lang="en-US" sz="1400" b="1" dirty="0" smtClean="0"/>
                        <a:t>49</a:t>
                      </a:r>
                    </a:p>
                    <a:p>
                      <a:pPr algn="ctr"/>
                      <a:r>
                        <a:rPr lang="en-US" sz="1400" dirty="0" smtClean="0"/>
                        <a:t>(9)</a:t>
                      </a:r>
                      <a:endParaRPr lang="en-US" sz="1400"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112</a:t>
                      </a:r>
                      <a:endParaRPr lang="en-US" sz="1400" b="1" dirty="0"/>
                    </a:p>
                  </a:txBody>
                  <a:tcPr marL="0" marR="0" marT="0" marB="0" anchor="ctr"/>
                </a:tc>
                <a:tc>
                  <a:txBody>
                    <a:bodyPr/>
                    <a:lstStyle/>
                    <a:p>
                      <a:pPr algn="ctr"/>
                      <a:r>
                        <a:rPr lang="en-US" sz="1400" dirty="0" smtClean="0">
                          <a:solidFill>
                            <a:srgbClr val="FF0000"/>
                          </a:solidFill>
                        </a:rPr>
                        <a:t>60</a:t>
                      </a:r>
                      <a:endParaRPr lang="en-US" sz="1400" dirty="0">
                        <a:solidFill>
                          <a:srgbClr val="FF0000"/>
                        </a:solidFill>
                      </a:endParaRPr>
                    </a:p>
                  </a:txBody>
                  <a:tcPr marL="0" marR="0" marT="0" marB="0" anchor="ctr"/>
                </a:tc>
              </a:tr>
              <a:tr h="403704">
                <a:tc>
                  <a:txBody>
                    <a:bodyPr/>
                    <a:lstStyle/>
                    <a:p>
                      <a:r>
                        <a:rPr lang="en-US" sz="1200" b="1" dirty="0" smtClean="0"/>
                        <a:t>C</a:t>
                      </a:r>
                      <a:r>
                        <a:rPr lang="en-US" sz="1200" dirty="0" smtClean="0"/>
                        <a:t>rate </a:t>
                      </a:r>
                      <a:r>
                        <a:rPr lang="en-US" sz="1200" b="1" dirty="0" smtClean="0"/>
                        <a:t>T</a:t>
                      </a:r>
                      <a:r>
                        <a:rPr lang="en-US" sz="1200" dirty="0" smtClean="0"/>
                        <a:t>rigger </a:t>
                      </a:r>
                      <a:r>
                        <a:rPr lang="en-US" sz="1200" b="1" dirty="0" smtClean="0"/>
                        <a:t>P</a:t>
                      </a:r>
                      <a:r>
                        <a:rPr lang="en-US" sz="1200" dirty="0" smtClean="0"/>
                        <a:t>rocessor</a:t>
                      </a:r>
                      <a:endParaRPr lang="en-US" sz="1200" dirty="0"/>
                    </a:p>
                  </a:txBody>
                  <a:tcPr marL="0" marR="0" anchor="ctr"/>
                </a:tc>
                <a:tc>
                  <a:txBody>
                    <a:bodyPr/>
                    <a:lstStyle/>
                    <a:p>
                      <a:pPr algn="ctr"/>
                      <a:r>
                        <a:rPr lang="en-US" sz="1400" b="1" dirty="0" smtClean="0"/>
                        <a:t>23</a:t>
                      </a:r>
                      <a:endParaRPr lang="en-US" sz="1400" b="1" dirty="0"/>
                    </a:p>
                  </a:txBody>
                  <a:tcPr marL="0" marR="0" marT="0" marB="0" anchor="ctr"/>
                </a:tc>
                <a:tc>
                  <a:txBody>
                    <a:bodyPr/>
                    <a:lstStyle/>
                    <a:p>
                      <a:pPr algn="ctr"/>
                      <a:r>
                        <a:rPr lang="en-US" sz="1400" b="1" dirty="0" smtClean="0"/>
                        <a:t>21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49</a:t>
                      </a:r>
                      <a:endParaRPr lang="en-US" sz="1400" b="1" dirty="0"/>
                    </a:p>
                  </a:txBody>
                  <a:tcPr marL="0" marR="0" marT="0" marB="0" anchor="ctr"/>
                </a:tc>
                <a:tc>
                  <a:txBody>
                    <a:bodyPr/>
                    <a:lstStyle/>
                    <a:p>
                      <a:pPr algn="ctr"/>
                      <a:r>
                        <a:rPr lang="en-US" sz="1400" dirty="0" smtClean="0">
                          <a:solidFill>
                            <a:srgbClr val="FF0000"/>
                          </a:solidFill>
                        </a:rPr>
                        <a:t>60</a:t>
                      </a:r>
                      <a:endParaRPr lang="en-US" sz="1400" dirty="0">
                        <a:solidFill>
                          <a:srgbClr val="FF0000"/>
                        </a:solidFill>
                      </a:endParaRPr>
                    </a:p>
                  </a:txBody>
                  <a:tcPr marL="0" marR="0" marT="0" marB="0" anchor="ctr"/>
                </a:tc>
              </a:tr>
              <a:tr h="403704">
                <a:tc>
                  <a:txBody>
                    <a:bodyPr/>
                    <a:lstStyle/>
                    <a:p>
                      <a:r>
                        <a:rPr lang="en-US" sz="1200" b="1" dirty="0" smtClean="0"/>
                        <a:t>S</a:t>
                      </a:r>
                      <a:r>
                        <a:rPr lang="en-US" sz="1200" dirty="0" smtClean="0"/>
                        <a:t>ub-</a:t>
                      </a:r>
                      <a:r>
                        <a:rPr lang="en-US" sz="1200" b="1" dirty="0" smtClean="0"/>
                        <a:t>S</a:t>
                      </a:r>
                      <a:r>
                        <a:rPr lang="en-US" sz="1200" dirty="0" smtClean="0"/>
                        <a:t>ystem </a:t>
                      </a:r>
                      <a:r>
                        <a:rPr lang="en-US" sz="1200" b="1" dirty="0" smtClean="0"/>
                        <a:t>P</a:t>
                      </a:r>
                      <a:r>
                        <a:rPr lang="en-US" sz="1200" dirty="0" smtClean="0"/>
                        <a:t>rocessor</a:t>
                      </a:r>
                      <a:endParaRPr lang="en-US" sz="1200" dirty="0"/>
                    </a:p>
                  </a:txBody>
                  <a:tcPr marL="0" marR="0" anchor="ctr"/>
                </a:tc>
                <a:tc>
                  <a:txBody>
                    <a:bodyPr/>
                    <a:lstStyle/>
                    <a:p>
                      <a:pPr algn="ctr"/>
                      <a:r>
                        <a:rPr lang="en-US" sz="1400" b="1" dirty="0" smtClean="0"/>
                        <a:t>8</a:t>
                      </a:r>
                      <a:endParaRPr lang="en-US" sz="1400" b="1" dirty="0"/>
                    </a:p>
                  </a:txBody>
                  <a:tcPr marL="0" marR="0" marT="0" marB="0" anchor="ctr"/>
                </a:tc>
                <a:tc>
                  <a:txBody>
                    <a:bodyPr/>
                    <a:lstStyle/>
                    <a:p>
                      <a:pPr algn="ctr"/>
                      <a:r>
                        <a:rPr lang="en-US" sz="1400" b="1" dirty="0" smtClean="0"/>
                        <a:t>14</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25</a:t>
                      </a:r>
                      <a:endParaRPr lang="en-US" sz="1400" b="1" dirty="0"/>
                    </a:p>
                  </a:txBody>
                  <a:tcPr marL="0" marR="0" marT="0" marB="0" anchor="ctr"/>
                </a:tc>
                <a:tc>
                  <a:txBody>
                    <a:bodyPr/>
                    <a:lstStyle/>
                    <a:p>
                      <a:pPr algn="ctr"/>
                      <a:r>
                        <a:rPr lang="en-US" sz="1400" dirty="0" smtClean="0">
                          <a:solidFill>
                            <a:srgbClr val="FF0000"/>
                          </a:solidFill>
                        </a:rPr>
                        <a:t>8</a:t>
                      </a:r>
                      <a:endParaRPr lang="en-US" sz="1400" dirty="0">
                        <a:solidFill>
                          <a:srgbClr val="FF0000"/>
                        </a:solidFill>
                      </a:endParaRPr>
                    </a:p>
                  </a:txBody>
                  <a:tcPr marL="0" marR="0" marT="0" marB="0" anchor="ctr"/>
                </a:tc>
              </a:tr>
              <a:tr h="403704">
                <a:tc>
                  <a:txBody>
                    <a:bodyPr/>
                    <a:lstStyle/>
                    <a:p>
                      <a:r>
                        <a:rPr lang="en-US" sz="1200" b="1" dirty="0" smtClean="0"/>
                        <a:t>G</a:t>
                      </a:r>
                      <a:r>
                        <a:rPr lang="en-US" sz="1200" dirty="0" smtClean="0"/>
                        <a:t>lobal </a:t>
                      </a:r>
                      <a:r>
                        <a:rPr lang="en-US" sz="1200" b="1" dirty="0" smtClean="0"/>
                        <a:t>T</a:t>
                      </a:r>
                      <a:r>
                        <a:rPr lang="en-US" sz="1200" dirty="0" smtClean="0"/>
                        <a:t>rigger </a:t>
                      </a:r>
                      <a:r>
                        <a:rPr lang="en-US" sz="1200" b="1" dirty="0" smtClean="0"/>
                        <a:t>P</a:t>
                      </a:r>
                      <a:r>
                        <a:rPr lang="en-US" sz="1200" dirty="0" smtClean="0"/>
                        <a:t>rocessor</a:t>
                      </a:r>
                      <a:endParaRPr lang="en-US" sz="1200" dirty="0"/>
                    </a:p>
                  </a:txBody>
                  <a:tcPr marL="0" marR="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7</a:t>
                      </a:r>
                      <a:endParaRPr lang="en-US" sz="1400" b="1" dirty="0"/>
                    </a:p>
                  </a:txBody>
                  <a:tcPr marL="0" marR="0" marT="0" marB="0" anchor="ctr"/>
                </a:tc>
                <a:tc>
                  <a:txBody>
                    <a:bodyPr/>
                    <a:lstStyle/>
                    <a:p>
                      <a:pPr algn="ctr"/>
                      <a:r>
                        <a:rPr lang="en-US" sz="1400" dirty="0" smtClean="0">
                          <a:solidFill>
                            <a:srgbClr val="FF0000"/>
                          </a:solidFill>
                        </a:rPr>
                        <a:t>2</a:t>
                      </a:r>
                      <a:endParaRPr lang="en-US" sz="1400" dirty="0">
                        <a:solidFill>
                          <a:srgbClr val="FF0000"/>
                        </a:solidFill>
                      </a:endParaRPr>
                    </a:p>
                  </a:txBody>
                  <a:tcPr marL="0" marR="0" marT="0" marB="0" anchor="ctr"/>
                </a:tc>
              </a:tr>
              <a:tr h="403704">
                <a:tc>
                  <a:txBody>
                    <a:bodyPr/>
                    <a:lstStyle/>
                    <a:p>
                      <a:r>
                        <a:rPr lang="en-US" sz="1200" b="1" dirty="0" smtClean="0"/>
                        <a:t>T</a:t>
                      </a:r>
                      <a:r>
                        <a:rPr lang="en-US" sz="1200" dirty="0" smtClean="0"/>
                        <a:t>rigger </a:t>
                      </a:r>
                      <a:r>
                        <a:rPr lang="en-US" sz="1200" b="1" dirty="0" smtClean="0"/>
                        <a:t>D</a:t>
                      </a:r>
                      <a:r>
                        <a:rPr lang="en-US" sz="1200" dirty="0" smtClean="0"/>
                        <a:t>istribution</a:t>
                      </a:r>
                      <a:endParaRPr lang="en-US" sz="1200" dirty="0"/>
                    </a:p>
                  </a:txBody>
                  <a:tcPr marL="0" marR="0" anchor="ctr"/>
                </a:tc>
                <a:tc>
                  <a:txBody>
                    <a:bodyPr/>
                    <a:lstStyle/>
                    <a:p>
                      <a:pPr algn="ctr"/>
                      <a:r>
                        <a:rPr lang="en-US" sz="1400" b="1" dirty="0" smtClean="0"/>
                        <a:t>10</a:t>
                      </a:r>
                      <a:endParaRPr lang="en-US" sz="1400" b="1" dirty="0"/>
                    </a:p>
                  </a:txBody>
                  <a:tcPr marL="0" marR="0" marT="0" marB="0" anchor="ctr"/>
                </a:tc>
                <a:tc>
                  <a:txBody>
                    <a:bodyPr/>
                    <a:lstStyle/>
                    <a:p>
                      <a:pPr algn="ctr"/>
                      <a:r>
                        <a:rPr lang="en-US" sz="1400" b="1" dirty="0" smtClean="0"/>
                        <a:t>10</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endParaRPr lang="en-US" sz="1400" b="1" dirty="0" smtClean="0"/>
                    </a:p>
                    <a:p>
                      <a:pPr algn="ctr"/>
                      <a:r>
                        <a:rPr lang="en-US" sz="1400" b="1" dirty="0" smtClean="0"/>
                        <a:t>24</a:t>
                      </a:r>
                    </a:p>
                    <a:p>
                      <a:pPr algn="ctr"/>
                      <a:endParaRPr lang="en-US" sz="1400" b="1" dirty="0"/>
                    </a:p>
                  </a:txBody>
                  <a:tcPr marL="0" marR="0" marT="0" marB="0" anchor="ctr"/>
                </a:tc>
                <a:tc>
                  <a:txBody>
                    <a:bodyPr/>
                    <a:lstStyle/>
                    <a:p>
                      <a:pPr algn="ctr"/>
                      <a:r>
                        <a:rPr lang="en-US" sz="1400" dirty="0" smtClean="0">
                          <a:solidFill>
                            <a:srgbClr val="FF0000"/>
                          </a:solidFill>
                        </a:rPr>
                        <a:t>8</a:t>
                      </a:r>
                      <a:endParaRPr lang="en-US" sz="1400" dirty="0">
                        <a:solidFill>
                          <a:srgbClr val="FF0000"/>
                        </a:solidFill>
                      </a:endParaRPr>
                    </a:p>
                  </a:txBody>
                  <a:tcPr marL="0" marR="0" marT="0" marB="0" anchor="ctr"/>
                </a:tc>
              </a:tr>
              <a:tr h="403704">
                <a:tc>
                  <a:txBody>
                    <a:bodyPr/>
                    <a:lstStyle/>
                    <a:p>
                      <a:r>
                        <a:rPr lang="en-US" sz="1200" b="1" dirty="0" smtClean="0"/>
                        <a:t>T</a:t>
                      </a:r>
                      <a:r>
                        <a:rPr lang="en-US" sz="1200" dirty="0" smtClean="0"/>
                        <a:t>rigger</a:t>
                      </a:r>
                      <a:r>
                        <a:rPr lang="en-US" sz="1200" baseline="0" dirty="0" smtClean="0"/>
                        <a:t> </a:t>
                      </a:r>
                      <a:r>
                        <a:rPr lang="en-US" sz="1200" b="1" baseline="0" dirty="0" smtClean="0"/>
                        <a:t>S</a:t>
                      </a:r>
                      <a:r>
                        <a:rPr lang="en-US" sz="1200" baseline="0" dirty="0" smtClean="0"/>
                        <a:t>upervisor</a:t>
                      </a:r>
                      <a:endParaRPr lang="en-US" sz="1200" dirty="0"/>
                    </a:p>
                  </a:txBody>
                  <a:tcPr marL="0" marR="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2</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1</a:t>
                      </a:r>
                      <a:endParaRPr lang="en-US" sz="1400" b="1" dirty="0"/>
                    </a:p>
                  </a:txBody>
                  <a:tcPr marL="0" marR="0" marT="0" marB="0" anchor="ctr"/>
                </a:tc>
                <a:tc>
                  <a:txBody>
                    <a:bodyPr/>
                    <a:lstStyle/>
                    <a:p>
                      <a:pPr algn="ctr"/>
                      <a:r>
                        <a:rPr lang="en-US" sz="1400" b="1" dirty="0" smtClean="0"/>
                        <a:t>7</a:t>
                      </a:r>
                      <a:endParaRPr lang="en-US" sz="1400" b="1" dirty="0"/>
                    </a:p>
                  </a:txBody>
                  <a:tcPr marL="0" marR="0" marT="0" marB="0" anchor="ctr"/>
                </a:tc>
                <a:tc>
                  <a:txBody>
                    <a:bodyPr/>
                    <a:lstStyle/>
                    <a:p>
                      <a:pPr algn="ctr"/>
                      <a:r>
                        <a:rPr lang="en-US" sz="1400" dirty="0" smtClean="0">
                          <a:solidFill>
                            <a:srgbClr val="FF0000"/>
                          </a:solidFill>
                        </a:rPr>
                        <a:t>1</a:t>
                      </a:r>
                      <a:endParaRPr lang="en-US" sz="1400" dirty="0">
                        <a:solidFill>
                          <a:srgbClr val="FF0000"/>
                        </a:solidFill>
                      </a:endParaRPr>
                    </a:p>
                  </a:txBody>
                  <a:tcPr marL="0" marR="0" marT="0" marB="0" anchor="ctr"/>
                </a:tc>
              </a:tr>
            </a:tbl>
          </a:graphicData>
        </a:graphic>
      </p:graphicFrame>
      <p:sp>
        <p:nvSpPr>
          <p:cNvPr id="4" name="TextBox 3"/>
          <p:cNvSpPr txBox="1"/>
          <p:nvPr/>
        </p:nvSpPr>
        <p:spPr>
          <a:xfrm>
            <a:off x="3581400" y="5638800"/>
            <a:ext cx="3929409" cy="369332"/>
          </a:xfrm>
          <a:prstGeom prst="rect">
            <a:avLst/>
          </a:prstGeom>
          <a:noFill/>
        </p:spPr>
        <p:txBody>
          <a:bodyPr wrap="none" rtlCol="0">
            <a:spAutoFit/>
          </a:bodyPr>
          <a:lstStyle/>
          <a:p>
            <a:r>
              <a:rPr lang="en-US" dirty="0" smtClean="0">
                <a:solidFill>
                  <a:srgbClr val="FF0000"/>
                </a:solidFill>
              </a:rPr>
              <a:t>RE note: Need Hall A to do its share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615553"/>
          </a:xfrm>
        </p:spPr>
        <p:txBody>
          <a:bodyPr lIns="0" tIns="0" rIns="0" bIns="0" anchor="t" anchorCtr="0">
            <a:spAutoFit/>
          </a:bodyPr>
          <a:lstStyle/>
          <a:p>
            <a:pPr eaLnBrk="1" hangingPunct="1"/>
            <a:r>
              <a:rPr lang="en-US" sz="2000" dirty="0" smtClean="0"/>
              <a:t>Production Board Notes – per Chris Cuevas</a:t>
            </a:r>
            <a:br>
              <a:rPr lang="en-US" sz="2000" dirty="0" smtClean="0"/>
            </a:br>
            <a:r>
              <a:rPr lang="en-US" sz="2000" dirty="0" smtClean="0"/>
              <a:t>Other 12GeV Proposed Detectors</a:t>
            </a:r>
          </a:p>
        </p:txBody>
      </p:sp>
      <p:sp>
        <p:nvSpPr>
          <p:cNvPr id="8" name="TextBox 7"/>
          <p:cNvSpPr txBox="1"/>
          <p:nvPr/>
        </p:nvSpPr>
        <p:spPr>
          <a:xfrm>
            <a:off x="48989" y="691766"/>
            <a:ext cx="8981946" cy="6940361"/>
          </a:xfrm>
          <a:prstGeom prst="rect">
            <a:avLst/>
          </a:prstGeom>
          <a:noFill/>
        </p:spPr>
        <p:txBody>
          <a:bodyPr wrap="none" rtlCol="0">
            <a:spAutoFit/>
          </a:bodyPr>
          <a:lstStyle/>
          <a:p>
            <a:r>
              <a:rPr lang="en-US" sz="2800" dirty="0" smtClean="0">
                <a:solidFill>
                  <a:srgbClr val="FF0000"/>
                </a:solidFill>
              </a:rPr>
              <a:t>**</a:t>
            </a:r>
            <a:r>
              <a:rPr lang="en-US" sz="1800" dirty="0" smtClean="0"/>
              <a:t>  CLAS12 ‘baseline’ FADC250 board count is 239</a:t>
            </a:r>
          </a:p>
          <a:p>
            <a:pPr lvl="1">
              <a:buFontTx/>
              <a:buChar char="-"/>
            </a:pPr>
            <a:r>
              <a:rPr lang="en-US" sz="1800" dirty="0" smtClean="0"/>
              <a:t> Central Neutron Detector is 288 channels or 18 boards</a:t>
            </a:r>
          </a:p>
          <a:p>
            <a:pPr lvl="1">
              <a:buFontTx/>
              <a:buChar char="-"/>
            </a:pPr>
            <a:r>
              <a:rPr lang="en-US" sz="1800" dirty="0" smtClean="0"/>
              <a:t> Forward Tagger (PbWO4) calorimeter is 424 channels or 28 boards</a:t>
            </a:r>
          </a:p>
          <a:p>
            <a:pPr lvl="1">
              <a:buFontTx/>
              <a:buChar char="-"/>
            </a:pPr>
            <a:r>
              <a:rPr lang="en-US" sz="1800" dirty="0" smtClean="0"/>
              <a:t> Total on previous page is 301 boards</a:t>
            </a:r>
          </a:p>
          <a:p>
            <a:pPr lvl="1">
              <a:buFontTx/>
              <a:buChar char="-"/>
            </a:pPr>
            <a:endParaRPr lang="en-US" sz="800" dirty="0" smtClean="0"/>
          </a:p>
          <a:p>
            <a:pPr lvl="1">
              <a:buFontTx/>
              <a:buChar char="-"/>
            </a:pPr>
            <a:r>
              <a:rPr lang="en-US" sz="1800" dirty="0" smtClean="0"/>
              <a:t> So, 16 boards are spare</a:t>
            </a:r>
          </a:p>
          <a:p>
            <a:pPr lvl="1">
              <a:buFontTx/>
              <a:buChar char="-"/>
            </a:pPr>
            <a:endParaRPr lang="en-US" sz="800" dirty="0" smtClean="0"/>
          </a:p>
          <a:p>
            <a:r>
              <a:rPr lang="en-US" sz="2800" dirty="0" smtClean="0">
                <a:solidFill>
                  <a:srgbClr val="FF0000"/>
                </a:solidFill>
              </a:rPr>
              <a:t>*</a:t>
            </a:r>
            <a:r>
              <a:rPr lang="en-US" sz="1800" dirty="0" smtClean="0">
                <a:solidFill>
                  <a:srgbClr val="FF0000"/>
                </a:solidFill>
              </a:rPr>
              <a:t>     </a:t>
            </a:r>
            <a:r>
              <a:rPr lang="en-US" sz="1800" dirty="0" smtClean="0"/>
              <a:t>Hall D ‘baseline’ FADC250 board count is 282</a:t>
            </a:r>
          </a:p>
          <a:p>
            <a:pPr lvl="1"/>
            <a:r>
              <a:rPr lang="en-US" sz="1800" dirty="0" smtClean="0"/>
              <a:t>- BCAL readout Change Request adds one layer or 32 boards</a:t>
            </a:r>
          </a:p>
          <a:p>
            <a:pPr lvl="1"/>
            <a:r>
              <a:rPr lang="en-US" sz="1800" dirty="0" smtClean="0"/>
              <a:t>- Total on previous page is 332</a:t>
            </a:r>
          </a:p>
          <a:p>
            <a:pPr lvl="1"/>
            <a:endParaRPr lang="en-US" sz="900" dirty="0" smtClean="0"/>
          </a:p>
          <a:p>
            <a:pPr lvl="1"/>
            <a:r>
              <a:rPr lang="en-US" sz="1800" dirty="0" smtClean="0"/>
              <a:t>- So,  18 boards are spare</a:t>
            </a:r>
          </a:p>
          <a:p>
            <a:pPr lvl="1"/>
            <a:endParaRPr lang="en-US" sz="800" dirty="0" smtClean="0"/>
          </a:p>
          <a:p>
            <a:r>
              <a:rPr lang="en-US" sz="2800" dirty="0" smtClean="0">
                <a:solidFill>
                  <a:srgbClr val="FF0000"/>
                </a:solidFill>
              </a:rPr>
              <a:t>+</a:t>
            </a:r>
            <a:r>
              <a:rPr lang="en-US" sz="1800" dirty="0" smtClean="0">
                <a:solidFill>
                  <a:srgbClr val="FF0000"/>
                </a:solidFill>
              </a:rPr>
              <a:t>     </a:t>
            </a:r>
            <a:r>
              <a:rPr lang="en-US" sz="1800" dirty="0" smtClean="0"/>
              <a:t>Hall C ‘baseline’ FADC250 board count for SHMS is 16</a:t>
            </a:r>
          </a:p>
          <a:p>
            <a:pPr lvl="1"/>
            <a:r>
              <a:rPr lang="en-US" sz="1800" dirty="0" smtClean="0"/>
              <a:t>- HMS </a:t>
            </a:r>
            <a:r>
              <a:rPr lang="en-US" dirty="0" smtClean="0"/>
              <a:t>i</a:t>
            </a:r>
            <a:r>
              <a:rPr lang="en-US" sz="1800" dirty="0" smtClean="0"/>
              <a:t>s 13 boards, plus 2 spares</a:t>
            </a:r>
          </a:p>
          <a:p>
            <a:pPr lvl="1"/>
            <a:r>
              <a:rPr lang="en-US" sz="1800" dirty="0" smtClean="0"/>
              <a:t>- User request </a:t>
            </a:r>
            <a:r>
              <a:rPr lang="en-US" dirty="0" smtClean="0"/>
              <a:t>of</a:t>
            </a:r>
            <a:r>
              <a:rPr lang="en-US" sz="1800" dirty="0" smtClean="0"/>
              <a:t> ~40(?) boards through NSF/MRI for (PbWO4) </a:t>
            </a:r>
            <a:r>
              <a:rPr lang="en-US" sz="2000" dirty="0" smtClean="0">
                <a:latin typeface="Symbol" pitchFamily="18" charset="2"/>
              </a:rPr>
              <a:t>p</a:t>
            </a:r>
            <a:r>
              <a:rPr lang="en-US" sz="1800" baseline="30000" dirty="0" smtClean="0"/>
              <a:t>0</a:t>
            </a:r>
            <a:r>
              <a:rPr lang="en-US" sz="1800" dirty="0" smtClean="0"/>
              <a:t> spectrometer</a:t>
            </a:r>
          </a:p>
          <a:p>
            <a:endParaRPr lang="en-US" dirty="0" smtClean="0"/>
          </a:p>
          <a:p>
            <a:r>
              <a:rPr lang="en-US" sz="1800" dirty="0" smtClean="0"/>
              <a:t>Note: In FY12 thirty-five (35) Pre-Production units were purchased and will most likely </a:t>
            </a:r>
          </a:p>
          <a:p>
            <a:r>
              <a:rPr lang="en-US" sz="1800" dirty="0" smtClean="0"/>
              <a:t>not be used for the final hall installations.  These units are functionally equal to the </a:t>
            </a:r>
          </a:p>
          <a:p>
            <a:r>
              <a:rPr lang="en-US" dirty="0" smtClean="0"/>
              <a:t>p</a:t>
            </a:r>
            <a:r>
              <a:rPr lang="en-US" sz="1800" dirty="0" smtClean="0"/>
              <a:t>roduction units, but </a:t>
            </a:r>
            <a:r>
              <a:rPr lang="en-US" dirty="0" smtClean="0"/>
              <a:t>need</a:t>
            </a:r>
            <a:r>
              <a:rPr lang="en-US" sz="1800" dirty="0" smtClean="0"/>
              <a:t> a few very minor circuit corrections.</a:t>
            </a:r>
          </a:p>
          <a:p>
            <a:pPr lvl="1"/>
            <a:endParaRPr lang="en-US" sz="1800" dirty="0" smtClean="0"/>
          </a:p>
          <a:p>
            <a:pPr lvl="1"/>
            <a:endParaRPr lang="en-US" sz="1800" dirty="0" smtClean="0"/>
          </a:p>
          <a:p>
            <a:pPr lvl="1">
              <a:buFontTx/>
              <a:buChar char="-"/>
            </a:pPr>
            <a:endParaRPr lang="en-US" sz="1800" dirty="0" smtClean="0"/>
          </a:p>
          <a:p>
            <a:pPr lvl="1">
              <a:buFontTx/>
              <a:buChar char="-"/>
            </a:pPr>
            <a:endParaRPr lang="en-US" sz="1800" dirty="0" smtClean="0"/>
          </a:p>
          <a:p>
            <a:pPr>
              <a:buFont typeface="Arial" charset="0"/>
              <a:buChar char="•"/>
            </a:pPr>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8788" y="166977"/>
            <a:ext cx="8229600" cy="430887"/>
          </a:xfrm>
        </p:spPr>
        <p:txBody>
          <a:bodyPr lIns="0" tIns="0" rIns="0" bIns="0" anchor="t" anchorCtr="0">
            <a:spAutoFit/>
          </a:bodyPr>
          <a:lstStyle/>
          <a:p>
            <a:pPr eaLnBrk="1" hangingPunct="1"/>
            <a:r>
              <a:rPr lang="en-US" sz="2800" dirty="0" smtClean="0"/>
              <a:t>Summary (temporary, from Chris Cuevas)</a:t>
            </a:r>
          </a:p>
        </p:txBody>
      </p:sp>
      <p:sp>
        <p:nvSpPr>
          <p:cNvPr id="8" name="TextBox 7"/>
          <p:cNvSpPr txBox="1"/>
          <p:nvPr/>
        </p:nvSpPr>
        <p:spPr>
          <a:xfrm>
            <a:off x="152355" y="762000"/>
            <a:ext cx="8686845" cy="5601533"/>
          </a:xfrm>
          <a:prstGeom prst="rect">
            <a:avLst/>
          </a:prstGeom>
          <a:noFill/>
        </p:spPr>
        <p:txBody>
          <a:bodyPr wrap="square" rtlCol="0">
            <a:spAutoFit/>
          </a:bodyPr>
          <a:lstStyle/>
          <a:p>
            <a:pPr>
              <a:buFont typeface="Arial" pitchFamily="34" charset="0"/>
              <a:buChar char="•"/>
            </a:pPr>
            <a:r>
              <a:rPr lang="en-US" sz="2000" dirty="0" smtClean="0"/>
              <a:t>  Spare FADC250 modules need to be used/shared intelligently</a:t>
            </a:r>
          </a:p>
          <a:p>
            <a:pPr>
              <a:buFont typeface="Arial" pitchFamily="34" charset="0"/>
              <a:buChar char="•"/>
            </a:pPr>
            <a:r>
              <a:rPr lang="en-US" sz="2000" dirty="0" smtClean="0"/>
              <a:t>  Pre-production modules can be used (35)</a:t>
            </a:r>
          </a:p>
          <a:p>
            <a:pPr>
              <a:buFont typeface="Arial" pitchFamily="34" charset="0"/>
              <a:buChar char="•"/>
            </a:pPr>
            <a:r>
              <a:rPr lang="en-US" sz="2000" dirty="0" smtClean="0"/>
              <a:t>  Hall D spares + Hall B Spares + Halls A, C + Physics + pre-production</a:t>
            </a:r>
          </a:p>
          <a:p>
            <a:pPr lvl="1"/>
            <a:r>
              <a:rPr lang="en-US" sz="2000" dirty="0" smtClean="0"/>
              <a:t>= 120 boards</a:t>
            </a:r>
          </a:p>
          <a:p>
            <a:pPr lvl="1"/>
            <a:endParaRPr lang="en-US" sz="2000" dirty="0" smtClean="0"/>
          </a:p>
          <a:p>
            <a:pPr>
              <a:buFont typeface="Arial" pitchFamily="34" charset="0"/>
              <a:buChar char="•"/>
            </a:pPr>
            <a:r>
              <a:rPr lang="en-US" sz="2000" dirty="0" smtClean="0"/>
              <a:t>  If we invest capital funds in FY12 </a:t>
            </a:r>
            <a:r>
              <a:rPr lang="en-US" sz="2000" dirty="0" smtClean="0">
                <a:sym typeface="Wingdings" pitchFamily="2" charset="2"/>
              </a:rPr>
              <a:t> FY13 for the relevant components</a:t>
            </a:r>
          </a:p>
          <a:p>
            <a:r>
              <a:rPr lang="en-US" sz="2000" dirty="0" smtClean="0">
                <a:sym typeface="Wingdings" pitchFamily="2" charset="2"/>
              </a:rPr>
              <a:t>we should be in great shape to fabricate the required boards needed for</a:t>
            </a:r>
          </a:p>
          <a:p>
            <a:r>
              <a:rPr lang="en-US" sz="2000" dirty="0" smtClean="0">
                <a:sym typeface="Wingdings" pitchFamily="2" charset="2"/>
              </a:rPr>
              <a:t>an experiment such as SoLID in the future.</a:t>
            </a:r>
          </a:p>
          <a:p>
            <a:r>
              <a:rPr lang="en-US" sz="2000" dirty="0" smtClean="0">
                <a:sym typeface="Wingdings" pitchFamily="2" charset="2"/>
              </a:rPr>
              <a:t>	</a:t>
            </a:r>
            <a:r>
              <a:rPr lang="en-US" sz="2000" dirty="0" smtClean="0">
                <a:solidFill>
                  <a:srgbClr val="FF0000"/>
                </a:solidFill>
                <a:sym typeface="Wingdings" pitchFamily="2" charset="2"/>
              </a:rPr>
              <a:t>RE note: temporarily folded in $600K in FY13-18 capital equipment 		  planning to preempt future large experiment requirements 		  and establish a pool of components to share</a:t>
            </a:r>
            <a:endParaRPr lang="en-US" sz="2000" dirty="0" smtClean="0">
              <a:sym typeface="Wingdings" pitchFamily="2" charset="2"/>
            </a:endParaRPr>
          </a:p>
          <a:p>
            <a:endParaRPr lang="en-US" sz="2000" dirty="0" smtClean="0">
              <a:solidFill>
                <a:srgbClr val="FF0000"/>
              </a:solidFill>
              <a:sym typeface="Wingdings" pitchFamily="2" charset="2"/>
            </a:endParaRPr>
          </a:p>
          <a:p>
            <a:pPr>
              <a:buFont typeface="Arial" pitchFamily="34" charset="0"/>
              <a:buChar char="•"/>
            </a:pPr>
            <a:r>
              <a:rPr lang="en-US" sz="2000" dirty="0" smtClean="0">
                <a:sym typeface="Wingdings" pitchFamily="2" charset="2"/>
              </a:rPr>
              <a:t>  Electronics Group has already planned for infrastructure needed for</a:t>
            </a:r>
          </a:p>
          <a:p>
            <a:r>
              <a:rPr lang="en-US" sz="2000" dirty="0" smtClean="0">
                <a:sym typeface="Wingdings" pitchFamily="2" charset="2"/>
              </a:rPr>
              <a:t>spares storage and repair/testing.  Will work closely with DAQ and Hall</a:t>
            </a:r>
          </a:p>
          <a:p>
            <a:r>
              <a:rPr lang="en-US" sz="2000" dirty="0" smtClean="0">
                <a:sym typeface="Wingdings" pitchFamily="2" charset="2"/>
              </a:rPr>
              <a:t>Groups to maintain spare modules.  </a:t>
            </a:r>
          </a:p>
          <a:p>
            <a:endParaRPr lang="en-US" sz="2000" dirty="0" smtClean="0">
              <a:sym typeface="Wingdings" pitchFamily="2" charset="2"/>
            </a:endParaRPr>
          </a:p>
          <a:p>
            <a:pPr>
              <a:buFont typeface="Arial" pitchFamily="34" charset="0"/>
              <a:buChar char="•"/>
            </a:pPr>
            <a:r>
              <a:rPr lang="en-US" sz="2000" dirty="0" smtClean="0">
                <a:sym typeface="Wingdings" pitchFamily="2" charset="2"/>
              </a:rPr>
              <a:t>  Need CLEAR directive to Hall Leaders to plan for intelligent spare sharing  </a:t>
            </a:r>
          </a:p>
          <a:p>
            <a:endParaRPr lang="en-US" sz="18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76200"/>
            <a:ext cx="8686800" cy="523220"/>
          </a:xfrm>
          <a:prstGeom prst="rect">
            <a:avLst/>
          </a:prstGeom>
          <a:noFill/>
        </p:spPr>
        <p:txBody>
          <a:bodyPr wrap="square" rtlCol="0">
            <a:spAutoFit/>
          </a:bodyPr>
          <a:lstStyle/>
          <a:p>
            <a:pPr algn="ctr"/>
            <a:r>
              <a:rPr lang="en-US" sz="2800" b="1" dirty="0" err="1" smtClean="0">
                <a:solidFill>
                  <a:srgbClr val="FF0000"/>
                </a:solidFill>
                <a:latin typeface="Arial" pitchFamily="34" charset="0"/>
                <a:cs typeface="Arial" pitchFamily="34" charset="0"/>
              </a:rPr>
              <a:t>SoLID</a:t>
            </a:r>
            <a:r>
              <a:rPr lang="en-US" sz="2800" b="1" dirty="0" smtClean="0">
                <a:solidFill>
                  <a:srgbClr val="FF0000"/>
                </a:solidFill>
                <a:latin typeface="Arial" pitchFamily="34" charset="0"/>
                <a:cs typeface="Arial" pitchFamily="34" charset="0"/>
              </a:rPr>
              <a:t> Director’s Review</a:t>
            </a:r>
          </a:p>
        </p:txBody>
      </p:sp>
      <p:sp>
        <p:nvSpPr>
          <p:cNvPr id="3" name="TextBox 2"/>
          <p:cNvSpPr txBox="1"/>
          <p:nvPr/>
        </p:nvSpPr>
        <p:spPr>
          <a:xfrm>
            <a:off x="152400" y="1138535"/>
            <a:ext cx="8610600" cy="2308324"/>
          </a:xfrm>
          <a:prstGeom prst="rect">
            <a:avLst/>
          </a:prstGeom>
          <a:noFill/>
        </p:spPr>
        <p:txBody>
          <a:bodyPr wrap="square" rtlCol="0">
            <a:spAutoFit/>
          </a:bodyPr>
          <a:lstStyle/>
          <a:p>
            <a:pPr>
              <a:buFont typeface="Arial" pitchFamily="34" charset="0"/>
              <a:buChar char="•"/>
            </a:pPr>
            <a:r>
              <a:rPr lang="en-US" sz="2400" dirty="0" smtClean="0">
                <a:latin typeface="Arial" pitchFamily="34" charset="0"/>
                <a:cs typeface="Arial" pitchFamily="34" charset="0"/>
              </a:rPr>
              <a:t> December 1</a:t>
            </a:r>
            <a:r>
              <a:rPr lang="en-US" sz="2400" baseline="30000" dirty="0" smtClean="0">
                <a:latin typeface="Arial" pitchFamily="34" charset="0"/>
                <a:cs typeface="Arial" pitchFamily="34" charset="0"/>
              </a:rPr>
              <a:t>st</a:t>
            </a:r>
            <a:r>
              <a:rPr lang="en-US" sz="2400" dirty="0" smtClean="0">
                <a:latin typeface="Arial" pitchFamily="34" charset="0"/>
                <a:cs typeface="Arial" pitchFamily="34" charset="0"/>
              </a:rPr>
              <a:t> mail from </a:t>
            </a:r>
            <a:r>
              <a:rPr lang="en-US" sz="2400" dirty="0" err="1" smtClean="0">
                <a:latin typeface="Arial" pitchFamily="34" charset="0"/>
                <a:cs typeface="Arial" pitchFamily="34" charset="0"/>
              </a:rPr>
              <a:t>Haiyan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Gao</a:t>
            </a:r>
            <a:r>
              <a:rPr lang="en-US" sz="2400" dirty="0" smtClean="0">
                <a:latin typeface="Arial" pitchFamily="34" charset="0"/>
                <a:cs typeface="Arial" pitchFamily="34" charset="0"/>
              </a:rPr>
              <a:t> and Paul Souder to the Lab Director to request a Director’s Review of </a:t>
            </a:r>
            <a:r>
              <a:rPr lang="en-US" sz="2400" dirty="0" err="1" smtClean="0">
                <a:latin typeface="Arial" pitchFamily="34" charset="0"/>
                <a:cs typeface="Arial" pitchFamily="34" charset="0"/>
              </a:rPr>
              <a:t>SoLID</a:t>
            </a:r>
            <a:r>
              <a:rPr lang="en-US" sz="2400" dirty="0" smtClean="0">
                <a:latin typeface="Arial" pitchFamily="34" charset="0"/>
                <a:cs typeface="Arial" pitchFamily="34" charset="0"/>
              </a:rPr>
              <a:t> project,  with a preferred time window end of February to mid March</a:t>
            </a:r>
          </a:p>
          <a:p>
            <a:pPr>
              <a:buFont typeface="Arial" pitchFamily="34" charset="0"/>
              <a:buChar char="•"/>
            </a:pPr>
            <a:endParaRPr lang="en-US" sz="2400" dirty="0" smtClean="0">
              <a:latin typeface="Arial" pitchFamily="34" charset="0"/>
              <a:cs typeface="Arial" pitchFamily="34" charset="0"/>
              <a:sym typeface="Wingdings" pitchFamily="2" charset="2"/>
            </a:endParaRPr>
          </a:p>
          <a:p>
            <a:pPr>
              <a:buFont typeface="Arial" pitchFamily="34" charset="0"/>
              <a:buChar char="•"/>
            </a:pPr>
            <a:r>
              <a:rPr lang="en-US" sz="2400" dirty="0" smtClean="0">
                <a:latin typeface="Arial" pitchFamily="34" charset="0"/>
                <a:cs typeface="Arial" pitchFamily="34" charset="0"/>
                <a:sym typeface="Wingdings" pitchFamily="2" charset="2"/>
              </a:rPr>
              <a:t> Lab’s position: “we could consider a Director’s Review after we have more info on the CLEO magnet”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1755</TotalTime>
  <Words>784</Words>
  <Application>Microsoft Office PowerPoint</Application>
  <PresentationFormat>On-screen Show (4:3)</PresentationFormat>
  <Paragraphs>274</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Custom Design</vt:lpstr>
      <vt:lpstr>Slide 1</vt:lpstr>
      <vt:lpstr>Slide 2</vt:lpstr>
      <vt:lpstr>Slide 3</vt:lpstr>
      <vt:lpstr>Slide 4</vt:lpstr>
      <vt:lpstr>PVDIS+SIDIS electronics required</vt:lpstr>
      <vt:lpstr>Production Board Quantities – per C. Cuevas</vt:lpstr>
      <vt:lpstr>Production Board Notes – per Chris Cuevas Other 12GeV Proposed Detectors</vt:lpstr>
      <vt:lpstr>Summary (temporary, from Chris Cuevas)</vt:lpstr>
      <vt:lpstr>Slide 9</vt:lpstr>
      <vt:lpstr>Slide 10</vt:lpstr>
    </vt:vector>
  </TitlesOfParts>
  <Company>Jefferson Science Associates,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rom</dc:creator>
  <cp:lastModifiedBy>ent</cp:lastModifiedBy>
  <cp:revision>208</cp:revision>
  <dcterms:created xsi:type="dcterms:W3CDTF">2011-06-01T18:15:06Z</dcterms:created>
  <dcterms:modified xsi:type="dcterms:W3CDTF">2012-01-10T17:51:28Z</dcterms:modified>
</cp:coreProperties>
</file>