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256" r:id="rId2"/>
    <p:sldId id="422" r:id="rId3"/>
    <p:sldId id="423" r:id="rId4"/>
    <p:sldId id="424" r:id="rId5"/>
    <p:sldId id="429" r:id="rId6"/>
    <p:sldId id="426" r:id="rId7"/>
    <p:sldId id="428" r:id="rId8"/>
    <p:sldId id="431" r:id="rId9"/>
    <p:sldId id="465" r:id="rId10"/>
    <p:sldId id="442" r:id="rId11"/>
    <p:sldId id="458" r:id="rId12"/>
    <p:sldId id="453" r:id="rId13"/>
    <p:sldId id="463" r:id="rId14"/>
    <p:sldId id="443" r:id="rId15"/>
    <p:sldId id="444" r:id="rId16"/>
    <p:sldId id="452" r:id="rId17"/>
    <p:sldId id="341" r:id="rId18"/>
    <p:sldId id="432" r:id="rId19"/>
    <p:sldId id="433" r:id="rId20"/>
    <p:sldId id="454" r:id="rId21"/>
    <p:sldId id="455" r:id="rId22"/>
    <p:sldId id="456" r:id="rId23"/>
    <p:sldId id="457" r:id="rId24"/>
    <p:sldId id="434" r:id="rId25"/>
    <p:sldId id="436" r:id="rId26"/>
    <p:sldId id="437" r:id="rId27"/>
    <p:sldId id="438" r:id="rId28"/>
    <p:sldId id="445" r:id="rId29"/>
    <p:sldId id="462" r:id="rId30"/>
    <p:sldId id="446" r:id="rId31"/>
    <p:sldId id="449" r:id="rId32"/>
    <p:sldId id="450" r:id="rId33"/>
    <p:sldId id="451" r:id="rId34"/>
    <p:sldId id="461" r:id="rId35"/>
    <p:sldId id="459" r:id="rId36"/>
    <p:sldId id="460" r:id="rId37"/>
  </p:sldIdLst>
  <p:sldSz cx="9144000" cy="6858000" type="screen4x3"/>
  <p:notesSz cx="7315200" cy="96012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Constantia" pitchFamily="18" charset="0"/>
      <p:regular r:id="rId43"/>
      <p:bold r:id="rId44"/>
      <p:italic r:id="rId45"/>
      <p:boldItalic r:id="rId46"/>
    </p:embeddedFont>
    <p:embeddedFont>
      <p:font typeface="Comic Sans MS" pitchFamily="66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6B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6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My%20Documents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7.2513354344397138E-2"/>
          <c:y val="3.5551077768822534E-2"/>
          <c:w val="0.88524414239615246"/>
          <c:h val="0.85663194659722663"/>
        </c:manualLayout>
      </c:layout>
      <c:scatterChart>
        <c:scatterStyle val="smoothMarker"/>
        <c:ser>
          <c:idx val="0"/>
          <c:order val="0"/>
          <c:tx>
            <c:strRef>
              <c:f>Sheet2!$C$1</c:f>
              <c:strCache>
                <c:ptCount val="1"/>
                <c:pt idx="0">
                  <c:v>Resolution. (cm)</c:v>
                </c:pt>
              </c:strCache>
            </c:strRef>
          </c:tx>
          <c:xVal>
            <c:numRef>
              <c:f>Sheet2!$B$2:$B$7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10</c:v>
                </c:pt>
                <c:pt idx="4">
                  <c:v>16</c:v>
                </c:pt>
                <c:pt idx="5">
                  <c:v>20</c:v>
                </c:pt>
              </c:numCache>
            </c:numRef>
          </c:xVal>
          <c:yVal>
            <c:numRef>
              <c:f>Sheet2!$C$2:$C$7</c:f>
              <c:numCache>
                <c:formatCode>General</c:formatCode>
                <c:ptCount val="6"/>
                <c:pt idx="0">
                  <c:v>0.70420000000000005</c:v>
                </c:pt>
                <c:pt idx="1">
                  <c:v>0.70130000000000003</c:v>
                </c:pt>
                <c:pt idx="2">
                  <c:v>0.83730000000000004</c:v>
                </c:pt>
                <c:pt idx="3">
                  <c:v>1.0289999999999921</c:v>
                </c:pt>
                <c:pt idx="4">
                  <c:v>2.0449999999999999</c:v>
                </c:pt>
                <c:pt idx="5">
                  <c:v>2.9899999999999998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Sheet2!$F$1</c:f>
              <c:strCache>
                <c:ptCount val="1"/>
                <c:pt idx="0">
                  <c:v>Back Ground (%)</c:v>
                </c:pt>
              </c:strCache>
            </c:strRef>
          </c:tx>
          <c:dLbls>
            <c:dLbl>
              <c:idx val="4"/>
              <c:layout>
                <c:manualLayout>
                  <c:x val="5.7129560239129193E-3"/>
                  <c:y val="1.0498687664041988E-2"/>
                </c:manualLayout>
              </c:layout>
              <c:showVal val="1"/>
            </c:dLbl>
            <c:showVal val="1"/>
          </c:dLbls>
          <c:xVal>
            <c:numRef>
              <c:f>Sheet2!$B$2:$B$7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10</c:v>
                </c:pt>
                <c:pt idx="4">
                  <c:v>16</c:v>
                </c:pt>
                <c:pt idx="5">
                  <c:v>20</c:v>
                </c:pt>
              </c:numCache>
            </c:numRef>
          </c:xVal>
          <c:yVal>
            <c:numRef>
              <c:f>Sheet2!$F$2:$F$7</c:f>
              <c:numCache>
                <c:formatCode>0.0</c:formatCode>
                <c:ptCount val="6"/>
                <c:pt idx="0">
                  <c:v>0.36000000000000032</c:v>
                </c:pt>
                <c:pt idx="1">
                  <c:v>0.64000000000000401</c:v>
                </c:pt>
                <c:pt idx="2">
                  <c:v>0.64000000000000401</c:v>
                </c:pt>
                <c:pt idx="3">
                  <c:v>1</c:v>
                </c:pt>
                <c:pt idx="4">
                  <c:v>2.56</c:v>
                </c:pt>
                <c:pt idx="5">
                  <c:v>4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Sheet2!$I$1</c:f>
              <c:strCache>
                <c:ptCount val="1"/>
                <c:pt idx="0">
                  <c:v>Cost (M$)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x"/>
            <c:size val="10"/>
            <c:spPr>
              <a:ln>
                <a:solidFill>
                  <a:srgbClr val="7030A0"/>
                </a:solidFill>
              </a:ln>
            </c:spPr>
          </c:marker>
          <c:dLbls>
            <c:showVal val="1"/>
          </c:dLbls>
          <c:xVal>
            <c:numRef>
              <c:f>Sheet2!$B$2:$B$7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8</c:v>
                </c:pt>
                <c:pt idx="3">
                  <c:v>10</c:v>
                </c:pt>
                <c:pt idx="4">
                  <c:v>16</c:v>
                </c:pt>
                <c:pt idx="5">
                  <c:v>20</c:v>
                </c:pt>
              </c:numCache>
            </c:numRef>
          </c:xVal>
          <c:yVal>
            <c:numRef>
              <c:f>Sheet2!$I$2:$I$7</c:f>
              <c:numCache>
                <c:formatCode>0.0</c:formatCode>
                <c:ptCount val="6"/>
                <c:pt idx="0">
                  <c:v>32.15</c:v>
                </c:pt>
                <c:pt idx="1">
                  <c:v>8.3250000000000028</c:v>
                </c:pt>
                <c:pt idx="2">
                  <c:v>2.4</c:v>
                </c:pt>
                <c:pt idx="3">
                  <c:v>1.6700000000000021</c:v>
                </c:pt>
                <c:pt idx="4">
                  <c:v>0.85312500000000413</c:v>
                </c:pt>
                <c:pt idx="5">
                  <c:v>0.68000000000000216</c:v>
                </c:pt>
              </c:numCache>
            </c:numRef>
          </c:yVal>
          <c:smooth val="1"/>
        </c:ser>
        <c:axId val="71481216"/>
        <c:axId val="71482752"/>
      </c:scatterChart>
      <c:valAx>
        <c:axId val="71481216"/>
        <c:scaling>
          <c:orientation val="minMax"/>
        </c:scaling>
        <c:axPos val="b"/>
        <c:numFmt formatCode="General" sourceLinked="1"/>
        <c:tickLblPos val="nextTo"/>
        <c:crossAx val="71482752"/>
        <c:crosses val="autoZero"/>
        <c:crossBetween val="midCat"/>
      </c:valAx>
      <c:valAx>
        <c:axId val="71482752"/>
        <c:scaling>
          <c:orientation val="minMax"/>
          <c:max val="4"/>
        </c:scaling>
        <c:axPos val="l"/>
        <c:majorGridlines/>
        <c:numFmt formatCode="General" sourceLinked="1"/>
        <c:tickLblPos val="nextTo"/>
        <c:crossAx val="71481216"/>
        <c:crosses val="autoZero"/>
        <c:crossBetween val="midCat"/>
      </c:valAx>
      <c:spPr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73021289005540979"/>
          <c:y val="0.36185279505219275"/>
          <c:w val="0.25913779830638761"/>
          <c:h val="0.2556552617984863"/>
        </c:manualLayout>
      </c:layout>
      <c:spPr>
        <a:solidFill>
          <a:schemeClr val="bg1"/>
        </a:solidFill>
        <a:ln w="9525" cmpd="sng"/>
      </c:spPr>
    </c:legend>
    <c:plotVisOnly val="1"/>
    <c:dispBlanksAs val="gap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EEF162-ABEB-4D55-A70D-90BD4ABAEA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9CE592-423B-4AC1-9B4E-EF5077ADDCCF}">
      <dgm:prSet/>
      <dgm:spPr/>
      <dgm:t>
        <a:bodyPr/>
        <a:lstStyle/>
        <a:p>
          <a:r>
            <a:rPr lang="en-US" dirty="0" smtClean="0"/>
            <a:t>Requirement</a:t>
          </a:r>
          <a:endParaRPr lang="en-US" dirty="0"/>
        </a:p>
      </dgm:t>
    </dgm:pt>
    <dgm:pt modelId="{46C04251-8296-4397-B607-DB317A926CF3}" type="parTrans" cxnId="{1324F7C6-46AC-4A32-8E85-3BEEA766BAC2}">
      <dgm:prSet/>
      <dgm:spPr/>
      <dgm:t>
        <a:bodyPr/>
        <a:lstStyle/>
        <a:p>
          <a:endParaRPr lang="en-US"/>
        </a:p>
      </dgm:t>
    </dgm:pt>
    <dgm:pt modelId="{098E3830-81BE-48BD-8EE3-C85CCBD3D292}" type="sibTrans" cxnId="{1324F7C6-46AC-4A32-8E85-3BEEA766BAC2}">
      <dgm:prSet/>
      <dgm:spPr/>
      <dgm:t>
        <a:bodyPr/>
        <a:lstStyle/>
        <a:p>
          <a:endParaRPr lang="en-US"/>
        </a:p>
      </dgm:t>
    </dgm:pt>
    <dgm:pt modelId="{4BFFAF7A-3CED-4B50-A6C3-3628D2D68062}">
      <dgm:prSet/>
      <dgm:spPr/>
      <dgm:t>
        <a:bodyPr/>
        <a:lstStyle/>
        <a:p>
          <a:r>
            <a:rPr lang="en-US" dirty="0" err="1" smtClean="0"/>
            <a:t>Todo</a:t>
          </a:r>
          <a:r>
            <a:rPr lang="en-US" dirty="0" smtClean="0"/>
            <a:t> List</a:t>
          </a:r>
          <a:endParaRPr lang="en-US" dirty="0"/>
        </a:p>
      </dgm:t>
    </dgm:pt>
    <dgm:pt modelId="{BD079614-71C8-48E2-85B0-21A18BB89A58}" type="parTrans" cxnId="{3AFE4080-FDD1-4B6D-BDBA-B89F76C6CD05}">
      <dgm:prSet/>
      <dgm:spPr/>
      <dgm:t>
        <a:bodyPr/>
        <a:lstStyle/>
        <a:p>
          <a:endParaRPr lang="en-US"/>
        </a:p>
      </dgm:t>
    </dgm:pt>
    <dgm:pt modelId="{50A8025D-4F44-4CF5-B572-2CEC6457294F}" type="sibTrans" cxnId="{3AFE4080-FDD1-4B6D-BDBA-B89F76C6CD05}">
      <dgm:prSet/>
      <dgm:spPr/>
      <dgm:t>
        <a:bodyPr/>
        <a:lstStyle/>
        <a:p>
          <a:endParaRPr lang="en-US"/>
        </a:p>
      </dgm:t>
    </dgm:pt>
    <dgm:pt modelId="{115FF3D3-323D-4D82-9B86-C723EC89329B}">
      <dgm:prSet/>
      <dgm:spPr/>
      <dgm:t>
        <a:bodyPr/>
        <a:lstStyle/>
        <a:p>
          <a:r>
            <a:rPr lang="en-US" dirty="0" smtClean="0"/>
            <a:t>Design Progress</a:t>
          </a:r>
          <a:endParaRPr lang="en-US" dirty="0"/>
        </a:p>
      </dgm:t>
    </dgm:pt>
    <dgm:pt modelId="{0401D2A0-7E88-41BA-B6DE-E8515187D80F}" type="parTrans" cxnId="{6C63F9CB-FA59-4CFA-89F9-437AD8F67912}">
      <dgm:prSet/>
      <dgm:spPr/>
      <dgm:t>
        <a:bodyPr/>
        <a:lstStyle/>
        <a:p>
          <a:endParaRPr lang="en-US"/>
        </a:p>
      </dgm:t>
    </dgm:pt>
    <dgm:pt modelId="{760525E5-C909-4897-B152-265BAA2F7895}" type="sibTrans" cxnId="{6C63F9CB-FA59-4CFA-89F9-437AD8F67912}">
      <dgm:prSet/>
      <dgm:spPr/>
      <dgm:t>
        <a:bodyPr/>
        <a:lstStyle/>
        <a:p>
          <a:endParaRPr lang="en-US"/>
        </a:p>
      </dgm:t>
    </dgm:pt>
    <dgm:pt modelId="{58BEB35F-8A96-42A8-B092-F5729C0E1C91}">
      <dgm:prSet/>
      <dgm:spPr/>
      <dgm:t>
        <a:bodyPr/>
        <a:lstStyle/>
        <a:p>
          <a:r>
            <a:rPr lang="en-US" dirty="0" smtClean="0"/>
            <a:t>Choosing </a:t>
          </a:r>
          <a:r>
            <a:rPr lang="en-US" dirty="0" err="1" smtClean="0"/>
            <a:t>Shashlyk</a:t>
          </a:r>
          <a:endParaRPr lang="en-US" dirty="0"/>
        </a:p>
      </dgm:t>
    </dgm:pt>
    <dgm:pt modelId="{8DD805F3-073F-467F-9C65-4BE24E3074FC}" type="parTrans" cxnId="{2F4D0732-19AD-44CB-BAB6-77128827379B}">
      <dgm:prSet/>
      <dgm:spPr/>
      <dgm:t>
        <a:bodyPr/>
        <a:lstStyle/>
        <a:p>
          <a:endParaRPr lang="en-US"/>
        </a:p>
      </dgm:t>
    </dgm:pt>
    <dgm:pt modelId="{B4B231D4-42FF-47F6-95D5-41712EF3DD2E}" type="sibTrans" cxnId="{2F4D0732-19AD-44CB-BAB6-77128827379B}">
      <dgm:prSet/>
      <dgm:spPr/>
      <dgm:t>
        <a:bodyPr/>
        <a:lstStyle/>
        <a:p>
          <a:endParaRPr lang="en-US"/>
        </a:p>
      </dgm:t>
    </dgm:pt>
    <dgm:pt modelId="{2DBAF42F-FEAC-4AA0-9A10-D4008552DC5A}">
      <dgm:prSet/>
      <dgm:spPr/>
      <dgm:t>
        <a:bodyPr/>
        <a:lstStyle/>
        <a:p>
          <a:r>
            <a:rPr lang="en-US" dirty="0" err="1" smtClean="0"/>
            <a:t>Preshower</a:t>
          </a:r>
          <a:r>
            <a:rPr lang="en-US" dirty="0" smtClean="0"/>
            <a:t>/shower</a:t>
          </a:r>
          <a:endParaRPr lang="en-US" dirty="0"/>
        </a:p>
      </dgm:t>
    </dgm:pt>
    <dgm:pt modelId="{D37FD7A5-6390-4F21-93E2-20136AD01A1C}" type="parTrans" cxnId="{13B4592E-67C9-48C2-9802-D0640449EB0A}">
      <dgm:prSet/>
      <dgm:spPr/>
      <dgm:t>
        <a:bodyPr/>
        <a:lstStyle/>
        <a:p>
          <a:endParaRPr lang="en-US"/>
        </a:p>
      </dgm:t>
    </dgm:pt>
    <dgm:pt modelId="{A1DCA71E-81CE-4E99-B2DB-DECF28442096}" type="sibTrans" cxnId="{13B4592E-67C9-48C2-9802-D0640449EB0A}">
      <dgm:prSet/>
      <dgm:spPr/>
      <dgm:t>
        <a:bodyPr/>
        <a:lstStyle/>
        <a:p>
          <a:endParaRPr lang="en-US"/>
        </a:p>
      </dgm:t>
    </dgm:pt>
    <dgm:pt modelId="{4A8EC6E4-D1D8-43D2-AD2B-4E9E2CA56D34}">
      <dgm:prSet/>
      <dgm:spPr/>
      <dgm:t>
        <a:bodyPr/>
        <a:lstStyle/>
        <a:p>
          <a:r>
            <a:rPr lang="en-US" dirty="0" smtClean="0"/>
            <a:t>Fiber connection</a:t>
          </a:r>
          <a:endParaRPr lang="en-US" dirty="0"/>
        </a:p>
      </dgm:t>
    </dgm:pt>
    <dgm:pt modelId="{AAB2271F-3255-4CE7-BAB9-8BBC2ED9E348}" type="parTrans" cxnId="{F016CA88-8182-49EB-8AE0-47685F2A3ECF}">
      <dgm:prSet/>
      <dgm:spPr/>
    </dgm:pt>
    <dgm:pt modelId="{37F39509-6830-4020-8D5F-B8D491DABB8C}" type="sibTrans" cxnId="{F016CA88-8182-49EB-8AE0-47685F2A3ECF}">
      <dgm:prSet/>
      <dgm:spPr/>
    </dgm:pt>
    <dgm:pt modelId="{2A507056-A2C3-4005-A69A-17831C126978}">
      <dgm:prSet/>
      <dgm:spPr/>
      <dgm:t>
        <a:bodyPr/>
        <a:lstStyle/>
        <a:p>
          <a:r>
            <a:rPr lang="en-US" dirty="0" smtClean="0"/>
            <a:t>Beam test plan</a:t>
          </a:r>
          <a:endParaRPr lang="en-US" dirty="0"/>
        </a:p>
      </dgm:t>
    </dgm:pt>
    <dgm:pt modelId="{7D700F8F-C607-4581-A50C-AEC885040517}" type="parTrans" cxnId="{BE79DAC4-4327-4182-B2AD-D1CDCEC901CD}">
      <dgm:prSet/>
      <dgm:spPr/>
    </dgm:pt>
    <dgm:pt modelId="{5671E9CF-71B1-4C6D-9EB5-7CAF66A1A720}" type="sibTrans" cxnId="{BE79DAC4-4327-4182-B2AD-D1CDCEC901CD}">
      <dgm:prSet/>
      <dgm:spPr/>
    </dgm:pt>
    <dgm:pt modelId="{9F5CB8C0-078D-468C-8646-5AC7AB6CBF7F}">
      <dgm:prSet/>
      <dgm:spPr/>
      <dgm:t>
        <a:bodyPr/>
        <a:lstStyle/>
        <a:p>
          <a:r>
            <a:rPr lang="en-US" dirty="0" smtClean="0"/>
            <a:t>Background Simulation</a:t>
          </a:r>
          <a:endParaRPr lang="en-US" dirty="0"/>
        </a:p>
      </dgm:t>
    </dgm:pt>
    <dgm:pt modelId="{4FCA9763-4A6C-4AF3-98B0-C970DB03EBC9}" type="parTrans" cxnId="{E21F8346-F410-44DC-AADC-F261254D6D63}">
      <dgm:prSet/>
      <dgm:spPr/>
    </dgm:pt>
    <dgm:pt modelId="{D327B78C-6ABD-46ED-8FC5-B58AD69085F4}" type="sibTrans" cxnId="{E21F8346-F410-44DC-AADC-F261254D6D63}">
      <dgm:prSet/>
      <dgm:spPr/>
    </dgm:pt>
    <dgm:pt modelId="{11CD1B42-3005-41B5-9200-AF3F7DB078FB}">
      <dgm:prSet/>
      <dgm:spPr/>
      <dgm:t>
        <a:bodyPr/>
        <a:lstStyle/>
        <a:p>
          <a:r>
            <a:rPr lang="en-US" dirty="0" smtClean="0"/>
            <a:t>Our Design</a:t>
          </a:r>
          <a:endParaRPr lang="en-US" dirty="0"/>
        </a:p>
      </dgm:t>
    </dgm:pt>
    <dgm:pt modelId="{7D374FE4-90D3-47FE-9FB6-A0554DA5101B}" type="parTrans" cxnId="{649419BD-E619-4194-AB93-17679988C480}">
      <dgm:prSet/>
      <dgm:spPr/>
    </dgm:pt>
    <dgm:pt modelId="{11C61935-5A97-480D-872A-4BF7286AFDD6}" type="sibTrans" cxnId="{649419BD-E619-4194-AB93-17679988C480}">
      <dgm:prSet/>
      <dgm:spPr/>
    </dgm:pt>
    <dgm:pt modelId="{53DC3E45-D1E8-4021-96C4-3C009C34F991}" type="pres">
      <dgm:prSet presAssocID="{72EEF162-ABEB-4D55-A70D-90BD4ABAEA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54CFCC-E852-4686-B858-0243977DB076}" type="pres">
      <dgm:prSet presAssocID="{7E9CE592-423B-4AC1-9B4E-EF5077ADDCC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174A0E-4D29-49E8-87ED-621C0F3BC5AD}" type="pres">
      <dgm:prSet presAssocID="{098E3830-81BE-48BD-8EE3-C85CCBD3D292}" presName="spacer" presStyleCnt="0"/>
      <dgm:spPr/>
    </dgm:pt>
    <dgm:pt modelId="{C1430DB7-B870-4413-9D60-ACA1D0E2443B}" type="pres">
      <dgm:prSet presAssocID="{115FF3D3-323D-4D82-9B86-C723EC89329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1F24DD-6A8E-4170-81FD-7BFC64E9230C}" type="pres">
      <dgm:prSet presAssocID="{115FF3D3-323D-4D82-9B86-C723EC89329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AB083B-A961-4BBB-8934-48C08DC5FDF5}" type="pres">
      <dgm:prSet presAssocID="{4BFFAF7A-3CED-4B50-A6C3-3628D2D6806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745E52-5713-4254-9165-EF2997BB0FA2}" type="presOf" srcId="{58BEB35F-8A96-42A8-B092-F5729C0E1C91}" destId="{8B1F24DD-6A8E-4170-81FD-7BFC64E9230C}" srcOrd="0" destOrd="0" presId="urn:microsoft.com/office/officeart/2005/8/layout/vList2"/>
    <dgm:cxn modelId="{62FE97FE-CC31-4275-8BAB-5BA6A921A4E2}" type="presOf" srcId="{2DBAF42F-FEAC-4AA0-9A10-D4008552DC5A}" destId="{8B1F24DD-6A8E-4170-81FD-7BFC64E9230C}" srcOrd="0" destOrd="2" presId="urn:microsoft.com/office/officeart/2005/8/layout/vList2"/>
    <dgm:cxn modelId="{99213E52-0489-4961-AC39-A0B88B2252C4}" type="presOf" srcId="{4BFFAF7A-3CED-4B50-A6C3-3628D2D68062}" destId="{47AB083B-A961-4BBB-8934-48C08DC5FDF5}" srcOrd="0" destOrd="0" presId="urn:microsoft.com/office/officeart/2005/8/layout/vList2"/>
    <dgm:cxn modelId="{1324F7C6-46AC-4A32-8E85-3BEEA766BAC2}" srcId="{72EEF162-ABEB-4D55-A70D-90BD4ABAEA6D}" destId="{7E9CE592-423B-4AC1-9B4E-EF5077ADDCCF}" srcOrd="0" destOrd="0" parTransId="{46C04251-8296-4397-B607-DB317A926CF3}" sibTransId="{098E3830-81BE-48BD-8EE3-C85CCBD3D292}"/>
    <dgm:cxn modelId="{CCD40B92-6B24-4B0B-BBFF-CE1E45E76F90}" type="presOf" srcId="{72EEF162-ABEB-4D55-A70D-90BD4ABAEA6D}" destId="{53DC3E45-D1E8-4021-96C4-3C009C34F991}" srcOrd="0" destOrd="0" presId="urn:microsoft.com/office/officeart/2005/8/layout/vList2"/>
    <dgm:cxn modelId="{AD75EF1B-6626-47A2-84E8-AEAE48A9D2FE}" type="presOf" srcId="{2A507056-A2C3-4005-A69A-17831C126978}" destId="{8B1F24DD-6A8E-4170-81FD-7BFC64E9230C}" srcOrd="0" destOrd="5" presId="urn:microsoft.com/office/officeart/2005/8/layout/vList2"/>
    <dgm:cxn modelId="{13B4592E-67C9-48C2-9802-D0640449EB0A}" srcId="{115FF3D3-323D-4D82-9B86-C723EC89329B}" destId="{2DBAF42F-FEAC-4AA0-9A10-D4008552DC5A}" srcOrd="2" destOrd="0" parTransId="{D37FD7A5-6390-4F21-93E2-20136AD01A1C}" sibTransId="{A1DCA71E-81CE-4E99-B2DB-DECF28442096}"/>
    <dgm:cxn modelId="{BE79DAC4-4327-4182-B2AD-D1CDCEC901CD}" srcId="{115FF3D3-323D-4D82-9B86-C723EC89329B}" destId="{2A507056-A2C3-4005-A69A-17831C126978}" srcOrd="5" destOrd="0" parTransId="{7D700F8F-C607-4581-A50C-AEC885040517}" sibTransId="{5671E9CF-71B1-4C6D-9EB5-7CAF66A1A720}"/>
    <dgm:cxn modelId="{3AFE4080-FDD1-4B6D-BDBA-B89F76C6CD05}" srcId="{72EEF162-ABEB-4D55-A70D-90BD4ABAEA6D}" destId="{4BFFAF7A-3CED-4B50-A6C3-3628D2D68062}" srcOrd="2" destOrd="0" parTransId="{BD079614-71C8-48E2-85B0-21A18BB89A58}" sibTransId="{50A8025D-4F44-4CF5-B572-2CEC6457294F}"/>
    <dgm:cxn modelId="{2F4D0732-19AD-44CB-BAB6-77128827379B}" srcId="{115FF3D3-323D-4D82-9B86-C723EC89329B}" destId="{58BEB35F-8A96-42A8-B092-F5729C0E1C91}" srcOrd="0" destOrd="0" parTransId="{8DD805F3-073F-467F-9C65-4BE24E3074FC}" sibTransId="{B4B231D4-42FF-47F6-95D5-41712EF3DD2E}"/>
    <dgm:cxn modelId="{5DBC045F-5A0A-4F2E-9C0F-EB82D9B2F00D}" type="presOf" srcId="{11CD1B42-3005-41B5-9200-AF3F7DB078FB}" destId="{8B1F24DD-6A8E-4170-81FD-7BFC64E9230C}" srcOrd="0" destOrd="1" presId="urn:microsoft.com/office/officeart/2005/8/layout/vList2"/>
    <dgm:cxn modelId="{13DFFA63-D800-4F0D-B41A-5152E994A97C}" type="presOf" srcId="{115FF3D3-323D-4D82-9B86-C723EC89329B}" destId="{C1430DB7-B870-4413-9D60-ACA1D0E2443B}" srcOrd="0" destOrd="0" presId="urn:microsoft.com/office/officeart/2005/8/layout/vList2"/>
    <dgm:cxn modelId="{E21F8346-F410-44DC-AADC-F261254D6D63}" srcId="{115FF3D3-323D-4D82-9B86-C723EC89329B}" destId="{9F5CB8C0-078D-468C-8646-5AC7AB6CBF7F}" srcOrd="4" destOrd="0" parTransId="{4FCA9763-4A6C-4AF3-98B0-C970DB03EBC9}" sibTransId="{D327B78C-6ABD-46ED-8FC5-B58AD69085F4}"/>
    <dgm:cxn modelId="{F016CA88-8182-49EB-8AE0-47685F2A3ECF}" srcId="{115FF3D3-323D-4D82-9B86-C723EC89329B}" destId="{4A8EC6E4-D1D8-43D2-AD2B-4E9E2CA56D34}" srcOrd="3" destOrd="0" parTransId="{AAB2271F-3255-4CE7-BAB9-8BBC2ED9E348}" sibTransId="{37F39509-6830-4020-8D5F-B8D491DABB8C}"/>
    <dgm:cxn modelId="{7D434F65-9D1B-4C91-9BEF-C2552560BDDF}" type="presOf" srcId="{4A8EC6E4-D1D8-43D2-AD2B-4E9E2CA56D34}" destId="{8B1F24DD-6A8E-4170-81FD-7BFC64E9230C}" srcOrd="0" destOrd="3" presId="urn:microsoft.com/office/officeart/2005/8/layout/vList2"/>
    <dgm:cxn modelId="{07D7DC82-AFC6-4A6B-B619-F14DB64D10E9}" type="presOf" srcId="{9F5CB8C0-078D-468C-8646-5AC7AB6CBF7F}" destId="{8B1F24DD-6A8E-4170-81FD-7BFC64E9230C}" srcOrd="0" destOrd="4" presId="urn:microsoft.com/office/officeart/2005/8/layout/vList2"/>
    <dgm:cxn modelId="{CE019309-3A44-4E47-AB6E-6AA712A74D37}" type="presOf" srcId="{7E9CE592-423B-4AC1-9B4E-EF5077ADDCCF}" destId="{7654CFCC-E852-4686-B858-0243977DB076}" srcOrd="0" destOrd="0" presId="urn:microsoft.com/office/officeart/2005/8/layout/vList2"/>
    <dgm:cxn modelId="{649419BD-E619-4194-AB93-17679988C480}" srcId="{115FF3D3-323D-4D82-9B86-C723EC89329B}" destId="{11CD1B42-3005-41B5-9200-AF3F7DB078FB}" srcOrd="1" destOrd="0" parTransId="{7D374FE4-90D3-47FE-9FB6-A0554DA5101B}" sibTransId="{11C61935-5A97-480D-872A-4BF7286AFDD6}"/>
    <dgm:cxn modelId="{6C63F9CB-FA59-4CFA-89F9-437AD8F67912}" srcId="{72EEF162-ABEB-4D55-A70D-90BD4ABAEA6D}" destId="{115FF3D3-323D-4D82-9B86-C723EC89329B}" srcOrd="1" destOrd="0" parTransId="{0401D2A0-7E88-41BA-B6DE-E8515187D80F}" sibTransId="{760525E5-C909-4897-B152-265BAA2F7895}"/>
    <dgm:cxn modelId="{B1A5074B-3D48-4F46-A189-88882BD1B0AE}" type="presParOf" srcId="{53DC3E45-D1E8-4021-96C4-3C009C34F991}" destId="{7654CFCC-E852-4686-B858-0243977DB076}" srcOrd="0" destOrd="0" presId="urn:microsoft.com/office/officeart/2005/8/layout/vList2"/>
    <dgm:cxn modelId="{6876AC91-5CA5-40F2-948C-A358F5518243}" type="presParOf" srcId="{53DC3E45-D1E8-4021-96C4-3C009C34F991}" destId="{41174A0E-4D29-49E8-87ED-621C0F3BC5AD}" srcOrd="1" destOrd="0" presId="urn:microsoft.com/office/officeart/2005/8/layout/vList2"/>
    <dgm:cxn modelId="{5D56193F-9406-43A1-8DE5-E6C7FAD3261E}" type="presParOf" srcId="{53DC3E45-D1E8-4021-96C4-3C009C34F991}" destId="{C1430DB7-B870-4413-9D60-ACA1D0E2443B}" srcOrd="2" destOrd="0" presId="urn:microsoft.com/office/officeart/2005/8/layout/vList2"/>
    <dgm:cxn modelId="{3A60CA54-7A87-4940-895F-FA40A9F65322}" type="presParOf" srcId="{53DC3E45-D1E8-4021-96C4-3C009C34F991}" destId="{8B1F24DD-6A8E-4170-81FD-7BFC64E9230C}" srcOrd="3" destOrd="0" presId="urn:microsoft.com/office/officeart/2005/8/layout/vList2"/>
    <dgm:cxn modelId="{23608473-FE91-40FE-8240-0EA38951A9B1}" type="presParOf" srcId="{53DC3E45-D1E8-4021-96C4-3C009C34F991}" destId="{47AB083B-A961-4BBB-8934-48C08DC5FD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54CFCC-E852-4686-B858-0243977DB076}">
      <dsp:nvSpPr>
        <dsp:cNvPr id="0" name=""/>
        <dsp:cNvSpPr/>
      </dsp:nvSpPr>
      <dsp:spPr>
        <a:xfrm>
          <a:off x="0" y="87497"/>
          <a:ext cx="4724399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Requirement</a:t>
          </a:r>
          <a:endParaRPr lang="en-US" sz="3700" kern="1200" dirty="0"/>
        </a:p>
      </dsp:txBody>
      <dsp:txXfrm>
        <a:off x="0" y="87497"/>
        <a:ext cx="4724399" cy="887445"/>
      </dsp:txXfrm>
    </dsp:sp>
    <dsp:sp modelId="{C1430DB7-B870-4413-9D60-ACA1D0E2443B}">
      <dsp:nvSpPr>
        <dsp:cNvPr id="0" name=""/>
        <dsp:cNvSpPr/>
      </dsp:nvSpPr>
      <dsp:spPr>
        <a:xfrm>
          <a:off x="0" y="1081502"/>
          <a:ext cx="4724399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Design Progress</a:t>
          </a:r>
          <a:endParaRPr lang="en-US" sz="3700" kern="1200" dirty="0"/>
        </a:p>
      </dsp:txBody>
      <dsp:txXfrm>
        <a:off x="0" y="1081502"/>
        <a:ext cx="4724399" cy="887445"/>
      </dsp:txXfrm>
    </dsp:sp>
    <dsp:sp modelId="{8B1F24DD-6A8E-4170-81FD-7BFC64E9230C}">
      <dsp:nvSpPr>
        <dsp:cNvPr id="0" name=""/>
        <dsp:cNvSpPr/>
      </dsp:nvSpPr>
      <dsp:spPr>
        <a:xfrm>
          <a:off x="0" y="1968947"/>
          <a:ext cx="4724399" cy="298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000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smtClean="0"/>
            <a:t>Choosing </a:t>
          </a:r>
          <a:r>
            <a:rPr lang="en-US" sz="2900" kern="1200" dirty="0" err="1" smtClean="0"/>
            <a:t>Shashlyk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smtClean="0"/>
            <a:t>Our Design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err="1" smtClean="0"/>
            <a:t>Preshower</a:t>
          </a:r>
          <a:r>
            <a:rPr lang="en-US" sz="2900" kern="1200" dirty="0" smtClean="0"/>
            <a:t>/shower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smtClean="0"/>
            <a:t>Fiber connection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smtClean="0"/>
            <a:t>Background Simulation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900" kern="1200" dirty="0" smtClean="0"/>
            <a:t>Beam test plan</a:t>
          </a:r>
          <a:endParaRPr lang="en-US" sz="2900" kern="1200" dirty="0"/>
        </a:p>
      </dsp:txBody>
      <dsp:txXfrm>
        <a:off x="0" y="1968947"/>
        <a:ext cx="4724399" cy="2987010"/>
      </dsp:txXfrm>
    </dsp:sp>
    <dsp:sp modelId="{47AB083B-A961-4BBB-8934-48C08DC5FDF5}">
      <dsp:nvSpPr>
        <dsp:cNvPr id="0" name=""/>
        <dsp:cNvSpPr/>
      </dsp:nvSpPr>
      <dsp:spPr>
        <a:xfrm>
          <a:off x="0" y="4955957"/>
          <a:ext cx="4724399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err="1" smtClean="0"/>
            <a:t>Todo</a:t>
          </a:r>
          <a:r>
            <a:rPr lang="en-US" sz="3700" kern="1200" dirty="0" smtClean="0"/>
            <a:t> List</a:t>
          </a:r>
          <a:endParaRPr lang="en-US" sz="3700" kern="1200" dirty="0"/>
        </a:p>
      </dsp:txBody>
      <dsp:txXfrm>
        <a:off x="0" y="4955957"/>
        <a:ext cx="4724399" cy="887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2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EBC9D35-34FC-4395-A43A-1EE59F591F4D}" type="datetimeFigureOut">
              <a:rPr lang="en-US" smtClean="0"/>
              <a:pPr/>
              <a:t>1/10/2012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0725"/>
            <a:ext cx="47974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21FCE4C-735D-42A2-A4EB-1A819801A85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FCE4C-735D-42A2-A4EB-1A819801A85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 up slides</a:t>
            </a:r>
            <a:r>
              <a:rPr lang="en-US" baseline="0" dirty="0" smtClean="0"/>
              <a:t> pion/electron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76C24-6A9A-4CDC-BEF3-9219CCE4E19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 up slides</a:t>
            </a:r>
            <a:r>
              <a:rPr lang="en-US" baseline="0" dirty="0" smtClean="0"/>
              <a:t> pion/electron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76C24-6A9A-4CDC-BEF3-9219CCE4E19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D194-17B9-4E5B-89E2-7776215A7B97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FBED-BF84-4001-ACB8-18C706A3B0A9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AFD0E-E0DA-44BF-8D4F-F3BFFBC9635C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FE8B0-A1ED-479C-A8DD-D4BC525E2817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7C8D0-49DD-4323-AD1B-037796F29FB3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66D2-F0D8-400C-B6A7-951B1D18A308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2A13F-B397-40C9-88A8-FC63E0BC8351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16DE-6903-4DCE-A1F7-CB59234E0AC8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337A1-B13D-4A80-AD95-1C196A05AE43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60675-762B-4258-8CEA-DC1C9E6FF3B2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46C8-D7E2-4347-A6D7-4A2036195C44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54CDC-E9D7-423F-A8AE-86432DC63633}" type="datetime1">
              <a:rPr lang="en-US" smtClean="0"/>
              <a:pPr/>
              <a:t>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B30C-4390-497D-8D9E-6D46F956F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rmAutofit/>
          </a:bodyPr>
          <a:lstStyle/>
          <a:p>
            <a:r>
              <a:rPr lang="en-US" sz="7000" dirty="0" err="1" smtClean="0">
                <a:solidFill>
                  <a:srgbClr val="FF0000"/>
                </a:solidFill>
              </a:rPr>
              <a:t>SoLID</a:t>
            </a:r>
            <a:r>
              <a:rPr lang="en-US" sz="7000" dirty="0" smtClean="0">
                <a:solidFill>
                  <a:srgbClr val="FF0000"/>
                </a:solidFill>
              </a:rPr>
              <a:t> EC Design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57400"/>
            <a:ext cx="6705600" cy="1447800"/>
          </a:xfrm>
        </p:spPr>
        <p:txBody>
          <a:bodyPr>
            <a:normAutofit fontScale="77500" lnSpcReduction="20000"/>
          </a:bodyPr>
          <a:lstStyle/>
          <a:p>
            <a:r>
              <a:rPr lang="en-US" sz="2300" b="1" i="1" dirty="0" err="1" smtClean="0">
                <a:solidFill>
                  <a:schemeClr val="tx1"/>
                </a:solidFill>
              </a:rPr>
              <a:t>Xiaochao</a:t>
            </a:r>
            <a:r>
              <a:rPr lang="en-US" sz="2300" b="1" i="1" dirty="0" smtClean="0">
                <a:solidFill>
                  <a:schemeClr val="tx1"/>
                </a:solidFill>
              </a:rPr>
              <a:t> </a:t>
            </a:r>
            <a:r>
              <a:rPr lang="en-US" sz="2300" b="1" i="1" dirty="0" err="1" smtClean="0">
                <a:solidFill>
                  <a:schemeClr val="tx1"/>
                </a:solidFill>
              </a:rPr>
              <a:t>Zheng</a:t>
            </a:r>
            <a:r>
              <a:rPr lang="en-US" sz="2300" b="1" i="1" dirty="0" smtClean="0">
                <a:solidFill>
                  <a:schemeClr val="tx1"/>
                </a:solidFill>
              </a:rPr>
              <a:t>(</a:t>
            </a:r>
            <a:r>
              <a:rPr lang="en-US" sz="2300" b="1" i="1" dirty="0" err="1" smtClean="0">
                <a:solidFill>
                  <a:schemeClr val="tx1"/>
                </a:solidFill>
              </a:rPr>
              <a:t>UVa</a:t>
            </a:r>
            <a:r>
              <a:rPr lang="en-US" sz="2300" b="1" i="1" dirty="0" smtClean="0">
                <a:solidFill>
                  <a:schemeClr val="tx1"/>
                </a:solidFill>
              </a:rPr>
              <a:t>)</a:t>
            </a:r>
          </a:p>
          <a:p>
            <a:endParaRPr lang="en-US" sz="2300" b="1" i="1" dirty="0" smtClean="0">
              <a:solidFill>
                <a:schemeClr val="tx1"/>
              </a:solidFill>
            </a:endParaRPr>
          </a:p>
          <a:p>
            <a:pPr lvl="0"/>
            <a:r>
              <a:rPr lang="en-US" altLang="zh-CN" sz="2300" b="1" i="1" dirty="0" err="1" smtClean="0">
                <a:solidFill>
                  <a:schemeClr val="tx1"/>
                </a:solidFill>
              </a:rPr>
              <a:t>Mehdi</a:t>
            </a:r>
            <a:r>
              <a:rPr lang="en-US" altLang="zh-CN" sz="2300" b="1" i="1" dirty="0" smtClean="0">
                <a:solidFill>
                  <a:schemeClr val="tx1"/>
                </a:solidFill>
              </a:rPr>
              <a:t> </a:t>
            </a:r>
            <a:r>
              <a:rPr lang="en-US" altLang="zh-CN" sz="2300" b="1" i="1" dirty="0" err="1" smtClean="0">
                <a:solidFill>
                  <a:schemeClr val="tx1"/>
                </a:solidFill>
              </a:rPr>
              <a:t>Meziane</a:t>
            </a:r>
            <a:r>
              <a:rPr lang="en-US" altLang="zh-CN" sz="2300" b="1" i="1" dirty="0" smtClean="0">
                <a:solidFill>
                  <a:schemeClr val="tx1"/>
                </a:solidFill>
              </a:rPr>
              <a:t> (Duke), Jin Huang (LANL),</a:t>
            </a:r>
          </a:p>
          <a:p>
            <a:pPr lvl="0"/>
            <a:r>
              <a:rPr lang="en-US" altLang="zh-CN" sz="2300" b="1" i="1" dirty="0" smtClean="0">
                <a:solidFill>
                  <a:schemeClr val="tx1"/>
                </a:solidFill>
              </a:rPr>
              <a:t> </a:t>
            </a:r>
            <a:r>
              <a:rPr lang="en-US" altLang="zh-CN" sz="2300" b="1" i="1" dirty="0" err="1" smtClean="0">
                <a:solidFill>
                  <a:schemeClr val="tx1"/>
                </a:solidFill>
              </a:rPr>
              <a:t>Zhiwen</a:t>
            </a:r>
            <a:r>
              <a:rPr lang="en-US" altLang="zh-CN" sz="2300" b="1" i="1" dirty="0" smtClean="0">
                <a:solidFill>
                  <a:schemeClr val="tx1"/>
                </a:solidFill>
              </a:rPr>
              <a:t> Zhao </a:t>
            </a:r>
            <a:r>
              <a:rPr lang="en-US" sz="2300" b="1" i="1" dirty="0" smtClean="0">
                <a:solidFill>
                  <a:schemeClr val="tx1"/>
                </a:solidFill>
              </a:rPr>
              <a:t>(</a:t>
            </a:r>
            <a:r>
              <a:rPr lang="en-US" sz="2300" b="1" i="1" dirty="0" err="1" smtClean="0">
                <a:solidFill>
                  <a:schemeClr val="tx1"/>
                </a:solidFill>
              </a:rPr>
              <a:t>UVa</a:t>
            </a:r>
            <a:r>
              <a:rPr lang="en-US" sz="2300" b="1" i="1" dirty="0" smtClean="0">
                <a:solidFill>
                  <a:schemeClr val="tx1"/>
                </a:solidFill>
              </a:rPr>
              <a:t>), Paul Reimer (ANL), </a:t>
            </a:r>
          </a:p>
          <a:p>
            <a:pPr lvl="0"/>
            <a:r>
              <a:rPr lang="en-US" sz="2300" b="1" i="1" dirty="0" smtClean="0">
                <a:solidFill>
                  <a:schemeClr val="tx1"/>
                </a:solidFill>
              </a:rPr>
              <a:t>Nuclear Physics Group (W&amp;M)</a:t>
            </a:r>
          </a:p>
          <a:p>
            <a:pPr lvl="0"/>
            <a:endParaRPr lang="en-US" sz="2000" i="1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Picture 2" descr="J:\talk\UVA_Rotunda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5181600"/>
            <a:ext cx="1577872" cy="16002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" y="6400800"/>
            <a:ext cx="14287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362200" y="41148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CN" sz="3000" dirty="0" err="1" smtClean="0">
                <a:solidFill>
                  <a:schemeClr val="tx2"/>
                </a:solidFill>
              </a:rPr>
              <a:t>SoLID</a:t>
            </a:r>
            <a:r>
              <a:rPr lang="en-US" altLang="zh-CN" sz="3000" dirty="0" smtClean="0">
                <a:solidFill>
                  <a:schemeClr val="tx2"/>
                </a:solidFill>
              </a:rPr>
              <a:t> </a:t>
            </a:r>
            <a:r>
              <a:rPr lang="en-US" altLang="zh-CN" sz="3000" dirty="0" err="1" smtClean="0">
                <a:solidFill>
                  <a:schemeClr val="tx2"/>
                </a:solidFill>
              </a:rPr>
              <a:t>Jlab</a:t>
            </a:r>
            <a:r>
              <a:rPr lang="en-US" altLang="zh-CN" sz="3000" dirty="0" smtClean="0">
                <a:solidFill>
                  <a:schemeClr val="tx2"/>
                </a:solidFill>
              </a:rPr>
              <a:t> Physics Division </a:t>
            </a:r>
          </a:p>
          <a:p>
            <a:pPr algn="ctr"/>
            <a:r>
              <a:rPr lang="en-US" altLang="zh-CN" sz="3000" dirty="0" smtClean="0">
                <a:solidFill>
                  <a:schemeClr val="tx2"/>
                </a:solidFill>
              </a:rPr>
              <a:t>Brainstorming Session</a:t>
            </a:r>
            <a:endParaRPr lang="en-US" sz="3000" dirty="0" smtClean="0"/>
          </a:p>
          <a:p>
            <a:pPr algn="ctr"/>
            <a:r>
              <a:rPr lang="en-US" sz="3000" dirty="0" smtClean="0"/>
              <a:t>2012/01/06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609600"/>
            <a:ext cx="7924800" cy="4525963"/>
          </a:xfrm>
        </p:spPr>
        <p:txBody>
          <a:bodyPr>
            <a:normAutofit/>
          </a:bodyPr>
          <a:lstStyle/>
          <a:p>
            <a:r>
              <a:rPr lang="en-US" sz="2300" dirty="0" smtClean="0"/>
              <a:t>Preshower-shower separation for better electron PID</a:t>
            </a:r>
          </a:p>
          <a:p>
            <a:r>
              <a:rPr lang="en-US" sz="2300" dirty="0" smtClean="0"/>
              <a:t>4 RL as </a:t>
            </a:r>
            <a:r>
              <a:rPr lang="en-US" sz="2300" dirty="0" err="1" smtClean="0"/>
              <a:t>preshower</a:t>
            </a:r>
            <a:r>
              <a:rPr lang="en-US" sz="2300" dirty="0" smtClean="0"/>
              <a:t>, 16 RL as shower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err="1" smtClean="0"/>
              <a:t>Preshower</a:t>
            </a:r>
            <a:r>
              <a:rPr lang="en-US" dirty="0" smtClean="0"/>
              <a:t>/shower</a:t>
            </a:r>
            <a:endParaRPr lang="en-US" dirty="0"/>
          </a:p>
        </p:txBody>
      </p:sp>
      <p:pic>
        <p:nvPicPr>
          <p:cNvPr id="10" name="Picture 4" descr="https://hedberg.web.cern.ch/hedberg/home/caleido/caleid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524000"/>
            <a:ext cx="3588360" cy="228600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894" y="3962400"/>
            <a:ext cx="61199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09600" y="1498699"/>
            <a:ext cx="4572000" cy="26161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 smtClean="0"/>
              <a:t>Readout option 1, separate readout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i="1" dirty="0" smtClean="0"/>
              <a:t>Run </a:t>
            </a:r>
            <a:r>
              <a:rPr lang="en-US" b="1" i="1" dirty="0" err="1" smtClean="0"/>
              <a:t>preshower</a:t>
            </a:r>
            <a:r>
              <a:rPr lang="en-US" b="1" i="1" dirty="0" smtClean="0"/>
              <a:t> fiber through shower part with light-protection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Run </a:t>
            </a:r>
            <a:r>
              <a:rPr lang="en-US" dirty="0" err="1" smtClean="0"/>
              <a:t>preshower</a:t>
            </a:r>
            <a:r>
              <a:rPr lang="en-US" dirty="0" smtClean="0"/>
              <a:t> fiber (separately) to outside magnetic field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Curve fiber from front, ZEUS example below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Readout </a:t>
            </a:r>
            <a:r>
              <a:rPr lang="en-US" dirty="0" err="1" smtClean="0"/>
              <a:t>preshower</a:t>
            </a:r>
            <a:r>
              <a:rPr lang="en-US" dirty="0" smtClean="0"/>
              <a:t> by photodiode, example on right.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762000"/>
            <a:ext cx="7924800" cy="4525963"/>
          </a:xfrm>
        </p:spPr>
        <p:txBody>
          <a:bodyPr>
            <a:normAutofit/>
          </a:bodyPr>
          <a:lstStyle/>
          <a:p>
            <a:endParaRPr lang="en-US" sz="2000" dirty="0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err="1" smtClean="0"/>
              <a:t>Preshower</a:t>
            </a:r>
            <a:r>
              <a:rPr lang="en-US" dirty="0" smtClean="0"/>
              <a:t>/shower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9600" y="609600"/>
            <a:ext cx="7848600" cy="28007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dirty="0" smtClean="0"/>
              <a:t> Readout option 2, same readout</a:t>
            </a:r>
          </a:p>
          <a:p>
            <a:pPr lvl="1">
              <a:buFont typeface="Arial" pitchFamily="34" charset="0"/>
              <a:buChar char="•"/>
            </a:pPr>
            <a:r>
              <a:rPr lang="en-US" sz="1900" b="1" dirty="0" smtClean="0"/>
              <a:t>slow response </a:t>
            </a:r>
            <a:r>
              <a:rPr lang="en-US" sz="1900" b="1" dirty="0" err="1" smtClean="0"/>
              <a:t>scintillator</a:t>
            </a:r>
            <a:r>
              <a:rPr lang="en-US" sz="1900" b="1" dirty="0" smtClean="0"/>
              <a:t> for </a:t>
            </a:r>
            <a:r>
              <a:rPr lang="en-US" sz="1900" b="1" dirty="0" err="1" smtClean="0"/>
              <a:t>preshower</a:t>
            </a:r>
            <a:r>
              <a:rPr lang="en-US" sz="1900" b="1" dirty="0" smtClean="0"/>
              <a:t> and fast </a:t>
            </a:r>
            <a:r>
              <a:rPr lang="en-US" sz="1900" b="1" dirty="0" err="1" smtClean="0"/>
              <a:t>scintillator</a:t>
            </a:r>
            <a:r>
              <a:rPr lang="en-US" sz="1900" b="1" dirty="0" smtClean="0"/>
              <a:t> for shower.</a:t>
            </a:r>
          </a:p>
          <a:p>
            <a:pPr lvl="1">
              <a:buFont typeface="Arial" pitchFamily="34" charset="0"/>
              <a:buChar char="•"/>
            </a:pPr>
            <a:r>
              <a:rPr lang="en-US" sz="1900" b="1" dirty="0" smtClean="0"/>
              <a:t>Use </a:t>
            </a:r>
            <a:r>
              <a:rPr lang="en-US" sz="1900" b="1" dirty="0" err="1" smtClean="0"/>
              <a:t>flashADC</a:t>
            </a:r>
            <a:r>
              <a:rPr lang="en-US" sz="1900" b="1" dirty="0" smtClean="0"/>
              <a:t> (4us) to fit line shape, could shorten the required time.</a:t>
            </a:r>
          </a:p>
          <a:p>
            <a:pPr lvl="1">
              <a:buFont typeface="Arial" pitchFamily="34" charset="0"/>
              <a:buChar char="•"/>
            </a:pPr>
            <a:r>
              <a:rPr lang="en-US" sz="1900" b="1" dirty="0" smtClean="0">
                <a:solidFill>
                  <a:srgbClr val="FF0000"/>
                </a:solidFill>
              </a:rPr>
              <a:t>Simple design and production, half number of fibers to connect, half number of channels for readout.</a:t>
            </a:r>
          </a:p>
          <a:p>
            <a:pPr lvl="1">
              <a:buFont typeface="Arial" pitchFamily="34" charset="0"/>
              <a:buChar char="•"/>
            </a:pPr>
            <a:r>
              <a:rPr lang="en-US" sz="1900" b="1" dirty="0" smtClean="0"/>
              <a:t>High </a:t>
            </a:r>
            <a:r>
              <a:rPr lang="en-US" sz="1900" b="1" dirty="0" err="1" smtClean="0"/>
              <a:t>pion</a:t>
            </a:r>
            <a:r>
              <a:rPr lang="en-US" sz="1900" b="1" dirty="0" smtClean="0"/>
              <a:t> background may affect PID. SIDIS </a:t>
            </a:r>
            <a:r>
              <a:rPr lang="en-US" sz="1900" b="1" dirty="0" err="1" smtClean="0"/>
              <a:t>largeangle</a:t>
            </a:r>
            <a:r>
              <a:rPr lang="en-US" sz="1900" b="1" dirty="0" smtClean="0"/>
              <a:t> EC have low </a:t>
            </a:r>
            <a:r>
              <a:rPr lang="en-US" sz="1900" b="1" dirty="0" err="1" smtClean="0"/>
              <a:t>pion</a:t>
            </a:r>
            <a:r>
              <a:rPr lang="en-US" sz="1900" b="1" dirty="0" smtClean="0"/>
              <a:t> background</a:t>
            </a:r>
          </a:p>
          <a:p>
            <a:pPr lvl="1"/>
            <a:endParaRPr lang="en-US" b="1" i="1" dirty="0" smtClean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3124200"/>
            <a:ext cx="387358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6942" y="4495800"/>
            <a:ext cx="221625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8895" y="4495800"/>
            <a:ext cx="2240305" cy="202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876800" y="3343870"/>
            <a:ext cx="3429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nstantia" pitchFamily="18" charset="0"/>
              </a:rPr>
              <a:t>CALEIDO has successfully built and tested prototype with traditional ADC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54650" y="180975"/>
            <a:ext cx="602440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Calorimeter Design: Fibers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9144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0944" y="1073891"/>
            <a:ext cx="1352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u="sng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Fibers:</a:t>
            </a:r>
            <a:endParaRPr lang="en-US" sz="2000" b="1" u="sng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348659" y="1431439"/>
            <a:ext cx="6671595" cy="400896"/>
            <a:chOff x="61300" y="1567919"/>
            <a:chExt cx="6671595" cy="400896"/>
          </a:xfrm>
        </p:grpSpPr>
        <p:sp>
          <p:nvSpPr>
            <p:cNvPr id="16" name="Rectangle 15"/>
            <p:cNvSpPr/>
            <p:nvPr/>
          </p:nvSpPr>
          <p:spPr>
            <a:xfrm>
              <a:off x="61300" y="1568705"/>
              <a:ext cx="48377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000" b="1" dirty="0" smtClean="0">
                  <a:solidFill>
                    <a:schemeClr val="accent3">
                      <a:lumMod val="50000"/>
                    </a:schemeClr>
                  </a:solidFill>
                  <a:latin typeface="Constantia" pitchFamily="18" charset="0"/>
                </a:rPr>
                <a:t>Wave Length Shifting fibers (WLS):  </a:t>
              </a:r>
              <a:endParaRPr lang="en-US" sz="2000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32169" y="1567919"/>
              <a:ext cx="20007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3">
                      <a:lumMod val="50000"/>
                    </a:schemeClr>
                  </a:solidFill>
                  <a:latin typeface="Constantia" pitchFamily="18" charset="0"/>
                </a:rPr>
                <a:t>KURARAY Y11</a:t>
              </a:r>
            </a:p>
          </p:txBody>
        </p:sp>
      </p:grpSp>
      <p:grpSp>
        <p:nvGrpSpPr>
          <p:cNvPr id="3" name="Group 1"/>
          <p:cNvGrpSpPr/>
          <p:nvPr/>
        </p:nvGrpSpPr>
        <p:grpSpPr>
          <a:xfrm>
            <a:off x="348659" y="1871283"/>
            <a:ext cx="8562674" cy="400110"/>
            <a:chOff x="24811" y="2157891"/>
            <a:chExt cx="8562674" cy="400110"/>
          </a:xfrm>
        </p:grpSpPr>
        <p:sp>
          <p:nvSpPr>
            <p:cNvPr id="22" name="TextBox 21"/>
            <p:cNvSpPr txBox="1"/>
            <p:nvPr/>
          </p:nvSpPr>
          <p:spPr>
            <a:xfrm>
              <a:off x="24811" y="2157891"/>
              <a:ext cx="20456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000" b="1" dirty="0" smtClean="0">
                  <a:solidFill>
                    <a:schemeClr val="accent3">
                      <a:lumMod val="50000"/>
                    </a:schemeClr>
                  </a:solidFill>
                  <a:latin typeface="Constantia" pitchFamily="18" charset="0"/>
                </a:rPr>
                <a:t>Clear Fibers:</a:t>
              </a:r>
              <a:endParaRPr lang="en-US" sz="2000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0499" y="2157891"/>
              <a:ext cx="6516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accent3">
                      <a:lumMod val="50000"/>
                    </a:schemeClr>
                  </a:solidFill>
                  <a:latin typeface="Constantia" pitchFamily="18" charset="0"/>
                </a:rPr>
                <a:t>KURARAY clear PS, 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latin typeface="Constantia" pitchFamily="18" charset="0"/>
                </a:rPr>
                <a:t>Super </a:t>
              </a:r>
              <a:r>
                <a:rPr lang="en-US" sz="2000" b="1" dirty="0" err="1" smtClean="0">
                  <a:solidFill>
                    <a:schemeClr val="accent3">
                      <a:lumMod val="50000"/>
                    </a:schemeClr>
                  </a:solidFill>
                  <a:latin typeface="Constantia" pitchFamily="18" charset="0"/>
                </a:rPr>
                <a:t>Eska</a:t>
              </a:r>
              <a:r>
                <a:rPr lang="en-US" sz="2000" b="1" dirty="0" smtClean="0">
                  <a:solidFill>
                    <a:schemeClr val="accent3">
                      <a:lumMod val="50000"/>
                    </a:schemeClr>
                  </a:solidFill>
                  <a:latin typeface="Constantia" pitchFamily="18" charset="0"/>
                </a:rPr>
                <a:t>…, </a:t>
              </a:r>
              <a:endParaRPr lang="en-US" sz="2000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8659" y="2787544"/>
            <a:ext cx="895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One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to one WLS/clear fiber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connector, used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in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previous experiments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(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LHCb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,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Minos,…) light loss studies and design well documented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0944" y="2428100"/>
            <a:ext cx="1918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u="sng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Connectors</a:t>
            </a:r>
            <a:endParaRPr lang="en-US" sz="2000" b="1" u="sng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659" y="4433210"/>
            <a:ext cx="88120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Fiber bunch diameter for one module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100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mm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  For 1500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modules, min. length of WLS: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150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km!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  Clear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fiber length depends on the readout option ~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500km?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1988" y="5666775"/>
            <a:ext cx="8812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Ongoing work: study of the fiber bundling design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7066" y="3655635"/>
            <a:ext cx="88120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Lucite rod to couple the fibers option would reduce the cost, no information about the light loss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873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91368" y="180975"/>
            <a:ext cx="5366597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Background Simulation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801" y="895428"/>
            <a:ext cx="4995081" cy="3253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574718"/>
            <a:ext cx="2133600" cy="365125"/>
          </a:xfrm>
        </p:spPr>
        <p:txBody>
          <a:bodyPr/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15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7299" y="4220654"/>
            <a:ext cx="9280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The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first 10 layers of scintillator have most of the radiation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dose.  Dominated by </a:t>
            </a:r>
            <a:r>
              <a:rPr lang="el-GR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γ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.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7299" y="4672085"/>
            <a:ext cx="9171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Not much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safety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margin to radiation limit for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some scintillator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. 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   Need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to use radiation hard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material.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7299" y="5400515"/>
            <a:ext cx="9635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Can add a front shielding of 1~2mm lead (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equivalent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to 2~3 layers) to reduce the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radiation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in the first few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layers.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7299" y="6128946"/>
            <a:ext cx="5394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GEMC background model is being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improved.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344123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test TPE </a:t>
            </a:r>
            <a:r>
              <a:rPr lang="en-US" dirty="0" err="1" smtClean="0"/>
              <a:t>caloriemeter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300" dirty="0" smtClean="0"/>
              <a:t>under CLAS tagger during g14 photon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/>
          <a:lstStyle/>
          <a:p>
            <a:r>
              <a:rPr lang="en-US" sz="2000" dirty="0" smtClean="0">
                <a:solidFill>
                  <a:srgbClr val="002060"/>
                </a:solidFill>
                <a:latin typeface="Constantia" pitchFamily="18" charset="0"/>
              </a:rPr>
              <a:t>Gain direct experience with the modules. 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Constantia" pitchFamily="18" charset="0"/>
              </a:rPr>
              <a:t>Test energy, position, time resolution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Constantia" pitchFamily="18" charset="0"/>
              </a:rPr>
              <a:t>Study position resolution at different incoming angles.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Constantia" pitchFamily="18" charset="0"/>
              </a:rPr>
              <a:t>Use test results to anchor the simulation.</a:t>
            </a:r>
          </a:p>
          <a:p>
            <a:endParaRPr lang="en-US" sz="2000" b="1" dirty="0" smtClean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  <a:p>
            <a:endParaRPr lang="en-US" sz="2000" b="1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2129" y="2667000"/>
            <a:ext cx="660267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408" y="3724696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808" y="3724696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ontent Placeholder 11" descr="img_1086.jpg"/>
          <p:cNvPicPr preferRelativeResize="0"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6408" y="884832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img_1087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9808" y="884832"/>
            <a:ext cx="4114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9016" y="180975"/>
            <a:ext cx="8708025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COMPASS modules used for TPE@CLAS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574718"/>
            <a:ext cx="2133600" cy="365125"/>
          </a:xfrm>
        </p:spPr>
        <p:txBody>
          <a:bodyPr/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18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54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19200"/>
            <a:ext cx="7162800" cy="5334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300" dirty="0" smtClean="0"/>
              <a:t>Beam test COMPASS modules</a:t>
            </a:r>
          </a:p>
          <a:p>
            <a:r>
              <a:rPr lang="en-US" sz="3300" dirty="0" smtClean="0"/>
              <a:t>Fine tuning simulation</a:t>
            </a:r>
          </a:p>
          <a:p>
            <a:r>
              <a:rPr lang="en-US" sz="3300" dirty="0" smtClean="0"/>
              <a:t>Prototyping module with </a:t>
            </a:r>
            <a:r>
              <a:rPr lang="en-US" sz="3300" dirty="0" err="1" smtClean="0"/>
              <a:t>preshower</a:t>
            </a:r>
            <a:r>
              <a:rPr lang="en-US" sz="3300" dirty="0" smtClean="0"/>
              <a:t>/shower and further test</a:t>
            </a:r>
          </a:p>
          <a:p>
            <a:r>
              <a:rPr lang="en-US" sz="3300" dirty="0" smtClean="0"/>
              <a:t>Further background study</a:t>
            </a:r>
          </a:p>
          <a:p>
            <a:r>
              <a:rPr lang="en-US" sz="3300" dirty="0" smtClean="0"/>
              <a:t>Fibers attenuation length and radiation hardness study</a:t>
            </a:r>
          </a:p>
          <a:p>
            <a:r>
              <a:rPr lang="en-US" sz="3300" dirty="0" smtClean="0"/>
              <a:t>Fiber connection study</a:t>
            </a:r>
          </a:p>
          <a:p>
            <a:r>
              <a:rPr lang="en-US" sz="3300" dirty="0" smtClean="0"/>
              <a:t>layout and engineering</a:t>
            </a:r>
          </a:p>
          <a:p>
            <a:endParaRPr lang="en-US" sz="3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Todo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List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"/>
            <a:ext cx="8780941" cy="658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reimer\Documents\JLab\12_GeV\SoLID\poisson\CALO01.PNG"/>
          <p:cNvPicPr>
            <a:picLocks noChangeAspect="1" noChangeArrowheads="1"/>
          </p:cNvPicPr>
          <p:nvPr/>
        </p:nvPicPr>
        <p:blipFill>
          <a:blip r:embed="rId2" cstate="print"/>
          <a:srcRect l="55000" t="43859" r="20089"/>
          <a:stretch>
            <a:fillRect/>
          </a:stretch>
        </p:blipFill>
        <p:spPr bwMode="auto">
          <a:xfrm>
            <a:off x="6356074" y="678924"/>
            <a:ext cx="2559328" cy="31310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Calorimeter in Solenoid Flux Return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6324600" cy="56388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 smtClean="0"/>
              <a:t>Open Questions:</a:t>
            </a:r>
          </a:p>
          <a:p>
            <a:r>
              <a:rPr lang="en-US" dirty="0" smtClean="0"/>
              <a:t>What does magnetic field do the shower? </a:t>
            </a:r>
          </a:p>
          <a:p>
            <a:pPr lvl="1"/>
            <a:r>
              <a:rPr lang="en-US" dirty="0" smtClean="0"/>
              <a:t>My guess is that charged particles in the EM shower will curl up causing the shower to become shorter and wider</a:t>
            </a:r>
          </a:p>
          <a:p>
            <a:r>
              <a:rPr lang="en-US" dirty="0" smtClean="0"/>
              <a:t>How does magnetic field affect resolution in Energy and in  space?</a:t>
            </a:r>
            <a:r>
              <a:rPr lang="en-US" dirty="0"/>
              <a:t> </a:t>
            </a:r>
            <a:r>
              <a:rPr lang="en-US" dirty="0" smtClean="0"/>
              <a:t> Is this a strong function of field strength or direction?</a:t>
            </a:r>
          </a:p>
          <a:p>
            <a:r>
              <a:rPr lang="en-US" dirty="0" smtClean="0"/>
              <a:t>What resolution do we need?  [</a:t>
            </a:r>
            <a:r>
              <a:rPr lang="en-US" dirty="0" err="1" smtClean="0"/>
              <a:t>Pb:SciFi</a:t>
            </a:r>
            <a:r>
              <a:rPr lang="en-US" dirty="0" smtClean="0"/>
              <a:t> at ~1:1 gives 4.5%/</a:t>
            </a:r>
            <a:r>
              <a:rPr lang="en-US" dirty="0" err="1" smtClean="0"/>
              <a:t>sqrt</a:t>
            </a:r>
            <a:r>
              <a:rPr lang="en-US" dirty="0" smtClean="0"/>
              <a:t>(E)]</a:t>
            </a:r>
          </a:p>
          <a:p>
            <a:r>
              <a:rPr lang="en-US" dirty="0" smtClean="0"/>
              <a:t>Is Iron dense enough?</a:t>
            </a:r>
          </a:p>
          <a:p>
            <a:r>
              <a:rPr lang="en-US" dirty="0" smtClean="0"/>
              <a:t>How does the fiber affect the Magnetic flux return?</a:t>
            </a:r>
          </a:p>
          <a:p>
            <a:pPr lvl="1"/>
            <a:r>
              <a:rPr lang="en-US" dirty="0" smtClean="0"/>
              <a:t>My guess is that we use and “effective” </a:t>
            </a:r>
            <a:r>
              <a:rPr lang="el-GR" dirty="0" smtClean="0"/>
              <a:t>μ</a:t>
            </a:r>
            <a:r>
              <a:rPr lang="en-US" dirty="0" smtClean="0"/>
              <a:t> which is about half that of Fe.</a:t>
            </a:r>
          </a:p>
          <a:p>
            <a:pPr>
              <a:buNone/>
            </a:pPr>
            <a:r>
              <a:rPr lang="en-US" dirty="0" smtClean="0"/>
              <a:t>Require detailed MC;  Have contacted D. Hertzog about simulations.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How do we cost this?</a:t>
            </a:r>
          </a:p>
          <a:p>
            <a:pPr lvl="1"/>
            <a:r>
              <a:rPr lang="en-US" dirty="0" smtClean="0"/>
              <a:t>D Hertzog—driving cost is amount of fiber—Fe less dense than </a:t>
            </a:r>
            <a:r>
              <a:rPr lang="en-US" dirty="0" err="1" smtClean="0"/>
              <a:t>Pb</a:t>
            </a:r>
            <a:r>
              <a:rPr lang="en-US" dirty="0" smtClean="0"/>
              <a:t> thus need more fiber.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19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427" y="4191000"/>
            <a:ext cx="276695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8153406" y="838212"/>
            <a:ext cx="362387" cy="1592271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61616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529251" y="1462349"/>
            <a:ext cx="16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PMT in &gt;10 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8" name="Snip Single Corner Rectangle 17"/>
          <p:cNvSpPr/>
          <p:nvPr/>
        </p:nvSpPr>
        <p:spPr bwMode="auto">
          <a:xfrm rot="10800000" flipH="1">
            <a:off x="7750748" y="838202"/>
            <a:ext cx="402652" cy="1876605"/>
          </a:xfrm>
          <a:prstGeom prst="snip1Rect">
            <a:avLst>
              <a:gd name="adj" fmla="val 50000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61616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012633" y="152177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Calorimeter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内容占位符 6"/>
          <p:cNvGraphicFramePr>
            <a:graphicFrameLocks noGrp="1"/>
          </p:cNvGraphicFramePr>
          <p:nvPr>
            <p:ph idx="1"/>
          </p:nvPr>
        </p:nvGraphicFramePr>
        <p:xfrm>
          <a:off x="3733800" y="469900"/>
          <a:ext cx="4724400" cy="593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-487362" y="381000"/>
            <a:ext cx="3840162" cy="1143000"/>
          </a:xfrm>
        </p:spPr>
        <p:txBody>
          <a:bodyPr>
            <a:normAutofit/>
          </a:bodyPr>
          <a:lstStyle/>
          <a:p>
            <a:pPr algn="r"/>
            <a:r>
              <a:rPr lang="en-US" sz="6000" u="sng" cap="small" dirty="0" smtClean="0"/>
              <a:t>Outline</a:t>
            </a:r>
            <a:endParaRPr lang="en-US" sz="6000" u="sng" cap="small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7351" y="180975"/>
            <a:ext cx="8123249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Calorimeter Design: Lead/</a:t>
            </a:r>
            <a:r>
              <a:rPr lang="en-US" sz="3600" b="1" dirty="0" err="1" smtClean="0">
                <a:solidFill>
                  <a:srgbClr val="FF0000"/>
                </a:solidFill>
                <a:latin typeface="Constantia" pitchFamily="18" charset="0"/>
              </a:rPr>
              <a:t>Sci</a:t>
            </a: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 Ratio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295400" y="9144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1047690"/>
            <a:ext cx="8590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Tuning of the ratio performed with a dedicated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Geant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4 simulation.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540146"/>
            <a:ext cx="8978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  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Can reach a pion rejection factor of 100/1 with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Pb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 thick. = 0.6 mm /layer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2" name="Bent-Up Arrow 1"/>
          <p:cNvSpPr/>
          <p:nvPr/>
        </p:nvSpPr>
        <p:spPr>
          <a:xfrm rot="5400000">
            <a:off x="206796" y="1469603"/>
            <a:ext cx="378558" cy="334952"/>
          </a:xfrm>
          <a:prstGeom prst="bent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Huang Jin\AppData\Local\Temp\c1_n6.png"/>
          <p:cNvPicPr>
            <a:picLocks noChangeAspect="1" noChangeArrowheads="1"/>
          </p:cNvPicPr>
          <p:nvPr/>
        </p:nvPicPr>
        <p:blipFill rotWithShape="1">
          <a:blip r:embed="rId2" cstate="print"/>
          <a:srcRect r="4950"/>
          <a:stretch/>
        </p:blipFill>
        <p:spPr bwMode="auto">
          <a:xfrm>
            <a:off x="76200" y="2452048"/>
            <a:ext cx="4345675" cy="3100551"/>
          </a:xfrm>
          <a:prstGeom prst="rect">
            <a:avLst/>
          </a:prstGeom>
          <a:noFill/>
        </p:spPr>
      </p:pic>
      <p:pic>
        <p:nvPicPr>
          <p:cNvPr id="11" name="Picture 3" descr="C:\Users\Huang Jin\AppData\Local\Temp\c1_n9.png"/>
          <p:cNvPicPr>
            <a:picLocks noChangeAspect="1" noChangeArrowheads="1"/>
          </p:cNvPicPr>
          <p:nvPr/>
        </p:nvPicPr>
        <p:blipFill rotWithShape="1">
          <a:blip r:embed="rId3" cstate="print"/>
          <a:srcRect r="6094"/>
          <a:stretch/>
        </p:blipFill>
        <p:spPr bwMode="auto">
          <a:xfrm>
            <a:off x="4698242" y="2462048"/>
            <a:ext cx="4293358" cy="3100552"/>
          </a:xfrm>
          <a:prstGeom prst="rect">
            <a:avLst/>
          </a:prstGeom>
          <a:noFill/>
        </p:spPr>
      </p:pic>
      <p:sp>
        <p:nvSpPr>
          <p:cNvPr id="13" name="矩形 9"/>
          <p:cNvSpPr/>
          <p:nvPr/>
        </p:nvSpPr>
        <p:spPr>
          <a:xfrm>
            <a:off x="3124885" y="5181600"/>
            <a:ext cx="1272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p (GeV)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7773085" y="5181600"/>
            <a:ext cx="1272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p (GeV)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5" name="矩形 11"/>
          <p:cNvSpPr/>
          <p:nvPr/>
        </p:nvSpPr>
        <p:spPr>
          <a:xfrm>
            <a:off x="914400" y="2057400"/>
            <a:ext cx="2922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Electron Efficiency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6" name="矩形 12"/>
          <p:cNvSpPr/>
          <p:nvPr/>
        </p:nvSpPr>
        <p:spPr>
          <a:xfrm>
            <a:off x="5588882" y="2092656"/>
            <a:ext cx="2711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1/(Pion rejection)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cxnSp>
        <p:nvCxnSpPr>
          <p:cNvPr id="17" name="直接连接符 14"/>
          <p:cNvCxnSpPr/>
          <p:nvPr/>
        </p:nvCxnSpPr>
        <p:spPr>
          <a:xfrm>
            <a:off x="541360" y="3415352"/>
            <a:ext cx="36576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5"/>
          <p:cNvCxnSpPr/>
          <p:nvPr/>
        </p:nvCxnSpPr>
        <p:spPr>
          <a:xfrm>
            <a:off x="5091752" y="4686872"/>
            <a:ext cx="36576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6"/>
          <p:cNvSpPr/>
          <p:nvPr/>
        </p:nvSpPr>
        <p:spPr>
          <a:xfrm>
            <a:off x="3276600" y="3429000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97%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矩形 17"/>
          <p:cNvSpPr/>
          <p:nvPr/>
        </p:nvSpPr>
        <p:spPr>
          <a:xfrm>
            <a:off x="6768152" y="4114800"/>
            <a:ext cx="1944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100:1 Rejection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6" name="直接连接符 27"/>
          <p:cNvCxnSpPr/>
          <p:nvPr/>
        </p:nvCxnSpPr>
        <p:spPr>
          <a:xfrm>
            <a:off x="6033448" y="2508912"/>
            <a:ext cx="0" cy="3036332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9"/>
          <p:cNvCxnSpPr/>
          <p:nvPr/>
        </p:nvCxnSpPr>
        <p:spPr>
          <a:xfrm>
            <a:off x="6006152" y="5105400"/>
            <a:ext cx="1524000" cy="158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7"/>
          <p:cNvCxnSpPr/>
          <p:nvPr/>
        </p:nvCxnSpPr>
        <p:spPr>
          <a:xfrm>
            <a:off x="7560860" y="2526268"/>
            <a:ext cx="0" cy="3036332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27"/>
          <p:cNvCxnSpPr/>
          <p:nvPr/>
        </p:nvCxnSpPr>
        <p:spPr>
          <a:xfrm>
            <a:off x="1388660" y="2495264"/>
            <a:ext cx="0" cy="3036332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29"/>
          <p:cNvCxnSpPr/>
          <p:nvPr/>
        </p:nvCxnSpPr>
        <p:spPr>
          <a:xfrm>
            <a:off x="1361364" y="5091752"/>
            <a:ext cx="1524000" cy="158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27"/>
          <p:cNvCxnSpPr/>
          <p:nvPr/>
        </p:nvCxnSpPr>
        <p:spPr>
          <a:xfrm>
            <a:off x="2916072" y="2512620"/>
            <a:ext cx="0" cy="3036332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11"/>
          <p:cNvSpPr/>
          <p:nvPr/>
        </p:nvSpPr>
        <p:spPr>
          <a:xfrm>
            <a:off x="2606350" y="5791200"/>
            <a:ext cx="3946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Range of interest: 3~7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GeV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2818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of calorimeter types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lphaUcPeriod"/>
            </a:pPr>
            <a:r>
              <a:rPr lang="en-US" dirty="0" err="1" smtClean="0"/>
              <a:t>Shashlik</a:t>
            </a:r>
            <a:r>
              <a:rPr lang="en-US" dirty="0" smtClean="0"/>
              <a:t> calorimeter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SciFi calorimeter – </a:t>
            </a:r>
            <a:r>
              <a:rPr lang="en-US" dirty="0" err="1" smtClean="0"/>
              <a:t>Pb</a:t>
            </a:r>
            <a:endParaRPr lang="en-US" dirty="0" smtClean="0"/>
          </a:p>
          <a:p>
            <a:pPr marL="514350" indent="-514350">
              <a:buFont typeface="+mj-lt"/>
              <a:buAutoNum type="alphaUcPeriod"/>
            </a:pPr>
            <a:r>
              <a:rPr lang="en-US" dirty="0" smtClean="0"/>
              <a:t>SciFi calorimeter – Fe </a:t>
            </a:r>
          </a:p>
          <a:p>
            <a:pPr marL="971550" lvl="1" indent="-514350"/>
            <a:r>
              <a:rPr lang="en-US" dirty="0" smtClean="0"/>
              <a:t>Combined with end cap</a:t>
            </a:r>
            <a:endParaRPr lang="en-US" dirty="0"/>
          </a:p>
        </p:txBody>
      </p:sp>
      <p:grpSp>
        <p:nvGrpSpPr>
          <p:cNvPr id="2" name="组合 8"/>
          <p:cNvGrpSpPr/>
          <p:nvPr/>
        </p:nvGrpSpPr>
        <p:grpSpPr>
          <a:xfrm>
            <a:off x="5710634" y="2133600"/>
            <a:ext cx="3433366" cy="2667000"/>
            <a:chOff x="5638800" y="1066800"/>
            <a:chExt cx="3433366" cy="2667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638800" y="1143000"/>
              <a:ext cx="3433366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矩形 7"/>
            <p:cNvSpPr/>
            <p:nvPr/>
          </p:nvSpPr>
          <p:spPr>
            <a:xfrm>
              <a:off x="6405166" y="1066800"/>
              <a:ext cx="171072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Typical </a:t>
              </a:r>
              <a:r>
                <a:rPr lang="en-US" sz="1600" dirty="0" err="1" smtClean="0"/>
                <a:t>Pb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SciFi</a:t>
              </a:r>
              <a:endParaRPr lang="en-US" sz="1600" dirty="0" smtClean="0"/>
            </a:p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</a:rPr>
                <a:t>Hertzog, NIM, 1990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组合 12"/>
          <p:cNvGrpSpPr/>
          <p:nvPr/>
        </p:nvGrpSpPr>
        <p:grpSpPr>
          <a:xfrm>
            <a:off x="2743200" y="5105400"/>
            <a:ext cx="6064250" cy="1611705"/>
            <a:chOff x="2667000" y="4724400"/>
            <a:chExt cx="6064250" cy="1611705"/>
          </a:xfrm>
        </p:grpSpPr>
        <p:pic>
          <p:nvPicPr>
            <p:cNvPr id="10" name="Picture 12" descr="Mod_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7000" y="4724400"/>
              <a:ext cx="6064250" cy="161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矩形 11"/>
            <p:cNvSpPr/>
            <p:nvPr/>
          </p:nvSpPr>
          <p:spPr>
            <a:xfrm>
              <a:off x="2667000" y="4724400"/>
              <a:ext cx="231345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Typical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Shashlik</a:t>
              </a:r>
              <a:endParaRPr lang="en-US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100" dirty="0" err="1" smtClean="0">
                  <a:solidFill>
                    <a:schemeClr val="bg1"/>
                  </a:solidFill>
                </a:rPr>
                <a:t>Polyakov</a:t>
              </a:r>
              <a:r>
                <a:rPr lang="en-US" sz="1100" dirty="0" smtClean="0">
                  <a:solidFill>
                    <a:schemeClr val="bg1"/>
                  </a:solidFill>
                </a:rPr>
                <a:t>, COMPASS Talk, 2010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35118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Compare option A &amp; B</a:t>
            </a:r>
            <a:br>
              <a:rPr lang="en-US" dirty="0" smtClean="0"/>
            </a:br>
            <a:r>
              <a:rPr lang="en-US" sz="2700" dirty="0" smtClean="0"/>
              <a:t>Shashlyk and SciFi-</a:t>
            </a:r>
            <a:r>
              <a:rPr lang="en-US" sz="2700" dirty="0" err="1" smtClean="0"/>
              <a:t>Pb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Similarity</a:t>
            </a:r>
          </a:p>
          <a:p>
            <a:pPr lvl="1"/>
            <a:r>
              <a:rPr lang="en-US" dirty="0" err="1" smtClean="0"/>
              <a:t>Pb</a:t>
            </a:r>
            <a:r>
              <a:rPr lang="en-US" dirty="0" smtClean="0"/>
              <a:t>-scintillator based sampling calorimeter</a:t>
            </a:r>
          </a:p>
          <a:p>
            <a:pPr lvl="1"/>
            <a:r>
              <a:rPr lang="en-US" dirty="0" smtClean="0"/>
              <a:t>Similar in resolution and radiation hardness</a:t>
            </a:r>
          </a:p>
          <a:p>
            <a:pPr lvl="1"/>
            <a:r>
              <a:rPr lang="en-US" dirty="0" smtClean="0"/>
              <a:t>Both fit the need of SoLID</a:t>
            </a:r>
          </a:p>
          <a:p>
            <a:r>
              <a:rPr lang="en-US" dirty="0" smtClean="0"/>
              <a:t>Choice : Shashlyk</a:t>
            </a:r>
          </a:p>
          <a:p>
            <a:pPr lvl="1"/>
            <a:r>
              <a:rPr lang="en-US" dirty="0" smtClean="0"/>
              <a:t>Easier to read out light: </a:t>
            </a:r>
            <a:br>
              <a:rPr lang="en-US" dirty="0" smtClean="0"/>
            </a:br>
            <a:r>
              <a:rPr lang="en-US" dirty="0" smtClean="0"/>
              <a:t>Photon collection area 100 times smaller than SciFi</a:t>
            </a:r>
          </a:p>
          <a:p>
            <a:pPr lvl="1"/>
            <a:r>
              <a:rPr lang="en-US" dirty="0" smtClean="0"/>
              <a:t> Matured production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042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Compare A &amp; C for the forward </a:t>
            </a:r>
            <a:r>
              <a:rPr lang="en-US" sz="4000" dirty="0" err="1" smtClean="0"/>
              <a:t>Calo</a:t>
            </a:r>
            <a:r>
              <a:rPr lang="en-US" sz="4000" dirty="0" smtClean="0"/>
              <a:t>.</a:t>
            </a:r>
            <a:br>
              <a:rPr lang="en-US" sz="4000" dirty="0" smtClean="0"/>
            </a:br>
            <a:r>
              <a:rPr lang="en-US" sz="4000" dirty="0" err="1" smtClean="0"/>
              <a:t>The</a:t>
            </a:r>
            <a:r>
              <a:rPr lang="en-US" sz="4000" dirty="0" smtClean="0"/>
              <a:t> choice - </a:t>
            </a:r>
            <a:r>
              <a:rPr lang="en-US" dirty="0" err="1" smtClean="0"/>
              <a:t>Shashlik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dirty="0" smtClean="0"/>
              <a:t>Reason of choosing </a:t>
            </a:r>
            <a:r>
              <a:rPr lang="en-US" sz="2800" dirty="0" err="1" smtClean="0"/>
              <a:t>Shashlik</a:t>
            </a:r>
            <a:r>
              <a:rPr lang="en-US" sz="2800" dirty="0" smtClean="0"/>
              <a:t> over </a:t>
            </a:r>
            <a:r>
              <a:rPr lang="en-US" sz="2800" dirty="0" err="1" smtClean="0"/>
              <a:t>Scifi</a:t>
            </a:r>
            <a:r>
              <a:rPr lang="en-US" sz="2800" dirty="0" smtClean="0"/>
              <a:t>/Fe in </a:t>
            </a:r>
            <a:r>
              <a:rPr lang="en-US" sz="2800" dirty="0" err="1" smtClean="0"/>
              <a:t>endcup</a:t>
            </a:r>
            <a:endParaRPr lang="en-US" sz="2800" dirty="0" smtClean="0"/>
          </a:p>
          <a:p>
            <a:r>
              <a:rPr lang="en-US" sz="2800" dirty="0" err="1" smtClean="0"/>
              <a:t>Shashlik</a:t>
            </a:r>
            <a:r>
              <a:rPr lang="en-US" sz="2800" dirty="0" smtClean="0"/>
              <a:t> is cheaper.</a:t>
            </a:r>
          </a:p>
          <a:p>
            <a:pPr lvl="1"/>
            <a:r>
              <a:rPr lang="en-US" sz="2400" dirty="0" smtClean="0"/>
              <a:t>It’s production module cost cheaper or similar to </a:t>
            </a:r>
            <a:r>
              <a:rPr lang="en-US" sz="2400" dirty="0" err="1" smtClean="0"/>
              <a:t>SciFi</a:t>
            </a:r>
            <a:r>
              <a:rPr lang="en-US" sz="2400" dirty="0" smtClean="0"/>
              <a:t> fiber cost alone.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err="1" smtClean="0"/>
              <a:t>Shashlik</a:t>
            </a:r>
            <a:r>
              <a:rPr lang="en-US" dirty="0" smtClean="0"/>
              <a:t> is more mature.</a:t>
            </a:r>
          </a:p>
          <a:p>
            <a:pPr lvl="1"/>
            <a:r>
              <a:rPr lang="en-US" sz="2400" dirty="0" err="1" smtClean="0"/>
              <a:t>SciFi</a:t>
            </a:r>
            <a:r>
              <a:rPr lang="en-US" sz="2400" dirty="0" smtClean="0"/>
              <a:t>/Fe needs R&amp;D</a:t>
            </a:r>
          </a:p>
          <a:p>
            <a:r>
              <a:rPr lang="en-US" sz="2800" dirty="0" err="1" smtClean="0"/>
              <a:t>Shashlik</a:t>
            </a:r>
            <a:r>
              <a:rPr lang="en-US" sz="2800" dirty="0" smtClean="0"/>
              <a:t> is easier.</a:t>
            </a:r>
          </a:p>
          <a:p>
            <a:pPr lvl="1"/>
            <a:r>
              <a:rPr lang="en-US" sz="2400" dirty="0" smtClean="0"/>
              <a:t>several suppliers with good experience are available.</a:t>
            </a:r>
          </a:p>
          <a:p>
            <a:pPr>
              <a:buNone/>
            </a:pPr>
            <a:r>
              <a:rPr lang="en-US" sz="2800" dirty="0" smtClean="0"/>
              <a:t> </a:t>
            </a:r>
            <a:r>
              <a:rPr lang="en-US" sz="3000" dirty="0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35053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Дата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ru-RU"/>
              <a:t>NA62, 21 October 2010</a:t>
            </a:r>
            <a:endParaRPr lang="fr-FR"/>
          </a:p>
        </p:txBody>
      </p:sp>
      <p:sp>
        <p:nvSpPr>
          <p:cNvPr id="19459" name="Нижний колонтитул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V.Polyakov, Shashlik calorimeter</a:t>
            </a: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2586DE-DDD0-40FF-AA3C-390BA5092E81}" type="slidenum">
              <a:rPr lang="fr-FR"/>
              <a:pPr/>
              <a:t>24</a:t>
            </a:fld>
            <a:endParaRPr lang="fr-FR"/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015512" y="260350"/>
            <a:ext cx="74778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accent2"/>
                </a:solidFill>
              </a:rPr>
              <a:t>IHEP Scintillator Fasilities</a:t>
            </a:r>
          </a:p>
          <a:p>
            <a:r>
              <a:rPr lang="en-US" sz="2000">
                <a:solidFill>
                  <a:schemeClr val="accent2"/>
                </a:solidFill>
              </a:rPr>
              <a:t>www.ihep.ru/scint/index-e.htm</a:t>
            </a:r>
            <a:endParaRPr lang="ru-RU" sz="2000">
              <a:solidFill>
                <a:schemeClr val="accent2"/>
              </a:solidFill>
            </a:endParaRPr>
          </a:p>
        </p:txBody>
      </p:sp>
      <p:pic>
        <p:nvPicPr>
          <p:cNvPr id="19462" name="Picture 5" descr="scint_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638" y="1557341"/>
            <a:ext cx="4396154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 descr="plastm_a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4644" y="1233491"/>
            <a:ext cx="4035669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Z:\Downloads\solid_CLEO_PVDIS_201110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5504" y="2133600"/>
            <a:ext cx="4478496" cy="4572000"/>
          </a:xfrm>
          <a:prstGeom prst="rect">
            <a:avLst/>
          </a:prstGeom>
          <a:noFill/>
        </p:spPr>
      </p:pic>
      <p:pic>
        <p:nvPicPr>
          <p:cNvPr id="14" name="Picture 2" descr="Z:\Downloads\solid_CLEO_SIDIS_201110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81200"/>
            <a:ext cx="4478496" cy="4572000"/>
          </a:xfrm>
          <a:prstGeom prst="rect">
            <a:avLst/>
          </a:prstGeom>
          <a:noFill/>
        </p:spPr>
      </p:pic>
      <p:sp>
        <p:nvSpPr>
          <p:cNvPr id="22" name="Down Arrow 21"/>
          <p:cNvSpPr/>
          <p:nvPr/>
        </p:nvSpPr>
        <p:spPr>
          <a:xfrm rot="20225566">
            <a:off x="8011251" y="2095675"/>
            <a:ext cx="381659" cy="913066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4191000" y="2362200"/>
            <a:ext cx="381659" cy="533400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20069750">
            <a:off x="1549414" y="2376172"/>
            <a:ext cx="381659" cy="1431647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6200" y="1676400"/>
            <a:ext cx="2895600" cy="71784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BBB59">
                    <a:lumMod val="50000"/>
                  </a:srgbClr>
                </a:solidFill>
                <a:latin typeface="Constantia" pitchFamily="18" charset="0"/>
              </a:rPr>
              <a:t>SIDIS Large Angle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048000" y="1644352"/>
            <a:ext cx="2639224" cy="71784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BBB59">
                    <a:lumMod val="50000"/>
                  </a:srgbClr>
                </a:solidFill>
                <a:latin typeface="Constantia" pitchFamily="18" charset="0"/>
              </a:rPr>
              <a:t>SIDIS Forward </a:t>
            </a:r>
          </a:p>
          <a:p>
            <a:pPr algn="ctr"/>
            <a:r>
              <a:rPr lang="en-US" sz="2400" b="1" dirty="0">
                <a:solidFill>
                  <a:srgbClr val="9BBB59">
                    <a:lumMod val="50000"/>
                  </a:srgbClr>
                </a:solidFill>
                <a:latin typeface="Constantia" pitchFamily="18" charset="0"/>
              </a:rPr>
              <a:t>Angle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248400" y="1339552"/>
            <a:ext cx="2639224" cy="71784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9BBB59">
                    <a:lumMod val="50000"/>
                  </a:srgbClr>
                </a:solidFill>
                <a:latin typeface="Constantia" pitchFamily="18" charset="0"/>
              </a:rPr>
              <a:t>PVDIS Forward </a:t>
            </a:r>
          </a:p>
          <a:p>
            <a:pPr algn="ctr"/>
            <a:r>
              <a:rPr lang="en-US" sz="2400" b="1" dirty="0">
                <a:solidFill>
                  <a:srgbClr val="9BBB59">
                    <a:lumMod val="50000"/>
                  </a:srgbClr>
                </a:solidFill>
                <a:latin typeface="Constantia" pitchFamily="18" charset="0"/>
              </a:rPr>
              <a:t>Angle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295400" y="8382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27408" y="180975"/>
            <a:ext cx="7378392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onstantia" pitchFamily="18" charset="0"/>
              </a:rPr>
              <a:t>ECAL Configuration</a:t>
            </a:r>
            <a:endParaRPr lang="en-US" sz="3600" b="1" dirty="0">
              <a:latin typeface="Constantia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5242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27408" y="180975"/>
            <a:ext cx="7378392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onstantia" pitchFamily="18" charset="0"/>
              </a:rPr>
              <a:t>ECAL Choice</a:t>
            </a:r>
            <a:endParaRPr lang="en-US" sz="3600" b="1" dirty="0">
              <a:latin typeface="Constantia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95400" y="8382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2819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latin typeface="Constantia" pitchFamily="18" charset="0"/>
              </a:rPr>
              <a:t>Lead-Scintillator Sampling Calorimeter</a:t>
            </a:r>
            <a:r>
              <a:rPr lang="en-US" sz="2000" b="1" dirty="0" smtClean="0">
                <a:latin typeface="Constantia" pitchFamily="18" charset="0"/>
              </a:rPr>
              <a:t>:   </a:t>
            </a:r>
            <a:r>
              <a:rPr lang="en-US" sz="2000" b="1" dirty="0" err="1">
                <a:solidFill>
                  <a:srgbClr val="FF0000"/>
                </a:solidFill>
                <a:latin typeface="Constantia" pitchFamily="18" charset="0"/>
              </a:rPr>
              <a:t>Shashlyk</a:t>
            </a:r>
            <a:r>
              <a:rPr lang="en-US" sz="2000" b="1" dirty="0">
                <a:solidFill>
                  <a:srgbClr val="FF0000"/>
                </a:solidFill>
                <a:latin typeface="Constantia" pitchFamily="18" charset="0"/>
              </a:rPr>
              <a:t> Calorimeter</a:t>
            </a:r>
          </a:p>
        </p:txBody>
      </p:sp>
      <p:pic>
        <p:nvPicPr>
          <p:cNvPr id="28" name="Picture 12" descr="Mod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143000"/>
            <a:ext cx="5181600" cy="151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0" y="3505200"/>
            <a:ext cx="4786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9BBB59">
                    <a:lumMod val="50000"/>
                  </a:srgbClr>
                </a:solidFill>
                <a:latin typeface="Constantia" pitchFamily="18" charset="0"/>
              </a:rPr>
              <a:t>Fibers collect and read out the light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4191000"/>
            <a:ext cx="8943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1F497D">
                    <a:lumMod val="50000"/>
                  </a:srgbClr>
                </a:solidFill>
                <a:latin typeface="Constantia" pitchFamily="18" charset="0"/>
              </a:rPr>
              <a:t>Great flexibility, tunable energy resolution:  </a:t>
            </a:r>
            <a:r>
              <a:rPr lang="en-US" sz="2000" b="1" dirty="0" smtClean="0">
                <a:solidFill>
                  <a:srgbClr val="1F497D">
                    <a:lumMod val="50000"/>
                  </a:srgbClr>
                </a:solidFill>
                <a:latin typeface="Constantia" pitchFamily="18" charset="0"/>
              </a:rPr>
              <a:t>~ 6%/</a:t>
            </a:r>
            <a:r>
              <a:rPr lang="en-US" sz="2000" b="1" dirty="0">
                <a:solidFill>
                  <a:srgbClr val="1F497D">
                    <a:lumMod val="50000"/>
                  </a:srgbClr>
                </a:solidFill>
                <a:latin typeface="Constantia" pitchFamily="18" charset="0"/>
              </a:rPr>
              <a:t>√E</a:t>
            </a:r>
            <a:r>
              <a:rPr lang="en-US" b="1" dirty="0">
                <a:solidFill>
                  <a:srgbClr val="1F497D">
                    <a:lumMod val="50000"/>
                  </a:srgbClr>
                </a:solidFill>
                <a:latin typeface="Constantia" pitchFamily="18" charset="0"/>
              </a:rPr>
              <a:t>  is not a problem</a:t>
            </a:r>
            <a:endParaRPr lang="en-US" sz="2000" b="1" dirty="0">
              <a:solidFill>
                <a:srgbClr val="1F497D">
                  <a:lumMod val="50000"/>
                </a:srgbClr>
              </a:solidFill>
              <a:latin typeface="Constantia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4857690"/>
            <a:ext cx="5051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9BBB59">
                    <a:lumMod val="50000"/>
                  </a:srgbClr>
                </a:solidFill>
                <a:latin typeface="Constantia" pitchFamily="18" charset="0"/>
              </a:rPr>
              <a:t>Good radiation Hardness: ~ 500 </a:t>
            </a:r>
            <a:r>
              <a:rPr lang="en-US" sz="2000" b="1" dirty="0" err="1" smtClean="0">
                <a:solidFill>
                  <a:srgbClr val="9BBB59">
                    <a:lumMod val="50000"/>
                  </a:srgbClr>
                </a:solidFill>
                <a:latin typeface="Constantia" pitchFamily="18" charset="0"/>
              </a:rPr>
              <a:t>krad</a:t>
            </a:r>
            <a:endParaRPr lang="en-US" sz="2000" b="1" dirty="0">
              <a:solidFill>
                <a:srgbClr val="9BBB59">
                  <a:lumMod val="50000"/>
                </a:srgbClr>
              </a:solidFill>
              <a:latin typeface="Constantia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5540514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1F497D">
                    <a:lumMod val="50000"/>
                  </a:srgbClr>
                </a:solidFill>
                <a:latin typeface="Constantia" pitchFamily="18" charset="0"/>
              </a:rPr>
              <a:t>Well developed and mature technology: used </a:t>
            </a:r>
            <a:r>
              <a:rPr lang="en-US" sz="2000" b="1" dirty="0" smtClean="0">
                <a:solidFill>
                  <a:srgbClr val="1F497D">
                    <a:lumMod val="50000"/>
                  </a:srgbClr>
                </a:solidFill>
                <a:latin typeface="Constantia" pitchFamily="18" charset="0"/>
              </a:rPr>
              <a:t>previously</a:t>
            </a:r>
            <a:endParaRPr lang="en-US" sz="2000" b="1" dirty="0">
              <a:solidFill>
                <a:srgbClr val="1F497D">
                  <a:lumMod val="50000"/>
                </a:srgbClr>
              </a:solidFill>
              <a:latin typeface="Constantia" pitchFamily="18" charset="0"/>
            </a:endParaRPr>
          </a:p>
          <a:p>
            <a:r>
              <a:rPr lang="en-US" sz="2000" b="1" dirty="0">
                <a:solidFill>
                  <a:srgbClr val="1F497D">
                    <a:lumMod val="50000"/>
                  </a:srgbClr>
                </a:solidFill>
                <a:latin typeface="Constantia" pitchFamily="18" charset="0"/>
              </a:rPr>
              <a:t>      in other experiments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76400" y="1143000"/>
            <a:ext cx="227017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IHEP 2010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2699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ECAL </a:t>
            </a:r>
            <a:r>
              <a:rPr lang="en-US" b="1" dirty="0" err="1" smtClean="0">
                <a:solidFill>
                  <a:schemeClr val="accent2"/>
                </a:solidFill>
                <a:latin typeface="Comic Sans MS" pitchFamily="66" charset="0"/>
              </a:rPr>
              <a:t>Shashlik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34" descr="shahlyk_spir_2mm"/>
          <p:cNvPicPr>
            <a:picLocks noChangeAspect="1" noChangeArrowheads="1"/>
          </p:cNvPicPr>
          <p:nvPr/>
        </p:nvPicPr>
        <p:blipFill>
          <a:blip r:embed="rId2" cstate="print"/>
          <a:srcRect r="51192"/>
          <a:stretch>
            <a:fillRect/>
          </a:stretch>
        </p:blipFill>
        <p:spPr bwMode="auto">
          <a:xfrm>
            <a:off x="6858000" y="4419600"/>
            <a:ext cx="205316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Spi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648200"/>
            <a:ext cx="3755781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 descr="shashlik_energy_rel_T9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977" y="4419600"/>
            <a:ext cx="227742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1524000"/>
            <a:ext cx="35052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10"/>
          <p:cNvSpPr txBox="1">
            <a:spLocks/>
          </p:cNvSpPr>
          <p:nvPr/>
        </p:nvSpPr>
        <p:spPr>
          <a:xfrm>
            <a:off x="3962400" y="1295400"/>
            <a:ext cx="4876799" cy="2971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Dimensions		38.2x38.2 mm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Radiation length	17.5mm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Moliere radius 	36mm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Radiation thickness 	22.5 X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Scintillator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thickness	1.5mm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 thickness	0.8mm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Radiation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hardness 	500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krad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Energy resolution	6.5%/√E   1%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0600" y="180975"/>
            <a:ext cx="739140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Constantia" pitchFamily="18" charset="0"/>
              </a:rPr>
              <a:t>ECAL Design: Lateral Size</a:t>
            </a:r>
            <a:endParaRPr lang="en-US" sz="3600" b="1" dirty="0">
              <a:latin typeface="Constantia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295400" y="9144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内容占位符 9"/>
          <p:cNvGraphicFramePr>
            <a:graphicFrameLocks/>
          </p:cNvGraphicFramePr>
          <p:nvPr/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矩形 7"/>
          <p:cNvSpPr/>
          <p:nvPr/>
        </p:nvSpPr>
        <p:spPr>
          <a:xfrm>
            <a:off x="4038600" y="5943600"/>
            <a:ext cx="18774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block Size (cm)</a:t>
            </a:r>
            <a:endParaRPr lang="en-US" dirty="0"/>
          </a:p>
        </p:txBody>
      </p:sp>
      <p:sp>
        <p:nvSpPr>
          <p:cNvPr id="35" name="Right Arrow 34"/>
          <p:cNvSpPr/>
          <p:nvPr/>
        </p:nvSpPr>
        <p:spPr>
          <a:xfrm rot="5400000">
            <a:off x="2832476" y="1687204"/>
            <a:ext cx="2362200" cy="10668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Good Balance</a:t>
            </a:r>
            <a:endParaRPr lang="en-US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0544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4735855" y="867768"/>
            <a:ext cx="4297680" cy="2743200"/>
            <a:chOff x="122831" y="867768"/>
            <a:chExt cx="4297680" cy="2743200"/>
          </a:xfrm>
        </p:grpSpPr>
        <p:pic>
          <p:nvPicPr>
            <p:cNvPr id="3" name="Picture 2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2831" y="867768"/>
              <a:ext cx="4297680" cy="2743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582356" y="2633777"/>
              <a:ext cx="261802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Energy deposition for </a:t>
              </a:r>
              <a:r>
                <a:rPr lang="en-US" sz="3600" b="1" dirty="0" smtClean="0">
                  <a:solidFill>
                    <a:srgbClr val="FF0000"/>
                  </a:solidFill>
                </a:rPr>
                <a:t>e</a:t>
              </a:r>
              <a:r>
                <a:rPr lang="en-US" sz="3600" b="1" baseline="30000" dirty="0" smtClean="0">
                  <a:solidFill>
                    <a:srgbClr val="FF0000"/>
                  </a:solidFill>
                </a:rPr>
                <a:t>-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9"/>
          <p:cNvGrpSpPr/>
          <p:nvPr/>
        </p:nvGrpSpPr>
        <p:grpSpPr>
          <a:xfrm>
            <a:off x="4732073" y="3720201"/>
            <a:ext cx="4297680" cy="2743200"/>
            <a:chOff x="4691129" y="908713"/>
            <a:chExt cx="4297680" cy="2743200"/>
          </a:xfrm>
        </p:grpSpPr>
        <p:pic>
          <p:nvPicPr>
            <p:cNvPr id="4" name="Picture 3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91129" y="908713"/>
              <a:ext cx="4297680" cy="2743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5181600" y="2695333"/>
              <a:ext cx="24756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/>
                <a:t>Energy deposition for </a:t>
              </a:r>
              <a:r>
                <a:rPr lang="el-GR" sz="3200" b="1" dirty="0" smtClean="0">
                  <a:solidFill>
                    <a:schemeClr val="tx2"/>
                  </a:solidFill>
                </a:rPr>
                <a:t>γ</a:t>
              </a:r>
              <a:endParaRPr lang="en-US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91368" y="180975"/>
            <a:ext cx="5366597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Background Simulation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-75074" y="10815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The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radiation dose for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scintillators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is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100krad~2Mrad,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material dependent. 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75074" y="3201026"/>
            <a:ext cx="5738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Dose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=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(fraction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energy deposition for 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                    each layer) *(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energy flux)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75074" y="5043528"/>
            <a:ext cx="4681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(fraction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energy deposition) is calculated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using GEANT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4 simulation for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each layer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and different incoming particle kinematic energy.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75074" y="41222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(energy flux) is generated by using GEMC and Babar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model.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75074" y="200277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Doses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on the fibers are similar to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the doses on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scintillator tiles (both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are plastic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based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).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5858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 descr="Z:\Downloads\solid_BaBar_SIDIS_201111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52" y="2286000"/>
            <a:ext cx="4030648" cy="4114800"/>
          </a:xfrm>
          <a:prstGeom prst="rect">
            <a:avLst/>
          </a:prstGeom>
          <a:noFill/>
        </p:spPr>
      </p:pic>
      <p:pic>
        <p:nvPicPr>
          <p:cNvPr id="104450" name="Picture 2" descr="Z:\Downloads\solid_BaBar_PVDIS_201111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2351" y="2286000"/>
            <a:ext cx="4030649" cy="411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EC Configuration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Down Arrow 5"/>
          <p:cNvSpPr/>
          <p:nvPr/>
        </p:nvSpPr>
        <p:spPr>
          <a:xfrm rot="20858406">
            <a:off x="7615139" y="1932608"/>
            <a:ext cx="381659" cy="114247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77000" y="1524000"/>
            <a:ext cx="2438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06BA"/>
                </a:solidFill>
              </a:rPr>
              <a:t>PVDIS forward angle</a:t>
            </a:r>
            <a:endParaRPr lang="en-US" dirty="0">
              <a:solidFill>
                <a:srgbClr val="2006BA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2166104">
            <a:off x="3997968" y="2340841"/>
            <a:ext cx="381659" cy="103600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6600" y="1916668"/>
            <a:ext cx="24384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2006BA"/>
                </a:solidFill>
              </a:rPr>
              <a:t>SIDIS forward angle</a:t>
            </a:r>
            <a:endParaRPr lang="en-US" dirty="0">
              <a:solidFill>
                <a:srgbClr val="2006BA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2286000"/>
            <a:ext cx="24384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2006BA"/>
                </a:solidFill>
              </a:rPr>
              <a:t>SIDIS large angle</a:t>
            </a:r>
            <a:endParaRPr lang="en-US" sz="2000" dirty="0">
              <a:solidFill>
                <a:srgbClr val="2006BA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20069750">
            <a:off x="1546593" y="2857754"/>
            <a:ext cx="381659" cy="89920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3400" y="76200"/>
            <a:ext cx="807720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atin typeface="Constantia" pitchFamily="18" charset="0"/>
              </a:rPr>
              <a:t>ECAL Design: Layout</a:t>
            </a:r>
            <a:endParaRPr lang="en-US" sz="3600" b="1" dirty="0">
              <a:latin typeface="Constantia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05200"/>
            <a:ext cx="31242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08" y="838200"/>
            <a:ext cx="9070848" cy="256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3810000"/>
            <a:ext cx="2771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Preferred   </a:t>
            </a:r>
            <a:r>
              <a:rPr lang="en-US" sz="2000" b="1" dirty="0" smtClean="0">
                <a:solidFill>
                  <a:srgbClr val="FF0000"/>
                </a:solidFill>
                <a:latin typeface="Constantia" pitchFamily="18" charset="0"/>
              </a:rPr>
              <a:t>Square</a:t>
            </a:r>
            <a:endParaRPr lang="en-US" sz="20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4191000"/>
            <a:ext cx="2043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- Easy assembly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4648200"/>
            <a:ext cx="2630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- Mature production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105400"/>
            <a:ext cx="2938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- Easier rearrangement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8" name="Picture 3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18288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7858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54650" y="180975"/>
            <a:ext cx="602440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Calorimeter Design: Fibers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9144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0944" y="1073891"/>
            <a:ext cx="1679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b="1" u="sng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Fibers:</a:t>
            </a:r>
            <a:endParaRPr lang="en-US" sz="2800" b="1" u="sng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9796" y="1568705"/>
            <a:ext cx="5707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Wave Length Shifting fibers (WLS):  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340858"/>
            <a:ext cx="8360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KURARAY Y11:  - good attenuation length (3.5-4m),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02574" y="4202668"/>
            <a:ext cx="6593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(M.J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. </a:t>
            </a:r>
            <a:r>
              <a:rPr lang="en-US" b="1" i="1" dirty="0" err="1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Varanda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et al. /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NIM 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in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Phys. Res. 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A 453 (2000) </a:t>
            </a: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255}258)</a:t>
            </a:r>
            <a:endParaRPr lang="en-US" b="1" i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02574" y="2930604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                             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29870" y="2961860"/>
            <a:ext cx="518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- good radiation hardness : &lt;30% loss of  </a:t>
            </a:r>
          </a:p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light output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after a 693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krad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 irradiation.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8529" y="3821668"/>
            <a:ext cx="414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- Recovery: few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percents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after 10 days</a:t>
            </a:r>
            <a:endParaRPr lang="en-US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9796" y="5257800"/>
            <a:ext cx="2349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Clear Fibers: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24822" y="5312392"/>
            <a:ext cx="651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KURARAY clear PS,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Super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Eska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…, options under study.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574718"/>
            <a:ext cx="2133600" cy="365125"/>
          </a:xfrm>
        </p:spPr>
        <p:txBody>
          <a:bodyPr/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10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8730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797256" y="2620370"/>
            <a:ext cx="7705299" cy="3151139"/>
            <a:chOff x="1703811" y="4648200"/>
            <a:chExt cx="7440189" cy="2362200"/>
          </a:xfrm>
        </p:grpSpPr>
        <p:graphicFrame>
          <p:nvGraphicFramePr>
            <p:cNvPr id="5" name="Object 2"/>
            <p:cNvGraphicFramePr>
              <a:graphicFrameLocks noChangeAspect="1"/>
            </p:cNvGraphicFramePr>
            <p:nvPr/>
          </p:nvGraphicFramePr>
          <p:xfrm>
            <a:off x="5105400" y="4795091"/>
            <a:ext cx="4038600" cy="2062909"/>
          </p:xfrm>
          <a:graphic>
            <a:graphicData uri="http://schemas.openxmlformats.org/presentationml/2006/ole">
              <p:oleObj spid="_x0000_s116738" r:id="rId3" imgW="6982975" imgH="3566843" progId="">
                <p:embed/>
              </p:oleObj>
            </a:graphicData>
          </a:graphic>
        </p:graphicFrame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03811" y="4648200"/>
              <a:ext cx="3477789" cy="2362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3856545" y="4800600"/>
              <a:ext cx="24641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128-fiber connector</a:t>
              </a:r>
            </a:p>
            <a:p>
              <a:pPr algn="ctr"/>
              <a:r>
                <a:rPr lang="en-US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LHCb</a:t>
              </a: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63304" y="180975"/>
            <a:ext cx="717363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Calorimeter Design: Connectors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0944" y="1249043"/>
            <a:ext cx="2065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b="1" u="sng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Option 1:</a:t>
            </a:r>
            <a:endParaRPr lang="en-US" sz="2800" b="1" u="sng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1622952"/>
            <a:ext cx="6783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One to one WLS/clear fiber connector,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used in previous experiments (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LHCb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, Minos)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574718"/>
            <a:ext cx="2133600" cy="365125"/>
          </a:xfrm>
        </p:spPr>
        <p:txBody>
          <a:bodyPr/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11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21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63304" y="180975"/>
            <a:ext cx="717363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Constantia" pitchFamily="18" charset="0"/>
              </a:rPr>
              <a:t>Calorimeter Design: Connectors</a:t>
            </a:r>
            <a:endParaRPr lang="en-US" sz="36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95400" y="762000"/>
            <a:ext cx="6477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6553200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9722" y="4120524"/>
            <a:ext cx="2098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b="1" u="sng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Option 3:</a:t>
            </a:r>
            <a:endParaRPr lang="en-US" sz="2800" b="1" u="sng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9378" y="4562673"/>
            <a:ext cx="79779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Glue the WLS fibers to a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lucite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disk coupled to a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lucite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 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Rod with optical grease or Si gel “cookie”.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" y="5943600"/>
            <a:ext cx="7317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Need more R&amp;D to decide what is the best option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0944" y="764941"/>
            <a:ext cx="2109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Option 2:</a:t>
            </a:r>
            <a:endParaRPr lang="en-US" sz="2800" b="1" u="sng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600" y="1138850"/>
            <a:ext cx="6831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Thermal fusion: splice the WLS and clear fiber.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599" y="1586978"/>
            <a:ext cx="7621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Giorgio </a:t>
            </a:r>
            <a:r>
              <a:rPr lang="en-US" b="1" i="1" dirty="0" err="1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Apollinari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 et al NIM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in 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Phys. Research. 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A311 (1992) 5211-528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86161" y="1097891"/>
            <a:ext cx="2013854" cy="386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nut 9"/>
          <p:cNvSpPr/>
          <p:nvPr/>
        </p:nvSpPr>
        <p:spPr>
          <a:xfrm rot="19780824">
            <a:off x="3766777" y="2079163"/>
            <a:ext cx="1214651" cy="1801505"/>
          </a:xfrm>
          <a:prstGeom prst="donut">
            <a:avLst>
              <a:gd name="adj" fmla="val 111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40633" y="202125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joint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6383" y="5339078"/>
            <a:ext cx="5255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Would reduce the cost significantly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574718"/>
            <a:ext cx="2133600" cy="365125"/>
          </a:xfrm>
        </p:spPr>
        <p:txBody>
          <a:bodyPr/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12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2576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https://hedberg.web.cern.ch/hedberg/home/caleido/caleido.html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s://hedberg.web.cern.ch/hedberg/home/caleido/caleido_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1000"/>
            <a:ext cx="5012098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PVDIS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675" y="1905000"/>
            <a:ext cx="6562725" cy="400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SIDIS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859644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Physics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1800" dirty="0" smtClean="0"/>
              <a:t>Electron-hadron separation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100:1</a:t>
            </a:r>
            <a:r>
              <a:rPr lang="en-US" sz="1800" dirty="0" smtClean="0"/>
              <a:t> pion rejection in electron sample</a:t>
            </a:r>
          </a:p>
          <a:p>
            <a:pPr lvl="1"/>
            <a:r>
              <a:rPr lang="en-US" sz="1800" dirty="0" smtClean="0"/>
              <a:t>Energy resolution: </a:t>
            </a:r>
            <a:r>
              <a:rPr lang="el-GR" sz="1800" dirty="0" smtClean="0"/>
              <a:t>σ</a:t>
            </a:r>
            <a:r>
              <a:rPr lang="en-US" sz="1800" dirty="0" smtClean="0"/>
              <a:t>(E)/E ~ </a:t>
            </a:r>
            <a:r>
              <a:rPr lang="en-US" sz="1800" dirty="0" smtClean="0">
                <a:solidFill>
                  <a:srgbClr val="FFFF00"/>
                </a:solidFill>
              </a:rPr>
              <a:t>5%/√E</a:t>
            </a:r>
          </a:p>
          <a:p>
            <a:r>
              <a:rPr lang="en-US" sz="1800" dirty="0" smtClean="0"/>
              <a:t>Provide shower Position</a:t>
            </a:r>
          </a:p>
          <a:p>
            <a:pPr lvl="1"/>
            <a:r>
              <a:rPr lang="el-GR" sz="1800" dirty="0" smtClean="0"/>
              <a:t>σ </a:t>
            </a:r>
            <a:r>
              <a:rPr lang="en-US" sz="1800" dirty="0" smtClean="0"/>
              <a:t>~ </a:t>
            </a:r>
            <a:r>
              <a:rPr lang="en-US" sz="1800" dirty="0" smtClean="0">
                <a:solidFill>
                  <a:srgbClr val="FFFF00"/>
                </a:solidFill>
              </a:rPr>
              <a:t>1 cm</a:t>
            </a:r>
            <a:r>
              <a:rPr lang="en-US" sz="1800" dirty="0" smtClean="0"/>
              <a:t>, for tracking initial seed / suppress background</a:t>
            </a:r>
          </a:p>
          <a:p>
            <a:r>
              <a:rPr lang="en-US" sz="1800" dirty="0" smtClean="0"/>
              <a:t>Time response</a:t>
            </a:r>
          </a:p>
          <a:p>
            <a:pPr lvl="1"/>
            <a:r>
              <a:rPr lang="el-GR" sz="1800" dirty="0" smtClean="0"/>
              <a:t>σ </a:t>
            </a:r>
            <a:r>
              <a:rPr lang="en-US" sz="1800" dirty="0" smtClean="0"/>
              <a:t>&lt;~ few hundreds </a:t>
            </a:r>
            <a:r>
              <a:rPr lang="en-US" sz="1800" dirty="0" err="1" smtClean="0"/>
              <a:t>ps</a:t>
            </a:r>
            <a:endParaRPr lang="en-US" sz="1800" dirty="0" smtClean="0"/>
          </a:p>
          <a:p>
            <a:pPr lvl="1"/>
            <a:r>
              <a:rPr lang="en-US" sz="1800" dirty="0" smtClean="0"/>
              <a:t>provide trigger/identify beam bunch (TOF PID)</a:t>
            </a:r>
          </a:p>
          <a:p>
            <a:r>
              <a:rPr lang="en-US" sz="1800" dirty="0" smtClean="0"/>
              <a:t>Radiation resistant</a:t>
            </a:r>
          </a:p>
          <a:p>
            <a:pPr lvl="1"/>
            <a:r>
              <a:rPr lang="en-US" sz="1800" dirty="0" smtClean="0"/>
              <a:t>PVDIS  forward angle</a:t>
            </a:r>
          </a:p>
          <a:p>
            <a:pPr lvl="2"/>
            <a:r>
              <a:rPr lang="en-US" sz="1800" dirty="0" smtClean="0"/>
              <a:t>EM &lt;=2k GeV/cm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 + pion (GeV/cm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/s), 	total ~&lt;</a:t>
            </a:r>
            <a:r>
              <a:rPr lang="en-US" sz="1800" dirty="0" smtClean="0">
                <a:solidFill>
                  <a:srgbClr val="FFFF00"/>
                </a:solidFill>
              </a:rPr>
              <a:t>60 </a:t>
            </a:r>
            <a:r>
              <a:rPr lang="en-US" sz="1800" dirty="0" err="1" smtClean="0">
                <a:solidFill>
                  <a:srgbClr val="FFFF00"/>
                </a:solidFill>
              </a:rPr>
              <a:t>krad</a:t>
            </a:r>
            <a:r>
              <a:rPr lang="en-US" sz="1800" dirty="0" smtClean="0">
                <a:solidFill>
                  <a:srgbClr val="FFFF00"/>
                </a:solidFill>
              </a:rPr>
              <a:t>/year</a:t>
            </a:r>
          </a:p>
          <a:p>
            <a:pPr lvl="1"/>
            <a:r>
              <a:rPr lang="en-US" sz="1800" dirty="0" smtClean="0"/>
              <a:t>SIDIS   forward angle </a:t>
            </a:r>
          </a:p>
          <a:p>
            <a:pPr lvl="2"/>
            <a:r>
              <a:rPr lang="en-US" sz="1800" dirty="0" smtClean="0"/>
              <a:t>EM &lt;=5k GeV/cm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 + pion , total, 		total ~&lt;</a:t>
            </a:r>
            <a:r>
              <a:rPr lang="en-US" sz="1800" dirty="0" smtClean="0">
                <a:solidFill>
                  <a:srgbClr val="FFFF00"/>
                </a:solidFill>
              </a:rPr>
              <a:t>100 </a:t>
            </a:r>
            <a:r>
              <a:rPr lang="en-US" sz="1800" dirty="0" err="1" smtClean="0">
                <a:solidFill>
                  <a:srgbClr val="FFFF00"/>
                </a:solidFill>
              </a:rPr>
              <a:t>krad</a:t>
            </a:r>
            <a:r>
              <a:rPr lang="en-US" sz="1800" dirty="0" smtClean="0">
                <a:solidFill>
                  <a:srgbClr val="FFFF00"/>
                </a:solidFill>
              </a:rPr>
              <a:t>/year</a:t>
            </a:r>
          </a:p>
          <a:p>
            <a:pPr lvl="1"/>
            <a:r>
              <a:rPr lang="en-US" sz="1800" dirty="0" smtClean="0"/>
              <a:t>SIDIS   large angle</a:t>
            </a:r>
          </a:p>
          <a:p>
            <a:pPr lvl="2"/>
            <a:r>
              <a:rPr lang="en-US" sz="1800" dirty="0" smtClean="0"/>
              <a:t>EM &lt;=20k GeV/cm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/s + pion, total, 		total ~&lt;</a:t>
            </a:r>
            <a:r>
              <a:rPr lang="en-US" sz="1800" dirty="0" smtClean="0">
                <a:solidFill>
                  <a:srgbClr val="FFFF00"/>
                </a:solidFill>
              </a:rPr>
              <a:t>400 </a:t>
            </a:r>
            <a:r>
              <a:rPr lang="en-US" sz="1800" dirty="0" err="1" smtClean="0">
                <a:solidFill>
                  <a:srgbClr val="FFFF00"/>
                </a:solidFill>
              </a:rPr>
              <a:t>krad</a:t>
            </a:r>
            <a:r>
              <a:rPr lang="en-US" sz="1800" dirty="0" smtClean="0">
                <a:solidFill>
                  <a:srgbClr val="FFFF00"/>
                </a:solidFill>
              </a:rPr>
              <a:t>/year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Other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4958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500" dirty="0" smtClean="0"/>
              <a:t>The Layout need to satisfy 2-fold rotation symmetry for SIDIS.</a:t>
            </a:r>
          </a:p>
          <a:p>
            <a:r>
              <a:rPr lang="en-US" sz="2500" dirty="0" smtClean="0"/>
              <a:t>Modules can be easily swapped and rearranged for different configuration.</a:t>
            </a:r>
          </a:p>
          <a:p>
            <a:r>
              <a:rPr lang="en-US" sz="2500" dirty="0" err="1" smtClean="0"/>
              <a:t>Photonsensors</a:t>
            </a:r>
            <a:r>
              <a:rPr lang="en-US" sz="2500" dirty="0" smtClean="0"/>
              <a:t> located outside of magnet yoke, fiber connection is one solution.</a:t>
            </a:r>
          </a:p>
          <a:p>
            <a:r>
              <a:rPr lang="en-US" sz="2500" dirty="0" smtClean="0"/>
              <a:t>A reasonable cost, strongly affected by the number of modules/channels, to cover the same acceptance area, we need the module transverse size not too small.</a:t>
            </a:r>
          </a:p>
          <a:p>
            <a:endParaRPr lang="en-US" sz="2500" dirty="0" smtClean="0"/>
          </a:p>
          <a:p>
            <a:endParaRPr lang="en-US" sz="2500" dirty="0" smtClean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Choosing EC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sz="2900" dirty="0" smtClean="0"/>
              <a:t>PVDIS and SIDIS radiation level (400krad per year) is too high for lead glass and crystals (1krad), both </a:t>
            </a:r>
            <a:r>
              <a:rPr lang="en-US" sz="2900" dirty="0" err="1" smtClean="0"/>
              <a:t>Shashlyk</a:t>
            </a:r>
            <a:r>
              <a:rPr lang="en-US" sz="2900" dirty="0" smtClean="0"/>
              <a:t> or SPACAL/</a:t>
            </a:r>
            <a:r>
              <a:rPr lang="en-US" sz="2900" dirty="0" err="1" smtClean="0"/>
              <a:t>SciFi</a:t>
            </a:r>
            <a:r>
              <a:rPr lang="en-US" sz="2900" dirty="0" smtClean="0"/>
              <a:t> (0.5-1M </a:t>
            </a:r>
            <a:r>
              <a:rPr lang="en-US" sz="2900" dirty="0" err="1" smtClean="0"/>
              <a:t>rad</a:t>
            </a:r>
            <a:r>
              <a:rPr lang="en-US" sz="2900" dirty="0" smtClean="0"/>
              <a:t>) will work.</a:t>
            </a:r>
          </a:p>
          <a:p>
            <a:r>
              <a:rPr lang="en-US" sz="2900" dirty="0" smtClean="0"/>
              <a:t>Both </a:t>
            </a:r>
            <a:r>
              <a:rPr lang="en-US" sz="2900" dirty="0" err="1" smtClean="0"/>
              <a:t>Shashlyk</a:t>
            </a:r>
            <a:r>
              <a:rPr lang="en-US" sz="2900" dirty="0" smtClean="0"/>
              <a:t> and </a:t>
            </a:r>
            <a:r>
              <a:rPr lang="en-US" sz="2900" dirty="0" err="1" smtClean="0"/>
              <a:t>SciFi</a:t>
            </a:r>
            <a:r>
              <a:rPr lang="en-US" sz="2900" dirty="0" smtClean="0"/>
              <a:t> have good energy, position and time resolution.</a:t>
            </a:r>
          </a:p>
          <a:p>
            <a:r>
              <a:rPr lang="en-US" sz="2900" b="1" i="1" dirty="0" err="1" smtClean="0">
                <a:solidFill>
                  <a:srgbClr val="FF0000"/>
                </a:solidFill>
              </a:rPr>
              <a:t>SciFi</a:t>
            </a:r>
            <a:r>
              <a:rPr lang="en-US" sz="2900" b="1" i="1" dirty="0" smtClean="0">
                <a:solidFill>
                  <a:srgbClr val="FF0000"/>
                </a:solidFill>
              </a:rPr>
              <a:t> costs more</a:t>
            </a:r>
          </a:p>
          <a:p>
            <a:pPr lvl="1"/>
            <a:r>
              <a:rPr lang="en-US" sz="2900" dirty="0" err="1" smtClean="0"/>
              <a:t>SciFi</a:t>
            </a:r>
            <a:r>
              <a:rPr lang="en-US" sz="2900" dirty="0" smtClean="0"/>
              <a:t> needs about half volume being scintillation fibers for good energy resolution. </a:t>
            </a:r>
          </a:p>
          <a:p>
            <a:pPr lvl="1"/>
            <a:r>
              <a:rPr lang="en-US" sz="2900" dirty="0" smtClean="0"/>
              <a:t>1mm diameter fibers cost $1/m.</a:t>
            </a:r>
          </a:p>
          <a:p>
            <a:pPr lvl="1"/>
            <a:r>
              <a:rPr lang="en-US" sz="2900" dirty="0" smtClean="0"/>
              <a:t>Forward angle EC (10m</a:t>
            </a:r>
            <a:r>
              <a:rPr lang="en-US" sz="2900" baseline="30000" dirty="0" smtClean="0"/>
              <a:t>2 </a:t>
            </a:r>
            <a:r>
              <a:rPr lang="en-US" sz="2900" dirty="0" smtClean="0"/>
              <a:t>area, 0.4m depth), Large angle EC (5m</a:t>
            </a:r>
            <a:r>
              <a:rPr lang="en-US" sz="2900" baseline="30000" dirty="0" smtClean="0"/>
              <a:t>2 </a:t>
            </a:r>
            <a:r>
              <a:rPr lang="en-US" sz="2900" dirty="0" smtClean="0"/>
              <a:t>area, 0.4m depth)</a:t>
            </a:r>
          </a:p>
          <a:p>
            <a:pPr lvl="1"/>
            <a:r>
              <a:rPr lang="en-US" sz="2900" dirty="0" err="1" smtClean="0"/>
              <a:t>SciFi</a:t>
            </a:r>
            <a:r>
              <a:rPr lang="en-US" sz="2900" dirty="0" smtClean="0"/>
              <a:t> , total </a:t>
            </a:r>
            <a:r>
              <a:rPr lang="en-US" sz="2900" b="1" dirty="0" smtClean="0">
                <a:solidFill>
                  <a:srgbClr val="FF0000"/>
                </a:solidFill>
              </a:rPr>
              <a:t>$4M </a:t>
            </a:r>
            <a:r>
              <a:rPr lang="en-US" sz="2900" dirty="0" smtClean="0"/>
              <a:t>for the </a:t>
            </a:r>
            <a:r>
              <a:rPr lang="en-US" sz="2900" b="1" i="1" dirty="0" smtClean="0">
                <a:solidFill>
                  <a:srgbClr val="FF0000"/>
                </a:solidFill>
              </a:rPr>
              <a:t>fiber </a:t>
            </a:r>
            <a:r>
              <a:rPr lang="en-US" sz="2900" i="1" dirty="0" smtClean="0"/>
              <a:t>alone.</a:t>
            </a:r>
          </a:p>
          <a:p>
            <a:pPr lvl="1"/>
            <a:r>
              <a:rPr lang="en-US" sz="2900" dirty="0" err="1" smtClean="0"/>
              <a:t>Shashlyk</a:t>
            </a:r>
            <a:r>
              <a:rPr lang="en-US" sz="2900" dirty="0" smtClean="0"/>
              <a:t> , total from </a:t>
            </a:r>
            <a:r>
              <a:rPr lang="en-US" sz="2900" b="1" dirty="0" smtClean="0">
                <a:solidFill>
                  <a:srgbClr val="FF0000"/>
                </a:solidFill>
              </a:rPr>
              <a:t>$1.5M to $2.2M </a:t>
            </a:r>
            <a:r>
              <a:rPr lang="en-US" sz="2900" dirty="0" smtClean="0"/>
              <a:t>for </a:t>
            </a:r>
            <a:r>
              <a:rPr lang="en-US" sz="2900" b="1" dirty="0" smtClean="0">
                <a:solidFill>
                  <a:srgbClr val="FF0000"/>
                </a:solidFill>
              </a:rPr>
              <a:t>produced modules </a:t>
            </a:r>
            <a:r>
              <a:rPr lang="en-US" sz="2900" dirty="0" smtClean="0"/>
              <a:t>of</a:t>
            </a:r>
            <a:r>
              <a:rPr lang="en-US" sz="2900" b="1" dirty="0" smtClean="0">
                <a:solidFill>
                  <a:srgbClr val="FF0000"/>
                </a:solidFill>
              </a:rPr>
              <a:t> </a:t>
            </a:r>
            <a:r>
              <a:rPr lang="en-US" sz="2900" dirty="0" smtClean="0"/>
              <a:t>10x10cm from IHEP.</a:t>
            </a:r>
          </a:p>
          <a:p>
            <a:endParaRPr lang="en-US" sz="2500" dirty="0" smtClean="0"/>
          </a:p>
          <a:p>
            <a:pPr>
              <a:buNone/>
            </a:pPr>
            <a:endParaRPr lang="en-US" sz="2500" dirty="0" smtClean="0"/>
          </a:p>
          <a:p>
            <a:endParaRPr lang="en-US" sz="2500" dirty="0" smtClean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Choosing EC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686800" cy="624840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sz="2700" dirty="0" err="1" smtClean="0"/>
              <a:t>Scifi</a:t>
            </a:r>
            <a:r>
              <a:rPr lang="en-US" sz="2700" dirty="0" smtClean="0"/>
              <a:t>/Fe combined with flux return</a:t>
            </a:r>
          </a:p>
          <a:p>
            <a:pPr lvl="1"/>
            <a:r>
              <a:rPr lang="en-US" sz="2700" dirty="0" smtClean="0"/>
              <a:t>                                                        - </a:t>
            </a:r>
            <a:r>
              <a:rPr lang="en-US" sz="2600" dirty="0" smtClean="0"/>
              <a:t>Simulation shows feasibility.</a:t>
            </a:r>
          </a:p>
          <a:p>
            <a:pPr lvl="1"/>
            <a:r>
              <a:rPr lang="en-US" sz="2600" dirty="0" smtClean="0"/>
              <a:t>                                                           - Need significant R&amp;D effort</a:t>
            </a:r>
            <a:r>
              <a:rPr lang="en-US" sz="2700" dirty="0" smtClean="0"/>
              <a:t>.</a:t>
            </a:r>
          </a:p>
          <a:p>
            <a:pPr lvl="1"/>
            <a:endParaRPr lang="en-US" sz="2100" dirty="0" smtClean="0"/>
          </a:p>
          <a:p>
            <a:endParaRPr lang="en-US" sz="2500" dirty="0" smtClean="0"/>
          </a:p>
          <a:p>
            <a:endParaRPr lang="en-US" sz="2500" dirty="0" smtClean="0"/>
          </a:p>
          <a:p>
            <a:pPr>
              <a:buNone/>
            </a:pPr>
            <a:endParaRPr lang="en-US" sz="2500" dirty="0" smtClean="0"/>
          </a:p>
          <a:p>
            <a:r>
              <a:rPr lang="en-US" sz="2700" dirty="0" err="1" smtClean="0"/>
              <a:t>Scifi</a:t>
            </a:r>
            <a:r>
              <a:rPr lang="en-US" sz="2700" dirty="0" smtClean="0"/>
              <a:t>/</a:t>
            </a:r>
            <a:r>
              <a:rPr lang="en-US" sz="2700" dirty="0" err="1" smtClean="0"/>
              <a:t>Pb</a:t>
            </a:r>
            <a:r>
              <a:rPr lang="en-US" sz="2700" dirty="0" smtClean="0"/>
              <a:t> standalone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10M</a:t>
            </a:r>
            <a:r>
              <a:rPr lang="en-US" sz="2400" dirty="0" smtClean="0"/>
              <a:t> of scintillation </a:t>
            </a:r>
            <a:r>
              <a:rPr lang="en-US" sz="2400" dirty="0" err="1" smtClean="0"/>
              <a:t>fibers,connect</a:t>
            </a:r>
            <a:endParaRPr lang="en-US" sz="2400" dirty="0" smtClean="0"/>
          </a:p>
          <a:p>
            <a:pPr lvl="1">
              <a:buNone/>
            </a:pPr>
            <a:r>
              <a:rPr lang="en-US" sz="2400" dirty="0" smtClean="0"/>
              <a:t>to outside for readout by light guide.</a:t>
            </a:r>
          </a:p>
          <a:p>
            <a:r>
              <a:rPr lang="en-US" sz="2700" dirty="0" err="1" smtClean="0"/>
              <a:t>Shashlyk</a:t>
            </a:r>
            <a:r>
              <a:rPr lang="en-US" sz="2700" dirty="0" smtClean="0"/>
              <a:t> standalone</a:t>
            </a:r>
          </a:p>
          <a:p>
            <a:pPr lvl="1"/>
            <a:r>
              <a:rPr lang="en-US" sz="2400" dirty="0" smtClean="0"/>
              <a:t>Mature production at </a:t>
            </a:r>
            <a:r>
              <a:rPr lang="en-US" sz="2400" dirty="0" err="1" smtClean="0"/>
              <a:t>IHEP@Russia</a:t>
            </a:r>
            <a:endParaRPr lang="en-US" sz="2400" dirty="0" smtClean="0"/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150k</a:t>
            </a:r>
            <a:r>
              <a:rPr lang="en-US" sz="2400" dirty="0" smtClean="0"/>
              <a:t> of WLS </a:t>
            </a:r>
            <a:r>
              <a:rPr lang="en-US" sz="2400" dirty="0" err="1" smtClean="0"/>
              <a:t>fibers,connect</a:t>
            </a:r>
            <a:r>
              <a:rPr lang="en-US" sz="2400" dirty="0" smtClean="0"/>
              <a:t> to </a:t>
            </a:r>
          </a:p>
          <a:p>
            <a:pPr lvl="1">
              <a:buNone/>
            </a:pPr>
            <a:r>
              <a:rPr lang="en-US" sz="2400" dirty="0" smtClean="0"/>
              <a:t>outside for readout by light guide </a:t>
            </a:r>
          </a:p>
          <a:p>
            <a:pPr lvl="1">
              <a:buNone/>
            </a:pPr>
            <a:r>
              <a:rPr lang="en-US" sz="2400" dirty="0" smtClean="0"/>
              <a:t>or fiber connection.</a:t>
            </a:r>
          </a:p>
          <a:p>
            <a:pPr lvl="1"/>
            <a:endParaRPr lang="en-US" sz="2100" dirty="0" smtClean="0"/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4" descr="C:\Users\reimer\Documents\JLab\12_GeV\SoLID\poisson\CALO01.PNG"/>
          <p:cNvPicPr>
            <a:picLocks noChangeAspect="1" noChangeArrowheads="1"/>
          </p:cNvPicPr>
          <p:nvPr/>
        </p:nvPicPr>
        <p:blipFill>
          <a:blip r:embed="rId2" cstate="print"/>
          <a:srcRect l="55000" t="43859" r="20089"/>
          <a:stretch>
            <a:fillRect/>
          </a:stretch>
        </p:blipFill>
        <p:spPr bwMode="auto">
          <a:xfrm>
            <a:off x="412472" y="533400"/>
            <a:ext cx="2559328" cy="313107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auto">
          <a:xfrm>
            <a:off x="2209804" y="692688"/>
            <a:ext cx="362387" cy="1592271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61616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585649" y="1316825"/>
            <a:ext cx="1617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PMT in &gt;10 G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Snip Single Corner Rectangle 8"/>
          <p:cNvSpPr/>
          <p:nvPr/>
        </p:nvSpPr>
        <p:spPr bwMode="auto">
          <a:xfrm rot="10800000" flipH="1">
            <a:off x="1807146" y="692678"/>
            <a:ext cx="402652" cy="1876605"/>
          </a:xfrm>
          <a:prstGeom prst="snip1Rect">
            <a:avLst>
              <a:gd name="adj" fmla="val 50000"/>
            </a:avLst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61616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069031" y="137625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Calorimeter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3839" y="2438400"/>
            <a:ext cx="424016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3352800"/>
            <a:ext cx="8229600" cy="3505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Shashlyk calorimeter</a:t>
            </a:r>
          </a:p>
          <a:p>
            <a:pPr lvl="1"/>
            <a:r>
              <a:rPr lang="en-US" sz="2700" dirty="0" smtClean="0"/>
              <a:t>Lead-scintillator sampling calorimeter</a:t>
            </a:r>
          </a:p>
          <a:p>
            <a:pPr lvl="1"/>
            <a:r>
              <a:rPr lang="en-US" sz="2700" dirty="0" smtClean="0"/>
              <a:t>WLS Fiber collects and reads out light</a:t>
            </a:r>
          </a:p>
          <a:p>
            <a:r>
              <a:rPr lang="en-US" dirty="0" smtClean="0"/>
              <a:t>Satisfy the SoLID requirement</a:t>
            </a:r>
          </a:p>
          <a:p>
            <a:pPr lvl="1"/>
            <a:r>
              <a:rPr lang="en-US" sz="2700" dirty="0" smtClean="0"/>
              <a:t>Good energy resolution (tunable)</a:t>
            </a:r>
          </a:p>
          <a:p>
            <a:pPr lvl="1"/>
            <a:r>
              <a:rPr lang="en-US" sz="2700" dirty="0" smtClean="0"/>
              <a:t>transverse size can be customized</a:t>
            </a:r>
          </a:p>
          <a:p>
            <a:pPr lvl="1"/>
            <a:r>
              <a:rPr lang="en-US" sz="2700" dirty="0" smtClean="0"/>
              <a:t>Radiation hardness ~ 500kRad (improvable)</a:t>
            </a:r>
          </a:p>
          <a:p>
            <a:r>
              <a:rPr lang="en-US" sz="2700" dirty="0" smtClean="0"/>
              <a:t>Easier to collect and read out the light</a:t>
            </a:r>
          </a:p>
          <a:p>
            <a:r>
              <a:rPr lang="en-US" sz="2700" dirty="0" smtClean="0"/>
              <a:t>Well developed technology, used by many experiments</a:t>
            </a:r>
          </a:p>
          <a:p>
            <a:r>
              <a:rPr lang="en-US" sz="2700" dirty="0" smtClean="0"/>
              <a:t>IHEP production rate about 200 per month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Best option: </a:t>
            </a:r>
            <a:br>
              <a:rPr lang="en-US" dirty="0" smtClean="0"/>
            </a:br>
            <a:r>
              <a:rPr lang="en-US" dirty="0" err="1" smtClean="0"/>
              <a:t>Shashlyk</a:t>
            </a:r>
            <a:r>
              <a:rPr lang="en-US" dirty="0" smtClean="0"/>
              <a:t> Calorimeter</a:t>
            </a:r>
            <a:endParaRPr lang="en-US" dirty="0"/>
          </a:p>
        </p:txBody>
      </p:sp>
      <p:pic>
        <p:nvPicPr>
          <p:cNvPr id="12" name="Picture 13" descr="Spi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5733" y="3226308"/>
            <a:ext cx="2942230" cy="149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1"/>
            <a:ext cx="4419600" cy="168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12"/>
          <p:cNvGrpSpPr/>
          <p:nvPr/>
        </p:nvGrpSpPr>
        <p:grpSpPr>
          <a:xfrm>
            <a:off x="383035" y="1529116"/>
            <a:ext cx="6855965" cy="1671284"/>
            <a:chOff x="2667000" y="4724400"/>
            <a:chExt cx="6064250" cy="1611705"/>
          </a:xfrm>
        </p:grpSpPr>
        <p:pic>
          <p:nvPicPr>
            <p:cNvPr id="14" name="Picture 12" descr="Mod_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7000" y="4724400"/>
              <a:ext cx="6064250" cy="161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 11"/>
            <p:cNvSpPr/>
            <p:nvPr/>
          </p:nvSpPr>
          <p:spPr>
            <a:xfrm>
              <a:off x="2967179" y="4724400"/>
              <a:ext cx="2394043" cy="311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00" dirty="0" smtClean="0">
                  <a:solidFill>
                    <a:schemeClr val="bg1"/>
                  </a:solidFill>
                </a:rPr>
                <a:t>IHEP, COMPASS </a:t>
              </a:r>
              <a:r>
                <a:rPr lang="en-US" sz="1500" dirty="0" err="1" smtClean="0">
                  <a:solidFill>
                    <a:schemeClr val="bg1"/>
                  </a:solidFill>
                </a:rPr>
                <a:t>Shashlik</a:t>
              </a:r>
              <a:r>
                <a:rPr lang="en-US" sz="1500" dirty="0" smtClean="0">
                  <a:solidFill>
                    <a:schemeClr val="bg1"/>
                  </a:solidFill>
                </a:rPr>
                <a:t>, 2010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34" descr="shahlyk_spir_2mm"/>
          <p:cNvPicPr>
            <a:picLocks noChangeAspect="1" noChangeArrowheads="1"/>
          </p:cNvPicPr>
          <p:nvPr/>
        </p:nvPicPr>
        <p:blipFill>
          <a:blip r:embed="rId5" cstate="print"/>
          <a:srcRect r="51192"/>
          <a:stretch>
            <a:fillRect/>
          </a:stretch>
        </p:blipFill>
        <p:spPr bwMode="auto">
          <a:xfrm>
            <a:off x="7010400" y="4887482"/>
            <a:ext cx="1447800" cy="1665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Basics Features of Preliminary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7244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r>
              <a:rPr lang="en-US" dirty="0" smtClean="0"/>
              <a:t>Based on COMPASS Shashlyk module.</a:t>
            </a:r>
          </a:p>
          <a:p>
            <a:endParaRPr lang="en-US" dirty="0" smtClean="0"/>
          </a:p>
          <a:p>
            <a:r>
              <a:rPr lang="en-US" dirty="0" smtClean="0"/>
              <a:t>0.6mm lead/1.5mm scintillator, 200 layers, 42cm in length (20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Balance between longitudinal size and pion rejection</a:t>
            </a:r>
          </a:p>
          <a:p>
            <a:pPr lvl="1"/>
            <a:r>
              <a:rPr lang="en-US" dirty="0" smtClean="0"/>
              <a:t>~100:1 pion rejection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10x10cm of transverse size in square shape</a:t>
            </a:r>
          </a:p>
          <a:p>
            <a:pPr lvl="1"/>
            <a:r>
              <a:rPr lang="en-US" dirty="0" smtClean="0"/>
              <a:t>Balance between cost and resolution/background</a:t>
            </a:r>
          </a:p>
          <a:p>
            <a:pPr lvl="1"/>
            <a:r>
              <a:rPr lang="en-US" dirty="0" smtClean="0"/>
              <a:t>1000 modules for forward angle EC, 500 modules for large angle EC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Splitting : ~4 X</a:t>
            </a:r>
            <a:r>
              <a:rPr lang="en-US" baseline="-25000" dirty="0" smtClean="0"/>
              <a:t>0</a:t>
            </a:r>
            <a:r>
              <a:rPr lang="en-US" dirty="0" smtClean="0"/>
              <a:t> for preshower and ~16 X</a:t>
            </a:r>
            <a:r>
              <a:rPr lang="en-US" baseline="-25000" dirty="0" smtClean="0"/>
              <a:t>0</a:t>
            </a:r>
            <a:r>
              <a:rPr lang="en-US" dirty="0" smtClean="0"/>
              <a:t> for shower</a:t>
            </a:r>
          </a:p>
          <a:p>
            <a:pPr lvl="1"/>
            <a:r>
              <a:rPr lang="en-US" dirty="0" smtClean="0"/>
              <a:t>Maximizing e-pi separation</a:t>
            </a:r>
          </a:p>
          <a:p>
            <a:pPr lvl="1"/>
            <a:r>
              <a:rPr lang="en-US" dirty="0" smtClean="0"/>
              <a:t>MIP energy deposition: ~60MeV (preshower)/300 </a:t>
            </a:r>
            <a:r>
              <a:rPr lang="en-US" dirty="0" err="1" smtClean="0"/>
              <a:t>MeV</a:t>
            </a:r>
            <a:r>
              <a:rPr lang="en-US" dirty="0" smtClean="0"/>
              <a:t> (</a:t>
            </a:r>
            <a:r>
              <a:rPr lang="en-US" dirty="0" err="1" smtClean="0"/>
              <a:t>TotalShower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~100 WLS fibers/module (KURARAY Y11)</a:t>
            </a:r>
          </a:p>
          <a:p>
            <a:pPr lvl="1"/>
            <a:r>
              <a:rPr lang="en-US" sz="2900" dirty="0" smtClean="0"/>
              <a:t>Same fiber density (1/cm</a:t>
            </a:r>
            <a:r>
              <a:rPr lang="en-US" sz="2900" baseline="30000" dirty="0" smtClean="0"/>
              <a:t>2</a:t>
            </a:r>
            <a:r>
              <a:rPr lang="en-US" sz="2900" dirty="0" smtClean="0"/>
              <a:t>) to sample the EM shower</a:t>
            </a:r>
          </a:p>
          <a:p>
            <a:pPr lvl="1"/>
            <a:endParaRPr lang="en-US" b="1" dirty="0" smtClean="0">
              <a:solidFill>
                <a:schemeClr val="bg1"/>
              </a:solidFill>
              <a:latin typeface="Constantia" pitchFamily="18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9B30C-4390-497D-8D9E-6D46F956F3E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11774</TotalTime>
  <Words>1701</Words>
  <Application>Microsoft Office PowerPoint</Application>
  <PresentationFormat>On-screen Show (4:3)</PresentationFormat>
  <Paragraphs>309</Paragraphs>
  <Slides>36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宋体</vt:lpstr>
      <vt:lpstr>Constantia</vt:lpstr>
      <vt:lpstr>Wingdings</vt:lpstr>
      <vt:lpstr>Comic Sans MS</vt:lpstr>
      <vt:lpstr>Office Theme</vt:lpstr>
      <vt:lpstr>SoLID EC Design</vt:lpstr>
      <vt:lpstr>Outline</vt:lpstr>
      <vt:lpstr>EC Configuration</vt:lpstr>
      <vt:lpstr>Physics Requirement</vt:lpstr>
      <vt:lpstr>Other Requirement</vt:lpstr>
      <vt:lpstr>Choosing EC Type</vt:lpstr>
      <vt:lpstr>Choosing EC design</vt:lpstr>
      <vt:lpstr>Best option:  Shashlyk Calorimeter</vt:lpstr>
      <vt:lpstr>Basics Features of Preliminary Design</vt:lpstr>
      <vt:lpstr>Preshower/shower</vt:lpstr>
      <vt:lpstr>Preshower/shower</vt:lpstr>
      <vt:lpstr>Slide 12</vt:lpstr>
      <vt:lpstr>Slide 13</vt:lpstr>
      <vt:lpstr>Beam test TPE caloriemeter  under CLAS tagger during g14 photon run</vt:lpstr>
      <vt:lpstr>Slide 15</vt:lpstr>
      <vt:lpstr>Todo List</vt:lpstr>
      <vt:lpstr>Backup</vt:lpstr>
      <vt:lpstr>Slide 18</vt:lpstr>
      <vt:lpstr>Calorimeter in Solenoid Flux Return</vt:lpstr>
      <vt:lpstr>Slide 20</vt:lpstr>
      <vt:lpstr>Compare of calorimeter types</vt:lpstr>
      <vt:lpstr>Compare option A &amp; B Shashlyk and SciFi-Pb</vt:lpstr>
      <vt:lpstr>Compare A &amp; C for the forward Calo. The choice - Shashlik </vt:lpstr>
      <vt:lpstr>Slide 24</vt:lpstr>
      <vt:lpstr>Slide 25</vt:lpstr>
      <vt:lpstr>Slide 26</vt:lpstr>
      <vt:lpstr>ECAL Shashlik</vt:lpstr>
      <vt:lpstr>Slide 28</vt:lpstr>
      <vt:lpstr>Slide 29</vt:lpstr>
      <vt:lpstr>Slide 30</vt:lpstr>
      <vt:lpstr>Slide 31</vt:lpstr>
      <vt:lpstr>Slide 32</vt:lpstr>
      <vt:lpstr>Slide 33</vt:lpstr>
      <vt:lpstr>https://hedberg.web.cern.ch/hedberg/home/caleido/caleido.html</vt:lpstr>
      <vt:lpstr>PVDIS rate</vt:lpstr>
      <vt:lpstr>SIDIS rate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SoLID simulation</dc:title>
  <dc:creator>Windows User</dc:creator>
  <cp:lastModifiedBy>Windows User</cp:lastModifiedBy>
  <cp:revision>687</cp:revision>
  <dcterms:created xsi:type="dcterms:W3CDTF">2011-03-23T02:33:56Z</dcterms:created>
  <dcterms:modified xsi:type="dcterms:W3CDTF">2012-01-10T16:58:26Z</dcterms:modified>
</cp:coreProperties>
</file>