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4"/>
  </p:notesMasterIdLst>
  <p:sldIdLst>
    <p:sldId id="256" r:id="rId2"/>
    <p:sldId id="412" r:id="rId3"/>
    <p:sldId id="418" r:id="rId4"/>
    <p:sldId id="419" r:id="rId5"/>
    <p:sldId id="421" r:id="rId6"/>
    <p:sldId id="422" r:id="rId7"/>
    <p:sldId id="423" r:id="rId8"/>
    <p:sldId id="424" r:id="rId9"/>
    <p:sldId id="425" r:id="rId10"/>
    <p:sldId id="426" r:id="rId11"/>
    <p:sldId id="427" r:id="rId12"/>
    <p:sldId id="428" r:id="rId13"/>
    <p:sldId id="429" r:id="rId14"/>
    <p:sldId id="430" r:id="rId15"/>
    <p:sldId id="431" r:id="rId16"/>
    <p:sldId id="432" r:id="rId17"/>
    <p:sldId id="433" r:id="rId18"/>
    <p:sldId id="434" r:id="rId19"/>
    <p:sldId id="435" r:id="rId20"/>
    <p:sldId id="436" r:id="rId21"/>
    <p:sldId id="298" r:id="rId22"/>
    <p:sldId id="363" r:id="rId23"/>
    <p:sldId id="365" r:id="rId24"/>
    <p:sldId id="441" r:id="rId25"/>
    <p:sldId id="366" r:id="rId26"/>
    <p:sldId id="402" r:id="rId27"/>
    <p:sldId id="442" r:id="rId28"/>
    <p:sldId id="443" r:id="rId29"/>
    <p:sldId id="440" r:id="rId30"/>
    <p:sldId id="374" r:id="rId31"/>
    <p:sldId id="439" r:id="rId32"/>
    <p:sldId id="437" r:id="rId33"/>
  </p:sldIdLst>
  <p:sldSz cx="9144000" cy="6858000" type="screen4x3"/>
  <p:notesSz cx="7099300" cy="10234613"/>
  <p:embeddedFontLst>
    <p:embeddedFont>
      <p:font typeface="Calibri" pitchFamily="34" charset="0"/>
      <p:regular r:id="rId35"/>
      <p:bold r:id="rId36"/>
      <p:italic r:id="rId37"/>
      <p:boldItalic r:id="rId38"/>
    </p:embeddedFont>
    <p:embeddedFont>
      <p:font typeface="Times" charset="0"/>
      <p:regular r:id="rId39"/>
      <p:bold r:id="rId40"/>
      <p:italic r:id="rId41"/>
      <p:boldItalic r:id="rId42"/>
    </p:embeddedFont>
    <p:embeddedFont>
      <p:font typeface="Constantia" pitchFamily="18" charset="0"/>
      <p:regular r:id="rId43"/>
      <p:bold r:id="rId44"/>
      <p:italic r:id="rId45"/>
      <p:boldItalic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06B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7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EBC9D35-34FC-4395-A43A-1EE59F591F4D}" type="datetimeFigureOut">
              <a:rPr lang="en-US" smtClean="0"/>
              <a:pPr/>
              <a:t>1/6/2012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21FCE4C-735D-42A2-A4EB-1A819801A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FCE4C-735D-42A2-A4EB-1A819801A85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47620" indent="-247620">
              <a:spcBef>
                <a:spcPct val="0"/>
              </a:spcBef>
            </a:pPr>
            <a:r>
              <a:rPr lang="en-US" sz="1700" dirty="0" smtClean="0"/>
              <a:t>The main feature of </a:t>
            </a:r>
            <a:r>
              <a:rPr lang="en-US" sz="1700" dirty="0" err="1" smtClean="0"/>
              <a:t>gemc</a:t>
            </a:r>
            <a:r>
              <a:rPr lang="en-US" sz="1700" dirty="0" smtClean="0"/>
              <a:t> is the ability to read, as input:</a:t>
            </a:r>
          </a:p>
          <a:p>
            <a:pPr marL="247620" indent="-247620">
              <a:spcBef>
                <a:spcPct val="0"/>
              </a:spcBef>
            </a:pPr>
            <a:endParaRPr lang="en-US" sz="1700" dirty="0" smtClean="0"/>
          </a:p>
          <a:p>
            <a:pPr marL="247620" indent="-247620">
              <a:spcBef>
                <a:spcPct val="0"/>
              </a:spcBef>
            </a:pPr>
            <a:endParaRPr lang="en-US" sz="1700" dirty="0" smtClean="0"/>
          </a:p>
          <a:p>
            <a:pPr marL="247620" indent="-247620">
              <a:spcBef>
                <a:spcPct val="0"/>
              </a:spcBef>
            </a:pPr>
            <a:r>
              <a:rPr lang="en-US" sz="1700" dirty="0" smtClean="0"/>
              <a:t>The </a:t>
            </a:r>
            <a:r>
              <a:rPr lang="en-US" sz="1700" dirty="0"/>
              <a:t>software being developed in the framework of these objectives is called </a:t>
            </a:r>
            <a:r>
              <a:rPr lang="en-US" sz="1700" dirty="0" err="1"/>
              <a:t>gemc</a:t>
            </a:r>
            <a:endParaRPr lang="en-US" sz="1700" dirty="0"/>
          </a:p>
          <a:p>
            <a:pPr marL="247620" indent="-247620">
              <a:spcBef>
                <a:spcPct val="0"/>
              </a:spcBef>
              <a:buFontTx/>
              <a:buAutoNum type="arabicParenR"/>
            </a:pPr>
            <a:endParaRPr lang="en-US" sz="1700" dirty="0"/>
          </a:p>
          <a:p>
            <a:pPr marL="247620" indent="-247620">
              <a:spcBef>
                <a:spcPct val="0"/>
              </a:spcBef>
              <a:buFontTx/>
              <a:buAutoNum type="arabicParenR"/>
            </a:pPr>
            <a:r>
              <a:rPr lang="en-US" sz="1700" dirty="0"/>
              <a:t>Well defined objects to not only to compartmentalize software, but also  big advantage: once code is debugged for one object, we’re done. Example: detector objects.</a:t>
            </a:r>
          </a:p>
          <a:p>
            <a:pPr marL="247620" indent="-247620">
              <a:spcBef>
                <a:spcPct val="0"/>
              </a:spcBef>
              <a:buFontTx/>
              <a:buAutoNum type="arabicParenR"/>
            </a:pPr>
            <a:r>
              <a:rPr lang="en-US" sz="1700" dirty="0"/>
              <a:t> Change geometry w/o accessing or even knowing the code. </a:t>
            </a:r>
          </a:p>
          <a:p>
            <a:pPr marL="247620" indent="-247620">
              <a:spcBef>
                <a:spcPct val="0"/>
              </a:spcBef>
              <a:buFontTx/>
              <a:buAutoNum type="arabicParenR"/>
            </a:pPr>
            <a:r>
              <a:rPr lang="en-US" sz="1700" dirty="0"/>
              <a:t>  Processes are like “</a:t>
            </a:r>
            <a:r>
              <a:rPr lang="en-US" sz="1700" dirty="0" err="1"/>
              <a:t>plugins</a:t>
            </a:r>
            <a:r>
              <a:rPr lang="en-US" sz="1700" dirty="0"/>
              <a:t>”:  external and easily maintainable pieces of code</a:t>
            </a:r>
          </a:p>
          <a:p>
            <a:pPr marL="247620" indent="-247620">
              <a:spcBef>
                <a:spcPct val="0"/>
              </a:spcBef>
              <a:buFontTx/>
              <a:buAutoNum type="arabicParenR"/>
            </a:pPr>
            <a:r>
              <a:rPr lang="en-US" sz="1700" dirty="0"/>
              <a:t>I/O formats are </a:t>
            </a:r>
            <a:r>
              <a:rPr lang="en-US" sz="1700" dirty="0" err="1"/>
              <a:t>plugins</a:t>
            </a:r>
            <a:r>
              <a:rPr lang="en-US" sz="1700" dirty="0"/>
              <a:t> as well</a:t>
            </a:r>
          </a:p>
          <a:p>
            <a:pPr marL="247620" indent="-247620">
              <a:spcBef>
                <a:spcPct val="0"/>
              </a:spcBef>
              <a:buFontTx/>
              <a:buAutoNum type="arabicParenR"/>
            </a:pPr>
            <a:endParaRPr lang="en-US" sz="1700" dirty="0"/>
          </a:p>
          <a:p>
            <a:pPr marL="247620" indent="-247620">
              <a:spcBef>
                <a:spcPct val="0"/>
              </a:spcBef>
            </a:pPr>
            <a:r>
              <a:rPr lang="en-US" sz="1700" dirty="0"/>
              <a:t>Adding, removing </a:t>
            </a:r>
            <a:r>
              <a:rPr lang="en-US" sz="1700" dirty="0" err="1"/>
              <a:t>plugins</a:t>
            </a:r>
            <a:r>
              <a:rPr lang="en-US" sz="1700" dirty="0"/>
              <a:t> is very easy</a:t>
            </a:r>
          </a:p>
        </p:txBody>
      </p:sp>
      <p:sp>
        <p:nvSpPr>
          <p:cNvPr id="54276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Times" pitchFamily="27" charset="0"/>
              </a:rPr>
              <a:t>M. Ungaro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ED194-17B9-4E5B-89E2-7776215A7B97}" type="datetime1">
              <a:rPr lang="en-US" smtClean="0"/>
              <a:pPr/>
              <a:t>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1FBED-BF84-4001-ACB8-18C706A3B0A9}" type="datetime1">
              <a:rPr lang="en-US" smtClean="0"/>
              <a:pPr/>
              <a:t>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AFD0E-E0DA-44BF-8D4F-F3BFFBC9635C}" type="datetime1">
              <a:rPr lang="en-US" smtClean="0"/>
              <a:pPr/>
              <a:t>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FE8B0-A1ED-479C-A8DD-D4BC525E2817}" type="datetime1">
              <a:rPr lang="en-US" smtClean="0"/>
              <a:pPr/>
              <a:t>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7C8D0-49DD-4323-AD1B-037796F29FB3}" type="datetime1">
              <a:rPr lang="en-US" smtClean="0"/>
              <a:pPr/>
              <a:t>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66D2-F0D8-400C-B6A7-951B1D18A308}" type="datetime1">
              <a:rPr lang="en-US" smtClean="0"/>
              <a:pPr/>
              <a:t>1/6/2012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2A13F-B397-40C9-88A8-FC63E0BC8351}" type="datetime1">
              <a:rPr lang="en-US" smtClean="0"/>
              <a:pPr/>
              <a:t>1/6/2012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D16DE-6903-4DCE-A1F7-CB59234E0AC8}" type="datetime1">
              <a:rPr lang="en-US" smtClean="0"/>
              <a:pPr/>
              <a:t>1/6/2012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337A1-B13D-4A80-AD95-1C196A05AE43}" type="datetime1">
              <a:rPr lang="en-US" smtClean="0"/>
              <a:pPr/>
              <a:t>1/6/2012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0675-762B-4258-8CEA-DC1C9E6FF3B2}" type="datetime1">
              <a:rPr lang="en-US" smtClean="0"/>
              <a:pPr/>
              <a:t>1/6/2012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46C8-D7E2-4347-A6D7-4A2036195C44}" type="datetime1">
              <a:rPr lang="en-US" smtClean="0"/>
              <a:pPr/>
              <a:t>1/6/2012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54CDC-E9D7-423F-A8AE-86432DC63633}" type="datetime1">
              <a:rPr lang="en-US" smtClean="0"/>
              <a:pPr/>
              <a:t>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9B30C-4390-497D-8D9E-6D46F956F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>
            <a:normAutofit/>
          </a:bodyPr>
          <a:lstStyle/>
          <a:p>
            <a:r>
              <a:rPr lang="en-US" sz="7000" dirty="0" err="1" smtClean="0">
                <a:solidFill>
                  <a:srgbClr val="FF0000"/>
                </a:solidFill>
              </a:rPr>
              <a:t>SoLID</a:t>
            </a:r>
            <a:r>
              <a:rPr lang="en-US" sz="7000" dirty="0" smtClean="0">
                <a:solidFill>
                  <a:srgbClr val="FF0000"/>
                </a:solidFill>
              </a:rPr>
              <a:t> Simulation</a:t>
            </a:r>
            <a:endParaRPr lang="en-US" sz="7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2667000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 err="1" smtClean="0">
                <a:solidFill>
                  <a:schemeClr val="tx1"/>
                </a:solidFill>
              </a:rPr>
              <a:t>Zhiwen</a:t>
            </a:r>
            <a:r>
              <a:rPr lang="en-US" i="1" dirty="0" smtClean="0">
                <a:solidFill>
                  <a:schemeClr val="tx1"/>
                </a:solidFill>
              </a:rPr>
              <a:t> Zhao (</a:t>
            </a:r>
            <a:r>
              <a:rPr lang="en-US" i="1" dirty="0" err="1" smtClean="0">
                <a:solidFill>
                  <a:schemeClr val="tx1"/>
                </a:solidFill>
              </a:rPr>
              <a:t>UVa</a:t>
            </a:r>
            <a:r>
              <a:rPr lang="en-US" i="1" dirty="0" smtClean="0">
                <a:solidFill>
                  <a:schemeClr val="tx1"/>
                </a:solidFill>
              </a:rPr>
              <a:t>)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altLang="zh-CN" dirty="0" err="1" smtClean="0">
                <a:solidFill>
                  <a:schemeClr val="tx2"/>
                </a:solidFill>
              </a:rPr>
              <a:t>SoLID</a:t>
            </a:r>
            <a:r>
              <a:rPr lang="en-US" altLang="zh-CN" dirty="0" smtClean="0">
                <a:solidFill>
                  <a:schemeClr val="tx2"/>
                </a:solidFill>
              </a:rPr>
              <a:t> </a:t>
            </a:r>
            <a:r>
              <a:rPr lang="en-US" altLang="zh-CN" dirty="0" err="1" smtClean="0">
                <a:solidFill>
                  <a:schemeClr val="tx2"/>
                </a:solidFill>
              </a:rPr>
              <a:t>Jlab</a:t>
            </a:r>
            <a:r>
              <a:rPr lang="en-US" altLang="zh-CN" dirty="0" smtClean="0">
                <a:solidFill>
                  <a:schemeClr val="tx2"/>
                </a:solidFill>
              </a:rPr>
              <a:t> Physics Division </a:t>
            </a:r>
          </a:p>
          <a:p>
            <a:r>
              <a:rPr lang="en-US" altLang="zh-CN" dirty="0" smtClean="0">
                <a:solidFill>
                  <a:schemeClr val="tx2"/>
                </a:solidFill>
              </a:rPr>
              <a:t>Brainstorming Session</a:t>
            </a:r>
            <a:endParaRPr lang="en-US" dirty="0" smtClean="0"/>
          </a:p>
          <a:p>
            <a:r>
              <a:rPr lang="en-US" dirty="0" smtClean="0"/>
              <a:t>2012/01/06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2" descr="J:\talk\UVA_Rotunda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5181600"/>
            <a:ext cx="1577872" cy="16002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6400800"/>
            <a:ext cx="14287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ead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" y="6019800"/>
            <a:ext cx="3989288" cy="761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EC, large 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Z:\work_doc\solid\BaBar_SIDIS_ec_largeang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4902" y="1371600"/>
            <a:ext cx="5374196" cy="54864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73433" y="0"/>
            <a:ext cx="2770567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000" dirty="0" smtClean="0"/>
              <a:t>SIDIS with </a:t>
            </a:r>
            <a:r>
              <a:rPr lang="en-US" sz="2000" dirty="0" err="1" smtClean="0"/>
              <a:t>BaBar</a:t>
            </a:r>
            <a:r>
              <a:rPr lang="en-US" sz="2000" dirty="0" smtClean="0"/>
              <a:t> Magnet</a:t>
            </a:r>
            <a:endParaRPr lang="en-US" sz="2000" dirty="0"/>
          </a:p>
        </p:txBody>
      </p:sp>
      <p:sp>
        <p:nvSpPr>
          <p:cNvPr id="8" name="Down Arrow 7"/>
          <p:cNvSpPr/>
          <p:nvPr/>
        </p:nvSpPr>
        <p:spPr>
          <a:xfrm>
            <a:off x="4038600" y="1066800"/>
            <a:ext cx="274320" cy="2286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Collimator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Z:\work_doc\solid\BaBar_SIDIS_absorb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4902" y="1371600"/>
            <a:ext cx="5374196" cy="54864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73433" y="0"/>
            <a:ext cx="2770567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000" dirty="0" smtClean="0"/>
              <a:t>SIDIS with </a:t>
            </a:r>
            <a:r>
              <a:rPr lang="en-US" sz="2000" dirty="0" err="1" smtClean="0"/>
              <a:t>BaBar</a:t>
            </a:r>
            <a:r>
              <a:rPr lang="en-US" sz="2000" dirty="0" smtClean="0"/>
              <a:t> Magnet</a:t>
            </a:r>
            <a:endParaRPr lang="en-US" sz="2000" dirty="0"/>
          </a:p>
        </p:txBody>
      </p:sp>
      <p:sp>
        <p:nvSpPr>
          <p:cNvPr id="7" name="Down Arrow 6"/>
          <p:cNvSpPr/>
          <p:nvPr/>
        </p:nvSpPr>
        <p:spPr>
          <a:xfrm>
            <a:off x="4572000" y="1066800"/>
            <a:ext cx="274320" cy="2286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Cherenkov, light 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Z:\work_doc\solid\BaBar_SIDIS_cherenkov_lightga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4902" y="1371600"/>
            <a:ext cx="5374196" cy="54864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73433" y="0"/>
            <a:ext cx="2770567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000" dirty="0" smtClean="0"/>
              <a:t>SIDIS with </a:t>
            </a:r>
            <a:r>
              <a:rPr lang="en-US" sz="2000" dirty="0" err="1" smtClean="0"/>
              <a:t>BaBar</a:t>
            </a:r>
            <a:r>
              <a:rPr lang="en-US" sz="2000" dirty="0" smtClean="0"/>
              <a:t> Magnet</a:t>
            </a:r>
            <a:endParaRPr lang="en-US" sz="2000" dirty="0"/>
          </a:p>
        </p:txBody>
      </p:sp>
      <p:sp>
        <p:nvSpPr>
          <p:cNvPr id="8" name="Down Arrow 7"/>
          <p:cNvSpPr/>
          <p:nvPr/>
        </p:nvSpPr>
        <p:spPr>
          <a:xfrm>
            <a:off x="5791200" y="1143000"/>
            <a:ext cx="274320" cy="1371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Scintillator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Z:\work_doc\solid\BaBar_SIDIS_s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4902" y="1371600"/>
            <a:ext cx="5374196" cy="54864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73433" y="0"/>
            <a:ext cx="2770567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000" dirty="0" smtClean="0"/>
              <a:t>SIDIS with </a:t>
            </a:r>
            <a:r>
              <a:rPr lang="en-US" sz="2000" dirty="0" err="1" smtClean="0"/>
              <a:t>BaBar</a:t>
            </a:r>
            <a:r>
              <a:rPr lang="en-US" sz="2000" dirty="0" smtClean="0"/>
              <a:t> Magnet</a:t>
            </a:r>
            <a:endParaRPr lang="en-US" sz="2000" dirty="0"/>
          </a:p>
        </p:txBody>
      </p:sp>
      <p:sp>
        <p:nvSpPr>
          <p:cNvPr id="7" name="Down Arrow 6"/>
          <p:cNvSpPr/>
          <p:nvPr/>
        </p:nvSpPr>
        <p:spPr>
          <a:xfrm rot="19236836">
            <a:off x="5226596" y="881120"/>
            <a:ext cx="274320" cy="24015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Cherenkov, heavy 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Z:\work_doc\solid\BaBar_SIDIS_cherenkov_heavyga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4902" y="1371600"/>
            <a:ext cx="5374196" cy="54864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73433" y="0"/>
            <a:ext cx="2770567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000" dirty="0" smtClean="0"/>
              <a:t>SIDIS with </a:t>
            </a:r>
            <a:r>
              <a:rPr lang="en-US" sz="2000" dirty="0" err="1" smtClean="0"/>
              <a:t>BaBar</a:t>
            </a:r>
            <a:r>
              <a:rPr lang="en-US" sz="2000" dirty="0" smtClean="0"/>
              <a:t> Magnet</a:t>
            </a:r>
            <a:endParaRPr lang="en-US" sz="2000" dirty="0"/>
          </a:p>
        </p:txBody>
      </p:sp>
      <p:sp>
        <p:nvSpPr>
          <p:cNvPr id="8" name="Down Arrow 7"/>
          <p:cNvSpPr/>
          <p:nvPr/>
        </p:nvSpPr>
        <p:spPr>
          <a:xfrm rot="18652453">
            <a:off x="5311835" y="775877"/>
            <a:ext cx="274320" cy="22837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MRPC </a:t>
            </a:r>
            <a:r>
              <a:rPr lang="en-US" sz="2800" dirty="0" smtClean="0"/>
              <a:t>(</a:t>
            </a:r>
            <a:r>
              <a:rPr lang="en-US" sz="2800" dirty="0" err="1" smtClean="0"/>
              <a:t>Multigap</a:t>
            </a:r>
            <a:r>
              <a:rPr lang="en-US" sz="2800" dirty="0" smtClean="0"/>
              <a:t> Resistive Plate Chambers)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 descr="Z:\work_doc\solid\BaBar_SIDIS_mrp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4902" y="1371600"/>
            <a:ext cx="5374196" cy="54864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73433" y="0"/>
            <a:ext cx="2770567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000" dirty="0" smtClean="0"/>
              <a:t>SIDIS with </a:t>
            </a:r>
            <a:r>
              <a:rPr lang="en-US" sz="2000" dirty="0" err="1" smtClean="0"/>
              <a:t>BaBar</a:t>
            </a:r>
            <a:r>
              <a:rPr lang="en-US" sz="2000" dirty="0" smtClean="0"/>
              <a:t> Magnet</a:t>
            </a:r>
            <a:endParaRPr lang="en-US" sz="2000" dirty="0"/>
          </a:p>
        </p:txBody>
      </p:sp>
      <p:sp>
        <p:nvSpPr>
          <p:cNvPr id="7" name="Down Arrow 6"/>
          <p:cNvSpPr/>
          <p:nvPr/>
        </p:nvSpPr>
        <p:spPr>
          <a:xfrm rot="19236836">
            <a:off x="5683798" y="804921"/>
            <a:ext cx="274320" cy="24015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EC, forward 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 descr="Z:\work_doc\solid\BaBar_SIDIS_ec_forwardang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4902" y="1371600"/>
            <a:ext cx="5374196" cy="54864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73433" y="0"/>
            <a:ext cx="2770567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000" dirty="0" smtClean="0"/>
              <a:t>SIDIS with </a:t>
            </a:r>
            <a:r>
              <a:rPr lang="en-US" sz="2000" dirty="0" err="1" smtClean="0"/>
              <a:t>BaBar</a:t>
            </a:r>
            <a:r>
              <a:rPr lang="en-US" sz="2000" dirty="0" smtClean="0"/>
              <a:t> Magnet</a:t>
            </a:r>
            <a:endParaRPr lang="en-US" sz="2000" dirty="0"/>
          </a:p>
        </p:txBody>
      </p:sp>
      <p:sp>
        <p:nvSpPr>
          <p:cNvPr id="7" name="Down Arrow 6"/>
          <p:cNvSpPr/>
          <p:nvPr/>
        </p:nvSpPr>
        <p:spPr>
          <a:xfrm rot="19236836">
            <a:off x="5683797" y="804922"/>
            <a:ext cx="274320" cy="24015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SIDIS with </a:t>
            </a:r>
            <a:r>
              <a:rPr lang="en-US" dirty="0" err="1" smtClean="0"/>
              <a:t>BaBar</a:t>
            </a:r>
            <a:r>
              <a:rPr lang="en-US" dirty="0" smtClean="0"/>
              <a:t> Magnet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Z:\work_doc\solid\SIDIS_BABAR_n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929" y="1752600"/>
            <a:ext cx="4418871" cy="45720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76400" y="1122402"/>
            <a:ext cx="203132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</a:rPr>
              <a:t>3D</a:t>
            </a:r>
            <a:r>
              <a:rPr lang="en-US" sz="3000" dirty="0" smtClean="0">
                <a:solidFill>
                  <a:srgbClr val="FF0000"/>
                </a:solidFill>
              </a:rPr>
              <a:t> Geant4</a:t>
            </a:r>
            <a:r>
              <a:rPr lang="en-US" sz="2500" dirty="0" smtClean="0">
                <a:solidFill>
                  <a:srgbClr val="FF0000"/>
                </a:solidFill>
              </a:rPr>
              <a:t>	</a:t>
            </a:r>
            <a:endParaRPr lang="en-US" sz="25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57485" y="1102548"/>
            <a:ext cx="184339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</a:rPr>
              <a:t>2D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smtClean="0">
                <a:solidFill>
                  <a:srgbClr val="2006BA"/>
                </a:solidFill>
              </a:rPr>
              <a:t>Geant3</a:t>
            </a:r>
            <a:endParaRPr lang="en-US" sz="3000" dirty="0">
              <a:solidFill>
                <a:srgbClr val="2006BA"/>
              </a:solidFill>
            </a:endParaRPr>
          </a:p>
        </p:txBody>
      </p:sp>
      <p:pic>
        <p:nvPicPr>
          <p:cNvPr id="4" name="Picture 2" descr="Z:\work_doc\my_presentation\halla_2011_06_10\Solid_BaBar_SIDIS_nobea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676400"/>
            <a:ext cx="4487751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SIDIS with </a:t>
            </a:r>
            <a:r>
              <a:rPr lang="en-US" dirty="0" err="1" smtClean="0"/>
              <a:t>BaBar</a:t>
            </a:r>
            <a:r>
              <a:rPr lang="en-US" dirty="0" smtClean="0"/>
              <a:t> Magnet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Z:\work_doc\solid\SIDIS_BABAR_n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929" y="1752600"/>
            <a:ext cx="4418871" cy="45720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76400" y="1122402"/>
            <a:ext cx="203132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</a:rPr>
              <a:t>3D</a:t>
            </a:r>
            <a:r>
              <a:rPr lang="en-US" sz="3000" dirty="0" smtClean="0">
                <a:solidFill>
                  <a:srgbClr val="FF0000"/>
                </a:solidFill>
              </a:rPr>
              <a:t> Geant4</a:t>
            </a:r>
            <a:r>
              <a:rPr lang="en-US" sz="2500" dirty="0" smtClean="0">
                <a:solidFill>
                  <a:srgbClr val="FF0000"/>
                </a:solidFill>
              </a:rPr>
              <a:t>	</a:t>
            </a:r>
            <a:endParaRPr lang="en-US" sz="25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57485" y="1102548"/>
            <a:ext cx="184339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</a:rPr>
              <a:t>2D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smtClean="0">
                <a:solidFill>
                  <a:srgbClr val="2006BA"/>
                </a:solidFill>
              </a:rPr>
              <a:t>Geant3</a:t>
            </a:r>
            <a:endParaRPr lang="en-US" sz="3000" dirty="0">
              <a:solidFill>
                <a:srgbClr val="2006BA"/>
              </a:solidFill>
            </a:endParaRPr>
          </a:p>
        </p:txBody>
      </p:sp>
      <p:pic>
        <p:nvPicPr>
          <p:cNvPr id="4" name="Picture 2" descr="Z:\work_doc\my_presentation\halla_2011_06_10\Solid_BaBar_SIDIS_nobea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676400"/>
            <a:ext cx="4487751" cy="4572000"/>
          </a:xfrm>
          <a:prstGeom prst="rect">
            <a:avLst/>
          </a:prstGeom>
          <a:noFill/>
        </p:spPr>
      </p:pic>
      <p:pic>
        <p:nvPicPr>
          <p:cNvPr id="2050" name="Picture 2" descr="Z:\work_doc\my_presentation\halla_2011_06_10\Solid_BaBar_SIDIS_yesbea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1676400"/>
            <a:ext cx="4487752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PVDIS with </a:t>
            </a:r>
            <a:r>
              <a:rPr lang="en-US" dirty="0" err="1" smtClean="0"/>
              <a:t>BaBar</a:t>
            </a:r>
            <a:r>
              <a:rPr lang="en-US" dirty="0" smtClean="0"/>
              <a:t> Magnet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76400" y="1122402"/>
            <a:ext cx="203132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</a:rPr>
              <a:t>3D</a:t>
            </a:r>
            <a:r>
              <a:rPr lang="en-US" sz="3000" dirty="0" smtClean="0">
                <a:solidFill>
                  <a:srgbClr val="FF0000"/>
                </a:solidFill>
              </a:rPr>
              <a:t> Geant4</a:t>
            </a:r>
            <a:r>
              <a:rPr lang="en-US" sz="2500" dirty="0" smtClean="0">
                <a:solidFill>
                  <a:srgbClr val="FF0000"/>
                </a:solidFill>
              </a:rPr>
              <a:t>	</a:t>
            </a:r>
            <a:endParaRPr lang="en-US" sz="25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57485" y="1102548"/>
            <a:ext cx="184339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</a:rPr>
              <a:t>2D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smtClean="0">
                <a:solidFill>
                  <a:srgbClr val="2006BA"/>
                </a:solidFill>
              </a:rPr>
              <a:t>Geant3</a:t>
            </a:r>
            <a:endParaRPr lang="en-US" sz="3000" dirty="0">
              <a:solidFill>
                <a:srgbClr val="2006BA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1" y="2201808"/>
            <a:ext cx="4419599" cy="336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Z:\work_doc\my_presentation\solid_201106\solid_simulation\solid_BaBar_PVDIS_nobea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752600"/>
            <a:ext cx="4478497" cy="45720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352800" y="5943600"/>
            <a:ext cx="875753" cy="44627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300" dirty="0" smtClean="0"/>
              <a:t>Baffle</a:t>
            </a:r>
            <a:endParaRPr lang="en-US" sz="2300" dirty="0"/>
          </a:p>
        </p:txBody>
      </p:sp>
      <p:sp>
        <p:nvSpPr>
          <p:cNvPr id="12" name="Down Arrow 11"/>
          <p:cNvSpPr/>
          <p:nvPr/>
        </p:nvSpPr>
        <p:spPr>
          <a:xfrm rot="8335893" flipH="1">
            <a:off x="2906346" y="4598003"/>
            <a:ext cx="341854" cy="13206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1162883"/>
            <a:ext cx="7162800" cy="424731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 smtClean="0"/>
              <a:t> History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 </a:t>
            </a:r>
            <a:r>
              <a:rPr lang="en-US" sz="3000" dirty="0" err="1" smtClean="0"/>
              <a:t>SoLID</a:t>
            </a:r>
            <a:r>
              <a:rPr lang="en-US" sz="3000" dirty="0" smtClean="0"/>
              <a:t> GEMC simulation framework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 Simulation study</a:t>
            </a:r>
          </a:p>
          <a:p>
            <a:pPr lvl="1">
              <a:buFont typeface="Arial" pitchFamily="34" charset="0"/>
              <a:buChar char="•"/>
            </a:pPr>
            <a:r>
              <a:rPr lang="en-US" sz="3000" dirty="0" smtClean="0"/>
              <a:t> Choosing Magnet</a:t>
            </a:r>
          </a:p>
          <a:p>
            <a:pPr lvl="1">
              <a:buFont typeface="Arial" pitchFamily="34" charset="0"/>
              <a:buChar char="•"/>
            </a:pPr>
            <a:r>
              <a:rPr lang="en-US" sz="3000" dirty="0" smtClean="0"/>
              <a:t> PVDIS Baffle Design</a:t>
            </a:r>
          </a:p>
          <a:p>
            <a:pPr lvl="1">
              <a:buFont typeface="Arial" pitchFamily="34" charset="0"/>
              <a:buChar char="•"/>
            </a:pPr>
            <a:r>
              <a:rPr lang="en-US" sz="3000" dirty="0" smtClean="0"/>
              <a:t> EM background</a:t>
            </a:r>
          </a:p>
          <a:p>
            <a:pPr lvl="1">
              <a:buFont typeface="Arial" pitchFamily="34" charset="0"/>
              <a:buChar char="•"/>
            </a:pPr>
            <a:r>
              <a:rPr lang="en-US" sz="3000" dirty="0" smtClean="0"/>
              <a:t> Neutron background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 Summary</a:t>
            </a:r>
          </a:p>
          <a:p>
            <a:pPr lvl="1">
              <a:buFont typeface="Arial" pitchFamily="34" charset="0"/>
              <a:buChar char="•"/>
            </a:pPr>
            <a:endParaRPr lang="en-US" sz="3000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PVDIS with </a:t>
            </a:r>
            <a:r>
              <a:rPr lang="en-US" dirty="0" err="1" smtClean="0"/>
              <a:t>BaBar</a:t>
            </a:r>
            <a:r>
              <a:rPr lang="en-US" dirty="0" smtClean="0"/>
              <a:t> Magnet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76400" y="1122402"/>
            <a:ext cx="203132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</a:rPr>
              <a:t>3D</a:t>
            </a:r>
            <a:r>
              <a:rPr lang="en-US" sz="3000" dirty="0" smtClean="0">
                <a:solidFill>
                  <a:srgbClr val="FF0000"/>
                </a:solidFill>
              </a:rPr>
              <a:t> Geant4</a:t>
            </a:r>
            <a:r>
              <a:rPr lang="en-US" sz="2500" dirty="0" smtClean="0">
                <a:solidFill>
                  <a:srgbClr val="FF0000"/>
                </a:solidFill>
              </a:rPr>
              <a:t>	</a:t>
            </a:r>
            <a:endParaRPr lang="en-US" sz="25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57485" y="1102548"/>
            <a:ext cx="184339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</a:rPr>
              <a:t>2D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smtClean="0">
                <a:solidFill>
                  <a:srgbClr val="2006BA"/>
                </a:solidFill>
              </a:rPr>
              <a:t>Geant3</a:t>
            </a:r>
            <a:endParaRPr lang="en-US" sz="3000" dirty="0">
              <a:solidFill>
                <a:srgbClr val="2006BA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1" y="2201808"/>
            <a:ext cx="4419599" cy="336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Z:\work_doc\my_presentation\solid_201106\solid_simulation\solid_BaBar_PVDIS_nobea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752600"/>
            <a:ext cx="4478497" cy="4572000"/>
          </a:xfrm>
          <a:prstGeom prst="rect">
            <a:avLst/>
          </a:prstGeom>
          <a:noFill/>
        </p:spPr>
      </p:pic>
      <p:pic>
        <p:nvPicPr>
          <p:cNvPr id="12290" name="Picture 2" descr="Z:\work_doc\my_presentation\solid_201106\solid_simulation\solid_BaBar_PVDIS_yesbea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752600"/>
            <a:ext cx="4478497" cy="45720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352800" y="5943600"/>
            <a:ext cx="875753" cy="44627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300" dirty="0" smtClean="0"/>
              <a:t>Baffle</a:t>
            </a:r>
            <a:endParaRPr lang="en-US" sz="2300" dirty="0"/>
          </a:p>
        </p:txBody>
      </p:sp>
      <p:sp>
        <p:nvSpPr>
          <p:cNvPr id="13" name="Down Arrow 12"/>
          <p:cNvSpPr/>
          <p:nvPr/>
        </p:nvSpPr>
        <p:spPr>
          <a:xfrm rot="8335893" flipH="1">
            <a:off x="2906346" y="4598003"/>
            <a:ext cx="341854" cy="13206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SoLID</a:t>
            </a:r>
            <a:r>
              <a:rPr lang="en-US" dirty="0" smtClean="0"/>
              <a:t> Simulation Framework (GEMC)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 smtClean="0"/>
              <a:t>gemc.jlab.org</a:t>
            </a:r>
          </a:p>
          <a:p>
            <a:r>
              <a:rPr lang="en-US" dirty="0" smtClean="0"/>
              <a:t>Geant4, C++, Qt, OpenGL</a:t>
            </a:r>
          </a:p>
          <a:p>
            <a:r>
              <a:rPr lang="en-US" dirty="0" smtClean="0"/>
              <a:t>geometry/sensitivity/digitization/field in </a:t>
            </a:r>
            <a:r>
              <a:rPr lang="en-US" dirty="0" err="1" smtClean="0"/>
              <a:t>mysql</a:t>
            </a:r>
            <a:r>
              <a:rPr lang="en-US" dirty="0" smtClean="0"/>
              <a:t> databases (soliddb.jlab.org)</a:t>
            </a:r>
          </a:p>
          <a:p>
            <a:r>
              <a:rPr lang="en-US" dirty="0" smtClean="0"/>
              <a:t>Customized hit processing for various detectors.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Unified individual detector simulation and  the whole </a:t>
            </a:r>
            <a:r>
              <a:rPr lang="en-US" b="1" i="1" dirty="0" err="1" smtClean="0">
                <a:solidFill>
                  <a:srgbClr val="FF0000"/>
                </a:solidFill>
              </a:rPr>
              <a:t>SoLID</a:t>
            </a:r>
            <a:r>
              <a:rPr lang="en-US" b="1" i="1" dirty="0" smtClean="0">
                <a:solidFill>
                  <a:srgbClr val="FF0000"/>
                </a:solidFill>
              </a:rPr>
              <a:t> simulation.</a:t>
            </a:r>
          </a:p>
          <a:p>
            <a:r>
              <a:rPr lang="en-US" b="1" i="1" dirty="0" smtClean="0">
                <a:solidFill>
                  <a:srgbClr val="0070C0"/>
                </a:solidFill>
              </a:rPr>
              <a:t>It can be used for other projects.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066800"/>
            <a:ext cx="6858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Magnet Option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352550"/>
            <a:ext cx="64008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/>
          <a:srcRect l="13749" t="42312" r="14556"/>
          <a:stretch/>
        </p:blipFill>
        <p:spPr>
          <a:xfrm>
            <a:off x="152400" y="919005"/>
            <a:ext cx="4872151" cy="22051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/>
          <a:srcRect l="15995" t="44060" r="16521"/>
          <a:stretch/>
        </p:blipFill>
        <p:spPr>
          <a:xfrm>
            <a:off x="0" y="4757241"/>
            <a:ext cx="4342037" cy="2024559"/>
          </a:xfrm>
          <a:prstGeom prst="rect">
            <a:avLst/>
          </a:prstGeom>
        </p:spPr>
      </p:pic>
      <p:pic>
        <p:nvPicPr>
          <p:cNvPr id="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712312"/>
            <a:ext cx="762000" cy="118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9200" y="3505200"/>
            <a:ext cx="1524000" cy="14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96200" y="4953000"/>
            <a:ext cx="845144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10400" y="1371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828800" y="685800"/>
            <a:ext cx="1107996" cy="553998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en-US" sz="3000" dirty="0" err="1" smtClean="0">
                <a:solidFill>
                  <a:srgbClr val="2006BA"/>
                </a:solidFill>
              </a:rPr>
              <a:t>BaBar</a:t>
            </a:r>
            <a:endParaRPr lang="en-US" sz="3000" dirty="0">
              <a:solidFill>
                <a:srgbClr val="2006BA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0" y="4475202"/>
            <a:ext cx="988156" cy="553998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rgbClr val="2006BA"/>
                </a:solidFill>
              </a:rPr>
              <a:t>CLEO</a:t>
            </a:r>
            <a:endParaRPr lang="en-US" sz="3000" dirty="0">
              <a:solidFill>
                <a:srgbClr val="2006BA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19800" y="2514600"/>
            <a:ext cx="803425" cy="553998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rgbClr val="2006BA"/>
                </a:solidFill>
              </a:rPr>
              <a:t>CDF</a:t>
            </a:r>
            <a:endParaRPr lang="en-US" sz="3000" dirty="0">
              <a:solidFill>
                <a:srgbClr val="2006BA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00600" y="4953000"/>
            <a:ext cx="974947" cy="553998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rgbClr val="2006BA"/>
                </a:solidFill>
              </a:rPr>
              <a:t>ZEUS</a:t>
            </a:r>
            <a:endParaRPr lang="en-US" sz="3000" dirty="0">
              <a:solidFill>
                <a:srgbClr val="2006BA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86600" y="228600"/>
            <a:ext cx="1893788" cy="5539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rgbClr val="2006BA"/>
                </a:solidFill>
              </a:rPr>
              <a:t>Poisson 2D</a:t>
            </a:r>
            <a:endParaRPr lang="en-US" sz="3000" dirty="0">
              <a:solidFill>
                <a:srgbClr val="2006B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Magnet Comparison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77892427"/>
              </p:ext>
            </p:extLst>
          </p:nvPr>
        </p:nvGraphicFramePr>
        <p:xfrm>
          <a:off x="457200" y="652601"/>
          <a:ext cx="8382000" cy="6129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7750"/>
                <a:gridCol w="1047750"/>
                <a:gridCol w="1047750"/>
                <a:gridCol w="1047750"/>
                <a:gridCol w="1047750"/>
                <a:gridCol w="1047750"/>
                <a:gridCol w="1047750"/>
                <a:gridCol w="1047750"/>
              </a:tblGrid>
              <a:tr h="406344">
                <a:tc rowSpan="2">
                  <a:txBody>
                    <a:bodyPr/>
                    <a:lstStyle/>
                    <a:p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</a:rPr>
                        <a:t>BaBar</a:t>
                      </a:r>
                      <a:endParaRPr lang="en-US" sz="20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CLEO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00"/>
                          </a:solidFill>
                        </a:rPr>
                        <a:t>ZEUS</a:t>
                      </a:r>
                      <a:endParaRPr lang="en-US" sz="20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00"/>
                          </a:solidFill>
                        </a:rPr>
                        <a:t>CDF</a:t>
                      </a:r>
                      <a:endParaRPr lang="en-US" sz="20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00"/>
                          </a:solidFill>
                        </a:rPr>
                        <a:t>Glue-X</a:t>
                      </a:r>
                      <a:endParaRPr lang="en-US" sz="20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00"/>
                          </a:solidFill>
                        </a:rPr>
                        <a:t>Ideal</a:t>
                      </a:r>
                      <a:endParaRPr lang="en-US" sz="20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89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00"/>
                          </a:solidFill>
                        </a:rPr>
                        <a:t>Old SLAC</a:t>
                      </a:r>
                      <a:endParaRPr lang="en-US" sz="20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00"/>
                          </a:solidFill>
                        </a:rPr>
                        <a:t>New</a:t>
                      </a:r>
                      <a:endParaRPr lang="en-US" sz="20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43944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Cryostat Inner Radius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150 cm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150 cm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86 cm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150 cm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90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</a:rPr>
                        <a:t> cm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100 cm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852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Length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345 cm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350cm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245cm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500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</a:rPr>
                        <a:t> cm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350 cm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250 cm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3887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Central Field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1.49T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1.5T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1.8T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1.47T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2 T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1.5T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43944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Flux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</a:rPr>
                        <a:t> Return Iron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Yes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Yes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No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No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No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852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Cool Icon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Yes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Yes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Yes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No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No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44059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Variation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</a:rPr>
                        <a:t> in Current density with z?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2x more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</a:rPr>
                        <a:t> in end than central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4.2% more 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in end than central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40% more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</a:rPr>
                        <a:t> in end than central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No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Yes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Yes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6401">
                <a:tc>
                  <a:txBody>
                    <a:bodyPr/>
                    <a:lstStyle/>
                    <a:p>
                      <a:r>
                        <a:rPr lang="en-US" sz="1700" b="1" dirty="0" smtClean="0">
                          <a:solidFill>
                            <a:srgbClr val="000000"/>
                          </a:solidFill>
                        </a:rPr>
                        <a:t>Available</a:t>
                      </a:r>
                      <a:endParaRPr lang="en-US" sz="17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rgbClr val="000000"/>
                          </a:solidFill>
                        </a:rPr>
                        <a:t>Probably Not??</a:t>
                      </a:r>
                      <a:endParaRPr lang="en-US" sz="17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rgbClr val="FF0000"/>
                          </a:solidFill>
                        </a:rPr>
                        <a:t>Probably</a:t>
                      </a:r>
                      <a:endParaRPr lang="en-US" sz="17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rgbClr val="000000"/>
                          </a:solidFill>
                        </a:rPr>
                        <a:t>Probably</a:t>
                      </a:r>
                      <a:endParaRPr lang="en-US" sz="17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rgbClr val="000000"/>
                          </a:solidFill>
                        </a:rPr>
                        <a:t>Probably</a:t>
                      </a:r>
                      <a:endParaRPr lang="en-US" sz="17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rgbClr val="000000"/>
                          </a:solidFill>
                        </a:rPr>
                        <a:t>One will be available</a:t>
                      </a:r>
                      <a:endParaRPr lang="en-US" sz="17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146" name="Picture 2" descr="Z:\work_doc\my_presentation\solid_201106\solid_simulation\solid_BaBar_SIDIS_kinematics_pac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4826105" cy="51816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 rot="2269443">
            <a:off x="7825870" y="433935"/>
            <a:ext cx="1107996" cy="553998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en-US" sz="3000" dirty="0" err="1" smtClean="0">
                <a:solidFill>
                  <a:srgbClr val="2006BA"/>
                </a:solidFill>
              </a:rPr>
              <a:t>BaBar</a:t>
            </a:r>
            <a:endParaRPr lang="en-US" sz="3000" dirty="0">
              <a:solidFill>
                <a:srgbClr val="2006BA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4267200"/>
            <a:ext cx="3819892" cy="2362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SIDIS Kinematic Coverage@11GeV</a:t>
            </a: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524000"/>
            <a:ext cx="3581400" cy="270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343400" y="3276600"/>
            <a:ext cx="2209800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500" b="1" i="1" dirty="0" smtClean="0">
                <a:solidFill>
                  <a:srgbClr val="00B050"/>
                </a:solidFill>
              </a:rPr>
              <a:t> Green area,  </a:t>
            </a:r>
          </a:p>
          <a:p>
            <a:r>
              <a:rPr lang="en-US" sz="1500" b="1" i="1" dirty="0" smtClean="0">
                <a:solidFill>
                  <a:srgbClr val="00B050"/>
                </a:solidFill>
              </a:rPr>
              <a:t>large angle coverage</a:t>
            </a:r>
          </a:p>
          <a:p>
            <a:pPr>
              <a:buFont typeface="Arial" pitchFamily="34" charset="0"/>
              <a:buChar char="•"/>
            </a:pPr>
            <a:r>
              <a:rPr lang="en-US" sz="1500" b="1" i="1" dirty="0" smtClean="0"/>
              <a:t> Black area,               forward angle coverage</a:t>
            </a:r>
            <a:endParaRPr lang="en-US" sz="15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5"/>
          <p:cNvGraphicFramePr>
            <a:graphicFrameLocks/>
          </p:cNvGraphicFramePr>
          <p:nvPr/>
        </p:nvGraphicFramePr>
        <p:xfrm>
          <a:off x="533400" y="2362200"/>
          <a:ext cx="8077200" cy="4384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200"/>
                <a:gridCol w="1346200"/>
                <a:gridCol w="1651000"/>
                <a:gridCol w="1041400"/>
                <a:gridCol w="1346200"/>
                <a:gridCol w="1346200"/>
              </a:tblGrid>
              <a:tr h="598714">
                <a:tc>
                  <a:txBody>
                    <a:bodyPr/>
                    <a:lstStyle/>
                    <a:p>
                      <a:pPr algn="ctr"/>
                      <a:endParaRPr lang="en-US" sz="2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ZEUS</a:t>
                      </a:r>
                      <a:endParaRPr lang="en-US" sz="2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err="1" smtClean="0">
                          <a:solidFill>
                            <a:srgbClr val="FF0000"/>
                          </a:solidFill>
                        </a:rPr>
                        <a:t>BaBar</a:t>
                      </a:r>
                      <a:r>
                        <a:rPr lang="en-US" sz="2300" dirty="0" smtClean="0">
                          <a:solidFill>
                            <a:srgbClr val="FF0000"/>
                          </a:solidFill>
                        </a:rPr>
                        <a:t>/CLEO</a:t>
                      </a:r>
                      <a:endParaRPr lang="en-US" sz="23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CDF</a:t>
                      </a:r>
                      <a:endParaRPr lang="en-US" sz="2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Glue-X</a:t>
                      </a:r>
                      <a:endParaRPr lang="en-US" sz="2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solidFill>
                            <a:srgbClr val="FF0000"/>
                          </a:solidFill>
                        </a:rPr>
                        <a:t>Ideal</a:t>
                      </a:r>
                      <a:endParaRPr lang="en-US" sz="23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598714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x</a:t>
                      </a:r>
                      <a:endParaRPr lang="en-US" sz="2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0.05-0.58</a:t>
                      </a:r>
                      <a:endParaRPr lang="en-US" sz="2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solidFill>
                            <a:srgbClr val="FF0000"/>
                          </a:solidFill>
                        </a:rPr>
                        <a:t>0.05-0.65</a:t>
                      </a:r>
                      <a:endParaRPr lang="en-US" sz="23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smtClean="0"/>
                        <a:t>0.05-0.64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smtClean="0"/>
                        <a:t>0.05-0.64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smtClean="0">
                          <a:solidFill>
                            <a:srgbClr val="FF0000"/>
                          </a:solidFill>
                        </a:rPr>
                        <a:t>0.05-0.65</a:t>
                      </a:r>
                    </a:p>
                  </a:txBody>
                  <a:tcPr anchor="ctr"/>
                </a:tc>
              </a:tr>
              <a:tr h="598714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z</a:t>
                      </a:r>
                      <a:endParaRPr lang="en-US" sz="2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0.3-0.7</a:t>
                      </a:r>
                      <a:endParaRPr lang="en-US" sz="2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solidFill>
                            <a:srgbClr val="FF0000"/>
                          </a:solidFill>
                        </a:rPr>
                        <a:t>0.3-0.7</a:t>
                      </a:r>
                      <a:endParaRPr lang="en-US" sz="23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0.3-0.7</a:t>
                      </a:r>
                      <a:endParaRPr lang="en-US" sz="2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0.3-0.7</a:t>
                      </a:r>
                      <a:endParaRPr lang="en-US" sz="2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solidFill>
                            <a:srgbClr val="FF0000"/>
                          </a:solidFill>
                        </a:rPr>
                        <a:t>0.3-0.7</a:t>
                      </a:r>
                      <a:endParaRPr lang="en-US" sz="23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598714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Q</a:t>
                      </a:r>
                      <a:r>
                        <a:rPr lang="en-US" sz="2300" baseline="30000" dirty="0" smtClean="0"/>
                        <a:t>2</a:t>
                      </a:r>
                      <a:endParaRPr lang="en-US" sz="2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1-6</a:t>
                      </a:r>
                      <a:endParaRPr lang="en-US" sz="2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solidFill>
                            <a:srgbClr val="FF0000"/>
                          </a:solidFill>
                        </a:rPr>
                        <a:t>1-9</a:t>
                      </a:r>
                      <a:endParaRPr lang="en-US" sz="23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1-7.2</a:t>
                      </a:r>
                      <a:endParaRPr lang="en-US" sz="2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1-8</a:t>
                      </a:r>
                      <a:endParaRPr lang="en-US" sz="2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solidFill>
                            <a:srgbClr val="FF0000"/>
                          </a:solidFill>
                        </a:rPr>
                        <a:t>1-9</a:t>
                      </a:r>
                      <a:endParaRPr lang="en-US" sz="23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598714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W</a:t>
                      </a:r>
                      <a:endParaRPr lang="en-US" sz="2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2.3-4.2</a:t>
                      </a:r>
                      <a:endParaRPr lang="en-US" sz="2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solidFill>
                            <a:srgbClr val="FF0000"/>
                          </a:solidFill>
                        </a:rPr>
                        <a:t>2.3-4.4</a:t>
                      </a:r>
                      <a:endParaRPr lang="en-US" sz="23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2.3-4.2</a:t>
                      </a:r>
                      <a:endParaRPr lang="en-US" sz="2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2.3-4.2</a:t>
                      </a:r>
                      <a:endParaRPr lang="en-US" sz="2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solidFill>
                            <a:srgbClr val="FF0000"/>
                          </a:solidFill>
                        </a:rPr>
                        <a:t>2.3-4.3</a:t>
                      </a:r>
                      <a:endParaRPr lang="en-US" sz="23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598714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W</a:t>
                      </a:r>
                      <a:r>
                        <a:rPr lang="en-US" sz="2300" baseline="30000" dirty="0" smtClean="0"/>
                        <a:t>’</a:t>
                      </a:r>
                      <a:endParaRPr lang="en-US" sz="2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1.6-3.4</a:t>
                      </a:r>
                      <a:endParaRPr lang="en-US" sz="2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solidFill>
                            <a:srgbClr val="FF0000"/>
                          </a:solidFill>
                        </a:rPr>
                        <a:t>1.6-3.5</a:t>
                      </a:r>
                      <a:endParaRPr lang="en-US" sz="23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1.6-3.4</a:t>
                      </a:r>
                      <a:endParaRPr lang="en-US" sz="2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1.6-3.4</a:t>
                      </a:r>
                      <a:endParaRPr lang="en-US" sz="2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solidFill>
                            <a:srgbClr val="FF0000"/>
                          </a:solidFill>
                        </a:rPr>
                        <a:t>1.7-3.5</a:t>
                      </a:r>
                      <a:endParaRPr lang="en-US" sz="23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598714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P</a:t>
                      </a:r>
                      <a:r>
                        <a:rPr lang="en-US" sz="2300" baseline="-25000" dirty="0" smtClean="0"/>
                        <a:t>T</a:t>
                      </a:r>
                      <a:endParaRPr lang="en-US" sz="2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0-1.45</a:t>
                      </a:r>
                      <a:endParaRPr lang="en-US" sz="2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solidFill>
                            <a:srgbClr val="FF0000"/>
                          </a:solidFill>
                        </a:rPr>
                        <a:t>0-1.7</a:t>
                      </a:r>
                      <a:endParaRPr lang="en-US" sz="23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0-1.45</a:t>
                      </a:r>
                      <a:endParaRPr lang="en-US" sz="2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0-1.45</a:t>
                      </a:r>
                      <a:endParaRPr lang="en-US" sz="2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solidFill>
                            <a:srgbClr val="FF0000"/>
                          </a:solidFill>
                        </a:rPr>
                        <a:t>0-1.6</a:t>
                      </a:r>
                      <a:endParaRPr lang="en-US" sz="23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57200" y="-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Magnet Choice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838200"/>
            <a:ext cx="5562601" cy="38472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900" dirty="0" smtClean="0">
                <a:solidFill>
                  <a:prstClr val="black"/>
                </a:solidFill>
                <a:ea typeface="+mj-ea"/>
                <a:cs typeface="+mj-cs"/>
              </a:rPr>
              <a:t>PVDIS FOM is not sensitive to different magnet option.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76200"/>
            <a:ext cx="3200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28600" y="1447800"/>
            <a:ext cx="4419600" cy="6771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1900" dirty="0" smtClean="0">
                <a:solidFill>
                  <a:prstClr val="black"/>
                </a:solidFill>
              </a:rPr>
              <a:t>SIDIS Kinematic Coverage@11GeV favors </a:t>
            </a:r>
            <a:r>
              <a:rPr lang="en-US" sz="1900" dirty="0" err="1" smtClean="0">
                <a:solidFill>
                  <a:prstClr val="black"/>
                </a:solidFill>
              </a:rPr>
              <a:t>BaBar</a:t>
            </a:r>
            <a:r>
              <a:rPr lang="en-US" sz="1900" dirty="0" smtClean="0">
                <a:solidFill>
                  <a:prstClr val="black"/>
                </a:solidFill>
              </a:rPr>
              <a:t>/CLEO.</a:t>
            </a: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990600" y="2133600"/>
            <a:ext cx="457200" cy="609600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16200000">
            <a:off x="5829300" y="723900"/>
            <a:ext cx="457200" cy="6858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Z:\Downloads\solid_CLEO_PVDIS_201110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5504" y="2133600"/>
            <a:ext cx="4478496" cy="4572000"/>
          </a:xfrm>
          <a:prstGeom prst="rect">
            <a:avLst/>
          </a:prstGeom>
          <a:noFill/>
        </p:spPr>
      </p:pic>
      <p:pic>
        <p:nvPicPr>
          <p:cNvPr id="14" name="Picture 2" descr="Z:\Downloads\solid_CLEO_SIDIS_201110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981200"/>
            <a:ext cx="4478496" cy="4572000"/>
          </a:xfrm>
          <a:prstGeom prst="rect">
            <a:avLst/>
          </a:prstGeom>
          <a:noFill/>
        </p:spPr>
      </p:pic>
      <p:sp>
        <p:nvSpPr>
          <p:cNvPr id="2" name="Rounded Rectangle 1"/>
          <p:cNvSpPr/>
          <p:nvPr/>
        </p:nvSpPr>
        <p:spPr>
          <a:xfrm>
            <a:off x="685800" y="1676400"/>
            <a:ext cx="2895600" cy="717848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9BBB59">
                    <a:lumMod val="50000"/>
                  </a:srgbClr>
                </a:solidFill>
                <a:latin typeface="Constantia" pitchFamily="18" charset="0"/>
              </a:rPr>
              <a:t>SIDIS</a:t>
            </a:r>
            <a:endParaRPr lang="en-US" sz="2400" b="1" dirty="0">
              <a:solidFill>
                <a:srgbClr val="9BBB59">
                  <a:lumMod val="50000"/>
                </a:srgbClr>
              </a:solidFill>
              <a:latin typeface="Constantia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638800" y="1720552"/>
            <a:ext cx="2639224" cy="717848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9BBB59">
                    <a:lumMod val="50000"/>
                  </a:srgbClr>
                </a:solidFill>
                <a:latin typeface="Constantia" pitchFamily="18" charset="0"/>
              </a:rPr>
              <a:t>PVDIS</a:t>
            </a:r>
            <a:endParaRPr lang="en-US" sz="2400" b="1" dirty="0">
              <a:solidFill>
                <a:srgbClr val="9BBB59">
                  <a:lumMod val="50000"/>
                </a:srgbClr>
              </a:solidFill>
              <a:latin typeface="Constantia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95400" y="838200"/>
            <a:ext cx="6477000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27408" y="180975"/>
            <a:ext cx="7378392" cy="120032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atin typeface="Constantia" pitchFamily="18" charset="0"/>
              </a:rPr>
              <a:t>CLEO magnet and yoke</a:t>
            </a:r>
          </a:p>
          <a:p>
            <a:pPr algn="ctr">
              <a:defRPr/>
            </a:pPr>
            <a:r>
              <a:rPr lang="en-US" sz="3600" b="1" i="1" dirty="0" smtClean="0">
                <a:solidFill>
                  <a:srgbClr val="FF0000"/>
                </a:solidFill>
                <a:latin typeface="Constantia" pitchFamily="18" charset="0"/>
              </a:rPr>
              <a:t>design in progress</a:t>
            </a:r>
            <a:endParaRPr lang="en-US" sz="3600" b="1" i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52425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PVDIS Baffle Design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" y="1447800"/>
            <a:ext cx="3051797" cy="4770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500" dirty="0" smtClean="0"/>
              <a:t>Luminosity 10</a:t>
            </a:r>
            <a:r>
              <a:rPr lang="en-US" sz="2500" baseline="30000" dirty="0" smtClean="0"/>
              <a:t>39</a:t>
            </a:r>
            <a:r>
              <a:rPr lang="en-US" sz="2500" dirty="0" smtClean="0"/>
              <a:t>/s/cm</a:t>
            </a:r>
            <a:r>
              <a:rPr lang="en-US" baseline="30000" dirty="0" smtClean="0"/>
              <a:t>2</a:t>
            </a:r>
            <a:endParaRPr lang="en-US" sz="2500" baseline="30000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7024" y="990600"/>
            <a:ext cx="540697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400425"/>
            <a:ext cx="476250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PVDIS Baffle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6257" y="4114800"/>
            <a:ext cx="344714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962400"/>
            <a:ext cx="3633787" cy="2642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19062"/>
            <a:ext cx="3766343" cy="38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09600" y="838200"/>
            <a:ext cx="3535391" cy="4770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500" dirty="0" smtClean="0"/>
              <a:t>Reduce background by 50</a:t>
            </a:r>
            <a:endParaRPr lang="en-US" sz="2500" dirty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6942" y="1447800"/>
            <a:ext cx="404505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000" dirty="0" smtClean="0"/>
              <a:t>PVDIS EM Background (on EC, no baffle)</a:t>
            </a:r>
            <a:br>
              <a:rPr lang="en-US" sz="3000" dirty="0" smtClean="0"/>
            </a:br>
            <a:r>
              <a:rPr lang="en-US" sz="3000" dirty="0" smtClean="0">
                <a:solidFill>
                  <a:srgbClr val="FF0000"/>
                </a:solidFill>
              </a:rPr>
              <a:t>red</a:t>
            </a:r>
            <a:r>
              <a:rPr lang="en-US" sz="3000" dirty="0" smtClean="0"/>
              <a:t> </a:t>
            </a:r>
            <a:r>
              <a:rPr lang="en-US" sz="3000" dirty="0" smtClean="0">
                <a:solidFill>
                  <a:srgbClr val="FF0000"/>
                </a:solidFill>
              </a:rPr>
              <a:t>Geant3</a:t>
            </a:r>
            <a:r>
              <a:rPr lang="en-US" sz="3000" dirty="0" smtClean="0"/>
              <a:t>, black Geant4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04450" name="Picture 2" descr="Z:\work_doc\my_presentation\solid_brainstorm_20120106\Eflux_ec_compare_PVDIS_Nobaff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8698424" cy="2286000"/>
          </a:xfrm>
          <a:prstGeom prst="rect">
            <a:avLst/>
          </a:prstGeom>
          <a:noFill/>
        </p:spPr>
      </p:pic>
      <p:pic>
        <p:nvPicPr>
          <p:cNvPr id="104451" name="Picture 3" descr="Z:\work_doc\my_presentation\solid_brainstorm_20120106\P_ec_compare_PVDIS_Nobaff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191000"/>
            <a:ext cx="5792492" cy="2286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90600" y="1143000"/>
            <a:ext cx="1066800" cy="55399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000" dirty="0" smtClean="0"/>
              <a:t>Both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62400" y="1143000"/>
            <a:ext cx="1524000" cy="55399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000" dirty="0" smtClean="0"/>
              <a:t>photon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53200" y="1143000"/>
            <a:ext cx="1524000" cy="55399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000" dirty="0" smtClean="0"/>
              <a:t>electron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95800" y="4419600"/>
            <a:ext cx="1524000" cy="55399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000" dirty="0" smtClean="0"/>
              <a:t>photon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15200" y="4419600"/>
            <a:ext cx="1524000" cy="55399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000" dirty="0" smtClean="0"/>
              <a:t>electron</a:t>
            </a:r>
          </a:p>
        </p:txBody>
      </p:sp>
      <p:sp>
        <p:nvSpPr>
          <p:cNvPr id="12" name="Content Placeholder 11"/>
          <p:cNvSpPr txBox="1">
            <a:spLocks noGrp="1"/>
          </p:cNvSpPr>
          <p:nvPr>
            <p:ph idx="1"/>
          </p:nvPr>
        </p:nvSpPr>
        <p:spPr>
          <a:xfrm>
            <a:off x="3124200" y="6380946"/>
            <a:ext cx="3429000" cy="47705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500" dirty="0" smtClean="0"/>
              <a:t>Momentum Distribution</a:t>
            </a:r>
          </a:p>
        </p:txBody>
      </p:sp>
      <p:sp>
        <p:nvSpPr>
          <p:cNvPr id="13" name="Content Placeholder 11"/>
          <p:cNvSpPr txBox="1">
            <a:spLocks/>
          </p:cNvSpPr>
          <p:nvPr/>
        </p:nvSpPr>
        <p:spPr>
          <a:xfrm>
            <a:off x="228600" y="3581400"/>
            <a:ext cx="2743200" cy="477054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 Flux VS 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335268" y="3244334"/>
            <a:ext cx="473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lt1"/>
                </a:solidFill>
              </a:rPr>
              <a:t>VS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04800" y="4544705"/>
            <a:ext cx="2667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 smtClean="0"/>
              <a:t>For Energy Flux, Geant4 shows ~30% larger than Geant3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3276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Comgeant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smtClean="0">
                <a:solidFill>
                  <a:srgbClr val="00B0F0"/>
                </a:solidFill>
              </a:rPr>
              <a:t>Geant3</a:t>
            </a:r>
            <a:r>
              <a:rPr lang="en-US" dirty="0" smtClean="0"/>
              <a:t> based simulation program.</a:t>
            </a:r>
          </a:p>
          <a:p>
            <a:r>
              <a:rPr lang="en-US" dirty="0" smtClean="0"/>
              <a:t>geometry/sensitivity/digitization/field as input files and detached from main code, run different settings without recompilation.</a:t>
            </a:r>
          </a:p>
          <a:p>
            <a:r>
              <a:rPr lang="en-US" dirty="0" smtClean="0"/>
              <a:t>Successfully used for PVDIS and SIDIS proposals.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4572000"/>
            <a:ext cx="8229600" cy="1905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 </a:t>
            </a:r>
            <a:r>
              <a:rPr lang="en-US" sz="3200" dirty="0" smtClean="0">
                <a:solidFill>
                  <a:schemeClr val="tx1"/>
                </a:solidFill>
              </a:rPr>
              <a:t>Geant3 development has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stopped, we want to move on from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Geant3, Fortran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based framework to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Geant4, C++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based framework for the next 10 years of design, running and analysis.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6766" y="304800"/>
            <a:ext cx="375637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810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Neutron Shielding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1143000"/>
            <a:ext cx="3505200" cy="55399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000" dirty="0" smtClean="0"/>
              <a:t>Use FLUKA for study</a:t>
            </a:r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057400"/>
            <a:ext cx="3861661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495800"/>
            <a:ext cx="40152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124200"/>
            <a:ext cx="412415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029200" y="5715000"/>
            <a:ext cx="3505200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dirty="0" smtClean="0"/>
              <a:t>boron polyethylene shielding</a:t>
            </a:r>
          </a:p>
        </p:txBody>
      </p:sp>
      <p:sp>
        <p:nvSpPr>
          <p:cNvPr id="14" name="Up Arrow 13"/>
          <p:cNvSpPr/>
          <p:nvPr/>
        </p:nvSpPr>
        <p:spPr>
          <a:xfrm>
            <a:off x="6096000" y="4724400"/>
            <a:ext cx="152400" cy="914400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>
            <a:off x="2133600" y="6096000"/>
            <a:ext cx="2819400" cy="228600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/>
          <p:cNvSpPr/>
          <p:nvPr/>
        </p:nvSpPr>
        <p:spPr>
          <a:xfrm rot="2348272">
            <a:off x="2422850" y="4597941"/>
            <a:ext cx="2819400" cy="228600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800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dirty="0" err="1" smtClean="0"/>
              <a:t>SoLID</a:t>
            </a:r>
            <a:r>
              <a:rPr lang="en-US" dirty="0" smtClean="0"/>
              <a:t> simulation framework is successfully built base on GEMC with Geant4 and C++.</a:t>
            </a:r>
          </a:p>
          <a:p>
            <a:r>
              <a:rPr lang="en-US" dirty="0" smtClean="0"/>
              <a:t>A lot of subsystem design and simulation progresses have been made. More studies are under way.</a:t>
            </a:r>
          </a:p>
          <a:p>
            <a:r>
              <a:rPr lang="en-US" dirty="0" smtClean="0"/>
              <a:t>In preparation for the director review.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/>
              <a:t>Maurizio </a:t>
            </a:r>
            <a:r>
              <a:rPr lang="en-US" dirty="0" err="1" smtClean="0"/>
              <a:t>Ungaro</a:t>
            </a:r>
            <a:endParaRPr lang="en-US" dirty="0" smtClean="0"/>
          </a:p>
          <a:p>
            <a:pPr algn="ctr"/>
            <a:r>
              <a:rPr lang="en-US" dirty="0" smtClean="0"/>
              <a:t>Paul Reimer</a:t>
            </a:r>
          </a:p>
          <a:p>
            <a:pPr algn="ctr"/>
            <a:r>
              <a:rPr lang="en-US" dirty="0" smtClean="0"/>
              <a:t>Seamus Riordan</a:t>
            </a:r>
          </a:p>
          <a:p>
            <a:pPr algn="ctr"/>
            <a:r>
              <a:rPr lang="en-US" dirty="0" smtClean="0"/>
              <a:t>Lorenzo </a:t>
            </a:r>
            <a:r>
              <a:rPr lang="en-US" dirty="0" err="1" smtClean="0"/>
              <a:t>Zana</a:t>
            </a:r>
            <a:endParaRPr lang="en-US" dirty="0" smtClean="0"/>
          </a:p>
          <a:p>
            <a:pPr algn="ctr"/>
            <a:r>
              <a:rPr lang="en-US" dirty="0" err="1" smtClean="0"/>
              <a:t>Simona</a:t>
            </a:r>
            <a:r>
              <a:rPr lang="en-US" dirty="0" smtClean="0"/>
              <a:t> </a:t>
            </a:r>
            <a:r>
              <a:rPr lang="en-US" dirty="0" err="1" smtClean="0"/>
              <a:t>Malace</a:t>
            </a:r>
            <a:endParaRPr lang="en-US" dirty="0" smtClean="0"/>
          </a:p>
          <a:p>
            <a:pPr algn="ctr"/>
            <a:r>
              <a:rPr lang="en-US" dirty="0" smtClean="0"/>
              <a:t>Eric </a:t>
            </a:r>
            <a:r>
              <a:rPr lang="en-US" dirty="0" err="1" smtClean="0"/>
              <a:t>Fuchey</a:t>
            </a:r>
            <a:endParaRPr lang="en-US" dirty="0" smtClean="0"/>
          </a:p>
          <a:p>
            <a:pPr algn="ctr"/>
            <a:r>
              <a:rPr lang="en-US" dirty="0" smtClean="0"/>
              <a:t>Yang Zhang</a:t>
            </a:r>
          </a:p>
          <a:p>
            <a:pPr algn="ctr"/>
            <a:r>
              <a:rPr lang="en-US" dirty="0" smtClean="0"/>
              <a:t>Eugene </a:t>
            </a:r>
            <a:r>
              <a:rPr lang="en-US" dirty="0" err="1" smtClean="0"/>
              <a:t>Chudakov</a:t>
            </a:r>
            <a:endParaRPr lang="en-US" dirty="0" smtClean="0"/>
          </a:p>
          <a:p>
            <a:pPr algn="ctr"/>
            <a:r>
              <a:rPr lang="en-US" dirty="0" err="1" smtClean="0"/>
              <a:t>Xin</a:t>
            </a:r>
            <a:r>
              <a:rPr lang="en-US" dirty="0" smtClean="0"/>
              <a:t> </a:t>
            </a:r>
            <a:r>
              <a:rPr lang="en-US" dirty="0" err="1" smtClean="0"/>
              <a:t>Qian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GEMC</a:t>
            </a:r>
            <a:r>
              <a:rPr lang="en-US" dirty="0"/>
              <a:t> (</a:t>
            </a:r>
            <a:r>
              <a:rPr lang="en-US" dirty="0">
                <a:solidFill>
                  <a:srgbClr val="FF0000"/>
                </a:solidFill>
              </a:rPr>
              <a:t>GE</a:t>
            </a:r>
            <a:r>
              <a:rPr lang="en-US" dirty="0"/>
              <a:t>ant4 </a:t>
            </a:r>
            <a:r>
              <a:rPr lang="en-US" dirty="0" err="1">
                <a:solidFill>
                  <a:srgbClr val="FF0000"/>
                </a:solidFill>
              </a:rPr>
              <a:t>M</a:t>
            </a:r>
            <a:r>
              <a:rPr lang="en-US" dirty="0" err="1"/>
              <a:t>onte</a:t>
            </a:r>
            <a:r>
              <a:rPr lang="en-US" dirty="0" err="1">
                <a:solidFill>
                  <a:srgbClr val="FF0000"/>
                </a:solidFill>
              </a:rPr>
              <a:t>C</a:t>
            </a:r>
            <a:r>
              <a:rPr lang="en-US" dirty="0" err="1"/>
              <a:t>arlo</a:t>
            </a:r>
            <a:r>
              <a:rPr lang="en-US" dirty="0" smtClean="0"/>
              <a:t>)</a:t>
            </a:r>
            <a:endParaRPr lang="en-US" sz="2800" b="1" i="1" dirty="0">
              <a:solidFill>
                <a:srgbClr val="FFFF00"/>
              </a:solidFill>
            </a:endParaRPr>
          </a:p>
        </p:txBody>
      </p:sp>
      <p:pic>
        <p:nvPicPr>
          <p:cNvPr id="15" name="Picture 14" descr="gemc_logo_512x5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524000"/>
            <a:ext cx="2339975" cy="23399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756135" y="1297662"/>
            <a:ext cx="6387865" cy="36317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300" dirty="0" smtClean="0">
                <a:latin typeface="Calibri" pitchFamily="27" charset="0"/>
              </a:rPr>
              <a:t>  C++ program that simulates particles through matter using the </a:t>
            </a:r>
            <a:r>
              <a:rPr lang="en-US" sz="2300" dirty="0" smtClean="0">
                <a:solidFill>
                  <a:srgbClr val="0070C0"/>
                </a:solidFill>
                <a:latin typeface="Calibri" pitchFamily="27" charset="0"/>
              </a:rPr>
              <a:t>Geant4</a:t>
            </a:r>
            <a:endParaRPr lang="en-US" sz="2300" dirty="0" smtClean="0">
              <a:latin typeface="Calibri" pitchFamily="27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300" dirty="0" smtClean="0">
                <a:latin typeface="+mj-lt"/>
              </a:rPr>
              <a:t>  Detector information are stored in </a:t>
            </a:r>
            <a:r>
              <a:rPr lang="en-US" sz="2300" dirty="0" err="1" smtClean="0">
                <a:latin typeface="+mj-lt"/>
              </a:rPr>
              <a:t>mysql</a:t>
            </a:r>
            <a:r>
              <a:rPr lang="en-US" sz="2300" dirty="0" smtClean="0">
                <a:latin typeface="+mj-lt"/>
              </a:rPr>
              <a:t> database. configuration changes are immediately available to users without need of recompiling the code.</a:t>
            </a:r>
          </a:p>
          <a:p>
            <a:pPr>
              <a:buFont typeface="Arial" pitchFamily="34" charset="0"/>
              <a:buChar char="•"/>
            </a:pPr>
            <a:r>
              <a:rPr lang="en-US" sz="2300" dirty="0" smtClean="0">
                <a:latin typeface="+mj-lt"/>
              </a:rPr>
              <a:t>  Hit process factory: associate detectors with external digitization routines at run time.</a:t>
            </a:r>
          </a:p>
          <a:p>
            <a:pPr>
              <a:buFont typeface="Arial" pitchFamily="34" charset="0"/>
              <a:buChar char="•"/>
            </a:pPr>
            <a:r>
              <a:rPr lang="en-US" sz="2300" dirty="0" smtClean="0">
                <a:latin typeface="+mj-lt"/>
              </a:rPr>
              <a:t>  </a:t>
            </a:r>
            <a:r>
              <a:rPr lang="en-US" sz="2300" dirty="0" err="1" smtClean="0">
                <a:latin typeface="+mj-lt"/>
              </a:rPr>
              <a:t>perl</a:t>
            </a:r>
            <a:r>
              <a:rPr lang="en-US" sz="2300" dirty="0" smtClean="0">
                <a:latin typeface="+mj-lt"/>
              </a:rPr>
              <a:t> script I/O to database, no need to know C++ or Geant4 to build detector and run the simulation.</a:t>
            </a:r>
          </a:p>
        </p:txBody>
      </p:sp>
      <p:grpSp>
        <p:nvGrpSpPr>
          <p:cNvPr id="2" name="Group 20"/>
          <p:cNvGrpSpPr/>
          <p:nvPr/>
        </p:nvGrpSpPr>
        <p:grpSpPr>
          <a:xfrm>
            <a:off x="1891851" y="5257800"/>
            <a:ext cx="5620839" cy="1426561"/>
            <a:chOff x="1295400" y="3999094"/>
            <a:chExt cx="6553200" cy="1905000"/>
          </a:xfrm>
        </p:grpSpPr>
        <p:sp>
          <p:nvSpPr>
            <p:cNvPr id="17" name="Rounded Rectangle 16"/>
            <p:cNvSpPr/>
            <p:nvPr/>
          </p:nvSpPr>
          <p:spPr bwMode="auto">
            <a:xfrm>
              <a:off x="1295400" y="3999094"/>
              <a:ext cx="2743200" cy="1905000"/>
            </a:xfrm>
            <a:prstGeom prst="roundRect">
              <a:avLst/>
            </a:pr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dirty="0" smtClean="0">
                  <a:latin typeface="Times"/>
                </a:rPr>
                <a:t>GEOMETRY, BANKS, DIGITIZATION DATABASE</a:t>
              </a:r>
              <a:endParaRPr lang="en-US" dirty="0">
                <a:latin typeface="Times"/>
              </a:endParaRPr>
            </a:p>
          </p:txBody>
        </p:sp>
        <p:sp>
          <p:nvSpPr>
            <p:cNvPr id="18" name="Rounded Rectangle 17"/>
            <p:cNvSpPr/>
            <p:nvPr/>
          </p:nvSpPr>
          <p:spPr bwMode="auto">
            <a:xfrm>
              <a:off x="5867400" y="4303894"/>
              <a:ext cx="1981200" cy="1295400"/>
            </a:xfrm>
            <a:prstGeom prst="roundRect">
              <a:avLst/>
            </a:pr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3200" dirty="0" smtClean="0">
                  <a:latin typeface="+mj-lt"/>
                </a:rPr>
                <a:t>GEMC</a:t>
              </a:r>
              <a:endParaRPr lang="en-US" sz="3200" dirty="0">
                <a:latin typeface="+mj-lt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4267200" y="4989694"/>
              <a:ext cx="13716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317031" y="4406118"/>
              <a:ext cx="1346847" cy="575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network</a:t>
              </a:r>
              <a:endParaRPr lang="en-US" sz="2200" dirty="0"/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0CB0-CD99-1B4E-86A6-CAF639A82D2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4800" y="4038600"/>
            <a:ext cx="2362200" cy="4770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500" dirty="0" smtClean="0">
                <a:solidFill>
                  <a:schemeClr val="tx1"/>
                </a:solidFill>
              </a:rPr>
              <a:t>Used by CLAS12</a:t>
            </a:r>
            <a:endParaRPr lang="en-US" sz="25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2500" dirty="0" smtClean="0"/>
          </a:p>
          <a:p>
            <a:endParaRPr lang="en-US" sz="25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52600"/>
            <a:ext cx="8538511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638800" y="1350258"/>
            <a:ext cx="2438400" cy="6309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rgbClr val="002060"/>
                </a:solidFill>
              </a:rPr>
              <a:t>Batch mode</a:t>
            </a:r>
            <a:endParaRPr lang="en-US" sz="3500" dirty="0">
              <a:solidFill>
                <a:srgbClr val="00206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GEMC </a:t>
            </a:r>
            <a:r>
              <a:rPr lang="en-US" dirty="0" smtClean="0"/>
              <a:t>interface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-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GEMC </a:t>
            </a:r>
            <a:r>
              <a:rPr lang="en-US" dirty="0" smtClean="0"/>
              <a:t>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2500" dirty="0" smtClean="0"/>
          </a:p>
          <a:p>
            <a:endParaRPr lang="en-US" sz="25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4" name="Picture 2" descr="Z:\work_doc\solid\gemc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3780" y="228600"/>
            <a:ext cx="3691620" cy="3581400"/>
          </a:xfrm>
          <a:prstGeom prst="rect">
            <a:avLst/>
          </a:prstGeom>
          <a:noFill/>
        </p:spPr>
      </p:pic>
      <p:pic>
        <p:nvPicPr>
          <p:cNvPr id="3074" name="Picture 2" descr="Z:\work_doc\solid\gemc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09800"/>
            <a:ext cx="4736368" cy="4572000"/>
          </a:xfrm>
          <a:prstGeom prst="rect">
            <a:avLst/>
          </a:prstGeom>
          <a:noFill/>
        </p:spPr>
      </p:pic>
      <p:pic>
        <p:nvPicPr>
          <p:cNvPr id="13" name="Picture 2" descr="Z:\work_doc\solid\gemc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3905" y="3124200"/>
            <a:ext cx="3789095" cy="36576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762000" y="990600"/>
            <a:ext cx="3429000" cy="630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rgbClr val="002060"/>
                </a:solidFill>
              </a:rPr>
              <a:t>Interactive mode</a:t>
            </a:r>
            <a:endParaRPr lang="en-US" sz="3500" dirty="0">
              <a:solidFill>
                <a:srgbClr val="002060"/>
              </a:solidFill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600200" y="1905000"/>
            <a:ext cx="1905000" cy="51286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500" dirty="0" smtClean="0">
                <a:latin typeface="+mj-lt"/>
              </a:rPr>
              <a:t>Run Control</a:t>
            </a:r>
            <a:endParaRPr lang="en-US" sz="2500" dirty="0">
              <a:latin typeface="+mj-lt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6019800" y="6096000"/>
            <a:ext cx="1905000" cy="51286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500" dirty="0" smtClean="0">
                <a:latin typeface="+mj-lt"/>
              </a:rPr>
              <a:t>Camera</a:t>
            </a:r>
            <a:endParaRPr lang="en-US" sz="2500" dirty="0">
              <a:latin typeface="+mj-lt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7086600" y="152400"/>
            <a:ext cx="1905000" cy="51286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500" dirty="0" smtClean="0">
                <a:latin typeface="+mj-lt"/>
              </a:rPr>
              <a:t>Detector</a:t>
            </a:r>
            <a:endParaRPr lang="en-US" sz="25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Magnet/coil/yoke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Z:\work_doc\solid\BaBar_SIDIS_solenoi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4902" y="1371600"/>
            <a:ext cx="5374197" cy="54864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73433" y="0"/>
            <a:ext cx="2770567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000" dirty="0" smtClean="0"/>
              <a:t>SIDIS with </a:t>
            </a:r>
            <a:r>
              <a:rPr lang="en-US" sz="2000" dirty="0" err="1" smtClean="0"/>
              <a:t>BaBar</a:t>
            </a:r>
            <a:r>
              <a:rPr lang="en-US" sz="2000" dirty="0" smtClean="0"/>
              <a:t> Magnet</a:t>
            </a:r>
            <a:endParaRPr lang="en-US" sz="2000" dirty="0"/>
          </a:p>
        </p:txBody>
      </p:sp>
      <p:sp>
        <p:nvSpPr>
          <p:cNvPr id="7" name="Down Arrow 6"/>
          <p:cNvSpPr/>
          <p:nvPr/>
        </p:nvSpPr>
        <p:spPr>
          <a:xfrm>
            <a:off x="4114800" y="1066800"/>
            <a:ext cx="274320" cy="1447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Target/Beam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Z:\work_doc\solid\BaBar_SIDIS_targe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4902" y="1371600"/>
            <a:ext cx="5374196" cy="54864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73433" y="0"/>
            <a:ext cx="2770567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000" dirty="0" smtClean="0"/>
              <a:t>SIDIS with </a:t>
            </a:r>
            <a:r>
              <a:rPr lang="en-US" sz="2000" dirty="0" err="1" smtClean="0"/>
              <a:t>BaBar</a:t>
            </a:r>
            <a:r>
              <a:rPr lang="en-US" sz="2000" dirty="0" smtClean="0"/>
              <a:t> Magnet</a:t>
            </a:r>
            <a:endParaRPr lang="en-US" sz="2000" dirty="0"/>
          </a:p>
        </p:txBody>
      </p:sp>
      <p:sp>
        <p:nvSpPr>
          <p:cNvPr id="8" name="Down Arrow 7"/>
          <p:cNvSpPr/>
          <p:nvPr/>
        </p:nvSpPr>
        <p:spPr>
          <a:xfrm>
            <a:off x="4114800" y="1066800"/>
            <a:ext cx="274320" cy="297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1" name="Picture 5" descr="Z:\work_doc\solid\BaBar_SIDIS_ge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4902" y="1371600"/>
            <a:ext cx="5374196" cy="54864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73433" y="0"/>
            <a:ext cx="2770567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000" dirty="0" smtClean="0"/>
              <a:t>SIDIS with </a:t>
            </a:r>
            <a:r>
              <a:rPr lang="en-US" sz="2000" dirty="0" err="1" smtClean="0"/>
              <a:t>BaBar</a:t>
            </a:r>
            <a:r>
              <a:rPr lang="en-US" sz="2000" dirty="0" smtClean="0"/>
              <a:t> Magnet</a:t>
            </a:r>
            <a:endParaRPr lang="en-US" sz="2000" dirty="0"/>
          </a:p>
        </p:txBody>
      </p:sp>
      <p:sp>
        <p:nvSpPr>
          <p:cNvPr id="8" name="Down Arrow 7"/>
          <p:cNvSpPr/>
          <p:nvPr/>
        </p:nvSpPr>
        <p:spPr>
          <a:xfrm>
            <a:off x="4343400" y="1066800"/>
            <a:ext cx="274320" cy="2514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11165</TotalTime>
  <Words>801</Words>
  <Application>Microsoft Office PowerPoint</Application>
  <PresentationFormat>On-screen Show (4:3)</PresentationFormat>
  <Paragraphs>268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宋体</vt:lpstr>
      <vt:lpstr>Times</vt:lpstr>
      <vt:lpstr>Constantia</vt:lpstr>
      <vt:lpstr>Office Theme</vt:lpstr>
      <vt:lpstr>SoLID Simulation</vt:lpstr>
      <vt:lpstr>Outline</vt:lpstr>
      <vt:lpstr>History</vt:lpstr>
      <vt:lpstr>GEMC (GEant4 MonteCarlo)</vt:lpstr>
      <vt:lpstr>GEMC interface</vt:lpstr>
      <vt:lpstr>GEMC interface</vt:lpstr>
      <vt:lpstr>Magnet/coil/yoke</vt:lpstr>
      <vt:lpstr>Target/Beam line</vt:lpstr>
      <vt:lpstr>GEM</vt:lpstr>
      <vt:lpstr>EC, large angle</vt:lpstr>
      <vt:lpstr>Collimator</vt:lpstr>
      <vt:lpstr>Cherenkov, light gas</vt:lpstr>
      <vt:lpstr>Scintillator</vt:lpstr>
      <vt:lpstr>Cherenkov, heavy gas</vt:lpstr>
      <vt:lpstr>MRPC (Multigap Resistive Plate Chambers)</vt:lpstr>
      <vt:lpstr>EC, forward angle</vt:lpstr>
      <vt:lpstr>SIDIS with BaBar Magnet</vt:lpstr>
      <vt:lpstr>SIDIS with BaBar Magnet</vt:lpstr>
      <vt:lpstr>PVDIS with BaBar Magnet</vt:lpstr>
      <vt:lpstr>PVDIS with BaBar Magnet</vt:lpstr>
      <vt:lpstr>SoLID Simulation Framework (GEMC)</vt:lpstr>
      <vt:lpstr>Magnet Option</vt:lpstr>
      <vt:lpstr>Magnet Comparison</vt:lpstr>
      <vt:lpstr>SIDIS Kinematic Coverage@11GeV</vt:lpstr>
      <vt:lpstr>Slide 25</vt:lpstr>
      <vt:lpstr>Slide 26</vt:lpstr>
      <vt:lpstr>PVDIS Baffle Design </vt:lpstr>
      <vt:lpstr>PVDIS Baffle </vt:lpstr>
      <vt:lpstr>PVDIS EM Background (on EC, no baffle) red Geant3, black Geant4</vt:lpstr>
      <vt:lpstr>Slide 30</vt:lpstr>
      <vt:lpstr>Summary</vt:lpstr>
      <vt:lpstr>Thanks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SoLID simulation</dc:title>
  <dc:creator>Windows User</dc:creator>
  <cp:lastModifiedBy>zhao</cp:lastModifiedBy>
  <cp:revision>605</cp:revision>
  <dcterms:created xsi:type="dcterms:W3CDTF">2011-03-23T02:33:56Z</dcterms:created>
  <dcterms:modified xsi:type="dcterms:W3CDTF">2012-01-06T19:38:41Z</dcterms:modified>
</cp:coreProperties>
</file>