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4" r:id="rId4"/>
    <p:sldId id="277" r:id="rId5"/>
    <p:sldId id="261" r:id="rId6"/>
    <p:sldId id="266" r:id="rId7"/>
    <p:sldId id="270" r:id="rId8"/>
    <p:sldId id="278" r:id="rId9"/>
    <p:sldId id="267" r:id="rId10"/>
    <p:sldId id="279" r:id="rId11"/>
    <p:sldId id="280" r:id="rId12"/>
    <p:sldId id="281" r:id="rId13"/>
    <p:sldId id="269" r:id="rId14"/>
    <p:sldId id="282" r:id="rId15"/>
  </p:sldIdLst>
  <p:sldSz cx="9144000" cy="6858000" type="screen4x3"/>
  <p:notesSz cx="7315200" cy="96012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F17EEAC-FCDE-4271-8ECB-BEF0F87348A8}" type="datetimeFigureOut">
              <a:rPr lang="en-US" smtClean="0"/>
              <a:pPr/>
              <a:t>1/5/2012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1ED8DE5-1CD5-444C-8546-C18F21E026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 Right Plot used as place holder (to be replaced with results from A.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Prokudin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168FF-EF29-49BE-8EB3-AEBFB356122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E4758-A1DD-49EB-94BC-9CBE36772438}" type="datetime1">
              <a:rPr lang="zh-CN" altLang="en-US" smtClean="0"/>
              <a:pPr/>
              <a:t>2012/1/5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SoLID Brainstorm Meeting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8C45-C3CB-4C2C-93BE-9642959A33FB}" type="datetime1">
              <a:rPr lang="zh-CN" altLang="en-US" smtClean="0"/>
              <a:pPr/>
              <a:t>2012/1/5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SoLID Brainstorm Meeting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C916D-6986-4980-A904-BDDFEFB8F1DA}" type="datetime1">
              <a:rPr lang="zh-CN" altLang="en-US" smtClean="0"/>
              <a:pPr/>
              <a:t>2012/1/5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SoLID Brainstorm Meeting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9 September 2010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Paul E. Reimer,  PAVI 11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ADDFA3-C031-4B60-BD87-E79523F4EF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598D-97B9-486B-A7E9-1CE6082AAB76}" type="datetime1">
              <a:rPr lang="zh-CN" altLang="en-US" smtClean="0"/>
              <a:pPr/>
              <a:t>2012/1/5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SoLID Brainstorm Meeting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A7C5D-FF3A-4763-AC1B-E181B553A2F7}" type="datetime1">
              <a:rPr lang="zh-CN" altLang="en-US" smtClean="0"/>
              <a:pPr/>
              <a:t>2012/1/5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SoLID Brainstorm Meeting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0" y="714356"/>
            <a:ext cx="4572000" cy="5715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0" y="714356"/>
            <a:ext cx="4572000" cy="5715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954B8-6799-49A8-8519-F58D31D882F5}" type="datetime1">
              <a:rPr lang="zh-CN" altLang="en-US" smtClean="0"/>
              <a:pPr/>
              <a:t>2012/1/5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SoLID Brainstorm Meeting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2B343-FD55-4D8D-BBB0-B482A4DC1615}" type="datetime1">
              <a:rPr lang="zh-CN" altLang="en-US" smtClean="0"/>
              <a:pPr/>
              <a:t>2012/1/5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SoLID Brainstorm Meeting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D9756-AC98-4463-9841-4953B8C3450E}" type="datetime1">
              <a:rPr lang="zh-CN" altLang="en-US" smtClean="0"/>
              <a:pPr/>
              <a:t>2012/1/5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SoLID Brainstorm Meeting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D800F-9B50-4B45-A94D-DC124D5C3C8E}" type="datetime1">
              <a:rPr lang="zh-CN" altLang="en-US" smtClean="0"/>
              <a:pPr/>
              <a:t>2012/1/5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SoLID Brainstorm Meeting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7DA4-71F5-40ED-B473-9E41E8C92D02}" type="datetime1">
              <a:rPr lang="zh-CN" altLang="en-US" smtClean="0"/>
              <a:pPr/>
              <a:t>2012/1/5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SoLID Brainstorm Meeting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C04BF-6B18-425B-8434-5C6CE3AA4D3F}" type="datetime1">
              <a:rPr lang="zh-CN" altLang="en-US" smtClean="0"/>
              <a:pPr/>
              <a:t>2012/1/5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SoLID Brainstorm Meeting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0" y="714356"/>
            <a:ext cx="9144000" cy="56436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5F9F9-3110-4AEB-BC0F-A54C71BB2D2E}" type="datetime1">
              <a:rPr lang="zh-CN" altLang="en-US" smtClean="0"/>
              <a:pPr/>
              <a:t>2012/1/5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SoLID Brainstorm Meeting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jpe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428604"/>
            <a:ext cx="7772400" cy="1470025"/>
          </a:xfrm>
        </p:spPr>
        <p:txBody>
          <a:bodyPr/>
          <a:lstStyle/>
          <a:p>
            <a:r>
              <a:rPr lang="en-US" dirty="0" smtClean="0"/>
              <a:t>Summary of Requirements and Special Considerations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8" y="3357562"/>
            <a:ext cx="3286116" cy="17526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Xin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Qian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KRL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Caltech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SoLID Brainstorm Meeting</a:t>
            </a:r>
            <a:endParaRPr lang="zh-CN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t="13559" b="13559"/>
          <a:stretch>
            <a:fillRect/>
          </a:stretch>
        </p:blipFill>
        <p:spPr bwMode="auto">
          <a:xfrm>
            <a:off x="500034" y="2500305"/>
            <a:ext cx="5000660" cy="3720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Reimer,  PAVI 11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DDFA3-C031-4B60-BD87-E79523F4EF7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-142900"/>
            <a:ext cx="8229600" cy="928694"/>
          </a:xfrm>
        </p:spPr>
        <p:txBody>
          <a:bodyPr/>
          <a:lstStyle/>
          <a:p>
            <a:r>
              <a:rPr lang="en-US" dirty="0" smtClean="0"/>
              <a:t>Conceptual Design (I)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714356"/>
            <a:ext cx="4643438" cy="6143644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Kinematics Coverage:</a:t>
            </a:r>
          </a:p>
          <a:p>
            <a:pPr lvl="1"/>
            <a:r>
              <a:rPr lang="en-US" sz="2000" dirty="0" smtClean="0"/>
              <a:t>Preference of Magnet</a:t>
            </a:r>
          </a:p>
          <a:p>
            <a:pPr lvl="1"/>
            <a:r>
              <a:rPr lang="en-US" sz="2000" dirty="0" smtClean="0"/>
              <a:t>Limited by </a:t>
            </a:r>
            <a:r>
              <a:rPr lang="en-US" sz="2000" dirty="0" err="1" smtClean="0"/>
              <a:t>SoLID</a:t>
            </a:r>
            <a:r>
              <a:rPr lang="en-US" sz="2000" dirty="0" smtClean="0"/>
              <a:t> geometry</a:t>
            </a:r>
          </a:p>
          <a:p>
            <a:pPr lvl="1"/>
            <a:r>
              <a:rPr lang="en-US" sz="2000" dirty="0" smtClean="0"/>
              <a:t>Data taking at 8.8 </a:t>
            </a:r>
            <a:r>
              <a:rPr lang="en-US" sz="2000" dirty="0" err="1" smtClean="0"/>
              <a:t>GeV</a:t>
            </a:r>
            <a:r>
              <a:rPr lang="en-US" sz="2000" dirty="0" smtClean="0"/>
              <a:t> for </a:t>
            </a:r>
            <a:r>
              <a:rPr lang="en-US" sz="2000" dirty="0" err="1" smtClean="0"/>
              <a:t>radiative</a:t>
            </a:r>
            <a:r>
              <a:rPr lang="en-US" sz="2000" dirty="0" smtClean="0"/>
              <a:t> corrections and expand Q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coverage.</a:t>
            </a:r>
          </a:p>
          <a:p>
            <a:r>
              <a:rPr lang="en-US" sz="2400" dirty="0" err="1" smtClean="0"/>
              <a:t>Luminoisity</a:t>
            </a:r>
            <a:r>
              <a:rPr lang="en-US" sz="2400" dirty="0" smtClean="0"/>
              <a:t>:</a:t>
            </a:r>
            <a:endParaRPr lang="en-US" sz="2000" b="1" dirty="0" smtClean="0"/>
          </a:p>
          <a:p>
            <a:pPr lvl="1"/>
            <a:r>
              <a:rPr lang="en-US" sz="2000" dirty="0" smtClean="0"/>
              <a:t>Requirement on GEMs, Cerenkov.</a:t>
            </a:r>
          </a:p>
          <a:p>
            <a:pPr lvl="1"/>
            <a:r>
              <a:rPr lang="en-US" sz="2000" dirty="0" smtClean="0"/>
              <a:t>Radiation dose on E&amp;M Calorimeter and front end electronics. </a:t>
            </a:r>
          </a:p>
          <a:p>
            <a:pPr lvl="1"/>
            <a:r>
              <a:rPr lang="en-US" sz="2000" dirty="0" smtClean="0"/>
              <a:t>Requirement on DAQ system. </a:t>
            </a:r>
          </a:p>
          <a:p>
            <a:r>
              <a:rPr lang="en-US" sz="2400" dirty="0" smtClean="0"/>
              <a:t>Polarized 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He Target:</a:t>
            </a:r>
          </a:p>
          <a:p>
            <a:pPr lvl="1"/>
            <a:r>
              <a:rPr lang="en-US" sz="2000" dirty="0" smtClean="0"/>
              <a:t>Achieved performance assumed for this experiment</a:t>
            </a:r>
          </a:p>
          <a:p>
            <a:pPr lvl="1"/>
            <a:r>
              <a:rPr lang="en-US" sz="1800" dirty="0" smtClean="0"/>
              <a:t>Magnetic field shielding design and correction coils are keys for performances.</a:t>
            </a:r>
          </a:p>
          <a:p>
            <a:pPr lvl="1"/>
            <a:r>
              <a:rPr lang="en-US" sz="1800" dirty="0" smtClean="0"/>
              <a:t>Possibly benefits from new techniques developed for earlier 12 </a:t>
            </a:r>
            <a:r>
              <a:rPr lang="en-US" sz="1800" dirty="0" err="1" smtClean="0"/>
              <a:t>GeV</a:t>
            </a:r>
            <a:r>
              <a:rPr lang="en-US" sz="1800" dirty="0" smtClean="0"/>
              <a:t> experiments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714356"/>
            <a:ext cx="4495800" cy="6143644"/>
          </a:xfrm>
        </p:spPr>
        <p:txBody>
          <a:bodyPr>
            <a:normAutofit fontScale="92500"/>
          </a:bodyPr>
          <a:lstStyle/>
          <a:p>
            <a:r>
              <a:rPr lang="en-US" sz="2600" dirty="0" smtClean="0"/>
              <a:t>Electron PID:</a:t>
            </a:r>
          </a:p>
          <a:p>
            <a:pPr lvl="1"/>
            <a:r>
              <a:rPr lang="en-US" sz="2200" u="sng" dirty="0" smtClean="0"/>
              <a:t>Combination of E&amp;M calorimeter + Gas Cerenkov </a:t>
            </a:r>
            <a:r>
              <a:rPr lang="en-US" sz="2200" dirty="0" smtClean="0"/>
              <a:t>(shared equipments with PVDIS)</a:t>
            </a:r>
          </a:p>
          <a:p>
            <a:pPr lvl="1"/>
            <a:r>
              <a:rPr lang="en-US" sz="2000" dirty="0" smtClean="0"/>
              <a:t>Advantage of coincidence measurement in SIDIS (additional </a:t>
            </a:r>
            <a:r>
              <a:rPr lang="en-US" sz="2000" dirty="0" err="1" smtClean="0"/>
              <a:t>Pion</a:t>
            </a:r>
            <a:r>
              <a:rPr lang="en-US" sz="2000" dirty="0" smtClean="0"/>
              <a:t> suppression)</a:t>
            </a:r>
          </a:p>
          <a:p>
            <a:r>
              <a:rPr lang="en-US" sz="2600" dirty="0" err="1" smtClean="0"/>
              <a:t>Pion</a:t>
            </a:r>
            <a:r>
              <a:rPr lang="en-US" sz="2600" dirty="0" smtClean="0"/>
              <a:t> PID:</a:t>
            </a:r>
          </a:p>
          <a:p>
            <a:pPr lvl="1"/>
            <a:r>
              <a:rPr lang="en-US" sz="2000" i="1" dirty="0" smtClean="0"/>
              <a:t>Gas Cerenkov + E&amp;M Calorimeter to suppress electron. </a:t>
            </a:r>
          </a:p>
          <a:p>
            <a:pPr lvl="1"/>
            <a:r>
              <a:rPr lang="en-US" sz="2000" i="1" dirty="0" smtClean="0"/>
              <a:t>TOF (MRPC)  at low momentum to suppress </a:t>
            </a:r>
            <a:r>
              <a:rPr lang="en-US" sz="2000" i="1" dirty="0" err="1" smtClean="0"/>
              <a:t>kaons</a:t>
            </a:r>
            <a:r>
              <a:rPr lang="en-US" sz="2000" i="1" dirty="0" smtClean="0"/>
              <a:t>/protons</a:t>
            </a:r>
          </a:p>
          <a:p>
            <a:pPr lvl="1"/>
            <a:r>
              <a:rPr lang="en-US" sz="2000" i="1" dirty="0" smtClean="0"/>
              <a:t>Heavy Gas Cerenkov to suppress </a:t>
            </a:r>
            <a:r>
              <a:rPr lang="en-US" sz="2000" i="1" dirty="0" err="1" smtClean="0"/>
              <a:t>kaons</a:t>
            </a:r>
            <a:r>
              <a:rPr lang="en-US" sz="2000" i="1" dirty="0" smtClean="0"/>
              <a:t> in high momentum.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SoLID Brainstorm Meeting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11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Conceptual Design (II)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Optics of Reconstruction:</a:t>
            </a:r>
          </a:p>
          <a:p>
            <a:pPr lvl="1"/>
            <a:r>
              <a:rPr lang="en-US" dirty="0" smtClean="0"/>
              <a:t>Already demonstrated in MC, 200 um resolution in GEM leads to resolution performance. </a:t>
            </a:r>
          </a:p>
          <a:p>
            <a:pPr lvl="2"/>
            <a:r>
              <a:rPr lang="en-US" dirty="0" smtClean="0"/>
              <a:t>~ 1% in </a:t>
            </a:r>
            <a:r>
              <a:rPr lang="el-GR" dirty="0" smtClean="0"/>
              <a:t>δ</a:t>
            </a:r>
            <a:r>
              <a:rPr lang="en-US" dirty="0" smtClean="0"/>
              <a:t>P/P</a:t>
            </a:r>
          </a:p>
          <a:p>
            <a:pPr lvl="2"/>
            <a:r>
              <a:rPr lang="en-US" dirty="0" smtClean="0"/>
              <a:t>&lt; 6 </a:t>
            </a:r>
            <a:r>
              <a:rPr lang="en-US" dirty="0" err="1" smtClean="0"/>
              <a:t>mr</a:t>
            </a:r>
            <a:r>
              <a:rPr lang="en-US" dirty="0" smtClean="0"/>
              <a:t> in </a:t>
            </a:r>
            <a:r>
              <a:rPr lang="en-US" dirty="0" err="1" smtClean="0"/>
              <a:t>azimuthal</a:t>
            </a:r>
            <a:r>
              <a:rPr lang="en-US" dirty="0" smtClean="0"/>
              <a:t> angle </a:t>
            </a:r>
          </a:p>
          <a:p>
            <a:pPr lvl="2"/>
            <a:r>
              <a:rPr lang="en-US" dirty="0" smtClean="0"/>
              <a:t>&lt; 0.5 </a:t>
            </a:r>
            <a:r>
              <a:rPr lang="en-US" dirty="0" err="1" smtClean="0"/>
              <a:t>mr</a:t>
            </a:r>
            <a:r>
              <a:rPr lang="en-US" dirty="0" smtClean="0"/>
              <a:t> in polar angle</a:t>
            </a:r>
          </a:p>
          <a:p>
            <a:pPr lvl="2"/>
            <a:r>
              <a:rPr lang="en-US" dirty="0" smtClean="0"/>
              <a:t>~ 1 cm vertex resolution</a:t>
            </a:r>
          </a:p>
          <a:p>
            <a:r>
              <a:rPr lang="en-US" dirty="0" smtClean="0"/>
              <a:t>Calibration Plan:</a:t>
            </a:r>
          </a:p>
          <a:p>
            <a:pPr lvl="1"/>
            <a:r>
              <a:rPr lang="en-US" dirty="0" smtClean="0"/>
              <a:t>2.2, 4.4 and 6.6 </a:t>
            </a:r>
            <a:r>
              <a:rPr lang="en-US" dirty="0" err="1" smtClean="0"/>
              <a:t>GeV</a:t>
            </a:r>
            <a:r>
              <a:rPr lang="en-US" dirty="0" smtClean="0"/>
              <a:t> beam</a:t>
            </a:r>
          </a:p>
          <a:p>
            <a:pPr lvl="1"/>
            <a:r>
              <a:rPr lang="en-US" dirty="0" smtClean="0"/>
              <a:t>Multi-Carbon Foils for Vertex.</a:t>
            </a:r>
          </a:p>
          <a:p>
            <a:pPr lvl="1"/>
            <a:r>
              <a:rPr lang="en-US" dirty="0" smtClean="0"/>
              <a:t>Elastic Hydrogen for momentum.</a:t>
            </a:r>
          </a:p>
          <a:p>
            <a:pPr lvl="1"/>
            <a:r>
              <a:rPr lang="en-US" dirty="0" smtClean="0"/>
              <a:t>Sieve Slit for angles.</a:t>
            </a:r>
          </a:p>
          <a:p>
            <a:pPr lvl="1"/>
            <a:r>
              <a:rPr lang="en-US" dirty="0" smtClean="0"/>
              <a:t>Varying strength of </a:t>
            </a:r>
            <a:r>
              <a:rPr lang="en-US" dirty="0" err="1" smtClean="0"/>
              <a:t>SoLID</a:t>
            </a:r>
            <a:r>
              <a:rPr lang="en-US" dirty="0" smtClean="0"/>
              <a:t> magnetic field. (e.g. No Field Run + Survey …)</a:t>
            </a:r>
          </a:p>
          <a:p>
            <a:pPr lvl="1"/>
            <a:r>
              <a:rPr lang="en-US" b="1" dirty="0" smtClean="0"/>
              <a:t>Very experienced team in optics calibration.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DAQ:</a:t>
            </a:r>
          </a:p>
          <a:p>
            <a:pPr lvl="1"/>
            <a:r>
              <a:rPr lang="en-US" dirty="0" err="1" smtClean="0"/>
              <a:t>JLab</a:t>
            </a:r>
            <a:r>
              <a:rPr lang="en-US" dirty="0" smtClean="0"/>
              <a:t> customized pipeline technology. </a:t>
            </a:r>
          </a:p>
          <a:p>
            <a:pPr lvl="1"/>
            <a:r>
              <a:rPr lang="en-US" dirty="0" smtClean="0"/>
              <a:t>Fast Tracking:</a:t>
            </a:r>
          </a:p>
          <a:p>
            <a:pPr lvl="2"/>
            <a:r>
              <a:rPr lang="en-US" dirty="0" smtClean="0"/>
              <a:t>Demonstrated tracking in expected experimental environment. </a:t>
            </a:r>
          </a:p>
          <a:p>
            <a:pPr lvl="2"/>
            <a:r>
              <a:rPr lang="en-US" dirty="0" smtClean="0"/>
              <a:t>Already achieved 1 kHz per 3.0 GHz CPU. </a:t>
            </a:r>
          </a:p>
          <a:p>
            <a:pPr lvl="2"/>
            <a:r>
              <a:rPr lang="en-US" b="1" dirty="0" smtClean="0"/>
              <a:t>Plenty of room to improve</a:t>
            </a:r>
            <a:br>
              <a:rPr lang="en-US" b="1" dirty="0" smtClean="0"/>
            </a:br>
            <a:r>
              <a:rPr lang="en-US" b="1" dirty="0" smtClean="0"/>
              <a:t>e.g.</a:t>
            </a:r>
            <a:r>
              <a:rPr lang="en-US" dirty="0" smtClean="0"/>
              <a:t> Multi-thread + Sectors + Algorithm Improvement (e.g. GPUs)</a:t>
            </a:r>
          </a:p>
          <a:p>
            <a:r>
              <a:rPr lang="en-US" dirty="0" smtClean="0"/>
              <a:t>Additional Goals to be studied:</a:t>
            </a:r>
          </a:p>
          <a:p>
            <a:pPr lvl="1"/>
            <a:r>
              <a:rPr lang="en-US" dirty="0" smtClean="0"/>
              <a:t>Neutral </a:t>
            </a:r>
            <a:r>
              <a:rPr lang="en-US" dirty="0" err="1" smtClean="0"/>
              <a:t>Pion</a:t>
            </a:r>
            <a:r>
              <a:rPr lang="en-US" dirty="0" smtClean="0"/>
              <a:t> Identification (Limited by E&amp;M calorimeter granularity) </a:t>
            </a:r>
          </a:p>
          <a:p>
            <a:pPr lvl="1"/>
            <a:r>
              <a:rPr lang="en-US" dirty="0" smtClean="0"/>
              <a:t>Two </a:t>
            </a:r>
            <a:r>
              <a:rPr lang="en-US" dirty="0" err="1" smtClean="0"/>
              <a:t>Hadron</a:t>
            </a:r>
            <a:r>
              <a:rPr lang="en-US" dirty="0" smtClean="0"/>
              <a:t> SIDIS (multiplicity at high W + acceptance) </a:t>
            </a:r>
          </a:p>
          <a:p>
            <a:pPr lvl="2"/>
            <a:r>
              <a:rPr lang="en-US" dirty="0" err="1" smtClean="0"/>
              <a:t>Complemantary</a:t>
            </a:r>
            <a:r>
              <a:rPr lang="en-US" dirty="0" smtClean="0"/>
              <a:t> </a:t>
            </a:r>
            <a:r>
              <a:rPr lang="en-US" dirty="0" err="1" smtClean="0"/>
              <a:t>Transversity</a:t>
            </a:r>
            <a:r>
              <a:rPr lang="en-US" dirty="0" smtClean="0"/>
              <a:t> Measurement</a:t>
            </a:r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SoLID Brainstorm Meeting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C:\Users\reimer\Documents\text\talk\DISParity\2010\DOE Review\CXpm\c1pm_las_sma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3563" y="3448050"/>
            <a:ext cx="3619500" cy="321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 descr="C:\Users\reimer\Documents\text\talk\DISParity\2010\DOE Review\CXpm\c2pm_6gev_equa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4500" y="230188"/>
            <a:ext cx="3619500" cy="321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2" descr="C:\Users\reimer\Documents\text\talk\DISParity\2010\DOE Review\CXpm\c1pm_qw_equa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3563" y="230188"/>
            <a:ext cx="3619500" cy="321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Paul E. Reimer,  PAVI 11</a:t>
            </a:r>
          </a:p>
        </p:txBody>
      </p:sp>
      <p:sp>
        <p:nvSpPr>
          <p:cNvPr id="1843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11A68-9BD5-408B-80EA-22858D4AD837}" type="slidenum">
              <a:rPr lang="en-US"/>
              <a:pPr/>
              <a:t>13</a:t>
            </a:fld>
            <a:endParaRPr lang="en-US"/>
          </a:p>
        </p:txBody>
      </p:sp>
      <p:sp>
        <p:nvSpPr>
          <p:cNvPr id="18441" name="Rectangle 6"/>
          <p:cNvSpPr>
            <a:spLocks noGrp="1" noChangeArrowheads="1"/>
          </p:cNvSpPr>
          <p:nvPr>
            <p:ph type="title" sz="quarter"/>
          </p:nvPr>
        </p:nvSpPr>
        <p:spPr>
          <a:xfrm>
            <a:off x="152400" y="609600"/>
            <a:ext cx="2706688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>
                <a:latin typeface="Comic Sans MS" pitchFamily="-65" charset="0"/>
                <a:ea typeface="ヒラギノ角ゴ Pro W3" pitchFamily="-65" charset="-128"/>
              </a:rPr>
              <a:t>Sensitivity: </a:t>
            </a:r>
            <a:br>
              <a:rPr lang="en-US" sz="4000" smtClean="0">
                <a:latin typeface="Comic Sans MS" pitchFamily="-65" charset="0"/>
                <a:ea typeface="ヒラギノ角ゴ Pro W3" pitchFamily="-65" charset="-128"/>
              </a:rPr>
            </a:br>
            <a:r>
              <a:rPr lang="en-US" sz="4000" smtClean="0">
                <a:latin typeface="Comic Sans MS" pitchFamily="-65" charset="0"/>
                <a:ea typeface="ヒラギノ角ゴ Pro W3" pitchFamily="-65" charset="-128"/>
              </a:rPr>
              <a:t>C</a:t>
            </a:r>
            <a:r>
              <a:rPr lang="en-US" sz="4000" baseline="-25000" smtClean="0">
                <a:latin typeface="Comic Sans MS" pitchFamily="-65" charset="0"/>
                <a:ea typeface="ヒラギノ角ゴ Pro W3" pitchFamily="-65" charset="-128"/>
              </a:rPr>
              <a:t>1</a:t>
            </a:r>
            <a:r>
              <a:rPr lang="en-US" sz="4000" smtClean="0">
                <a:latin typeface="Comic Sans MS" pitchFamily="-65" charset="0"/>
                <a:ea typeface="ヒラギノ角ゴ Pro W3" pitchFamily="-65" charset="-128"/>
              </a:rPr>
              <a:t> and C</a:t>
            </a:r>
            <a:r>
              <a:rPr lang="en-US" sz="4000" baseline="-25000" smtClean="0">
                <a:latin typeface="Comic Sans MS" pitchFamily="-65" charset="0"/>
                <a:ea typeface="ヒラギノ角ゴ Pro W3" pitchFamily="-65" charset="-128"/>
              </a:rPr>
              <a:t>2</a:t>
            </a:r>
            <a:r>
              <a:rPr lang="en-US" sz="4000" smtClean="0">
                <a:latin typeface="Comic Sans MS" pitchFamily="-65" charset="0"/>
                <a:ea typeface="ヒラギノ角ゴ Pro W3" pitchFamily="-65" charset="-128"/>
              </a:rPr>
              <a:t> Plots</a:t>
            </a:r>
          </a:p>
        </p:txBody>
      </p:sp>
      <p:sp>
        <p:nvSpPr>
          <p:cNvPr id="29704" name="Text Box 11"/>
          <p:cNvSpPr txBox="1">
            <a:spLocks noChangeArrowheads="1"/>
          </p:cNvSpPr>
          <p:nvPr/>
        </p:nvSpPr>
        <p:spPr bwMode="auto">
          <a:xfrm rot="-5400000">
            <a:off x="729457" y="3217068"/>
            <a:ext cx="1746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Calibri" pitchFamily="34" charset="0"/>
                <a:ea typeface="ＭＳ Ｐゴシック" charset="-128"/>
              </a:rPr>
              <a:t>World’s data</a:t>
            </a:r>
          </a:p>
        </p:txBody>
      </p:sp>
      <p:pic>
        <p:nvPicPr>
          <p:cNvPr id="29705" name="Picture 5" descr="C:\Users\reimer\Documents\text\talk\DISParity\2010\DOE Review\CXpm\c2pm_las_smal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24500" y="3448050"/>
            <a:ext cx="3619500" cy="321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6" name="Rectangle 14"/>
          <p:cNvSpPr>
            <a:spLocks noChangeArrowheads="1"/>
          </p:cNvSpPr>
          <p:nvPr/>
        </p:nvSpPr>
        <p:spPr bwMode="auto">
          <a:xfrm>
            <a:off x="5534025" y="3363913"/>
            <a:ext cx="3457575" cy="33416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/>
              <a:t>9 September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3" descr="phase_com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724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0"/>
            <a:ext cx="4038600" cy="2799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3" name="Object 3"/>
          <p:cNvGraphicFramePr>
            <a:graphicFrameLocks noChangeAspect="1"/>
          </p:cNvGraphicFramePr>
          <p:nvPr/>
        </p:nvGraphicFramePr>
        <p:xfrm>
          <a:off x="5105400" y="2590800"/>
          <a:ext cx="3738562" cy="898525"/>
        </p:xfrm>
        <a:graphic>
          <a:graphicData uri="http://schemas.openxmlformats.org/presentationml/2006/ole">
            <p:oleObj spid="_x0000_s25602" name="Equation" r:id="rId6" imgW="2095200" imgH="507960" progId="Equation.3">
              <p:embed/>
            </p:oleObj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28600" y="6211669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Example projections of Neutron A</a:t>
            </a:r>
            <a:r>
              <a:rPr lang="en-US" b="1" baseline="-25000" dirty="0" smtClean="0">
                <a:solidFill>
                  <a:srgbClr val="0070C0"/>
                </a:solidFill>
              </a:rPr>
              <a:t>UL </a:t>
            </a:r>
            <a:br>
              <a:rPr lang="en-US" b="1" baseline="-25000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moments, 1/48 bins in z vs. Q</a:t>
            </a:r>
            <a:r>
              <a:rPr lang="en-US" b="1" baseline="30000" dirty="0" smtClean="0">
                <a:solidFill>
                  <a:srgbClr val="0070C0"/>
                </a:solidFill>
              </a:rPr>
              <a:t>2</a:t>
            </a:r>
            <a:r>
              <a:rPr lang="en-US" b="1" dirty="0" smtClean="0">
                <a:solidFill>
                  <a:srgbClr val="0070C0"/>
                </a:solidFill>
              </a:rPr>
              <a:t>.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19600" y="35814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Sys.: 0.1% (abs.) + ~6% (rel.) + Nuclear Effect/FSI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943600" y="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Expected Improvement</a:t>
            </a:r>
            <a:br>
              <a:rPr lang="en-US" sz="2000" b="1" dirty="0" smtClean="0"/>
            </a:br>
            <a:r>
              <a:rPr lang="en-US" sz="2000" b="1" dirty="0" smtClean="0"/>
              <a:t> of </a:t>
            </a:r>
            <a:r>
              <a:rPr lang="en-US" sz="2000" b="1" dirty="0" err="1" smtClean="0"/>
              <a:t>Sivers</a:t>
            </a:r>
            <a:r>
              <a:rPr lang="en-US" sz="2000" b="1" dirty="0" smtClean="0"/>
              <a:t> Function</a:t>
            </a:r>
            <a:endParaRPr lang="en-US" sz="2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572000" y="5715000"/>
            <a:ext cx="4419600" cy="1015663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These data will provide ultimate precision mapping of Neutron SSA/DSA in the valence region at low Q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!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24400" y="3959185"/>
            <a:ext cx="42672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50 days</a:t>
            </a:r>
            <a:r>
              <a:rPr lang="en-US" sz="2000" dirty="0" smtClean="0"/>
              <a:t> @ 11 </a:t>
            </a:r>
            <a:r>
              <a:rPr lang="en-US" sz="2000" dirty="0" err="1" smtClean="0"/>
              <a:t>GeV</a:t>
            </a:r>
            <a:r>
              <a:rPr lang="en-US" sz="2000" dirty="0" smtClean="0"/>
              <a:t> + </a:t>
            </a:r>
            <a:r>
              <a:rPr lang="en-US" sz="2000" dirty="0" smtClean="0">
                <a:solidFill>
                  <a:srgbClr val="FF0000"/>
                </a:solidFill>
              </a:rPr>
              <a:t>22 days </a:t>
            </a:r>
            <a:r>
              <a:rPr lang="en-US" sz="2000" dirty="0" smtClean="0"/>
              <a:t>@ 8.8 </a:t>
            </a:r>
            <a:r>
              <a:rPr lang="en-US" sz="2000" dirty="0" err="1" smtClean="0"/>
              <a:t>GeV</a:t>
            </a:r>
            <a:r>
              <a:rPr lang="en-US" sz="2000" dirty="0" smtClean="0"/>
              <a:t> (Coverage + RC) + </a:t>
            </a:r>
            <a:r>
              <a:rPr lang="en-US" sz="2000" dirty="0" smtClean="0">
                <a:solidFill>
                  <a:srgbClr val="FF0000"/>
                </a:solidFill>
              </a:rPr>
              <a:t>10 days </a:t>
            </a:r>
            <a:r>
              <a:rPr lang="en-US" sz="2000" dirty="0" smtClean="0"/>
              <a:t>on H/D (Dilution, FSI, Mechanism) + </a:t>
            </a:r>
            <a:r>
              <a:rPr lang="en-US" sz="2000" dirty="0" smtClean="0">
                <a:solidFill>
                  <a:srgbClr val="FF0000"/>
                </a:solidFill>
              </a:rPr>
              <a:t>8 days </a:t>
            </a:r>
            <a:r>
              <a:rPr lang="en-US" sz="2000" dirty="0" smtClean="0"/>
              <a:t>on calibration of new device + </a:t>
            </a:r>
            <a:r>
              <a:rPr lang="en-US" sz="2000" dirty="0" smtClean="0">
                <a:solidFill>
                  <a:srgbClr val="FF0000"/>
                </a:solidFill>
              </a:rPr>
              <a:t>35 days </a:t>
            </a:r>
            <a:r>
              <a:rPr lang="en-US" sz="2000" dirty="0" smtClean="0"/>
              <a:t>with </a:t>
            </a:r>
            <a:r>
              <a:rPr lang="en-US" sz="2000" smtClean="0"/>
              <a:t>longitudinal target spin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52400" y="333369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&lt;10% d quark tensor charge Collins Effect</a:t>
            </a:r>
          </a:p>
        </p:txBody>
      </p:sp>
      <p:pic>
        <p:nvPicPr>
          <p:cNvPr id="12" name="Picture 2" descr="E:\My Documents\my file\JLab\meeting\2011.08 PAC\plot\A_UL_pim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3714752"/>
            <a:ext cx="3840480" cy="245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3073702" y="5406522"/>
          <a:ext cx="488950" cy="442912"/>
        </p:xfrm>
        <a:graphic>
          <a:graphicData uri="http://schemas.openxmlformats.org/presentationml/2006/ole">
            <p:oleObj spid="_x0000_s25603" name="Equation" r:id="rId8" imgW="253800" imgH="228600" progId="">
              <p:embed/>
            </p:oleObj>
          </a:graphicData>
        </a:graphic>
      </p:graphicFrame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2357422" y="4500570"/>
            <a:ext cx="15239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92D050"/>
                </a:solidFill>
              </a:rPr>
              <a:t>First Neutron </a:t>
            </a:r>
            <a:r>
              <a:rPr lang="en-US" b="1" dirty="0" smtClean="0">
                <a:solidFill>
                  <a:srgbClr val="92D050"/>
                </a:solidFill>
              </a:rPr>
              <a:t>(</a:t>
            </a:r>
            <a:r>
              <a:rPr lang="en-US" b="1" baseline="30000" dirty="0" smtClean="0">
                <a:solidFill>
                  <a:srgbClr val="92D050"/>
                </a:solidFill>
              </a:rPr>
              <a:t>3</a:t>
            </a:r>
            <a:r>
              <a:rPr lang="en-US" b="1" dirty="0" smtClean="0">
                <a:solidFill>
                  <a:srgbClr val="92D050"/>
                </a:solidFill>
              </a:rPr>
              <a:t>He) Data</a:t>
            </a:r>
            <a:endParaRPr lang="en-US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SoLID</a:t>
            </a:r>
            <a:r>
              <a:rPr lang="en-US" dirty="0" smtClean="0"/>
              <a:t>-Spin (SSA + DSA on 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1214446"/>
          </a:xfrm>
        </p:spPr>
        <p:txBody>
          <a:bodyPr>
            <a:normAutofit/>
          </a:bodyPr>
          <a:lstStyle/>
          <a:p>
            <a:r>
              <a:rPr lang="en-US" dirty="0" smtClean="0"/>
              <a:t>We measure asymmetries (a few 10</a:t>
            </a:r>
            <a:r>
              <a:rPr lang="en-US" baseline="30000" dirty="0" smtClean="0"/>
              <a:t>-4 </a:t>
            </a:r>
            <a:r>
              <a:rPr lang="en-US" dirty="0" smtClean="0">
                <a:sym typeface="Wingdings" pitchFamily="2" charset="2"/>
              </a:rPr>
              <a:t> a few 10</a:t>
            </a:r>
            <a:r>
              <a:rPr lang="en-US" baseline="30000" dirty="0" smtClean="0">
                <a:sym typeface="Wingdings" pitchFamily="2" charset="2"/>
              </a:rPr>
              <a:t>-2</a:t>
            </a:r>
            <a:r>
              <a:rPr lang="en-US" dirty="0" smtClean="0">
                <a:sym typeface="Wingdings" pitchFamily="2" charset="2"/>
              </a:rPr>
              <a:t>)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Total statistical </a:t>
            </a:r>
            <a:r>
              <a:rPr lang="en-US" dirty="0" smtClean="0">
                <a:sym typeface="Wingdings" pitchFamily="2" charset="2"/>
              </a:rPr>
              <a:t>precision &lt;10</a:t>
            </a:r>
            <a:r>
              <a:rPr lang="en-US" baseline="30000" dirty="0" smtClean="0">
                <a:sym typeface="Wingdings" pitchFamily="2" charset="2"/>
              </a:rPr>
              <a:t>-5</a:t>
            </a:r>
            <a:r>
              <a:rPr lang="en-US" dirty="0" smtClean="0">
                <a:sym typeface="Wingdings" pitchFamily="2" charset="2"/>
              </a:rPr>
              <a:t>, Systematic: ~ 6% </a:t>
            </a:r>
            <a:r>
              <a:rPr lang="en-US" sz="2400" dirty="0" smtClean="0">
                <a:sym typeface="Wingdings" pitchFamily="2" charset="2"/>
              </a:rPr>
              <a:t>x</a:t>
            </a:r>
            <a:r>
              <a:rPr lang="en-US" dirty="0" smtClean="0">
                <a:sym typeface="Wingdings" pitchFamily="2" charset="2"/>
              </a:rPr>
              <a:t> A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SoLID Brainstorm Meeting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</a:t>
            </a:fld>
            <a:endParaRPr lang="zh-CN" altLang="en-US"/>
          </a:p>
        </p:txBody>
      </p:sp>
      <p:pic>
        <p:nvPicPr>
          <p:cNvPr id="6" name="Content Placeholder 9" descr="3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1938861"/>
            <a:ext cx="5072066" cy="49191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714488"/>
            <a:ext cx="414337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Keys of </a:t>
            </a:r>
            <a:r>
              <a:rPr lang="en-US" sz="2400" dirty="0" err="1" smtClean="0"/>
              <a:t>SoLID</a:t>
            </a:r>
            <a:r>
              <a:rPr lang="en-US" sz="2400" dirty="0" smtClean="0"/>
              <a:t>:</a:t>
            </a:r>
          </a:p>
          <a:p>
            <a:r>
              <a:rPr lang="en-US" dirty="0" smtClean="0"/>
              <a:t>      Large Acceptance + High Luminosity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b="1" dirty="0" smtClean="0">
                <a:sym typeface="Wingdings" pitchFamily="2" charset="2"/>
              </a:rPr>
              <a:t>4-D</a:t>
            </a:r>
            <a:r>
              <a:rPr lang="en-US" dirty="0" smtClean="0">
                <a:sym typeface="Wingdings" pitchFamily="2" charset="2"/>
              </a:rPr>
              <a:t> mapping of asymmetries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 Tensor charge, TMDs …</a:t>
            </a:r>
          </a:p>
          <a:p>
            <a:pPr>
              <a:buFont typeface="Wingdings" pitchFamily="2" charset="2"/>
              <a:buChar char="à"/>
            </a:pPr>
            <a:r>
              <a:rPr lang="en-US" dirty="0" smtClean="0">
                <a:sym typeface="Wingdings" pitchFamily="2" charset="2"/>
              </a:rPr>
              <a:t>Lattice QCD, QCD Dynamics, Models.</a:t>
            </a:r>
          </a:p>
          <a:p>
            <a:pPr>
              <a:buFont typeface="Wingdings" pitchFamily="2" charset="2"/>
              <a:buChar char="à"/>
            </a:pP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Experimental Side:</a:t>
            </a:r>
          </a:p>
          <a:p>
            <a:r>
              <a:rPr lang="en-US" dirty="0" smtClean="0">
                <a:sym typeface="Wingdings" pitchFamily="2" charset="2"/>
              </a:rPr>
              <a:t>      Full </a:t>
            </a:r>
            <a:r>
              <a:rPr lang="en-US" dirty="0" err="1" smtClean="0">
                <a:sym typeface="Wingdings" pitchFamily="2" charset="2"/>
              </a:rPr>
              <a:t>Azimuthal</a:t>
            </a:r>
            <a:r>
              <a:rPr lang="en-US" dirty="0" smtClean="0">
                <a:sym typeface="Wingdings" pitchFamily="2" charset="2"/>
              </a:rPr>
              <a:t> Angular Coverage</a:t>
            </a:r>
          </a:p>
          <a:p>
            <a:r>
              <a:rPr lang="en-US" dirty="0" smtClean="0">
                <a:sym typeface="Wingdings" pitchFamily="2" charset="2"/>
              </a:rPr>
              <a:t> Double Cancellation in Asymmetries (both acceptance and luminosity fluctuation)</a:t>
            </a:r>
            <a:endParaRPr lang="en-US" u="sng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      + Fast Spin Flip for SSA </a:t>
            </a:r>
          </a:p>
          <a:p>
            <a:pPr>
              <a:buFont typeface="Wingdings" pitchFamily="2" charset="2"/>
              <a:buChar char="à"/>
            </a:pPr>
            <a:r>
              <a:rPr lang="en-US" u="sng" dirty="0" smtClean="0">
                <a:sym typeface="Wingdings" pitchFamily="2" charset="2"/>
              </a:rPr>
              <a:t>Control False Asymmetry </a:t>
            </a:r>
          </a:p>
          <a:p>
            <a:pPr>
              <a:buFont typeface="Wingdings" pitchFamily="2" charset="2"/>
              <a:buChar char="à"/>
            </a:pP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Challenges: </a:t>
            </a:r>
          </a:p>
          <a:p>
            <a:r>
              <a:rPr lang="en-US" dirty="0" smtClean="0">
                <a:sym typeface="Wingdings" pitchFamily="2" charset="2"/>
              </a:rPr>
              <a:t> Detectors Performance in high luminosity environment (GEM…) </a:t>
            </a:r>
          </a:p>
          <a:p>
            <a:r>
              <a:rPr lang="en-US" dirty="0" smtClean="0">
                <a:sym typeface="Wingdings" pitchFamily="2" charset="2"/>
              </a:rPr>
              <a:t> Fast DAQ (Hall D Standard, Other Halls)</a:t>
            </a:r>
            <a:endParaRPr lang="en-US" dirty="0" smtClean="0"/>
          </a:p>
          <a:p>
            <a:r>
              <a:rPr lang="en-US" dirty="0" smtClean="0"/>
              <a:t>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/>
          <a:lstStyle/>
          <a:p>
            <a:r>
              <a:rPr lang="en-US" dirty="0" smtClean="0"/>
              <a:t>Requirement of SIDIS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785794"/>
            <a:ext cx="4643438" cy="607220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Kinematics Coverage:	</a:t>
            </a:r>
          </a:p>
          <a:p>
            <a:pPr lvl="1"/>
            <a:r>
              <a:rPr lang="en-US" sz="2000" b="1" dirty="0" smtClean="0"/>
              <a:t>0.05 </a:t>
            </a:r>
            <a:r>
              <a:rPr lang="en-US" sz="2000" b="1" dirty="0" smtClean="0">
                <a:sym typeface="Wingdings" pitchFamily="2" charset="2"/>
              </a:rPr>
              <a:t>~ 0.6 in x (valence)</a:t>
            </a:r>
          </a:p>
          <a:p>
            <a:pPr lvl="1"/>
            <a:r>
              <a:rPr lang="en-US" sz="2000" b="1" dirty="0" smtClean="0">
                <a:sym typeface="Wingdings" pitchFamily="2" charset="2"/>
              </a:rPr>
              <a:t>0.3 ~ 0.7 in z (factorization region)</a:t>
            </a:r>
          </a:p>
          <a:p>
            <a:pPr lvl="1"/>
            <a:r>
              <a:rPr lang="en-US" sz="2000" b="1" dirty="0" smtClean="0">
                <a:sym typeface="Wingdings" pitchFamily="2" charset="2"/>
              </a:rPr>
              <a:t>P</a:t>
            </a:r>
            <a:r>
              <a:rPr lang="en-US" sz="2000" b="1" baseline="-25000" dirty="0" smtClean="0">
                <a:sym typeface="Wingdings" pitchFamily="2" charset="2"/>
              </a:rPr>
              <a:t>T</a:t>
            </a:r>
            <a:r>
              <a:rPr lang="en-US" sz="2000" b="1" dirty="0" smtClean="0">
                <a:sym typeface="Wingdings" pitchFamily="2" charset="2"/>
              </a:rPr>
              <a:t> up to ~ 1 </a:t>
            </a:r>
            <a:r>
              <a:rPr lang="en-US" sz="2000" b="1" dirty="0" err="1" smtClean="0">
                <a:sym typeface="Wingdings" pitchFamily="2" charset="2"/>
              </a:rPr>
              <a:t>GeV</a:t>
            </a:r>
            <a:r>
              <a:rPr lang="en-US" sz="2000" b="1" dirty="0" smtClean="0">
                <a:sym typeface="Wingdings" pitchFamily="2" charset="2"/>
              </a:rPr>
              <a:t> (TMD Physics)</a:t>
            </a:r>
          </a:p>
          <a:p>
            <a:pPr lvl="1"/>
            <a:r>
              <a:rPr lang="en-US" sz="2000" b="1" dirty="0" smtClean="0">
                <a:sym typeface="Wingdings" pitchFamily="2" charset="2"/>
              </a:rPr>
              <a:t>Fixed target  Q</a:t>
            </a:r>
            <a:r>
              <a:rPr lang="en-US" sz="2000" b="1" baseline="30000" dirty="0" smtClean="0">
                <a:sym typeface="Wingdings" pitchFamily="2" charset="2"/>
              </a:rPr>
              <a:t>2</a:t>
            </a:r>
            <a:r>
              <a:rPr lang="en-US" sz="2000" b="1" dirty="0" smtClean="0">
                <a:sym typeface="Wingdings" pitchFamily="2" charset="2"/>
              </a:rPr>
              <a:t> coverage 1-8 GeV</a:t>
            </a:r>
            <a:r>
              <a:rPr lang="en-US" sz="2000" b="1" baseline="30000" dirty="0" smtClean="0">
                <a:sym typeface="Wingdings" pitchFamily="2" charset="2"/>
              </a:rPr>
              <a:t>2 </a:t>
            </a:r>
            <a:r>
              <a:rPr lang="en-US" sz="2000" b="1" dirty="0" smtClean="0">
                <a:sym typeface="Wingdings" pitchFamily="2" charset="2"/>
              </a:rPr>
              <a:t>(~ 2 GeV</a:t>
            </a:r>
            <a:r>
              <a:rPr lang="en-US" sz="2000" b="1" baseline="30000" dirty="0" smtClean="0">
                <a:sym typeface="Wingdings" pitchFamily="2" charset="2"/>
              </a:rPr>
              <a:t>2</a:t>
            </a:r>
            <a:r>
              <a:rPr lang="en-US" sz="2000" b="1" dirty="0" smtClean="0">
                <a:sym typeface="Wingdings" pitchFamily="2" charset="2"/>
              </a:rPr>
              <a:t> in </a:t>
            </a:r>
            <a:r>
              <a:rPr lang="el-GR" sz="2000" b="1" dirty="0" smtClean="0">
                <a:sym typeface="Wingdings" pitchFamily="2" charset="2"/>
              </a:rPr>
              <a:t>Δ</a:t>
            </a:r>
            <a:r>
              <a:rPr lang="en-US" sz="2000" b="1" dirty="0" smtClean="0">
                <a:sym typeface="Wingdings" pitchFamily="2" charset="2"/>
              </a:rPr>
              <a:t>Q</a:t>
            </a:r>
            <a:r>
              <a:rPr lang="en-US" sz="2000" b="1" baseline="30000" dirty="0" smtClean="0">
                <a:sym typeface="Wingdings" pitchFamily="2" charset="2"/>
              </a:rPr>
              <a:t>2</a:t>
            </a:r>
            <a:r>
              <a:rPr lang="en-US" sz="2000" b="1" dirty="0" smtClean="0">
                <a:sym typeface="Wingdings" pitchFamily="2" charset="2"/>
              </a:rPr>
              <a:t> at fixed x)</a:t>
            </a:r>
          </a:p>
          <a:p>
            <a:r>
              <a:rPr lang="en-US" sz="2400" dirty="0" err="1" smtClean="0"/>
              <a:t>Luminoisity</a:t>
            </a:r>
            <a:r>
              <a:rPr lang="en-US" sz="2400" dirty="0" smtClean="0"/>
              <a:t>:</a:t>
            </a:r>
          </a:p>
          <a:p>
            <a:pPr lvl="1"/>
            <a:r>
              <a:rPr lang="en-US" sz="2000" b="1" dirty="0" err="1" smtClean="0"/>
              <a:t>Unpolarized</a:t>
            </a:r>
            <a:r>
              <a:rPr lang="en-US" sz="2000" b="1" dirty="0" smtClean="0"/>
              <a:t> ~ 10</a:t>
            </a:r>
            <a:r>
              <a:rPr lang="en-US" sz="2000" b="1" baseline="30000" dirty="0" smtClean="0"/>
              <a:t>37</a:t>
            </a:r>
            <a:r>
              <a:rPr lang="en-US" sz="2000" b="1" dirty="0" smtClean="0"/>
              <a:t> N/cm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/s</a:t>
            </a:r>
          </a:p>
          <a:p>
            <a:r>
              <a:rPr lang="en-US" sz="2400" dirty="0" smtClean="0"/>
              <a:t>Polarized 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He Target:</a:t>
            </a:r>
          </a:p>
          <a:p>
            <a:pPr lvl="1"/>
            <a:r>
              <a:rPr lang="en-US" sz="2000" b="1" dirty="0" smtClean="0"/>
              <a:t>~ 60% higher polarization</a:t>
            </a:r>
          </a:p>
          <a:p>
            <a:pPr lvl="1"/>
            <a:r>
              <a:rPr lang="en-US" sz="2000" b="1" dirty="0" smtClean="0"/>
              <a:t>Fast spin flip (&lt;20 </a:t>
            </a:r>
            <a:r>
              <a:rPr lang="en-US" sz="2000" b="1" dirty="0" err="1" smtClean="0"/>
              <a:t>mins</a:t>
            </a:r>
            <a:r>
              <a:rPr lang="en-US" sz="2000" b="1" dirty="0" smtClean="0"/>
              <a:t>)</a:t>
            </a:r>
          </a:p>
          <a:p>
            <a:r>
              <a:rPr lang="en-US" sz="2400" dirty="0" smtClean="0"/>
              <a:t>Electron PID:</a:t>
            </a:r>
          </a:p>
          <a:p>
            <a:pPr lvl="1"/>
            <a:r>
              <a:rPr lang="en-US" sz="2000" b="1" dirty="0" smtClean="0"/>
              <a:t>&lt;1% </a:t>
            </a:r>
            <a:r>
              <a:rPr lang="en-US" sz="2000" b="1" dirty="0" err="1" smtClean="0"/>
              <a:t>Pion</a:t>
            </a:r>
            <a:r>
              <a:rPr lang="en-US" sz="2000" b="1" dirty="0" smtClean="0"/>
              <a:t> contamination (asymmetry point of view)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785794"/>
            <a:ext cx="4495800" cy="6072206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Pion</a:t>
            </a:r>
            <a:r>
              <a:rPr lang="en-US" sz="2400" dirty="0" smtClean="0"/>
              <a:t> PID:</a:t>
            </a:r>
          </a:p>
          <a:p>
            <a:pPr lvl="1"/>
            <a:r>
              <a:rPr lang="en-US" sz="2000" b="1" dirty="0" smtClean="0"/>
              <a:t>&lt;1% </a:t>
            </a:r>
            <a:r>
              <a:rPr lang="en-US" sz="2000" b="1" dirty="0" err="1" smtClean="0"/>
              <a:t>Kaons</a:t>
            </a:r>
            <a:r>
              <a:rPr lang="en-US" sz="2000" b="1" dirty="0" smtClean="0"/>
              <a:t> and Protons</a:t>
            </a:r>
          </a:p>
          <a:p>
            <a:pPr lvl="1"/>
            <a:r>
              <a:rPr lang="en-US" sz="2000" b="1" dirty="0" smtClean="0"/>
              <a:t>&lt;1% electron contamination</a:t>
            </a:r>
          </a:p>
          <a:p>
            <a:r>
              <a:rPr lang="en-US" sz="2400" dirty="0" smtClean="0"/>
              <a:t>Optics of Reconstruction:</a:t>
            </a:r>
          </a:p>
          <a:p>
            <a:pPr lvl="1"/>
            <a:r>
              <a:rPr lang="en-US" sz="2000" b="1" dirty="0" smtClean="0"/>
              <a:t>&lt; a few % in </a:t>
            </a:r>
            <a:r>
              <a:rPr lang="el-GR" sz="2000" b="1" dirty="0" smtClean="0"/>
              <a:t>δ</a:t>
            </a:r>
            <a:r>
              <a:rPr lang="en-US" sz="2000" b="1" dirty="0" smtClean="0"/>
              <a:t>P/P.</a:t>
            </a:r>
          </a:p>
          <a:p>
            <a:pPr lvl="1"/>
            <a:r>
              <a:rPr lang="en-US" sz="2000" b="1" dirty="0" smtClean="0"/>
              <a:t>&lt; a few </a:t>
            </a:r>
            <a:r>
              <a:rPr lang="en-US" sz="2000" b="1" dirty="0" err="1" smtClean="0"/>
              <a:t>mr</a:t>
            </a:r>
            <a:r>
              <a:rPr lang="en-US" sz="2000" b="1" dirty="0" smtClean="0"/>
              <a:t> in polar angle.</a:t>
            </a:r>
          </a:p>
          <a:p>
            <a:pPr lvl="1"/>
            <a:r>
              <a:rPr lang="en-US" sz="2000" b="1" dirty="0" smtClean="0"/>
              <a:t>&lt; a few 10s </a:t>
            </a:r>
            <a:r>
              <a:rPr lang="en-US" sz="2000" b="1" dirty="0" err="1" smtClean="0"/>
              <a:t>mr</a:t>
            </a:r>
            <a:r>
              <a:rPr lang="en-US" sz="2000" b="1" dirty="0" smtClean="0"/>
              <a:t> in </a:t>
            </a:r>
            <a:r>
              <a:rPr lang="en-US" sz="2000" b="1" dirty="0" err="1" smtClean="0"/>
              <a:t>azimuthal</a:t>
            </a:r>
            <a:r>
              <a:rPr lang="en-US" sz="2000" b="1" dirty="0" smtClean="0"/>
              <a:t> angle </a:t>
            </a:r>
          </a:p>
          <a:p>
            <a:pPr lvl="1"/>
            <a:r>
              <a:rPr lang="en-US" sz="2000" b="1" dirty="0" smtClean="0"/>
              <a:t>~ a few cm vertex resolution</a:t>
            </a:r>
          </a:p>
          <a:p>
            <a:pPr lvl="1"/>
            <a:r>
              <a:rPr lang="en-US" sz="2000" b="1" dirty="0" smtClean="0"/>
              <a:t>Similar precision required</a:t>
            </a:r>
            <a:r>
              <a:rPr lang="en-US" sz="2000" b="1" dirty="0" smtClean="0"/>
              <a:t>.</a:t>
            </a:r>
          </a:p>
          <a:p>
            <a:pPr lvl="1"/>
            <a:r>
              <a:rPr lang="en-US" sz="2000" b="1" dirty="0" smtClean="0"/>
              <a:t>A factor of 2-3 better </a:t>
            </a:r>
            <a:r>
              <a:rPr lang="en-US" sz="2000" b="1" smtClean="0"/>
              <a:t>already achieved in MC.</a:t>
            </a:r>
            <a:endParaRPr lang="en-US" sz="2000" b="1" dirty="0" smtClean="0"/>
          </a:p>
          <a:p>
            <a:r>
              <a:rPr lang="en-US" sz="2400" dirty="0" smtClean="0"/>
              <a:t>DAQ:</a:t>
            </a:r>
          </a:p>
          <a:p>
            <a:pPr lvl="1"/>
            <a:r>
              <a:rPr lang="en-US" sz="2000" b="1" dirty="0" smtClean="0"/>
              <a:t>~ 3kHz Physics Coincidence</a:t>
            </a:r>
            <a:endParaRPr lang="en-US" sz="2000" dirty="0" smtClean="0"/>
          </a:p>
          <a:p>
            <a:pPr lvl="1"/>
            <a:r>
              <a:rPr lang="en-US" sz="2000" dirty="0" smtClean="0"/>
              <a:t>~ 200 kHz Single electron</a:t>
            </a:r>
          </a:p>
          <a:p>
            <a:pPr lvl="1"/>
            <a:r>
              <a:rPr lang="en-US" sz="2000" dirty="0" smtClean="0"/>
              <a:t>~ 50 kHz Coincidence</a:t>
            </a:r>
          </a:p>
          <a:p>
            <a:pPr lvl="1"/>
            <a:r>
              <a:rPr lang="en-US" sz="2000" b="1" dirty="0" smtClean="0"/>
              <a:t>Limits: 300 MB/s to tape. </a:t>
            </a:r>
          </a:p>
          <a:p>
            <a:endParaRPr lang="en-US" b="1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SoLID Brainstorm Meeting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Conceptual Design with </a:t>
            </a:r>
            <a:r>
              <a:rPr lang="en-US" dirty="0" err="1" smtClean="0"/>
              <a:t>BaBar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SoLID Brainstorm Meeting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</a:t>
            </a:fld>
            <a:endParaRPr lang="zh-CN" alt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85254"/>
            <a:ext cx="8310561" cy="607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500166" y="2357430"/>
            <a:ext cx="42862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/>
          <a:lstStyle/>
          <a:p>
            <a:r>
              <a:rPr lang="en-US" dirty="0" smtClean="0"/>
              <a:t>Special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85794"/>
            <a:ext cx="4495800" cy="6072206"/>
          </a:xfrm>
        </p:spPr>
        <p:txBody>
          <a:bodyPr>
            <a:normAutofit fontScale="92500" lnSpcReduction="10000"/>
          </a:bodyPr>
          <a:lstStyle/>
          <a:p>
            <a:r>
              <a:rPr lang="en-US" sz="2400" u="sng" dirty="0" smtClean="0"/>
              <a:t>Uniformity:</a:t>
            </a:r>
          </a:p>
          <a:p>
            <a:pPr lvl="1"/>
            <a:r>
              <a:rPr lang="en-US" sz="2000" dirty="0" smtClean="0"/>
              <a:t>E.g. Design of Detector Support Structure to minimize holes in acceptance (especially in </a:t>
            </a:r>
            <a:r>
              <a:rPr lang="en-US" sz="2000" dirty="0" err="1" smtClean="0"/>
              <a:t>azimuthal</a:t>
            </a:r>
            <a:r>
              <a:rPr lang="en-US" sz="2000" dirty="0" smtClean="0"/>
              <a:t> angle)</a:t>
            </a:r>
          </a:p>
          <a:p>
            <a:r>
              <a:rPr lang="en-US" sz="2400" u="sng" dirty="0" smtClean="0"/>
              <a:t>Background in Detectors</a:t>
            </a:r>
            <a:endParaRPr lang="en-US" sz="2000" dirty="0" smtClean="0"/>
          </a:p>
          <a:p>
            <a:r>
              <a:rPr lang="en-US" sz="2600" u="sng" dirty="0" smtClean="0"/>
              <a:t>Radiation:</a:t>
            </a:r>
          </a:p>
          <a:p>
            <a:pPr lvl="1"/>
            <a:r>
              <a:rPr lang="en-US" sz="2200" dirty="0" smtClean="0"/>
              <a:t>Design of Detector front end electronics and calorimeter</a:t>
            </a:r>
          </a:p>
          <a:p>
            <a:pPr lvl="2"/>
            <a:r>
              <a:rPr lang="en-US" sz="1900" dirty="0" smtClean="0"/>
              <a:t>Minimize radiation damage</a:t>
            </a:r>
          </a:p>
          <a:p>
            <a:pPr lvl="2"/>
            <a:r>
              <a:rPr lang="en-US" sz="1900" dirty="0" smtClean="0"/>
              <a:t>Maximize radiation hardness of design.</a:t>
            </a:r>
          </a:p>
          <a:p>
            <a:r>
              <a:rPr lang="en-US" sz="2400" dirty="0" smtClean="0"/>
              <a:t>Multiple New Detectors:</a:t>
            </a:r>
          </a:p>
          <a:p>
            <a:pPr lvl="1"/>
            <a:r>
              <a:rPr lang="en-US" sz="2000" dirty="0" smtClean="0"/>
              <a:t>Need dedicated time to </a:t>
            </a:r>
            <a:r>
              <a:rPr lang="en-US" sz="2000" u="sng" dirty="0" smtClean="0"/>
              <a:t>commission</a:t>
            </a:r>
            <a:r>
              <a:rPr lang="en-US" sz="2000" dirty="0" smtClean="0"/>
              <a:t> detectors and system integration. </a:t>
            </a:r>
          </a:p>
          <a:p>
            <a:pPr lvl="1"/>
            <a:r>
              <a:rPr lang="en-US" sz="2000" dirty="0" smtClean="0"/>
              <a:t>Multiple/Staged  beam tests needed for detector R&amp;D. </a:t>
            </a:r>
          </a:p>
          <a:p>
            <a:pPr lvl="1"/>
            <a:r>
              <a:rPr lang="en-US" sz="2000" dirty="0" smtClean="0"/>
              <a:t>Detailed Integration Plan.</a:t>
            </a:r>
          </a:p>
          <a:p>
            <a:endParaRPr lang="en-US" sz="2800" dirty="0" smtClean="0"/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85794"/>
            <a:ext cx="4495800" cy="6072206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Mechanical Design:</a:t>
            </a:r>
          </a:p>
          <a:p>
            <a:pPr lvl="1"/>
            <a:r>
              <a:rPr lang="en-US" sz="2000" dirty="0" smtClean="0"/>
              <a:t>Compact</a:t>
            </a:r>
          </a:p>
          <a:p>
            <a:pPr lvl="1"/>
            <a:r>
              <a:rPr lang="en-US" sz="2000" dirty="0" smtClean="0"/>
              <a:t>Detector maintenance</a:t>
            </a:r>
          </a:p>
          <a:p>
            <a:pPr lvl="1"/>
            <a:r>
              <a:rPr lang="en-US" sz="2000" dirty="0" smtClean="0"/>
              <a:t>Cable layout</a:t>
            </a:r>
            <a:endParaRPr lang="en-US" sz="2600" dirty="0" smtClean="0"/>
          </a:p>
          <a:p>
            <a:pPr lvl="1"/>
            <a:r>
              <a:rPr lang="en-US" sz="2200" dirty="0" smtClean="0"/>
              <a:t>Switch plan among different configurations:</a:t>
            </a:r>
          </a:p>
          <a:p>
            <a:pPr lvl="2"/>
            <a:r>
              <a:rPr lang="en-US" sz="1900" dirty="0" smtClean="0"/>
              <a:t>Transverse vs. Longitudinal</a:t>
            </a:r>
          </a:p>
          <a:p>
            <a:pPr lvl="2"/>
            <a:r>
              <a:rPr lang="en-US" sz="1900" dirty="0" smtClean="0"/>
              <a:t>SIDIS vs. PVDIS</a:t>
            </a:r>
          </a:p>
          <a:p>
            <a:pPr lvl="1"/>
            <a:r>
              <a:rPr lang="en-US" sz="2200" dirty="0" smtClean="0"/>
              <a:t>Strong Engineering Support</a:t>
            </a:r>
          </a:p>
          <a:p>
            <a:r>
              <a:rPr lang="en-US" sz="2200" dirty="0" smtClean="0"/>
              <a:t>Procedure to quick establishment of detector performance</a:t>
            </a:r>
            <a:r>
              <a:rPr lang="en-US" sz="2600" dirty="0" smtClean="0"/>
              <a:t>.</a:t>
            </a:r>
          </a:p>
          <a:p>
            <a:pPr lvl="1"/>
            <a:r>
              <a:rPr lang="en-US" sz="2200" dirty="0" smtClean="0"/>
              <a:t>Position of Tracking detectors</a:t>
            </a:r>
          </a:p>
          <a:p>
            <a:pPr lvl="1"/>
            <a:r>
              <a:rPr lang="en-US" sz="2200" dirty="0" smtClean="0"/>
              <a:t>Energy response in Calorimeter</a:t>
            </a:r>
          </a:p>
          <a:p>
            <a:pPr lvl="1"/>
            <a:r>
              <a:rPr lang="en-US" sz="2200" dirty="0" smtClean="0"/>
              <a:t>Background/Gain in Gas Cerenkov.</a:t>
            </a:r>
          </a:p>
          <a:p>
            <a:pPr lvl="1"/>
            <a:r>
              <a:rPr lang="en-US" sz="2200" dirty="0" smtClean="0"/>
              <a:t>Physics asymmetry in single </a:t>
            </a:r>
            <a:r>
              <a:rPr lang="en-US" sz="2200" dirty="0" err="1" smtClean="0"/>
              <a:t>hadron</a:t>
            </a:r>
            <a:r>
              <a:rPr lang="en-US" sz="2200" dirty="0" smtClean="0"/>
              <a:t>, and zero PV  will help in this.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err="1" smtClean="0"/>
              <a:t>SoLID</a:t>
            </a:r>
            <a:r>
              <a:rPr lang="en-US" altLang="zh-CN" dirty="0" smtClean="0"/>
              <a:t> Brainstorm Meeting</a:t>
            </a: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5572164" cy="64291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 pitchFamily="-65" charset="0"/>
                <a:ea typeface="ヒラギノ角ゴ Pro W3" pitchFamily="-65" charset="-128"/>
              </a:rPr>
              <a:t>Motivation for PVDIS</a:t>
            </a: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223830" y="4662502"/>
          <a:ext cx="3175000" cy="655638"/>
        </p:xfrm>
        <a:graphic>
          <a:graphicData uri="http://schemas.openxmlformats.org/presentationml/2006/ole">
            <p:oleObj spid="_x0000_s2050" name="Equation" r:id="rId3" imgW="2336800" imgH="482600" progId="">
              <p:embed/>
            </p:oleObj>
          </a:graphicData>
        </a:graphic>
      </p:graphicFrame>
      <p:pic>
        <p:nvPicPr>
          <p:cNvPr id="18440" name="Picture 4" descr="du_New90day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500042"/>
            <a:ext cx="2734356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285720" y="5786454"/>
            <a:ext cx="3200400" cy="762000"/>
            <a:chOff x="-3629060" y="7524797"/>
            <a:chExt cx="3733800" cy="990600"/>
          </a:xfrm>
        </p:grpSpPr>
        <p:graphicFrame>
          <p:nvGraphicFramePr>
            <p:cNvPr id="18437" name="Object 5"/>
            <p:cNvGraphicFramePr>
              <a:graphicFrameLocks noChangeAspect="1"/>
            </p:cNvGraphicFramePr>
            <p:nvPr/>
          </p:nvGraphicFramePr>
          <p:xfrm>
            <a:off x="-3629060" y="7617666"/>
            <a:ext cx="3554413" cy="800101"/>
          </p:xfrm>
          <a:graphic>
            <a:graphicData uri="http://schemas.openxmlformats.org/presentationml/2006/ole">
              <p:oleObj spid="_x0000_s2053" name="Equation" r:id="rId5" imgW="1917700" imgH="431800" progId="">
                <p:embed/>
              </p:oleObj>
            </a:graphicData>
          </a:graphic>
        </p:graphicFrame>
        <p:sp>
          <p:nvSpPr>
            <p:cNvPr id="33" name="Rounded Rectangle 32"/>
            <p:cNvSpPr>
              <a:spLocks noChangeArrowheads="1"/>
            </p:cNvSpPr>
            <p:nvPr/>
          </p:nvSpPr>
          <p:spPr bwMode="auto">
            <a:xfrm>
              <a:off x="-3629060" y="7524797"/>
              <a:ext cx="3733800" cy="990600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rgbClr val="8064A2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18442" name="Picture 8" descr="diagrams"/>
          <p:cNvPicPr>
            <a:picLocks noChangeAspect="1" noChangeArrowheads="1"/>
          </p:cNvPicPr>
          <p:nvPr/>
        </p:nvPicPr>
        <p:blipFill>
          <a:blip r:embed="rId6" cstate="print"/>
          <a:srcRect l="4582" t="49593" r="67924" b="16170"/>
          <a:stretch>
            <a:fillRect/>
          </a:stretch>
        </p:blipFill>
        <p:spPr bwMode="auto">
          <a:xfrm>
            <a:off x="3371840" y="1862118"/>
            <a:ext cx="228600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909630" y="3824302"/>
          <a:ext cx="1833563" cy="622300"/>
        </p:xfrm>
        <a:graphic>
          <a:graphicData uri="http://schemas.openxmlformats.org/presentationml/2006/ole">
            <p:oleObj spid="_x0000_s2051" name="Equation" r:id="rId7" imgW="1346200" imgH="457200" progId="Equation.3">
              <p:embed/>
            </p:oleObj>
          </a:graphicData>
        </a:graphic>
      </p:graphicFrame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357158" y="1614482"/>
          <a:ext cx="2212975" cy="1100138"/>
        </p:xfrm>
        <a:graphic>
          <a:graphicData uri="http://schemas.openxmlformats.org/presentationml/2006/ole">
            <p:oleObj spid="_x0000_s2052" name="Equation" r:id="rId8" imgW="1358900" imgH="673100" progId="">
              <p:embed/>
            </p:oleObj>
          </a:graphicData>
        </a:graphic>
      </p:graphicFrame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433358" y="852482"/>
            <a:ext cx="2338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C0000"/>
                </a:solidFill>
              </a:rPr>
              <a:t>Standard Model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452430" y="3290902"/>
            <a:ext cx="2878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0000"/>
                </a:solidFill>
              </a:rPr>
              <a:t>CSV at Quark Level</a:t>
            </a: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3143240" y="642918"/>
            <a:ext cx="25527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CC0000"/>
                </a:solidFill>
              </a:rPr>
              <a:t>Di-quarks in</a:t>
            </a:r>
          </a:p>
          <a:p>
            <a:pPr algn="ctr"/>
            <a:r>
              <a:rPr lang="en-US" sz="2400" dirty="0">
                <a:solidFill>
                  <a:srgbClr val="CC0000"/>
                </a:solidFill>
              </a:rPr>
              <a:t>the nucleon</a:t>
            </a:r>
          </a:p>
          <a:p>
            <a:pPr algn="ctr"/>
            <a:r>
              <a:rPr lang="en-US" sz="2400" dirty="0">
                <a:solidFill>
                  <a:srgbClr val="CC0000"/>
                </a:solidFill>
              </a:rPr>
              <a:t>(Q</a:t>
            </a:r>
            <a:r>
              <a:rPr lang="en-US" sz="2400" baseline="30000" dirty="0">
                <a:solidFill>
                  <a:srgbClr val="CC0000"/>
                </a:solidFill>
              </a:rPr>
              <a:t>2</a:t>
            </a:r>
            <a:r>
              <a:rPr lang="en-US" sz="2400" dirty="0">
                <a:solidFill>
                  <a:srgbClr val="CC0000"/>
                </a:solidFill>
              </a:rPr>
              <a:t> Dependence)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6515128" y="0"/>
            <a:ext cx="26288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C0000"/>
                </a:solidFill>
              </a:rPr>
              <a:t>d/u </a:t>
            </a:r>
            <a:r>
              <a:rPr lang="en-US" sz="2400" dirty="0" smtClean="0">
                <a:solidFill>
                  <a:srgbClr val="CC0000"/>
                </a:solidFill>
              </a:rPr>
              <a:t>for Hydrogen</a:t>
            </a:r>
            <a:endParaRPr lang="en-US" sz="2400" dirty="0">
              <a:solidFill>
                <a:srgbClr val="CC0000"/>
              </a:solidFill>
            </a:endParaRP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71406" y="571480"/>
            <a:ext cx="2857520" cy="2590800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6147359" y="57152"/>
            <a:ext cx="2996641" cy="2943220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71430" y="3290902"/>
            <a:ext cx="3429000" cy="2209800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3219440" y="719118"/>
            <a:ext cx="2438400" cy="2133600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" name="Content Placeholder 6" descr="deut_BinEstimate.eps"/>
          <p:cNvPicPr>
            <a:picLocks noChangeAspect="1"/>
          </p:cNvPicPr>
          <p:nvPr/>
        </p:nvPicPr>
        <p:blipFill>
          <a:blip r:embed="rId9" cstate="print">
            <a:lum bright="-18000" contrast="24000"/>
          </a:blip>
          <a:srcRect l="1572" t="1685" r="3723"/>
          <a:stretch>
            <a:fillRect/>
          </a:stretch>
        </p:blipFill>
        <p:spPr>
          <a:xfrm>
            <a:off x="3764192" y="3286124"/>
            <a:ext cx="5379808" cy="3571876"/>
          </a:xfrm>
          <a:prstGeom prst="rect">
            <a:avLst/>
          </a:prstGeom>
        </p:spPr>
      </p:pic>
      <p:grpSp>
        <p:nvGrpSpPr>
          <p:cNvPr id="21" name="Group 11"/>
          <p:cNvGrpSpPr>
            <a:grpSpLocks/>
          </p:cNvGrpSpPr>
          <p:nvPr/>
        </p:nvGrpSpPr>
        <p:grpSpPr bwMode="auto">
          <a:xfrm>
            <a:off x="4929190" y="3571876"/>
            <a:ext cx="2906532" cy="2473261"/>
            <a:chOff x="2593383" y="1600200"/>
            <a:chExt cx="5041232" cy="3568432"/>
          </a:xfrm>
        </p:grpSpPr>
        <p:sp>
          <p:nvSpPr>
            <p:cNvPr id="22" name="TextBox 7"/>
            <p:cNvSpPr txBox="1">
              <a:spLocks noChangeArrowheads="1"/>
            </p:cNvSpPr>
            <p:nvPr/>
          </p:nvSpPr>
          <p:spPr bwMode="auto">
            <a:xfrm>
              <a:off x="5594307" y="3275950"/>
              <a:ext cx="2040308" cy="369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Calibri" pitchFamily="34" charset="0"/>
                  <a:ea typeface="ＭＳ Ｐゴシック" charset="-128"/>
                </a:rPr>
                <a:t>4 months at 11 GeV</a:t>
              </a:r>
            </a:p>
          </p:txBody>
        </p:sp>
        <p:sp>
          <p:nvSpPr>
            <p:cNvPr id="23" name="TextBox 8"/>
            <p:cNvSpPr txBox="1">
              <a:spLocks noChangeArrowheads="1"/>
            </p:cNvSpPr>
            <p:nvPr/>
          </p:nvSpPr>
          <p:spPr bwMode="auto">
            <a:xfrm>
              <a:off x="4800410" y="4799359"/>
              <a:ext cx="2098028" cy="369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Calibri" pitchFamily="34" charset="0"/>
                  <a:ea typeface="ＭＳ Ｐゴシック" charset="-128"/>
                </a:rPr>
                <a:t>2 months at 6.6 GeV</a:t>
              </a:r>
            </a:p>
          </p:txBody>
        </p:sp>
        <p:sp>
          <p:nvSpPr>
            <p:cNvPr id="24" name="TextBox 9"/>
            <p:cNvSpPr txBox="1">
              <a:spLocks noChangeArrowheads="1"/>
            </p:cNvSpPr>
            <p:nvPr/>
          </p:nvSpPr>
          <p:spPr bwMode="auto">
            <a:xfrm>
              <a:off x="2593383" y="1600200"/>
              <a:ext cx="1824021" cy="923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Calibri" pitchFamily="34" charset="0"/>
                  <a:ea typeface="ＭＳ Ｐゴシック" charset="-128"/>
                </a:rPr>
                <a:t>Error bar </a:t>
              </a:r>
              <a:r>
                <a:rPr lang="en-US" dirty="0" err="1">
                  <a:solidFill>
                    <a:srgbClr val="000000"/>
                  </a:solidFill>
                  <a:latin typeface="Calibri" pitchFamily="34" charset="0"/>
                  <a:ea typeface="ＭＳ Ｐゴシック" charset="-128"/>
                </a:rPr>
                <a:t>σ</a:t>
              </a:r>
              <a:r>
                <a:rPr lang="en-US" baseline="-25000" dirty="0" err="1">
                  <a:solidFill>
                    <a:srgbClr val="000000"/>
                  </a:solidFill>
                  <a:latin typeface="Calibri" pitchFamily="34" charset="0"/>
                  <a:ea typeface="ＭＳ Ｐゴシック" charset="-128"/>
                </a:rPr>
                <a:t>A</a:t>
              </a:r>
              <a:r>
                <a:rPr lang="en-US" dirty="0">
                  <a:solidFill>
                    <a:srgbClr val="000000"/>
                  </a:solidFill>
                  <a:latin typeface="Calibri" pitchFamily="34" charset="0"/>
                  <a:ea typeface="ＭＳ Ｐゴシック" charset="-128"/>
                </a:rPr>
                <a:t>/A(%) shown at center of bins in Q</a:t>
              </a:r>
              <a:r>
                <a:rPr lang="en-US" baseline="30000" dirty="0">
                  <a:solidFill>
                    <a:srgbClr val="000000"/>
                  </a:solidFill>
                  <a:latin typeface="Calibri" pitchFamily="34" charset="0"/>
                  <a:ea typeface="ＭＳ Ｐゴシック" charset="-128"/>
                </a:rPr>
                <a:t>2</a:t>
              </a:r>
              <a:r>
                <a:rPr lang="en-US" dirty="0">
                  <a:solidFill>
                    <a:srgbClr val="000000"/>
                  </a:solidFill>
                  <a:latin typeface="Calibri" pitchFamily="34" charset="0"/>
                  <a:ea typeface="ＭＳ Ｐゴシック" charset="-128"/>
                </a:rPr>
                <a:t>, x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00108"/>
          </a:xfrm>
        </p:spPr>
        <p:txBody>
          <a:bodyPr/>
          <a:lstStyle/>
          <a:p>
            <a:r>
              <a:rPr lang="en-US" dirty="0" smtClean="0"/>
              <a:t>Summary of Requirement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1000108"/>
            <a:ext cx="4643438" cy="585789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0.5% precision over broad kinematics range. </a:t>
            </a:r>
          </a:p>
          <a:p>
            <a:pPr lvl="1"/>
            <a:r>
              <a:rPr lang="en-US" dirty="0" smtClean="0"/>
              <a:t>Beam </a:t>
            </a:r>
            <a:r>
              <a:rPr lang="en-US" dirty="0" err="1" smtClean="0"/>
              <a:t>Polarimetry</a:t>
            </a:r>
            <a:r>
              <a:rPr lang="en-US" dirty="0" smtClean="0"/>
              <a:t> (</a:t>
            </a:r>
            <a:r>
              <a:rPr lang="en-US" dirty="0" err="1" smtClean="0"/>
              <a:t>Paschke</a:t>
            </a:r>
            <a:r>
              <a:rPr lang="en-US" dirty="0" smtClean="0"/>
              <a:t> )</a:t>
            </a:r>
          </a:p>
          <a:p>
            <a:pPr lvl="1"/>
            <a:r>
              <a:rPr lang="en-US" dirty="0" smtClean="0"/>
              <a:t>Control false asymmetries in PID/Tracking.</a:t>
            </a:r>
          </a:p>
          <a:p>
            <a:r>
              <a:rPr lang="en-US" dirty="0" smtClean="0"/>
              <a:t>New </a:t>
            </a:r>
            <a:r>
              <a:rPr lang="en-US" dirty="0" err="1" smtClean="0"/>
              <a:t>Cryotarget</a:t>
            </a:r>
            <a:r>
              <a:rPr lang="en-US" dirty="0" smtClean="0"/>
              <a:t> Design (Chen)</a:t>
            </a:r>
          </a:p>
          <a:p>
            <a:pPr lvl="1"/>
            <a:r>
              <a:rPr lang="en-US" dirty="0" smtClean="0"/>
              <a:t>Challenges in mechanical engineering.</a:t>
            </a:r>
          </a:p>
          <a:p>
            <a:pPr lvl="1"/>
            <a:r>
              <a:rPr lang="en-US" dirty="0" smtClean="0"/>
              <a:t>Control of false asymmetry.</a:t>
            </a:r>
          </a:p>
          <a:p>
            <a:r>
              <a:rPr lang="en-US" dirty="0" smtClean="0"/>
              <a:t>High luminosity 10</a:t>
            </a:r>
            <a:r>
              <a:rPr lang="en-US" baseline="30000" dirty="0" smtClean="0"/>
              <a:t>39</a:t>
            </a:r>
            <a:r>
              <a:rPr lang="en-US" dirty="0" smtClean="0"/>
              <a:t> </a:t>
            </a:r>
            <a:r>
              <a:rPr lang="en-US" sz="2400" dirty="0" smtClean="0"/>
              <a:t>N/cm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/s</a:t>
            </a:r>
          </a:p>
          <a:p>
            <a:pPr lvl="1"/>
            <a:r>
              <a:rPr lang="en-US" dirty="0" smtClean="0"/>
              <a:t>Sieve to block direct photons </a:t>
            </a:r>
          </a:p>
          <a:p>
            <a:pPr lvl="2"/>
            <a:r>
              <a:rPr lang="en-US" dirty="0" smtClean="0"/>
              <a:t>Effectively reduce luminosities on detectors. </a:t>
            </a:r>
          </a:p>
          <a:p>
            <a:pPr lvl="1"/>
            <a:r>
              <a:rPr lang="en-US" dirty="0" smtClean="0"/>
              <a:t>Background in Cerenkov.</a:t>
            </a:r>
          </a:p>
          <a:p>
            <a:pPr lvl="1"/>
            <a:r>
              <a:rPr lang="en-US" dirty="0" smtClean="0"/>
              <a:t>Radiation dose in Calorimeter. </a:t>
            </a:r>
          </a:p>
          <a:p>
            <a:pPr lvl="2"/>
            <a:r>
              <a:rPr lang="en-US" dirty="0" smtClean="0"/>
              <a:t>Similar to SIDIS requirement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000108"/>
            <a:ext cx="4495800" cy="585789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Electron PID: </a:t>
            </a:r>
          </a:p>
          <a:p>
            <a:pPr lvl="1"/>
            <a:r>
              <a:rPr lang="en-US" dirty="0" smtClean="0"/>
              <a:t>&lt; ~1% </a:t>
            </a:r>
            <a:r>
              <a:rPr lang="en-US" dirty="0" err="1" smtClean="0"/>
              <a:t>Pion</a:t>
            </a:r>
            <a:r>
              <a:rPr lang="en-US" dirty="0" smtClean="0"/>
              <a:t> contamination</a:t>
            </a:r>
          </a:p>
          <a:p>
            <a:pPr lvl="1"/>
            <a:r>
              <a:rPr lang="en-US" dirty="0" smtClean="0"/>
              <a:t>Gas Cerenkov  + E&amp;M Calorimeter for &lt; 3.0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1"/>
            <a:r>
              <a:rPr lang="en-US" dirty="0" smtClean="0"/>
              <a:t>Calorimeter alone for high Momentum</a:t>
            </a:r>
          </a:p>
          <a:p>
            <a:pPr lvl="1"/>
            <a:r>
              <a:rPr lang="en-US" dirty="0" smtClean="0"/>
              <a:t>GEM for tracking</a:t>
            </a:r>
          </a:p>
          <a:p>
            <a:r>
              <a:rPr lang="en-US" dirty="0" smtClean="0"/>
              <a:t>30 sectors, each employs an independent DAQ system.</a:t>
            </a:r>
          </a:p>
          <a:p>
            <a:pPr lvl="1"/>
            <a:r>
              <a:rPr lang="en-US" dirty="0" smtClean="0"/>
              <a:t>Simpler design than SIDIS. </a:t>
            </a:r>
          </a:p>
          <a:p>
            <a:pPr lvl="1"/>
            <a:r>
              <a:rPr lang="en-US" dirty="0" smtClean="0"/>
              <a:t>&lt; 10 kHz per sector</a:t>
            </a:r>
          </a:p>
          <a:p>
            <a:r>
              <a:rPr lang="en-US" dirty="0" smtClean="0"/>
              <a:t>Require L3 farm and online tracking.</a:t>
            </a:r>
          </a:p>
          <a:p>
            <a:pPr lvl="1"/>
            <a:r>
              <a:rPr lang="en-US" dirty="0" smtClean="0"/>
              <a:t>Proof-of-principle of tracking was achieved. </a:t>
            </a:r>
          </a:p>
          <a:p>
            <a:pPr lvl="2"/>
            <a:r>
              <a:rPr lang="en-US" dirty="0" smtClean="0"/>
              <a:t>2.5 kHz per sector @ 1 CPU @ 3.0 GHz. 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SoLID Brainstorm Meeting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SoLID Brainstorm Meeting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8</a:t>
            </a:fld>
            <a:endParaRPr lang="zh-CN" alt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9144001" cy="678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/>
          <a:lstStyle/>
          <a:p>
            <a:r>
              <a:rPr lang="en-US" dirty="0" smtClean="0">
                <a:latin typeface="Comic Sans MS" pitchFamily="-65" charset="0"/>
                <a:ea typeface="ヒラギノ角ゴ Pro W3" pitchFamily="-65" charset="-128"/>
              </a:rPr>
              <a:t>Special Considerations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sz="half" idx="1"/>
          </p:nvPr>
        </p:nvSpPr>
        <p:spPr>
          <a:xfrm>
            <a:off x="0" y="928670"/>
            <a:ext cx="4495800" cy="5929330"/>
          </a:xfrm>
        </p:spPr>
        <p:txBody>
          <a:bodyPr>
            <a:normAutofit/>
          </a:bodyPr>
          <a:lstStyle/>
          <a:p>
            <a:r>
              <a:rPr lang="en-US" dirty="0" smtClean="0">
                <a:ea typeface="ヒラギノ角ゴ Pro W3" pitchFamily="-65" charset="-128"/>
              </a:rPr>
              <a:t>Q</a:t>
            </a:r>
            <a:r>
              <a:rPr lang="en-US" baseline="30000" dirty="0" smtClean="0">
                <a:ea typeface="ヒラギノ角ゴ Pro W3" pitchFamily="-65" charset="-128"/>
              </a:rPr>
              <a:t>2</a:t>
            </a:r>
            <a:r>
              <a:rPr lang="en-US" dirty="0" smtClean="0">
                <a:ea typeface="ヒラギノ角ゴ Pro W3" pitchFamily="-65" charset="-128"/>
              </a:rPr>
              <a:t> Determination</a:t>
            </a:r>
          </a:p>
          <a:p>
            <a:pPr lvl="1"/>
            <a:r>
              <a:rPr lang="en-US" dirty="0" smtClean="0">
                <a:ea typeface="ヒラギノ角ゴ Pro W3" pitchFamily="-65" charset="-128"/>
              </a:rPr>
              <a:t>Elastic scattering Need Mont Carlo</a:t>
            </a:r>
          </a:p>
          <a:p>
            <a:pPr lvl="1"/>
            <a:r>
              <a:rPr lang="en-US" dirty="0" smtClean="0">
                <a:ea typeface="ヒラギノ角ゴ Pro W3" pitchFamily="-65" charset="-128"/>
              </a:rPr>
              <a:t>4.4 + 6.6 </a:t>
            </a:r>
            <a:r>
              <a:rPr lang="en-US" dirty="0" err="1" smtClean="0">
                <a:ea typeface="ヒラギノ角ゴ Pro W3" pitchFamily="-65" charset="-128"/>
              </a:rPr>
              <a:t>GeV</a:t>
            </a:r>
            <a:r>
              <a:rPr lang="en-US" dirty="0" smtClean="0">
                <a:ea typeface="ヒラギノ角ゴ Pro W3" pitchFamily="-65" charset="-128"/>
              </a:rPr>
              <a:t>?</a:t>
            </a:r>
          </a:p>
          <a:p>
            <a:pPr lvl="1"/>
            <a:r>
              <a:rPr lang="en-US" dirty="0" smtClean="0">
                <a:ea typeface="ヒラギノ角ゴ Pro W3" pitchFamily="-65" charset="-128"/>
              </a:rPr>
              <a:t>How clean are the peaks?</a:t>
            </a:r>
          </a:p>
          <a:p>
            <a:pPr lvl="1"/>
            <a:r>
              <a:rPr lang="en-US" dirty="0" smtClean="0">
                <a:ea typeface="ヒラギノ角ゴ Pro W3" pitchFamily="-65" charset="-128"/>
              </a:rPr>
              <a:t>How can they be centered? (not symmetric)</a:t>
            </a:r>
          </a:p>
          <a:p>
            <a:r>
              <a:rPr lang="en-US" dirty="0" smtClean="0">
                <a:ea typeface="ヒラギノ角ゴ Pro W3" pitchFamily="-65" charset="-128"/>
              </a:rPr>
              <a:t>Sieve Slits (Optics)</a:t>
            </a:r>
          </a:p>
          <a:p>
            <a:pPr lvl="1"/>
            <a:r>
              <a:rPr lang="en-US" dirty="0" smtClean="0">
                <a:ea typeface="ヒラギノ角ゴ Pro W3" pitchFamily="-65" charset="-128"/>
              </a:rPr>
              <a:t>Run with lower B and B=0</a:t>
            </a:r>
          </a:p>
          <a:p>
            <a:pPr lvl="1"/>
            <a:r>
              <a:rPr lang="en-US" dirty="0" smtClean="0">
                <a:ea typeface="ヒラギノ角ゴ Pro W3" pitchFamily="-65" charset="-128"/>
              </a:rPr>
              <a:t>Rotate one or more baffles to get straight path</a:t>
            </a:r>
          </a:p>
          <a:p>
            <a:pPr lvl="1"/>
            <a:r>
              <a:rPr lang="en-US" dirty="0" smtClean="0">
                <a:ea typeface="ヒラギノ角ゴ Pro W3" pitchFamily="-65" charset="-128"/>
              </a:rPr>
              <a:t>Install slit with holes to calibrate angles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28670"/>
            <a:ext cx="4495800" cy="592933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itchFamily="-65" charset="0"/>
                <a:ea typeface="ヒラギノ角ゴ Pro W3" pitchFamily="-65" charset="-128"/>
              </a:rPr>
              <a:t>Pile-up and Dead Time</a:t>
            </a:r>
          </a:p>
          <a:p>
            <a:pPr lvl="1"/>
            <a:r>
              <a:rPr lang="en-US" dirty="0" smtClean="0">
                <a:ea typeface="ヒラギノ角ゴ Pro W3" pitchFamily="-65" charset="-128"/>
              </a:rPr>
              <a:t>Dither Intensity: ~10</a:t>
            </a:r>
            <a:r>
              <a:rPr lang="en-US" baseline="30000" dirty="0" smtClean="0">
                <a:ea typeface="ヒラギノ角ゴ Pro W3" pitchFamily="-65" charset="-128"/>
              </a:rPr>
              <a:t>-2</a:t>
            </a:r>
          </a:p>
          <a:p>
            <a:pPr lvl="1"/>
            <a:r>
              <a:rPr lang="en-US" dirty="0" smtClean="0">
                <a:ea typeface="ヒラギノ角ゴ Pro W3" pitchFamily="-65" charset="-128"/>
              </a:rPr>
              <a:t>Empirically measure all effects.</a:t>
            </a:r>
          </a:p>
          <a:p>
            <a:pPr lvl="1"/>
            <a:r>
              <a:rPr lang="en-US" dirty="0" smtClean="0">
                <a:ea typeface="ヒラギノ角ゴ Pro W3" pitchFamily="-65" charset="-128"/>
              </a:rPr>
              <a:t>Reduce Acceptance and vary Intensity by 20%</a:t>
            </a:r>
          </a:p>
          <a:p>
            <a:pPr lvl="1"/>
            <a:r>
              <a:rPr lang="en-US" dirty="0" smtClean="0">
                <a:ea typeface="ヒラギノ角ゴ Pro W3" pitchFamily="-65" charset="-128"/>
              </a:rPr>
              <a:t>Correct for density variation</a:t>
            </a:r>
          </a:p>
          <a:p>
            <a:r>
              <a:rPr lang="en-US" dirty="0" smtClean="0">
                <a:ea typeface="ヒラギノ角ゴ Pro W3" pitchFamily="-65" charset="-128"/>
              </a:rPr>
              <a:t>Calibrate BCM  </a:t>
            </a:r>
          </a:p>
          <a:p>
            <a:pPr lvl="1"/>
            <a:r>
              <a:rPr lang="en-US" dirty="0" smtClean="0">
                <a:ea typeface="ヒラギノ角ゴ Pro W3" pitchFamily="-65" charset="-128"/>
              </a:rPr>
              <a:t>Solid target</a:t>
            </a:r>
          </a:p>
          <a:p>
            <a:pPr lvl="1"/>
            <a:r>
              <a:rPr lang="en-US" dirty="0" smtClean="0">
                <a:ea typeface="ヒラギノ角ゴ Pro W3" pitchFamily="-65" charset="-128"/>
              </a:rPr>
              <a:t>Linear Luminosity Monitor</a:t>
            </a:r>
          </a:p>
          <a:p>
            <a:r>
              <a:rPr lang="en-US" dirty="0" smtClean="0">
                <a:ea typeface="ヒラギノ角ゴ Pro W3" pitchFamily="-65" charset="-128"/>
              </a:rPr>
              <a:t>Other considerations similar to that of SIDIS: Mechanical Design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2325</TotalTime>
  <Words>1008</Words>
  <Application>Microsoft Office PowerPoint</Application>
  <PresentationFormat>On-screen Show (4:3)</PresentationFormat>
  <Paragraphs>208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主题</vt:lpstr>
      <vt:lpstr>Equation</vt:lpstr>
      <vt:lpstr>Summary of Requirements and Special Considerations</vt:lpstr>
      <vt:lpstr>SoLID-Spin (SSA + DSA on n)</vt:lpstr>
      <vt:lpstr>Requirement of SIDIS</vt:lpstr>
      <vt:lpstr>Conceptual Design with BaBar</vt:lpstr>
      <vt:lpstr>Special Considerations</vt:lpstr>
      <vt:lpstr>Motivation for PVDIS</vt:lpstr>
      <vt:lpstr>Summary of Requirement</vt:lpstr>
      <vt:lpstr>Slide 8</vt:lpstr>
      <vt:lpstr>Special Considerations</vt:lpstr>
      <vt:lpstr>Slide 10</vt:lpstr>
      <vt:lpstr>Conceptual Design (I)</vt:lpstr>
      <vt:lpstr>Conceptual Design (II)</vt:lpstr>
      <vt:lpstr>Sensitivity:  C1 and C2 Plots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Summary of Requirements and Special Considerations</dc:title>
  <dc:creator>xqian</dc:creator>
  <cp:lastModifiedBy>xqian</cp:lastModifiedBy>
  <cp:revision>91</cp:revision>
  <dcterms:created xsi:type="dcterms:W3CDTF">2011-12-30T22:10:22Z</dcterms:created>
  <dcterms:modified xsi:type="dcterms:W3CDTF">2012-01-06T19:36:53Z</dcterms:modified>
</cp:coreProperties>
</file>