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408" r:id="rId3"/>
    <p:sldId id="407" r:id="rId4"/>
    <p:sldId id="397" r:id="rId5"/>
    <p:sldId id="398" r:id="rId6"/>
    <p:sldId id="406" r:id="rId7"/>
    <p:sldId id="434" r:id="rId8"/>
    <p:sldId id="420" r:id="rId9"/>
    <p:sldId id="429" r:id="rId10"/>
    <p:sldId id="430" r:id="rId11"/>
    <p:sldId id="390" r:id="rId12"/>
    <p:sldId id="435" r:id="rId13"/>
    <p:sldId id="3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E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>
        <p:scale>
          <a:sx n="70" d="100"/>
          <a:sy n="70" d="100"/>
        </p:scale>
        <p:origin x="-8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110B6-5549-4C2C-9DB9-000DCC1AEB8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DF9A8-A8E8-41EA-B260-D01AD0AE4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" name="Picture 12" descr="JSA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New JLab Logo wo word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2813050" y="6643688"/>
            <a:ext cx="343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000000"/>
                </a:solidFill>
                <a:latin typeface="Arial" pitchFamily="34" charset="0"/>
              </a:rPr>
              <a:t>JSA Program Committee  - R.</a:t>
            </a:r>
            <a:r>
              <a:rPr lang="en-US" sz="800" i="1" baseline="0" dirty="0" smtClean="0">
                <a:solidFill>
                  <a:srgbClr val="000000"/>
                </a:solidFill>
                <a:latin typeface="Arial" pitchFamily="34" charset="0"/>
              </a:rPr>
              <a:t> D.  </a:t>
            </a:r>
            <a:r>
              <a:rPr lang="en-US" sz="800" i="1" baseline="0" dirty="0" err="1" smtClean="0">
                <a:solidFill>
                  <a:srgbClr val="000000"/>
                </a:solidFill>
                <a:latin typeface="Arial" pitchFamily="34" charset="0"/>
              </a:rPr>
              <a:t>McKeown</a:t>
            </a:r>
            <a:r>
              <a:rPr lang="en-US" sz="800" i="1" baseline="0" dirty="0" smtClean="0">
                <a:solidFill>
                  <a:srgbClr val="000000"/>
                </a:solidFill>
                <a:latin typeface="Arial" pitchFamily="34" charset="0"/>
              </a:rPr>
              <a:t>                          </a:t>
            </a:r>
            <a:r>
              <a:rPr lang="en-US" sz="1000" i="1" baseline="0" dirty="0" smtClean="0">
                <a:solidFill>
                  <a:srgbClr val="000000"/>
                </a:solidFill>
                <a:latin typeface="Arial" pitchFamily="34" charset="0"/>
              </a:rPr>
              <a:t>Slide </a:t>
            </a:r>
            <a:fld id="{3BF0C78C-53C2-4EC5-B0B1-6F46FDE5308E}" type="slidenum">
              <a:rPr lang="en-US" sz="1000" i="1" smtClean="0">
                <a:solidFill>
                  <a:srgbClr val="000000"/>
                </a:solidFill>
                <a:latin typeface="Arial" pitchFamily="34" charset="0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i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" name="Picture 15" descr="final_do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Report to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Collaboration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R. D.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McKeown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021" y="5692914"/>
            <a:ext cx="9144000" cy="707886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April 13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stewartm\Desktop\Edited Photos\JLab (requested Angle #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1"/>
            <a:ext cx="6553200" cy="488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“White Paper” Outline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915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Physics Opportunities with the </a:t>
            </a:r>
          </a:p>
          <a:p>
            <a:pPr algn="ctr">
              <a:spcAft>
                <a:spcPts val="1000"/>
              </a:spcAf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Upgrade at Jefferson Lab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233363" lvl="0" indent="-2333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Overview (3) – Pennington/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BMcK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33363" lvl="0" indent="-2333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Meson Spectroscopy and Structure (5) – Meyer,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Dudek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33363" lvl="0" indent="-2333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Nucleon Structure and Spectroscopy (10)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Meziani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Richards</a:t>
            </a:r>
          </a:p>
          <a:p>
            <a:pPr marL="233363" lvl="0" indent="-2333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QCD and Nuclei (5) – Weinstein, Miller</a:t>
            </a:r>
          </a:p>
          <a:p>
            <a:pPr marL="233363" lvl="0" indent="-2333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Standard Model and Beyond (5) – Kumar,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Essig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33363" lvl="0" indent="-2333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Appendix A: Experimental Equipment (10) – Young</a:t>
            </a:r>
          </a:p>
          <a:p>
            <a:pPr>
              <a:spcAft>
                <a:spcPts val="10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Budget Situation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FY 12 Budget </a:t>
            </a:r>
          </a:p>
          <a:p>
            <a:pPr marL="914400" indent="-461963"/>
            <a:r>
              <a:rPr lang="en-US" sz="2400" dirty="0" smtClean="0">
                <a:latin typeface="Arial" pitchFamily="34" charset="0"/>
                <a:cs typeface="Arial" pitchFamily="34" charset="0"/>
              </a:rPr>
              <a:t>-	Ops OK, run in progress</a:t>
            </a:r>
          </a:p>
          <a:p>
            <a:pPr marL="914400" indent="-461963"/>
            <a:r>
              <a:rPr lang="en-US" sz="2400" dirty="0" smtClean="0">
                <a:latin typeface="Arial" pitchFamily="34" charset="0"/>
                <a:cs typeface="Arial" pitchFamily="34" charset="0"/>
              </a:rPr>
              <a:t>-	12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project $50M (Baseline = $66M)</a:t>
            </a:r>
          </a:p>
          <a:p>
            <a:pPr marL="461963" indent="-461963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FY13 President’s Budget</a:t>
            </a:r>
          </a:p>
          <a:p>
            <a:pPr marL="461963" indent="-461963"/>
            <a:r>
              <a:rPr lang="en-US" sz="2400" dirty="0" smtClean="0">
                <a:latin typeface="Arial" pitchFamily="34" charset="0"/>
                <a:cs typeface="Arial" pitchFamily="34" charset="0"/>
              </a:rPr>
              <a:t>	- 	Ops ~constant</a:t>
            </a:r>
          </a:p>
          <a:p>
            <a:pPr marL="461963" indent="-461963"/>
            <a:r>
              <a:rPr lang="en-US" sz="2400" dirty="0" smtClean="0">
                <a:latin typeface="Arial" pitchFamily="34" charset="0"/>
                <a:cs typeface="Arial" pitchFamily="34" charset="0"/>
              </a:rPr>
              <a:t>	-	12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project $43M</a:t>
            </a:r>
          </a:p>
          <a:p>
            <a:pPr marL="461963" indent="-461963"/>
            <a:r>
              <a:rPr lang="en-US" sz="2400" dirty="0" smtClean="0">
                <a:latin typeface="Arial" pitchFamily="34" charset="0"/>
                <a:cs typeface="Arial" pitchFamily="34" charset="0"/>
              </a:rPr>
              <a:t>	-	UIM start $2.5M</a:t>
            </a:r>
          </a:p>
          <a:p>
            <a:pPr marL="461963" indent="-461963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Mar 9 NSAC meeting</a:t>
            </a:r>
          </a:p>
          <a:p>
            <a:pPr marL="917575" indent="-461963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Expected subcommittee to consider priorities under budget constraints</a:t>
            </a:r>
          </a:p>
          <a:p>
            <a:pPr marL="917575" indent="-461963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charge…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Charge to NSAC (4-5-2012)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1"/>
            <a:ext cx="8153400" cy="28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802214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Outlook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Project going well –  budget profile a major challenge in near future</a:t>
            </a:r>
          </a:p>
          <a:p>
            <a:pPr marL="457200" indent="-457200">
              <a:buClr>
                <a:srgbClr val="C00000"/>
              </a:buClr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Addn’l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NP projects forming a queue</a:t>
            </a:r>
          </a:p>
          <a:p>
            <a:pPr marL="457200" indent="-457200"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white paper for NSAC underway</a:t>
            </a:r>
            <a:endParaRPr lang="en-US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plan: Planning retreat for summer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PAC39</a:t>
            </a:r>
            <a:endParaRPr lang="en-US" sz="3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Scheduled for week of June 18, 2012</a:t>
            </a:r>
          </a:p>
          <a:p>
            <a:pPr marL="457200" indent="-457200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002060"/>
                </a:solidFill>
              </a:rPr>
              <a:t>		- proposals due May 4.</a:t>
            </a:r>
          </a:p>
          <a:p>
            <a:pPr marL="457200" indent="-457200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Consider new proposals and letters of intent</a:t>
            </a:r>
          </a:p>
          <a:p>
            <a:pPr marL="457200" indent="-457200">
              <a:buClr>
                <a:srgbClr val="C00000"/>
              </a:buClr>
            </a:pPr>
            <a:r>
              <a:rPr lang="en-US" dirty="0" smtClean="0">
                <a:solidFill>
                  <a:srgbClr val="002060"/>
                </a:solidFill>
              </a:rPr>
              <a:t>Hall Leaders to present “early running” plans</a:t>
            </a:r>
          </a:p>
          <a:p>
            <a:pPr marL="457200" indent="-457200"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Discussion of priorities, jeopardy, etc.</a:t>
            </a:r>
          </a:p>
          <a:p>
            <a:pPr marL="457200" indent="-457200">
              <a:buClr>
                <a:srgbClr val="FF0000"/>
              </a:buClr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Software Review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Purpose:</a:t>
            </a:r>
            <a:r>
              <a:rPr lang="en-US" sz="2800" dirty="0" smtClean="0"/>
              <a:t>   To ensure that detector software will be ready for science, facilitating timely reporting of physics results for the 12 </a:t>
            </a:r>
            <a:r>
              <a:rPr lang="en-US" sz="2800" dirty="0" err="1" smtClean="0"/>
              <a:t>GeV</a:t>
            </a:r>
            <a:r>
              <a:rPr lang="en-US" sz="2800" dirty="0" smtClean="0"/>
              <a:t> program.</a:t>
            </a:r>
          </a:p>
          <a:p>
            <a:pPr marL="1262063" indent="-458788"/>
            <a:endParaRPr lang="en-US" sz="2400" dirty="0" smtClean="0"/>
          </a:p>
          <a:p>
            <a:pPr marL="1262063" indent="-458788"/>
            <a:r>
              <a:rPr lang="en-US" sz="2400" dirty="0" smtClean="0"/>
              <a:t>Consideration by an external review committee will give us greater confidence that we are on the right path.  </a:t>
            </a:r>
          </a:p>
          <a:p>
            <a:pPr marL="1262063" indent="-458788"/>
            <a:endParaRPr lang="en-US" sz="2400" dirty="0" smtClean="0"/>
          </a:p>
          <a:p>
            <a:pPr marL="1262063" indent="-458788"/>
            <a:r>
              <a:rPr lang="en-US" sz="2400" dirty="0" smtClean="0"/>
              <a:t>Joint planning with IT, Physics, Directorate.</a:t>
            </a:r>
          </a:p>
          <a:p>
            <a:pPr marL="1262063" indent="-458788"/>
            <a:endParaRPr lang="en-US" sz="2400" dirty="0" smtClean="0"/>
          </a:p>
          <a:p>
            <a:pPr marL="1262063" indent="-458788"/>
            <a:r>
              <a:rPr lang="en-US" sz="2400" dirty="0" smtClean="0"/>
              <a:t>Presently envisioned time frame: early June 2012 (committee, charge, etc. under development)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Upgrade Schedule</a:t>
            </a:r>
          </a:p>
        </p:txBody>
      </p:sp>
      <p:sp>
        <p:nvSpPr>
          <p:cNvPr id="1601539" name="TextBox 6"/>
          <p:cNvSpPr txBox="1">
            <a:spLocks noChangeArrowheads="1"/>
          </p:cNvSpPr>
          <p:nvPr/>
        </p:nvSpPr>
        <p:spPr bwMode="auto">
          <a:xfrm>
            <a:off x="6497637" y="1238250"/>
            <a:ext cx="251536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Two short parasitic installation 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periods in FY10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6-month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– Oct </a:t>
            </a:r>
            <a:r>
              <a:rPr lang="en-US" sz="1400" b="1" dirty="0" smtClean="0">
                <a:solidFill>
                  <a:srgbClr val="008000"/>
                </a:solidFill>
              </a:rPr>
              <a:t>2011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12-month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2012 – May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A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D commissioning start</a:t>
            </a:r>
          </a:p>
          <a:p>
            <a:r>
              <a:rPr lang="en-US" sz="1400" b="1" dirty="0"/>
              <a:t>     April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Halls B/C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Project Completion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June 2015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57" y="1049299"/>
            <a:ext cx="6308343" cy="51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5070144" y="1510352"/>
            <a:ext cx="0" cy="3429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29600" y="190500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677206" y="129540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53200" y="2563504"/>
            <a:ext cx="2286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39296" y="228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12 </a:t>
            </a:r>
            <a:r>
              <a:rPr lang="en-US" b="1" dirty="0" err="1" smtClean="0">
                <a:solidFill>
                  <a:srgbClr val="C00000"/>
                </a:solidFill>
              </a:rPr>
              <a:t>GeV</a:t>
            </a:r>
            <a:r>
              <a:rPr lang="en-US" b="1" dirty="0" smtClean="0">
                <a:solidFill>
                  <a:srgbClr val="C00000"/>
                </a:solidFill>
              </a:rPr>
              <a:t> Upgrade  – Highlights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334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Hall D – equipment installation in progress</a:t>
            </a:r>
          </a:p>
          <a:p>
            <a:pPr>
              <a:spcAft>
                <a:spcPts val="0"/>
              </a:spcAft>
            </a:pPr>
            <a:r>
              <a:rPr lang="en-US" sz="1600" b="1" dirty="0" smtClean="0"/>
              <a:t>Two high-gradient 12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cryomodules</a:t>
            </a:r>
            <a:r>
              <a:rPr lang="en-US" sz="1600" b="1" dirty="0" smtClean="0"/>
              <a:t> installed</a:t>
            </a:r>
          </a:p>
          <a:p>
            <a:pPr>
              <a:spcAft>
                <a:spcPts val="600"/>
              </a:spcAft>
              <a:buNone/>
            </a:pPr>
            <a:r>
              <a:rPr lang="en-US" sz="1600" b="1" dirty="0" smtClean="0"/>
              <a:t>	 and delivering high quality beam; third moved to tunnel</a:t>
            </a:r>
          </a:p>
          <a:p>
            <a:pPr>
              <a:spcAft>
                <a:spcPts val="0"/>
              </a:spcAft>
            </a:pPr>
            <a:r>
              <a:rPr lang="en-US" sz="1600" b="1" dirty="0" smtClean="0"/>
              <a:t>CHL-2 compressors/coolers/skids in place</a:t>
            </a:r>
          </a:p>
          <a:p>
            <a:pPr>
              <a:spcAft>
                <a:spcPts val="1000"/>
              </a:spcAft>
            </a:pPr>
            <a:endParaRPr lang="en-US" sz="2000" b="1" dirty="0" smtClean="0"/>
          </a:p>
          <a:p>
            <a:pPr>
              <a:spcAft>
                <a:spcPts val="1000"/>
              </a:spcAft>
            </a:pPr>
            <a:endParaRPr lang="en-US" sz="2000" b="1" dirty="0" smtClean="0"/>
          </a:p>
          <a:p>
            <a:pPr>
              <a:spcAft>
                <a:spcPts val="1000"/>
              </a:spcAft>
            </a:pPr>
            <a:endParaRPr lang="en-US" sz="1200" b="1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b="1" dirty="0" smtClean="0">
              <a:sym typeface="Wingdings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b="1" dirty="0" smtClean="0">
                <a:sym typeface="Wingdings"/>
              </a:rPr>
              <a:t>Superconducting magnets under construction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>
                <a:sym typeface="Wingdings"/>
              </a:rPr>
              <a:t>All major detector systems under construction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 smtClean="0">
                <a:sym typeface="Wingdings"/>
              </a:rPr>
              <a:t>All 48 Hall D BCAL modules on site (U. Regina) </a:t>
            </a:r>
            <a:endParaRPr lang="en-US" sz="1600" b="1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>
                <a:sym typeface="Wingdings"/>
              </a:rPr>
              <a:t>Performance Index: schedule 95% ; cost 96%</a:t>
            </a:r>
          </a:p>
        </p:txBody>
      </p:sp>
      <p:pic>
        <p:nvPicPr>
          <p:cNvPr id="21" name="Picture 20" descr="DSCN42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0213" y="4572000"/>
            <a:ext cx="2335987" cy="175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Picture 21" descr="DSCN090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5281" r="12367"/>
          <a:stretch>
            <a:fillRect/>
          </a:stretch>
        </p:blipFill>
        <p:spPr>
          <a:xfrm>
            <a:off x="6934200" y="3124200"/>
            <a:ext cx="2065528" cy="16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" name="TextBox 25"/>
          <p:cNvSpPr txBox="1"/>
          <p:nvPr/>
        </p:nvSpPr>
        <p:spPr>
          <a:xfrm>
            <a:off x="6733219" y="5866791"/>
            <a:ext cx="88678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Hall C Dipole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Prototype Coil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3200400"/>
            <a:ext cx="107753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Hall B Pre-Shower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Calorimeter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304800" y="2438400"/>
            <a:ext cx="5715000" cy="2045401"/>
            <a:chOff x="228600" y="2590800"/>
            <a:chExt cx="5715000" cy="204540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590800"/>
              <a:ext cx="2940933" cy="1754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98644" y="2895600"/>
              <a:ext cx="2944956" cy="1740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3810000" y="2971800"/>
              <a:ext cx="1460656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Central Helium Liquefier-2</a:t>
              </a:r>
            </a:p>
            <a:p>
              <a:pPr algn="ctr"/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installation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0067" y="2667000"/>
              <a:ext cx="137890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Third C-100 </a:t>
              </a:r>
              <a:r>
                <a:rPr lang="en-US" sz="800" b="1" dirty="0" err="1" smtClean="0">
                  <a:latin typeface="Arial" pitchFamily="34" charset="0"/>
                  <a:cs typeface="Arial" pitchFamily="34" charset="0"/>
                </a:rPr>
                <a:t>Cryomodule</a:t>
              </a: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transferred to tunnel</a:t>
              </a: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096000" y="838200"/>
            <a:ext cx="288600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extBox 17"/>
          <p:cNvSpPr txBox="1"/>
          <p:nvPr/>
        </p:nvSpPr>
        <p:spPr>
          <a:xfrm>
            <a:off x="7924800" y="914400"/>
            <a:ext cx="859531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Hall D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304800"/>
            <a:ext cx="86901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3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Project: CHL-2 Cold Box Delivery (50T)</a:t>
            </a:r>
            <a:endParaRPr lang="en-US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432" y="3505200"/>
            <a:ext cx="4577568" cy="27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Future Projects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Super </a:t>
            </a:r>
            <a:r>
              <a:rPr lang="en-US" sz="2400" b="1" dirty="0" err="1" smtClean="0">
                <a:solidFill>
                  <a:srgbClr val="002060"/>
                </a:solidFill>
              </a:rPr>
              <a:t>Bigbite</a:t>
            </a:r>
            <a:r>
              <a:rPr lang="en-US" sz="2400" b="1" dirty="0" smtClean="0">
                <a:solidFill>
                  <a:srgbClr val="002060"/>
                </a:solidFill>
              </a:rPr>
              <a:t> Spectrometer (SBS)</a:t>
            </a:r>
          </a:p>
          <a:p>
            <a:pPr marL="1036638">
              <a:spcBef>
                <a:spcPts val="0"/>
              </a:spcBef>
              <a:buFontTx/>
              <a:buChar char="-"/>
            </a:pPr>
            <a:r>
              <a:rPr lang="en-US" sz="2400" dirty="0" smtClean="0"/>
              <a:t>Successful review in Oct. 2011</a:t>
            </a:r>
          </a:p>
          <a:p>
            <a:pPr marL="1036638">
              <a:spcBef>
                <a:spcPts val="0"/>
              </a:spcBef>
              <a:buFontTx/>
              <a:buChar char="-"/>
            </a:pPr>
            <a:r>
              <a:rPr lang="en-US" sz="2400" dirty="0" smtClean="0"/>
              <a:t>Updated project management plan submitted  Dec. 2011</a:t>
            </a:r>
          </a:p>
          <a:p>
            <a:pPr marL="1036638">
              <a:spcBef>
                <a:spcPts val="0"/>
              </a:spcBef>
              <a:buNone/>
            </a:pPr>
            <a:r>
              <a:rPr lang="en-US" sz="2400" dirty="0" smtClean="0"/>
              <a:t>-	</a:t>
            </a:r>
            <a:r>
              <a:rPr lang="en-US" sz="2400" dirty="0" smtClean="0"/>
              <a:t>Approval to proceed from DOE-ONP, Mar. 2012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MOLLER (PV e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</a:rPr>
              <a:t> - e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</a:rPr>
              <a:t> scattering)</a:t>
            </a:r>
          </a:p>
          <a:p>
            <a:pPr marL="1036638">
              <a:spcBef>
                <a:spcPts val="0"/>
              </a:spcBef>
              <a:buNone/>
            </a:pPr>
            <a:r>
              <a:rPr lang="en-US" sz="2400" dirty="0" smtClean="0"/>
              <a:t>-	Submitted to DOE-ONP Sept. 2011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>
                <a:solidFill>
                  <a:srgbClr val="002060"/>
                </a:solidFill>
              </a:rPr>
              <a:t>SoLID</a:t>
            </a:r>
            <a:r>
              <a:rPr lang="en-US" sz="2400" b="1" dirty="0" smtClean="0">
                <a:solidFill>
                  <a:srgbClr val="002060"/>
                </a:solidFill>
              </a:rPr>
              <a:t> (PVDIS + SIDIS)</a:t>
            </a:r>
          </a:p>
          <a:p>
            <a:pPr marL="1033463" indent="-347663">
              <a:spcBef>
                <a:spcPts val="0"/>
              </a:spcBef>
              <a:buNone/>
            </a:pPr>
            <a:r>
              <a:rPr lang="en-US" sz="2400" dirty="0" smtClean="0"/>
              <a:t>-	Chinese collaboration still developing</a:t>
            </a:r>
          </a:p>
          <a:p>
            <a:pPr marL="1033463" indent="-347663">
              <a:spcBef>
                <a:spcPts val="0"/>
              </a:spcBef>
              <a:buNone/>
            </a:pPr>
            <a:r>
              <a:rPr lang="en-US" sz="2400" dirty="0" smtClean="0"/>
              <a:t>-    CLEO solenoid under negotiation</a:t>
            </a:r>
          </a:p>
          <a:p>
            <a:pPr marL="1033463" indent="-347663">
              <a:spcBef>
                <a:spcPts val="0"/>
              </a:spcBef>
              <a:buNone/>
            </a:pPr>
            <a:r>
              <a:rPr lang="en-US" sz="2400" dirty="0" smtClean="0"/>
              <a:t>-	Directors review in Fall 2012?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HPS (Conditional approval - HEP)</a:t>
            </a:r>
          </a:p>
          <a:p>
            <a:pPr marL="1036638">
              <a:spcBef>
                <a:spcPts val="0"/>
              </a:spcBef>
              <a:buNone/>
            </a:pPr>
            <a:r>
              <a:rPr lang="en-US" sz="2400" dirty="0" smtClean="0"/>
              <a:t>-	Parasitic test run in progress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Strategic Plan Status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00600"/>
          </a:xfrm>
        </p:spPr>
        <p:txBody>
          <a:bodyPr>
            <a:noAutofit/>
          </a:bodyPr>
          <a:lstStyle/>
          <a:p>
            <a:pPr marL="463550" indent="-463550"/>
            <a:r>
              <a:rPr lang="en-US" sz="2200" dirty="0" smtClean="0">
                <a:latin typeface="Arial" pitchFamily="34" charset="0"/>
                <a:cs typeface="Arial" pitchFamily="34" charset="0"/>
              </a:rPr>
              <a:t>Held town meetings with Physics, Theory, Accelerator, FEL divisions </a:t>
            </a:r>
          </a:p>
          <a:p>
            <a:pPr marL="463550" indent="-463550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63550" indent="-463550"/>
            <a:r>
              <a:rPr lang="en-US" sz="2200" dirty="0" smtClean="0">
                <a:latin typeface="Arial" pitchFamily="34" charset="0"/>
                <a:cs typeface="Arial" pitchFamily="34" charset="0"/>
              </a:rPr>
              <a:t>Also held one for “Technology Development and Technical Infrastructure” –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cryo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accelerator R&amp;D, detector development, etc.</a:t>
            </a:r>
          </a:p>
          <a:p>
            <a:pPr marL="463550" indent="-46355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63550" indent="-463550"/>
            <a:r>
              <a:rPr lang="en-US" sz="2200" dirty="0" smtClean="0">
                <a:latin typeface="Arial" pitchFamily="34" charset="0"/>
                <a:cs typeface="Arial" pitchFamily="34" charset="0"/>
              </a:rPr>
              <a:t>Open town meeting with users March 16</a:t>
            </a:r>
          </a:p>
          <a:p>
            <a:pPr marL="463550" indent="-463550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63550" indent="-463550"/>
            <a:r>
              <a:rPr lang="en-US" sz="2200" dirty="0" smtClean="0">
                <a:latin typeface="Arial" pitchFamily="34" charset="0"/>
                <a:cs typeface="Arial" pitchFamily="34" charset="0"/>
              </a:rPr>
              <a:t>Lab leadership retreat in Summer 2012</a:t>
            </a:r>
          </a:p>
          <a:p>
            <a:pPr marL="463550" indent="-463550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63550" indent="-463550"/>
            <a:r>
              <a:rPr lang="en-US" sz="2200" dirty="0" smtClean="0">
                <a:latin typeface="Arial" pitchFamily="34" charset="0"/>
                <a:cs typeface="Arial" pitchFamily="34" charset="0"/>
              </a:rPr>
              <a:t>JSA Science Council: Recommend broader scope</a:t>
            </a:r>
          </a:p>
          <a:p>
            <a:pPr marL="463550" indent="-463550"/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63550" indent="-46355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“White Paper”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6253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/>
              <a:t>Preparation for 2012 NSAC activity</a:t>
            </a:r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endParaRPr lang="en-US" sz="3200" dirty="0" smtClean="0"/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/>
              <a:t>Update physics case for “NSAC audience”</a:t>
            </a:r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endParaRPr lang="en-US" sz="3200" dirty="0" smtClean="0"/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/>
              <a:t>Small group of writers/editors</a:t>
            </a:r>
          </a:p>
          <a:p>
            <a:pPr marL="573088" indent="-573088">
              <a:buClr>
                <a:schemeClr val="tx1"/>
              </a:buClr>
            </a:pPr>
            <a:endParaRPr lang="en-US" sz="3200" dirty="0" smtClean="0"/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/>
              <a:t>Broader review </a:t>
            </a:r>
            <a:r>
              <a:rPr lang="en-US" sz="3200" dirty="0" smtClean="0"/>
              <a:t>team</a:t>
            </a:r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endParaRPr lang="en-US" sz="3200" dirty="0" smtClean="0"/>
          </a:p>
          <a:p>
            <a:pPr marL="573088" indent="-5730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dirty="0" smtClean="0"/>
              <a:t> First draft almost ready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22074</TotalTime>
  <Words>378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Slide 1</vt:lpstr>
      <vt:lpstr>PAC39</vt:lpstr>
      <vt:lpstr>12 GeV Software Review</vt:lpstr>
      <vt:lpstr>12 GeV Upgrade Schedule</vt:lpstr>
      <vt:lpstr>12 GeV Upgrade  – Highlights  </vt:lpstr>
      <vt:lpstr>Slide 6</vt:lpstr>
      <vt:lpstr>Future Projects</vt:lpstr>
      <vt:lpstr>Strategic Plan Status</vt:lpstr>
      <vt:lpstr>12 GeV “White Paper”</vt:lpstr>
      <vt:lpstr>“White Paper” Outline</vt:lpstr>
      <vt:lpstr>Budget Situation</vt:lpstr>
      <vt:lpstr>Charge to NSAC (4-5-2012)</vt:lpstr>
      <vt:lpstr>Outlook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bmck</dc:creator>
  <cp:lastModifiedBy>bmck</cp:lastModifiedBy>
  <cp:revision>139</cp:revision>
  <dcterms:created xsi:type="dcterms:W3CDTF">2010-06-22T16:39:58Z</dcterms:created>
  <dcterms:modified xsi:type="dcterms:W3CDTF">2012-04-13T13:21:46Z</dcterms:modified>
</cp:coreProperties>
</file>