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2"/>
  </p:notesMasterIdLst>
  <p:sldIdLst>
    <p:sldId id="371" r:id="rId2"/>
    <p:sldId id="421" r:id="rId3"/>
    <p:sldId id="420" r:id="rId4"/>
    <p:sldId id="416" r:id="rId5"/>
    <p:sldId id="419" r:id="rId6"/>
    <p:sldId id="417" r:id="rId7"/>
    <p:sldId id="423" r:id="rId8"/>
    <p:sldId id="426" r:id="rId9"/>
    <p:sldId id="427" r:id="rId10"/>
    <p:sldId id="428" r:id="rId11"/>
    <p:sldId id="424" r:id="rId12"/>
    <p:sldId id="425" r:id="rId13"/>
    <p:sldId id="422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39" r:id="rId25"/>
    <p:sldId id="440" r:id="rId26"/>
    <p:sldId id="441" r:id="rId27"/>
    <p:sldId id="418" r:id="rId28"/>
    <p:sldId id="442" r:id="rId29"/>
    <p:sldId id="443" r:id="rId30"/>
    <p:sldId id="444" r:id="rId31"/>
    <p:sldId id="445" r:id="rId32"/>
    <p:sldId id="377" r:id="rId33"/>
    <p:sldId id="381" r:id="rId34"/>
    <p:sldId id="382" r:id="rId35"/>
    <p:sldId id="405" r:id="rId36"/>
    <p:sldId id="406" r:id="rId37"/>
    <p:sldId id="392" r:id="rId38"/>
    <p:sldId id="383" r:id="rId39"/>
    <p:sldId id="403" r:id="rId40"/>
    <p:sldId id="408" r:id="rId41"/>
    <p:sldId id="401" r:id="rId42"/>
    <p:sldId id="402" r:id="rId43"/>
    <p:sldId id="410" r:id="rId44"/>
    <p:sldId id="411" r:id="rId45"/>
    <p:sldId id="386" r:id="rId46"/>
    <p:sldId id="404" r:id="rId47"/>
    <p:sldId id="374" r:id="rId48"/>
    <p:sldId id="375" r:id="rId49"/>
    <p:sldId id="376" r:id="rId50"/>
    <p:sldId id="409" r:id="rId51"/>
    <p:sldId id="380" r:id="rId52"/>
    <p:sldId id="387" r:id="rId53"/>
    <p:sldId id="394" r:id="rId54"/>
    <p:sldId id="395" r:id="rId55"/>
    <p:sldId id="396" r:id="rId56"/>
    <p:sldId id="397" r:id="rId57"/>
    <p:sldId id="398" r:id="rId58"/>
    <p:sldId id="412" r:id="rId59"/>
    <p:sldId id="413" r:id="rId60"/>
    <p:sldId id="414" r:id="rId61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101FF"/>
    <a:srgbClr val="CC3399"/>
    <a:srgbClr val="000000"/>
    <a:srgbClr val="CC9900"/>
    <a:srgbClr val="3333CC"/>
    <a:srgbClr val="33CC33"/>
    <a:srgbClr val="FA7406"/>
    <a:srgbClr val="FE4A02"/>
    <a:srgbClr val="D67000"/>
    <a:srgbClr val="683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9" autoAdjust="0"/>
    <p:restoredTop sz="91683" autoAdjust="0"/>
  </p:normalViewPr>
  <p:slideViewPr>
    <p:cSldViewPr>
      <p:cViewPr varScale="1">
        <p:scale>
          <a:sx n="119" d="100"/>
          <a:sy n="119" d="100"/>
        </p:scale>
        <p:origin x="-13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y%20Documents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2513354344396985E-2"/>
          <c:y val="3.5551077768822367E-2"/>
          <c:w val="0.88524414239615201"/>
          <c:h val="0.85663194659722663"/>
        </c:manualLayout>
      </c:layout>
      <c:scatterChart>
        <c:scatterStyle val="smoothMarker"/>
        <c:ser>
          <c:idx val="0"/>
          <c:order val="0"/>
          <c:tx>
            <c:strRef>
              <c:f>Sheet2!$C$1</c:f>
              <c:strCache>
                <c:ptCount val="1"/>
                <c:pt idx="0">
                  <c:v>Resolution. (cm)</c:v>
                </c:pt>
              </c:strCache>
            </c:strRef>
          </c:tx>
          <c:xVal>
            <c:numRef>
              <c:f>Sheet2!$B$2:$B$7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20</c:v>
                </c:pt>
              </c:numCache>
            </c:numRef>
          </c:xVal>
          <c:yVal>
            <c:numRef>
              <c:f>Sheet2!$C$2:$C$7</c:f>
              <c:numCache>
                <c:formatCode>General</c:formatCode>
                <c:ptCount val="6"/>
                <c:pt idx="0">
                  <c:v>0.70420000000000005</c:v>
                </c:pt>
                <c:pt idx="1">
                  <c:v>0.70130000000000003</c:v>
                </c:pt>
                <c:pt idx="2">
                  <c:v>0.83730000000000004</c:v>
                </c:pt>
                <c:pt idx="3">
                  <c:v>1.0289999999999968</c:v>
                </c:pt>
                <c:pt idx="4">
                  <c:v>2.0449999999999999</c:v>
                </c:pt>
                <c:pt idx="5">
                  <c:v>2.9899999999999998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Sheet2!$F$1</c:f>
              <c:strCache>
                <c:ptCount val="1"/>
                <c:pt idx="0">
                  <c:v>Back Ground (%)</c:v>
                </c:pt>
              </c:strCache>
            </c:strRef>
          </c:tx>
          <c:dLbls>
            <c:dLbl>
              <c:idx val="4"/>
              <c:layout>
                <c:manualLayout>
                  <c:x val="5.7129560239129193E-3"/>
                  <c:y val="1.0498687664041988E-2"/>
                </c:manualLayout>
              </c:layout>
              <c:showVal val="1"/>
            </c:dLbl>
            <c:showVal val="1"/>
          </c:dLbls>
          <c:xVal>
            <c:numRef>
              <c:f>Sheet2!$B$2:$B$7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20</c:v>
                </c:pt>
              </c:numCache>
            </c:numRef>
          </c:xVal>
          <c:yVal>
            <c:numRef>
              <c:f>Sheet2!$F$2:$F$7</c:f>
              <c:numCache>
                <c:formatCode>0.0</c:formatCode>
                <c:ptCount val="6"/>
                <c:pt idx="0">
                  <c:v>0.36000000000000032</c:v>
                </c:pt>
                <c:pt idx="1">
                  <c:v>0.64000000000000168</c:v>
                </c:pt>
                <c:pt idx="2">
                  <c:v>0.64000000000000168</c:v>
                </c:pt>
                <c:pt idx="3">
                  <c:v>1</c:v>
                </c:pt>
                <c:pt idx="4">
                  <c:v>2.56</c:v>
                </c:pt>
                <c:pt idx="5">
                  <c:v>4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Sheet2!$I$1</c:f>
              <c:strCache>
                <c:ptCount val="1"/>
                <c:pt idx="0">
                  <c:v>Cost (M$)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x"/>
            <c:size val="10"/>
            <c:spPr>
              <a:ln>
                <a:solidFill>
                  <a:srgbClr val="7030A0"/>
                </a:solidFill>
              </a:ln>
            </c:spPr>
          </c:marker>
          <c:dLbls>
            <c:showVal val="1"/>
          </c:dLbls>
          <c:xVal>
            <c:numRef>
              <c:f>Sheet2!$B$2:$B$7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20</c:v>
                </c:pt>
              </c:numCache>
            </c:numRef>
          </c:xVal>
          <c:yVal>
            <c:numRef>
              <c:f>Sheet2!$I$2:$I$7</c:f>
              <c:numCache>
                <c:formatCode>0.0</c:formatCode>
                <c:ptCount val="6"/>
                <c:pt idx="0">
                  <c:v>32.15</c:v>
                </c:pt>
                <c:pt idx="1">
                  <c:v>8.3250000000000028</c:v>
                </c:pt>
                <c:pt idx="2">
                  <c:v>2.4</c:v>
                </c:pt>
                <c:pt idx="3">
                  <c:v>1.6700000000000021</c:v>
                </c:pt>
                <c:pt idx="4">
                  <c:v>0.8531250000000018</c:v>
                </c:pt>
                <c:pt idx="5">
                  <c:v>0.68000000000000149</c:v>
                </c:pt>
              </c:numCache>
            </c:numRef>
          </c:yVal>
          <c:smooth val="1"/>
        </c:ser>
        <c:axId val="137473408"/>
        <c:axId val="137536640"/>
      </c:scatterChart>
      <c:valAx>
        <c:axId val="137473408"/>
        <c:scaling>
          <c:orientation val="minMax"/>
        </c:scaling>
        <c:axPos val="b"/>
        <c:numFmt formatCode="General" sourceLinked="1"/>
        <c:tickLblPos val="nextTo"/>
        <c:crossAx val="137536640"/>
        <c:crosses val="autoZero"/>
        <c:crossBetween val="midCat"/>
      </c:valAx>
      <c:valAx>
        <c:axId val="137536640"/>
        <c:scaling>
          <c:orientation val="minMax"/>
          <c:max val="4"/>
        </c:scaling>
        <c:axPos val="l"/>
        <c:majorGridlines/>
        <c:numFmt formatCode="General" sourceLinked="1"/>
        <c:tickLblPos val="nextTo"/>
        <c:crossAx val="1374734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021289005540979"/>
          <c:y val="0.36185279505219115"/>
          <c:w val="0.25913779830638867"/>
          <c:h val="0.2556552617984863"/>
        </c:manualLayout>
      </c:layout>
      <c:spPr>
        <a:solidFill>
          <a:schemeClr val="bg1"/>
        </a:solidFill>
        <a:ln w="9525" cmpd="sng"/>
      </c:sp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4/14/2012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alphaModFix amt="25000"/>
            <a:lum/>
          </a:blip>
          <a:srcRect/>
          <a:stretch>
            <a:fillRect l="13000" t="1000" r="15000" b="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" descr="E:\My Documents\my file\LANL\475px-Los_Alamos_logo.svg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172200"/>
            <a:ext cx="1328257" cy="609600"/>
          </a:xfrm>
          <a:prstGeom prst="rect">
            <a:avLst/>
          </a:prstGeom>
          <a:noFill/>
        </p:spPr>
      </p:pic>
      <p:pic>
        <p:nvPicPr>
          <p:cNvPr id="14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856" y="6400800"/>
            <a:ext cx="1511543" cy="381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e:\My Documents\my file\MIT\DOC\MIT\Logo\mit-blackred-large3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532419"/>
            <a:ext cx="457200" cy="249381"/>
          </a:xfrm>
          <a:prstGeom prst="rect">
            <a:avLst/>
          </a:prstGeom>
          <a:noFill/>
        </p:spPr>
      </p:pic>
      <p:pic>
        <p:nvPicPr>
          <p:cNvPr id="11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477000"/>
            <a:ext cx="1447800" cy="36493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" descr="E:\My Documents\my file\LANL\475px-Los_Alamos_logo.sv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172200"/>
            <a:ext cx="1328257" cy="6096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Jin Huang, Zhiwen Zhao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pic>
        <p:nvPicPr>
          <p:cNvPr id="16" name="Picture 1" descr="E:\My Documents\my file\LANL\475px-Los_Alamos_logo.svg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72200"/>
            <a:ext cx="1328257" cy="60960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601" name="Picture 1" descr="E:\My Documents\my file\LANL\475px-Los_Alamos_logo.svg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607" y="6324600"/>
            <a:ext cx="996193" cy="457200"/>
          </a:xfrm>
          <a:prstGeom prst="rect">
            <a:avLst/>
          </a:prstGeom>
          <a:noFill/>
        </p:spPr>
      </p:pic>
      <p:pic>
        <p:nvPicPr>
          <p:cNvPr id="16" name="Picture 5" descr="E:\My Documents\my file\JLab\Document\Logo\JLab_logo_white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9200" y="6448160"/>
            <a:ext cx="990600" cy="24969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829761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Update on EM Calorimeter for SoLID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119970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Jin Huang</a:t>
            </a:r>
          </a:p>
          <a:p>
            <a:r>
              <a:rPr lang="en-US" sz="1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Los Alamos National Lab</a:t>
            </a:r>
          </a:p>
          <a:p>
            <a:endParaRPr lang="en-US" sz="105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Z. Zhao </a:t>
            </a:r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  <a:p>
            <a:r>
              <a:rPr 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University of Virginia</a:t>
            </a:r>
            <a:endParaRPr 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53200" y="6133306"/>
            <a:ext cx="2094072" cy="365760"/>
          </a:xfrm>
        </p:spPr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Effect 2: Probing shower longitudinal size effect w/ very fine segmentation</a:t>
            </a:r>
            <a:endParaRPr lang="en-US" sz="2800" dirty="0"/>
          </a:p>
        </p:txBody>
      </p:sp>
      <p:pic>
        <p:nvPicPr>
          <p:cNvPr id="50178" name="Picture 2" descr="E:\My Documents\my file\JLab\meeting\2012.04.12 SoLID Collaboration Meeting\rot\solid_BaBar_PVDIS_electron.track.TestFile4_Run_AnalysisCaloSimShashlikPosRes_GetPosResVSSegment_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593" b="50229"/>
          <a:stretch>
            <a:fillRect/>
          </a:stretch>
        </p:blipFill>
        <p:spPr bwMode="auto">
          <a:xfrm>
            <a:off x="3962400" y="1020762"/>
            <a:ext cx="2971799" cy="2493623"/>
          </a:xfrm>
          <a:prstGeom prst="rect">
            <a:avLst/>
          </a:prstGeom>
          <a:noFill/>
        </p:spPr>
      </p:pic>
      <p:pic>
        <p:nvPicPr>
          <p:cNvPr id="8" name="Picture 2" descr="E:\My Documents\my file\JLab\meeting\2012.04.12 SoLID Collaboration Meeting\rot\solid_BaBar_PVDIS_electron.track.TestFile4_Run_AnalysisCaloSimShashlikPosRes_GetPosResVSSegment_8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66" r="33470" b="50229"/>
          <a:stretch>
            <a:fillRect/>
          </a:stretch>
        </p:blipFill>
        <p:spPr bwMode="auto">
          <a:xfrm>
            <a:off x="381000" y="1173162"/>
            <a:ext cx="3063563" cy="2438400"/>
          </a:xfrm>
          <a:prstGeom prst="rect">
            <a:avLst/>
          </a:prstGeom>
          <a:noFill/>
        </p:spPr>
      </p:pic>
      <p:pic>
        <p:nvPicPr>
          <p:cNvPr id="9" name="Picture 2" descr="E:\My Documents\my file\JLab\meeting\2012.04.12 SoLID Collaboration Meeting\rot\solid_BaBar_PVDIS_electron.track.TestFile4_Run_AnalysisCaloSimShashlikPosRes_GetPosResVSSegment_8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644" r="-1375" b="50229"/>
          <a:stretch>
            <a:fillRect/>
          </a:stretch>
        </p:blipFill>
        <p:spPr bwMode="auto">
          <a:xfrm>
            <a:off x="5410200" y="3992562"/>
            <a:ext cx="3276600" cy="2493623"/>
          </a:xfrm>
          <a:prstGeom prst="rect">
            <a:avLst/>
          </a:prstGeom>
          <a:noFill/>
        </p:spPr>
      </p:pic>
      <p:pic>
        <p:nvPicPr>
          <p:cNvPr id="10" name="Picture 2" descr="E:\My Documents\my file\JLab\meeting\2012.04.12 SoLID Collaboration Meeting\rot\solid_BaBar_PVDIS_electron.track.TestFile4_Run_AnalysisCaloSimShashlikPosRes_GetPosResVSSegment_8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69" t="50190" r="33524" b="-380"/>
          <a:stretch>
            <a:fillRect/>
          </a:stretch>
        </p:blipFill>
        <p:spPr bwMode="auto">
          <a:xfrm>
            <a:off x="1600200" y="4068762"/>
            <a:ext cx="2971800" cy="2514600"/>
          </a:xfrm>
          <a:prstGeom prst="rect">
            <a:avLst/>
          </a:prstGeom>
          <a:noFill/>
        </p:spPr>
      </p:pic>
      <p:sp>
        <p:nvSpPr>
          <p:cNvPr id="11" name="右箭头 10"/>
          <p:cNvSpPr/>
          <p:nvPr/>
        </p:nvSpPr>
        <p:spPr>
          <a:xfrm>
            <a:off x="3429000" y="2011362"/>
            <a:ext cx="4572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右箭头 11"/>
          <p:cNvSpPr/>
          <p:nvPr/>
        </p:nvSpPr>
        <p:spPr>
          <a:xfrm rot="5400000">
            <a:off x="6838950" y="2259012"/>
            <a:ext cx="11811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右箭头 12"/>
          <p:cNvSpPr/>
          <p:nvPr/>
        </p:nvSpPr>
        <p:spPr>
          <a:xfrm flipH="1">
            <a:off x="4800600" y="4983162"/>
            <a:ext cx="4572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3459162"/>
            <a:ext cx="342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Residual (mm) of center of </a:t>
            </a:r>
            <a:r>
              <a:rPr lang="en-US" sz="1400" dirty="0" err="1" smtClean="0"/>
              <a:t>of</a:t>
            </a:r>
            <a:r>
              <a:rPr lang="en-US" sz="1400" dirty="0" smtClean="0"/>
              <a:t> gravity </a:t>
            </a:r>
            <a:br>
              <a:rPr lang="en-US" sz="1400" dirty="0" smtClean="0"/>
            </a:br>
            <a:r>
              <a:rPr lang="en-US" sz="1400" dirty="0" smtClean="0"/>
              <a:t>for 8x8 cm module = 12 mm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3382962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Reconstructed location </a:t>
            </a:r>
            <a:br>
              <a:rPr lang="en-US" sz="1400" dirty="0" smtClean="0"/>
            </a:br>
            <a:r>
              <a:rPr lang="en-US" sz="1400" dirty="0" smtClean="0"/>
              <a:t>VS track projection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6334780"/>
            <a:ext cx="339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Fit and correct discretization effect </a:t>
            </a:r>
          </a:p>
          <a:p>
            <a:r>
              <a:rPr lang="en-US" sz="1400" dirty="0" smtClean="0"/>
              <a:t>(Based on calorimeter response only)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6324600"/>
            <a:ext cx="3259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Corrected residual, improved by 2</a:t>
            </a:r>
            <a:endParaRPr lang="en-US" sz="1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Position resolution VS lateral size</a:t>
            </a:r>
            <a:endParaRPr lang="en-US" dirty="0"/>
          </a:p>
        </p:txBody>
      </p:sp>
      <p:pic>
        <p:nvPicPr>
          <p:cNvPr id="25601" name="Picture 1" descr="E:\My Documents\my file\JLab\meeting\2012.04.12 SoLID Collaboration Meeting\AnalysisCaloSimShashlikPosRes.Electr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438400"/>
            <a:ext cx="4766790" cy="3810000"/>
          </a:xfrm>
          <a:prstGeom prst="rect">
            <a:avLst/>
          </a:prstGeom>
          <a:noFill/>
        </p:spPr>
      </p:pic>
      <p:pic>
        <p:nvPicPr>
          <p:cNvPr id="8" name="Picture 2" descr="E:\My Documents\my file\JLab\meeting\2012.04.12 SoLID Collaboration Meeting\AnalysisCaloSimShashlikPosRes.AnalysisCaloSimShashlikPosRes_P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439" y="2489897"/>
            <a:ext cx="4702361" cy="3758503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447800" y="2057400"/>
            <a:ext cx="19960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Electron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98356" y="2057400"/>
            <a:ext cx="1829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Hadron</a:t>
            </a:r>
            <a:endParaRPr lang="zh-CN" alt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219200"/>
            <a:ext cx="5306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101FF"/>
                </a:solidFill>
              </a:rPr>
              <a:t>Blue: calorimeter modules along z axis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Red: calorimeter modules along central track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左箭头 12"/>
          <p:cNvSpPr/>
          <p:nvPr/>
        </p:nvSpPr>
        <p:spPr>
          <a:xfrm>
            <a:off x="7924800" y="3505200"/>
            <a:ext cx="12192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Shifted pion </a:t>
            </a:r>
            <a:r>
              <a:rPr lang="el-GR" sz="1400" dirty="0" smtClean="0"/>
              <a:t>Δ</a:t>
            </a:r>
            <a:r>
              <a:rPr lang="en-US" sz="1400" dirty="0" smtClean="0"/>
              <a:t>R</a:t>
            </a:r>
            <a:endParaRPr lang="en-US" sz="1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between two </a:t>
            </a:r>
            <a:r>
              <a:rPr lang="en-US" dirty="0" err="1" smtClean="0"/>
              <a:t>choise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Nominal layout (along z)</a:t>
            </a:r>
            <a:endParaRPr 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Rotated to face track</a:t>
            </a:r>
            <a:endParaRPr 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40188" cy="325245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Simple to support</a:t>
            </a:r>
          </a:p>
          <a:p>
            <a:r>
              <a:rPr lang="en-US" dirty="0" smtClean="0"/>
              <a:t>Less discretization error</a:t>
            </a:r>
            <a:endParaRPr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041775" cy="325245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Better resolution after correction</a:t>
            </a:r>
          </a:p>
          <a:p>
            <a:r>
              <a:rPr lang="en-US" dirty="0" smtClean="0"/>
              <a:t>Better pion reconstruction</a:t>
            </a:r>
          </a:p>
          <a:p>
            <a:r>
              <a:rPr lang="en-US" dirty="0" smtClean="0"/>
              <a:t>Smaller size in R</a:t>
            </a:r>
          </a:p>
          <a:p>
            <a:r>
              <a:rPr lang="en-US" dirty="0" smtClean="0"/>
              <a:t>Personal preferable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内容占位符 1"/>
          <p:cNvSpPr txBox="1">
            <a:spLocks/>
          </p:cNvSpPr>
          <p:nvPr/>
        </p:nvSpPr>
        <p:spPr>
          <a:xfrm>
            <a:off x="457200" y="1307909"/>
            <a:ext cx="8153400" cy="128289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400" noProof="0" dirty="0" smtClean="0"/>
              <a:t>No show stopper in either case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More discussions</a:t>
            </a:r>
          </a:p>
          <a:p>
            <a:pPr lvl="1"/>
            <a:r>
              <a:rPr lang="en-US" sz="2000" dirty="0" smtClean="0"/>
              <a:t>Cable layout </a:t>
            </a:r>
          </a:p>
          <a:p>
            <a:pPr lvl="2"/>
            <a:r>
              <a:rPr lang="en-US" sz="1800" dirty="0" smtClean="0"/>
              <a:t>Need R&amp;D on WLS-clear fiber connector</a:t>
            </a:r>
          </a:p>
          <a:p>
            <a:pPr lvl="1"/>
            <a:r>
              <a:rPr lang="en-US" sz="2000" dirty="0" smtClean="0"/>
              <a:t>EM energy measurement</a:t>
            </a:r>
          </a:p>
          <a:p>
            <a:pPr lvl="2"/>
            <a:r>
              <a:rPr lang="en-US" sz="1800" dirty="0" smtClean="0"/>
              <a:t>5%/</a:t>
            </a:r>
            <a:r>
              <a:rPr lang="en-US" sz="1800" dirty="0" err="1" smtClean="0"/>
              <a:t>Sqrt</a:t>
            </a:r>
            <a:r>
              <a:rPr lang="en-US" sz="1800" dirty="0" smtClean="0"/>
              <a:t>(E) as baseline + constant term (calibration, etc.)</a:t>
            </a:r>
          </a:p>
          <a:p>
            <a:pPr lvl="2"/>
            <a:r>
              <a:rPr lang="en-US" sz="1800" dirty="0" smtClean="0"/>
              <a:t>Constant online calibration with electrons of known momentum</a:t>
            </a:r>
          </a:p>
          <a:p>
            <a:pPr lvl="1"/>
            <a:r>
              <a:rPr lang="en-US" sz="2000" dirty="0" smtClean="0"/>
              <a:t>Pion rejection w/ Cherenkov detector</a:t>
            </a:r>
          </a:p>
          <a:p>
            <a:pPr lvl="2"/>
            <a:r>
              <a:rPr lang="en-US" sz="1800" dirty="0" smtClean="0"/>
              <a:t>Finalizing pi/e ratio map in CLEO geometry</a:t>
            </a:r>
          </a:p>
          <a:p>
            <a:pPr lvl="2"/>
            <a:r>
              <a:rPr lang="en-US" sz="1800" dirty="0" smtClean="0"/>
              <a:t>How much Cherenkov can deliver?</a:t>
            </a:r>
          </a:p>
          <a:p>
            <a:r>
              <a:rPr lang="en-US" sz="2400" dirty="0" smtClean="0"/>
              <a:t>Radiation dose is challenging</a:t>
            </a:r>
          </a:p>
          <a:p>
            <a:r>
              <a:rPr lang="en-US" sz="2400" dirty="0" smtClean="0"/>
              <a:t>Prefer rotated calorimeter to track direction for PVDIS</a:t>
            </a:r>
          </a:p>
          <a:p>
            <a:r>
              <a:rPr lang="en-US" sz="2400" dirty="0" smtClean="0"/>
              <a:t>Next stage of simulation to come</a:t>
            </a:r>
            <a:br>
              <a:rPr lang="en-US" sz="2400" dirty="0" smtClean="0"/>
            </a:br>
            <a:r>
              <a:rPr lang="en-US" sz="2400" dirty="0" smtClean="0"/>
              <a:t>w/ background, tower searching</a:t>
            </a:r>
          </a:p>
          <a:p>
            <a:r>
              <a:rPr lang="en-US" sz="2400" dirty="0" smtClean="0"/>
              <a:t>Calorimeter test in the following section</a:t>
            </a:r>
          </a:p>
          <a:p>
            <a:pPr lvl="1"/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Gain experience with the COMPASS </a:t>
            </a:r>
            <a:r>
              <a:rPr lang="en-US" dirty="0" err="1" smtClean="0"/>
              <a:t>Shashlik</a:t>
            </a:r>
            <a:r>
              <a:rPr lang="en-US" dirty="0" smtClean="0"/>
              <a:t> module.</a:t>
            </a:r>
          </a:p>
          <a:p>
            <a:r>
              <a:rPr lang="en-US" dirty="0" smtClean="0"/>
              <a:t>Determine energy resolution at different energies and different impact angles.</a:t>
            </a:r>
          </a:p>
          <a:p>
            <a:r>
              <a:rPr lang="en-US" dirty="0" smtClean="0"/>
              <a:t>Determine position resolution at different energies and different impact angles.</a:t>
            </a:r>
          </a:p>
          <a:p>
            <a:r>
              <a:rPr lang="en-US" dirty="0" smtClean="0"/>
              <a:t>Anchor simulation with data.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COMPASS </a:t>
            </a:r>
            <a:r>
              <a:rPr lang="en-US" dirty="0" err="1" smtClean="0"/>
              <a:t>Shashlik</a:t>
            </a:r>
            <a:r>
              <a:rPr lang="en-US" dirty="0" smtClean="0"/>
              <a:t> Module Test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408" y="3724696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808" y="3724696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11" descr="img_1086.jpg"/>
          <p:cNvPicPr preferRelativeResize="0"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6408" y="884832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mg_108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9808" y="884832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9016" y="180975"/>
            <a:ext cx="8708025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COMPASS modules used for TPE@CLAS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854389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Module is in TPE frame with original PMT removed. 30 of 3.8x3.8cm modules in 6x5 array.</a:t>
            </a:r>
          </a:p>
          <a:p>
            <a:r>
              <a:rPr lang="en-US" sz="2400" dirty="0" smtClean="0"/>
              <a:t>Readout: 1.1"D </a:t>
            </a:r>
            <a:r>
              <a:rPr lang="en-US" sz="2400" dirty="0" err="1" smtClean="0"/>
              <a:t>Photonis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XP2972 PMTs, used in </a:t>
            </a:r>
            <a:r>
              <a:rPr lang="en-US" sz="2400" dirty="0" err="1" smtClean="0"/>
              <a:t>HallA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DVCS proton array.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Module and readout</a:t>
            </a:r>
            <a:endParaRPr lang="en-US" dirty="0"/>
          </a:p>
        </p:txBody>
      </p:sp>
      <p:pic>
        <p:nvPicPr>
          <p:cNvPr id="43011" name="Picture 3" descr="E:\calorimeter\photo\800AAAAA\IMG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14900" y="2552700"/>
            <a:ext cx="4572000" cy="3429000"/>
          </a:xfrm>
          <a:prstGeom prst="rect">
            <a:avLst/>
          </a:prstGeom>
          <a:noFill/>
        </p:spPr>
      </p:pic>
      <p:pic>
        <p:nvPicPr>
          <p:cNvPr id="43013" name="Picture 5" descr="E:\work_doc\doc_by_topic\SoLID_calorimeter\beamtest\tpe_module_from_Zhiwen\2011_10_21_3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4724400" cy="31496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the two</a:t>
            </a:r>
            <a:endParaRPr lang="en-US" dirty="0"/>
          </a:p>
        </p:txBody>
      </p:sp>
      <p:pic>
        <p:nvPicPr>
          <p:cNvPr id="7" name="Picture 2" descr="E:\calorimeter\photo\photo\2012-03-07_21-38-02_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5486400" cy="4114800"/>
          </a:xfrm>
          <a:prstGeom prst="rect">
            <a:avLst/>
          </a:prstGeom>
          <a:noFill/>
        </p:spPr>
      </p:pic>
      <p:pic>
        <p:nvPicPr>
          <p:cNvPr id="8" name="Picture 4" descr="E:\calorimeter\photo\photo\2012-03-07_21-48-56_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668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Cosmic ray test (horizontal setup)</a:t>
            </a:r>
            <a:endParaRPr lang="en-US" dirty="0"/>
          </a:p>
        </p:txBody>
      </p:sp>
      <p:pic>
        <p:nvPicPr>
          <p:cNvPr id="44034" name="Picture 2" descr="E:\calorimeter\photo\cosmic_horizontal\2012_03_19_5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229600" cy="5486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62000" y="4038600"/>
            <a:ext cx="1173719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Delay cable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581400" y="3810000"/>
            <a:ext cx="83869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module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029200" y="3581400"/>
            <a:ext cx="1128835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VME &amp; NIM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505200" y="5791200"/>
            <a:ext cx="161775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LV power supply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105400" y="1295400"/>
            <a:ext cx="1653017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HV power supply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819400" y="2286000"/>
            <a:ext cx="231024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Two scintillation paddle </a:t>
            </a:r>
          </a:p>
          <a:p>
            <a:r>
              <a:rPr lang="en-US" sz="1400" dirty="0" smtClean="0"/>
              <a:t>as coincidence trigger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6934200" y="4343400"/>
            <a:ext cx="233910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DAQ computer, coda 2.5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7620000" y="2057400"/>
            <a:ext cx="69442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Scope</a:t>
            </a:r>
            <a:endParaRPr lang="en-US" sz="1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5058" name="Picture 2" descr="E:\calorimeter\photo\cosmicray_vertical\IMG_0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45428" cy="5486400"/>
          </a:xfrm>
          <a:prstGeom prst="rect">
            <a:avLst/>
          </a:prstGeom>
          <a:noFill/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Cosmic ray test (vertical setup)</a:t>
            </a:r>
            <a:endParaRPr lang="en-US" dirty="0"/>
          </a:p>
        </p:txBody>
      </p:sp>
      <p:pic>
        <p:nvPicPr>
          <p:cNvPr id="3074" name="Picture 2" descr="E:\calorimeter\photo\2012_03_19_5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971800"/>
            <a:ext cx="2857500" cy="19050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4267200"/>
            <a:ext cx="6705600" cy="2286000"/>
          </a:xfrm>
        </p:spPr>
        <p:txBody>
          <a:bodyPr>
            <a:noAutofit/>
          </a:bodyPr>
          <a:lstStyle/>
          <a:p>
            <a:r>
              <a:rPr lang="en-US" sz="1400" dirty="0" smtClean="0"/>
              <a:t>Electron-hadron separation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~100:1</a:t>
            </a:r>
            <a:r>
              <a:rPr lang="en-US" sz="1400" dirty="0" smtClean="0"/>
              <a:t> pion rejection in electron sample</a:t>
            </a:r>
          </a:p>
          <a:p>
            <a:pPr lvl="1"/>
            <a:r>
              <a:rPr lang="en-US" sz="1400" dirty="0" smtClean="0"/>
              <a:t>Energy resolution: </a:t>
            </a:r>
            <a:r>
              <a:rPr lang="el-GR" sz="1400" dirty="0" smtClean="0"/>
              <a:t>σ</a:t>
            </a:r>
            <a:r>
              <a:rPr lang="en-US" sz="1400" dirty="0" smtClean="0"/>
              <a:t>(E)/E ~ </a:t>
            </a:r>
            <a:r>
              <a:rPr lang="en-US" sz="1400" dirty="0" smtClean="0">
                <a:solidFill>
                  <a:schemeClr val="accent1"/>
                </a:solidFill>
              </a:rPr>
              <a:t>5%/√E</a:t>
            </a:r>
          </a:p>
          <a:p>
            <a:r>
              <a:rPr lang="en-US" sz="1400" dirty="0" smtClean="0"/>
              <a:t>Provide shower Position</a:t>
            </a:r>
          </a:p>
          <a:p>
            <a:pPr lvl="1"/>
            <a:r>
              <a:rPr lang="el-GR" sz="1400" dirty="0" smtClean="0"/>
              <a:t>σ </a:t>
            </a:r>
            <a:r>
              <a:rPr lang="en-US" sz="1400" dirty="0" smtClean="0"/>
              <a:t>~ </a:t>
            </a:r>
            <a:r>
              <a:rPr lang="en-US" sz="1400" dirty="0" smtClean="0">
                <a:solidFill>
                  <a:schemeClr val="accent1"/>
                </a:solidFill>
              </a:rPr>
              <a:t>1 cm</a:t>
            </a:r>
            <a:r>
              <a:rPr lang="en-US" sz="1400" dirty="0" smtClean="0"/>
              <a:t>, for tracking initial seed / suppress background</a:t>
            </a:r>
          </a:p>
          <a:p>
            <a:r>
              <a:rPr lang="en-US" sz="1400" dirty="0" smtClean="0"/>
              <a:t>Time response</a:t>
            </a:r>
          </a:p>
          <a:p>
            <a:pPr lvl="1"/>
            <a:r>
              <a:rPr lang="el-GR" sz="1400" dirty="0" smtClean="0"/>
              <a:t>σ </a:t>
            </a:r>
            <a:r>
              <a:rPr lang="en-US" sz="1400" dirty="0" smtClean="0"/>
              <a:t>&lt;~ few hundreds </a:t>
            </a:r>
            <a:r>
              <a:rPr lang="en-US" sz="1400" dirty="0" err="1" smtClean="0"/>
              <a:t>ps</a:t>
            </a:r>
            <a:endParaRPr lang="en-US" sz="1400" dirty="0" smtClean="0"/>
          </a:p>
          <a:p>
            <a:pPr lvl="1"/>
            <a:r>
              <a:rPr lang="en-US" sz="1400" dirty="0" smtClean="0"/>
              <a:t>provide trigger/identify beam bunch (TOF PID)</a:t>
            </a:r>
          </a:p>
          <a:p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Calorimeter Overview</a:t>
            </a:r>
            <a:endParaRPr lang="en-US" dirty="0"/>
          </a:p>
        </p:txBody>
      </p:sp>
      <p:grpSp>
        <p:nvGrpSpPr>
          <p:cNvPr id="7" name="Group 22"/>
          <p:cNvGrpSpPr/>
          <p:nvPr/>
        </p:nvGrpSpPr>
        <p:grpSpPr>
          <a:xfrm>
            <a:off x="1676400" y="1066800"/>
            <a:ext cx="6054328" cy="3124200"/>
            <a:chOff x="304800" y="1524000"/>
            <a:chExt cx="8610600" cy="4443307"/>
          </a:xfrm>
        </p:grpSpPr>
        <p:pic>
          <p:nvPicPr>
            <p:cNvPr id="15" name="Picture 3" descr="Z:\Downloads\solid_BaBar_SIDIS_20111123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CCE5F9"/>
                </a:clrFrom>
                <a:clrTo>
                  <a:srgbClr val="CCE5F9">
                    <a:alpha val="0"/>
                  </a:srgbClr>
                </a:clrTo>
              </a:clrChange>
            </a:blip>
            <a:srcRect b="10535"/>
            <a:stretch>
              <a:fillRect/>
            </a:stretch>
          </p:blipFill>
          <p:spPr bwMode="auto">
            <a:xfrm>
              <a:off x="312752" y="2286000"/>
              <a:ext cx="4030648" cy="3681307"/>
            </a:xfrm>
            <a:prstGeom prst="rect">
              <a:avLst/>
            </a:prstGeom>
            <a:noFill/>
          </p:spPr>
        </p:pic>
        <p:pic>
          <p:nvPicPr>
            <p:cNvPr id="16" name="Picture 2" descr="Z:\Downloads\solid_BaBar_PVDIS_20111123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CCE5F9"/>
                </a:clrFrom>
                <a:clrTo>
                  <a:srgbClr val="CCE5F9">
                    <a:alpha val="0"/>
                  </a:srgbClr>
                </a:clrTo>
              </a:clrChange>
            </a:blip>
            <a:srcRect b="10535"/>
            <a:stretch>
              <a:fillRect/>
            </a:stretch>
          </p:blipFill>
          <p:spPr bwMode="auto">
            <a:xfrm>
              <a:off x="4732351" y="2286000"/>
              <a:ext cx="4030649" cy="3681307"/>
            </a:xfrm>
            <a:prstGeom prst="rect">
              <a:avLst/>
            </a:prstGeom>
            <a:noFill/>
          </p:spPr>
        </p:pic>
        <p:sp>
          <p:nvSpPr>
            <p:cNvPr id="17" name="Down Arrow 16"/>
            <p:cNvSpPr/>
            <p:nvPr/>
          </p:nvSpPr>
          <p:spPr>
            <a:xfrm rot="20858406">
              <a:off x="7615139" y="1932608"/>
              <a:ext cx="381659" cy="114247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77000" y="1524000"/>
              <a:ext cx="2438400" cy="3939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2006BA"/>
                  </a:solidFill>
                </a:rPr>
                <a:t>PVDIS forward angle</a:t>
              </a:r>
              <a:endParaRPr lang="en-US" sz="1200" dirty="0">
                <a:solidFill>
                  <a:srgbClr val="2006BA"/>
                </a:solidFill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2166104">
              <a:off x="3997968" y="2340841"/>
              <a:ext cx="381659" cy="103600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76600" y="1916668"/>
              <a:ext cx="2438400" cy="3939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2006BA"/>
                  </a:solidFill>
                </a:rPr>
                <a:t>SIDIS forward angle</a:t>
              </a:r>
              <a:endParaRPr lang="en-US" sz="1200" dirty="0">
                <a:solidFill>
                  <a:srgbClr val="2006BA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2286000"/>
              <a:ext cx="2438400" cy="43772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2006BA"/>
                  </a:solidFill>
                </a:rPr>
                <a:t>SIDIS large angle</a:t>
              </a:r>
              <a:endParaRPr lang="en-US" sz="1400" dirty="0">
                <a:solidFill>
                  <a:srgbClr val="2006BA"/>
                </a:solidFill>
              </a:endParaRPr>
            </a:p>
          </p:txBody>
        </p:sp>
        <p:sp>
          <p:nvSpPr>
            <p:cNvPr id="22" name="Down Arrow 21"/>
            <p:cNvSpPr/>
            <p:nvPr/>
          </p:nvSpPr>
          <p:spPr>
            <a:xfrm rot="20069750">
              <a:off x="1546593" y="2857754"/>
              <a:ext cx="381659" cy="89920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and Support</a:t>
            </a:r>
            <a:endParaRPr lang="en-US" dirty="0"/>
          </a:p>
        </p:txBody>
      </p:sp>
      <p:pic>
        <p:nvPicPr>
          <p:cNvPr id="41986" name="Picture 2" descr="E:\calorimeter\photo\IMAG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811033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under CLAS photon tagger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1109472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Electron with known energy and impact angle </a:t>
            </a:r>
          </a:p>
          <a:p>
            <a:r>
              <a:rPr lang="en-US" sz="2200" dirty="0" smtClean="0"/>
              <a:t>Variable energy, variable impact angle </a:t>
            </a:r>
          </a:p>
          <a:p>
            <a:r>
              <a:rPr lang="en-US" sz="2200" dirty="0" smtClean="0"/>
              <a:t>Possibility to use Hall B DAQ resource</a:t>
            </a:r>
          </a:p>
          <a:p>
            <a:endParaRPr lang="en-US" sz="2200" dirty="0" smtClean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38133" y="1828800"/>
            <a:ext cx="912973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4953000"/>
            <a:ext cx="34747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953000"/>
            <a:ext cx="34747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4114800"/>
            <a:ext cx="34747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162800" y="6248400"/>
            <a:ext cx="117211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SoLID</a:t>
            </a:r>
            <a:r>
              <a:rPr lang="en-US" dirty="0" smtClean="0"/>
              <a:t> EC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19627024">
            <a:off x="6899886" y="5418796"/>
            <a:ext cx="311944" cy="7535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991186">
            <a:off x="5103607" y="5372364"/>
            <a:ext cx="311944" cy="9698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38600" y="6400800"/>
            <a:ext cx="143981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HallD</a:t>
            </a:r>
            <a:r>
              <a:rPr lang="en-US" dirty="0" smtClean="0"/>
              <a:t> BCAL</a:t>
            </a:r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 rot="2787885">
            <a:off x="2624295" y="4518130"/>
            <a:ext cx="311944" cy="10728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9200" y="5715000"/>
            <a:ext cx="14302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HallD</a:t>
            </a:r>
            <a:r>
              <a:rPr lang="en-US" dirty="0" smtClean="0"/>
              <a:t> FCAL</a:t>
            </a:r>
            <a:endParaRPr 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HallB</a:t>
            </a:r>
            <a:r>
              <a:rPr lang="en-US" dirty="0" smtClean="0"/>
              <a:t>, under Photon Tagger</a:t>
            </a:r>
            <a:endParaRPr lang="en-US" dirty="0"/>
          </a:p>
        </p:txBody>
      </p:sp>
      <p:pic>
        <p:nvPicPr>
          <p:cNvPr id="46082" name="Picture 2" descr="E:\calorimeter\photo\in_hall\20120409-_DSC3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21282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867400" y="1600200"/>
            <a:ext cx="748923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tagger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7543800" y="3505200"/>
            <a:ext cx="135646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Tagger dump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3200400"/>
            <a:ext cx="95090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err="1" smtClean="0"/>
              <a:t>SoLID</a:t>
            </a:r>
            <a:r>
              <a:rPr lang="en-US" sz="1400" dirty="0" smtClean="0"/>
              <a:t> EC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1752600" y="3505200"/>
            <a:ext cx="784189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worker</a:t>
            </a:r>
            <a:endParaRPr lang="en-US" sz="1400" dirty="0"/>
          </a:p>
        </p:txBody>
      </p:sp>
      <p:sp>
        <p:nvSpPr>
          <p:cNvPr id="15" name="Down Arrow 14"/>
          <p:cNvSpPr/>
          <p:nvPr/>
        </p:nvSpPr>
        <p:spPr>
          <a:xfrm rot="18908956">
            <a:off x="4442826" y="1418749"/>
            <a:ext cx="267157" cy="98575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76600" y="1447800"/>
            <a:ext cx="889743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electron</a:t>
            </a:r>
            <a:endParaRPr lang="en-US" sz="14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Tilting at about 32 degree to start with small angle beam impact</a:t>
            </a:r>
            <a:endParaRPr lang="en-US" dirty="0"/>
          </a:p>
        </p:txBody>
      </p:sp>
      <p:pic>
        <p:nvPicPr>
          <p:cNvPr id="47106" name="Picture 2" descr="E:\calorimeter\photo\in_hall\20120409-_DSC3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620000" cy="5061045"/>
          </a:xfrm>
          <a:prstGeom prst="rect">
            <a:avLst/>
          </a:prstGeom>
          <a:noFill/>
        </p:spPr>
      </p:pic>
      <p:sp>
        <p:nvSpPr>
          <p:cNvPr id="8" name="右箭头 7"/>
          <p:cNvSpPr/>
          <p:nvPr/>
        </p:nvSpPr>
        <p:spPr>
          <a:xfrm rot="1865879">
            <a:off x="1323933" y="2235383"/>
            <a:ext cx="18288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Electrons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small </a:t>
            </a:r>
            <a:r>
              <a:rPr lang="en-US" dirty="0" err="1" smtClean="0"/>
              <a:t>scintillatiors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 coincidence trigger</a:t>
            </a:r>
            <a:endParaRPr lang="en-US" dirty="0"/>
          </a:p>
        </p:txBody>
      </p:sp>
      <p:pic>
        <p:nvPicPr>
          <p:cNvPr id="48130" name="Picture 2" descr="E:\calorimeter\photo\in_hall\20120409-_DSC3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743200"/>
            <a:ext cx="5707274" cy="3790615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>
          <a:xfrm rot="17604528">
            <a:off x="1979733" y="2618216"/>
            <a:ext cx="267157" cy="183294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" y="2895600"/>
            <a:ext cx="889987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electron</a:t>
            </a:r>
            <a:endParaRPr lang="en-US" sz="1400" dirty="0"/>
          </a:p>
        </p:txBody>
      </p:sp>
      <p:sp>
        <p:nvSpPr>
          <p:cNvPr id="13" name="Down Arrow 12"/>
          <p:cNvSpPr/>
          <p:nvPr/>
        </p:nvSpPr>
        <p:spPr>
          <a:xfrm rot="2180691">
            <a:off x="4496216" y="1826585"/>
            <a:ext cx="267157" cy="240347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20979919">
            <a:off x="2882651" y="1856748"/>
            <a:ext cx="267157" cy="186824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05400" y="4038600"/>
            <a:ext cx="95090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err="1" smtClean="0"/>
              <a:t>SoLID</a:t>
            </a:r>
            <a:r>
              <a:rPr lang="en-US" sz="1400" dirty="0" smtClean="0"/>
              <a:t> EC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876800" y="1600200"/>
            <a:ext cx="3102131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size 0.5x1.5x10cm,  downstream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914400" y="1524000"/>
            <a:ext cx="245772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size 1x5x15cm, upstream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Cosmic ray gain match </a:t>
            </a:r>
            <a:br>
              <a:rPr lang="en-US" dirty="0" smtClean="0"/>
            </a:br>
            <a:r>
              <a:rPr lang="en-US" dirty="0" smtClean="0"/>
              <a:t>( ADC-</a:t>
            </a:r>
            <a:r>
              <a:rPr lang="en-US" dirty="0" err="1" smtClean="0"/>
              <a:t>Ped</a:t>
            </a:r>
            <a:r>
              <a:rPr lang="en-US" dirty="0" smtClean="0"/>
              <a:t> : Voltage)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solid_ec_test_gain_match_f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70000"/>
            <a:ext cx="8020050" cy="5435600"/>
          </a:xfrm>
          <a:prstGeom prst="rect">
            <a:avLst/>
          </a:prstGeom>
          <a:noFill/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Cosmic ray gain match </a:t>
            </a:r>
            <a:br>
              <a:rPr lang="en-US" dirty="0" smtClean="0"/>
            </a:br>
            <a:r>
              <a:rPr lang="en-US" sz="2800" dirty="0" smtClean="0"/>
              <a:t>after matching, most signals are within factor of 0.7-1.5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solid_ec_test_gain_match_sig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193800"/>
            <a:ext cx="8020050" cy="5435600"/>
          </a:xfrm>
          <a:prstGeom prst="rect">
            <a:avLst/>
          </a:prstGeom>
          <a:noFill/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(summary on page 13)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E:\My Documents\my file\JLab\meeting\2012.04.12 SoLID Collaboration Meeting\rot\solid_BaBar_PVDIS_electron.track.TestFile4_Run_AnalysisCaloSimShashlikPosRes_GetEnergyRati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95932"/>
            <a:ext cx="8229600" cy="449637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E:\My Documents\my file\JLab\meeting\2012.04.12 SoLID Collaboration Meeting\rot\solid_BaBar_PVDIS_electron.track.TestFile4_Run_AnalysisCaloSimShashlikPosRes_tes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95932"/>
            <a:ext cx="8229600" cy="449637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dose update for PVDIS</a:t>
            </a:r>
            <a:endParaRPr lang="en-US" dirty="0"/>
          </a:p>
        </p:txBody>
      </p:sp>
      <p:pic>
        <p:nvPicPr>
          <p:cNvPr id="30721" name="Picture 1" descr="E:\My Documents\my file\JLab\meeting\2012.04.12 SoLID Collaboration Meeting\DrawLowEBgd_Sum_PVDI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816" y="1481138"/>
            <a:ext cx="6298367" cy="45259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5867400"/>
            <a:ext cx="43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Updated dose with baffle made of </a:t>
            </a:r>
            <a:r>
              <a:rPr lang="en-US" dirty="0" err="1" smtClean="0"/>
              <a:t>Pb</a:t>
            </a:r>
            <a:endParaRPr lang="en-US" dirty="0" smtClean="0"/>
          </a:p>
          <a:p>
            <a:r>
              <a:rPr lang="en-US" dirty="0" smtClean="0"/>
              <a:t>Similar level to SIDIS now</a:t>
            </a:r>
            <a:endParaRPr lang="en-US" dirty="0"/>
          </a:p>
        </p:txBody>
      </p:sp>
      <p:sp>
        <p:nvSpPr>
          <p:cNvPr id="9" name="圆角矩形标注 8"/>
          <p:cNvSpPr/>
          <p:nvPr/>
        </p:nvSpPr>
        <p:spPr>
          <a:xfrm>
            <a:off x="3581400" y="3810000"/>
            <a:ext cx="1447800" cy="457200"/>
          </a:xfrm>
          <a:prstGeom prst="wedgeRoundRectCallout">
            <a:avLst>
              <a:gd name="adj1" fmla="val -17566"/>
              <a:gd name="adj2" fmla="val -11293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Pi-</a:t>
            </a:r>
            <a:endParaRPr lang="en-US" dirty="0"/>
          </a:p>
        </p:txBody>
      </p:sp>
      <p:sp>
        <p:nvSpPr>
          <p:cNvPr id="10" name="圆角矩形标注 9"/>
          <p:cNvSpPr/>
          <p:nvPr/>
        </p:nvSpPr>
        <p:spPr>
          <a:xfrm>
            <a:off x="2057400" y="3810000"/>
            <a:ext cx="1524000" cy="762000"/>
          </a:xfrm>
          <a:prstGeom prst="wedgeRoundRectCallout">
            <a:avLst>
              <a:gd name="adj1" fmla="val -14408"/>
              <a:gd name="adj2" fmla="val -160307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 Part</a:t>
            </a:r>
          </a:p>
          <a:p>
            <a:pPr algn="ctr"/>
            <a:r>
              <a:rPr lang="el-GR" dirty="0" smtClean="0"/>
              <a:t>γ</a:t>
            </a:r>
            <a:r>
              <a:rPr lang="en-US" dirty="0" smtClean="0"/>
              <a:t> dominant</a:t>
            </a:r>
            <a:endParaRPr lang="en-US" dirty="0"/>
          </a:p>
        </p:txBody>
      </p:sp>
      <p:sp>
        <p:nvSpPr>
          <p:cNvPr id="11" name="圆角矩形标注 10"/>
          <p:cNvSpPr/>
          <p:nvPr/>
        </p:nvSpPr>
        <p:spPr>
          <a:xfrm>
            <a:off x="5486400" y="1981200"/>
            <a:ext cx="1447800" cy="457200"/>
          </a:xfrm>
          <a:prstGeom prst="wedgeRoundRectCallout">
            <a:avLst>
              <a:gd name="adj1" fmla="val -28092"/>
              <a:gd name="adj2" fmla="val 122148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E:\My Documents\my file\JLab\meeting\2012.04.12 SoLID Collaboration Meeting\norm\solid_BaBar_PVDIS_electron.track.TestFile4_Run_AnalysisCaloSimShashlikPosRes_GetEnergyRati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95932"/>
            <a:ext cx="8229600" cy="449637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E:\My Documents\my file\JLab\meeting\2012.04.12 SoLID Collaboration Meeting\norm\solid_BaBar_PVDIS_electron.track.TestFile4_Run_AnalysisCaloSimShashlikPosRes_tes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95932"/>
            <a:ext cx="8229600" cy="4496373"/>
          </a:xfrm>
          <a:prstGeom prst="rect">
            <a:avLst/>
          </a:prstGeom>
          <a:noFill/>
        </p:spPr>
      </p:pic>
      <p:pic>
        <p:nvPicPr>
          <p:cNvPr id="8" name="Picture 2" descr="E:\My Documents\my file\JLab\meeting\2012.04.12 SoLID Collaboration Meeting\norm\solid_BaBar_PVDIS_electron.track.TestFile4_Run_AnalysisCaloSimShashlikPosRes_test.png"/>
          <p:cNvPicPr>
            <a:picLocks noChangeAspect="1" noChangeArrowheads="1"/>
          </p:cNvPicPr>
          <p:nvPr/>
        </p:nvPicPr>
        <p:blipFill>
          <a:blip r:embed="rId2" cstate="print"/>
          <a:srcRect t="49771" r="76852"/>
          <a:stretch>
            <a:fillRect/>
          </a:stretch>
        </p:blipFill>
        <p:spPr bwMode="auto">
          <a:xfrm>
            <a:off x="609600" y="1989056"/>
            <a:ext cx="3505200" cy="415564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100" dirty="0" smtClean="0"/>
              <a:t>Radiation resistant</a:t>
            </a:r>
          </a:p>
          <a:p>
            <a:pPr lvl="1"/>
            <a:r>
              <a:rPr lang="en-US" sz="1800" dirty="0" smtClean="0"/>
              <a:t>PVDIS  forward angle</a:t>
            </a:r>
          </a:p>
          <a:p>
            <a:pPr lvl="2"/>
            <a:r>
              <a:rPr lang="en-US" sz="1800" dirty="0" smtClean="0"/>
              <a:t>EM &lt;=2k 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 + pion (GeV/cm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/s), 	total ~&lt;</a:t>
            </a:r>
            <a:r>
              <a:rPr lang="en-US" sz="1800" dirty="0" smtClean="0">
                <a:solidFill>
                  <a:schemeClr val="accent1"/>
                </a:solidFill>
              </a:rPr>
              <a:t>60 </a:t>
            </a:r>
            <a:r>
              <a:rPr lang="en-US" sz="1800" dirty="0" err="1" smtClean="0">
                <a:solidFill>
                  <a:schemeClr val="accent1"/>
                </a:solidFill>
              </a:rPr>
              <a:t>krad</a:t>
            </a:r>
            <a:r>
              <a:rPr lang="en-US" sz="1800" dirty="0" smtClean="0">
                <a:solidFill>
                  <a:schemeClr val="accent1"/>
                </a:solidFill>
              </a:rPr>
              <a:t>/year</a:t>
            </a:r>
          </a:p>
          <a:p>
            <a:pPr lvl="1"/>
            <a:r>
              <a:rPr lang="en-US" sz="1800" dirty="0" smtClean="0"/>
              <a:t>SIDIS   forward angle </a:t>
            </a:r>
          </a:p>
          <a:p>
            <a:pPr lvl="2"/>
            <a:r>
              <a:rPr lang="en-US" sz="1800" dirty="0" smtClean="0"/>
              <a:t>EM &lt;=5k 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 + pion , total, 		total ~&lt;</a:t>
            </a:r>
            <a:r>
              <a:rPr lang="en-US" sz="1800" dirty="0" smtClean="0">
                <a:solidFill>
                  <a:schemeClr val="accent1"/>
                </a:solidFill>
              </a:rPr>
              <a:t>100 </a:t>
            </a:r>
            <a:r>
              <a:rPr lang="en-US" sz="1800" dirty="0" err="1" smtClean="0">
                <a:solidFill>
                  <a:schemeClr val="accent1"/>
                </a:solidFill>
              </a:rPr>
              <a:t>krad</a:t>
            </a:r>
            <a:r>
              <a:rPr lang="en-US" sz="1800" dirty="0" smtClean="0">
                <a:solidFill>
                  <a:schemeClr val="accent1"/>
                </a:solidFill>
              </a:rPr>
              <a:t>/year</a:t>
            </a:r>
          </a:p>
          <a:p>
            <a:pPr lvl="1"/>
            <a:r>
              <a:rPr lang="en-US" sz="1800" dirty="0" smtClean="0"/>
              <a:t>SIDIS   large angle</a:t>
            </a:r>
          </a:p>
          <a:p>
            <a:pPr lvl="2"/>
            <a:r>
              <a:rPr lang="en-US" sz="1800" dirty="0" smtClean="0"/>
              <a:t>EM &lt;=20k 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 + pion, total, 		total ~&lt;</a:t>
            </a:r>
            <a:r>
              <a:rPr lang="en-US" sz="1800" dirty="0" smtClean="0">
                <a:solidFill>
                  <a:schemeClr val="accent1"/>
                </a:solidFill>
              </a:rPr>
              <a:t>400 </a:t>
            </a:r>
            <a:r>
              <a:rPr lang="en-US" sz="1800" dirty="0" err="1" smtClean="0">
                <a:solidFill>
                  <a:schemeClr val="accent1"/>
                </a:solidFill>
              </a:rPr>
              <a:t>krad</a:t>
            </a:r>
            <a:r>
              <a:rPr lang="en-US" sz="1800" dirty="0" smtClean="0">
                <a:solidFill>
                  <a:schemeClr val="accent1"/>
                </a:solidFill>
              </a:rPr>
              <a:t>/year</a:t>
            </a:r>
          </a:p>
          <a:p>
            <a:pPr lvl="1"/>
            <a:r>
              <a:rPr lang="en-US" sz="1800" dirty="0" smtClean="0"/>
              <a:t>Overall dose shown above, better inspected</a:t>
            </a:r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2100" dirty="0" smtClean="0"/>
              <a:t>The Layout need to satisfy 2-fold rotation symmetry for SIDIS.</a:t>
            </a:r>
          </a:p>
          <a:p>
            <a:r>
              <a:rPr lang="en-US" sz="2100" dirty="0" smtClean="0"/>
              <a:t>Modules can be easily swapped and rearranged for different configuration.</a:t>
            </a:r>
          </a:p>
          <a:p>
            <a:r>
              <a:rPr lang="en-US" sz="2100" dirty="0" err="1" smtClean="0"/>
              <a:t>Photonsensors</a:t>
            </a:r>
            <a:r>
              <a:rPr lang="en-US" sz="2100" dirty="0" smtClean="0"/>
              <a:t> located outside of magnet yoke, fiber connection is one solution.</a:t>
            </a:r>
          </a:p>
          <a:p>
            <a:r>
              <a:rPr lang="en-US" sz="2100" dirty="0" smtClean="0"/>
              <a:t>A reasonable cost, strongly affected by the number of modules/channels, to cover the same acceptance area, we need the module transverse size not too small.</a:t>
            </a:r>
          </a:p>
          <a:p>
            <a:endParaRPr lang="en-US" sz="2100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0420" y="2209800"/>
            <a:ext cx="2593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Depending on baffle design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3352800"/>
            <a:ext cx="8229600" cy="3505200"/>
          </a:xfrm>
        </p:spPr>
        <p:txBody>
          <a:bodyPr>
            <a:noAutofit/>
          </a:bodyPr>
          <a:lstStyle/>
          <a:p>
            <a:r>
              <a:rPr lang="en-US" sz="1400" dirty="0" smtClean="0"/>
              <a:t>Shashlyk calorimeter</a:t>
            </a:r>
          </a:p>
          <a:p>
            <a:pPr lvl="1"/>
            <a:r>
              <a:rPr lang="en-US" sz="1400" dirty="0" smtClean="0"/>
              <a:t>Lead-scintillator sampling calorimeter</a:t>
            </a:r>
          </a:p>
          <a:p>
            <a:pPr lvl="1"/>
            <a:r>
              <a:rPr lang="en-US" sz="1400" dirty="0" smtClean="0"/>
              <a:t>WLS Fiber collects and reads out light</a:t>
            </a:r>
          </a:p>
          <a:p>
            <a:r>
              <a:rPr lang="en-US" sz="1400" dirty="0" smtClean="0"/>
              <a:t>Satisfy the SoLID requirement</a:t>
            </a:r>
          </a:p>
          <a:p>
            <a:pPr lvl="1"/>
            <a:r>
              <a:rPr lang="en-US" sz="1400" dirty="0" smtClean="0"/>
              <a:t>Good energy resolution (tunable)</a:t>
            </a:r>
          </a:p>
          <a:p>
            <a:pPr lvl="1"/>
            <a:r>
              <a:rPr lang="en-US" sz="1400" dirty="0" smtClean="0"/>
              <a:t>Radiation hardness ~ 500kRad (improvable)</a:t>
            </a:r>
          </a:p>
          <a:p>
            <a:pPr lvl="1"/>
            <a:r>
              <a:rPr lang="en-US" sz="1400" dirty="0" smtClean="0"/>
              <a:t>Good time resolution (100ps)</a:t>
            </a:r>
          </a:p>
          <a:p>
            <a:r>
              <a:rPr lang="en-US" sz="1400" dirty="0" smtClean="0"/>
              <a:t>Easier to collect and read out the light</a:t>
            </a:r>
          </a:p>
          <a:p>
            <a:r>
              <a:rPr lang="en-US" sz="1400" dirty="0" smtClean="0"/>
              <a:t>Well developed technology, used by many experiments</a:t>
            </a:r>
          </a:p>
          <a:p>
            <a:r>
              <a:rPr lang="en-US" sz="1400" dirty="0" smtClean="0"/>
              <a:t>IHEP production rate about 200 per month</a:t>
            </a:r>
          </a:p>
          <a:p>
            <a:pPr>
              <a:buNone/>
            </a:pPr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option: </a:t>
            </a:r>
            <a:br>
              <a:rPr lang="en-US" dirty="0" smtClean="0"/>
            </a:br>
            <a:r>
              <a:rPr lang="en-US" dirty="0" err="1" smtClean="0"/>
              <a:t>Shashlyk</a:t>
            </a:r>
            <a:r>
              <a:rPr lang="en-US" dirty="0" smtClean="0"/>
              <a:t> Calorimeter</a:t>
            </a:r>
            <a:endParaRPr lang="en-US" dirty="0"/>
          </a:p>
        </p:txBody>
      </p:sp>
      <p:pic>
        <p:nvPicPr>
          <p:cNvPr id="12" name="Picture 13" descr="Spi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35931" y="4151069"/>
            <a:ext cx="2942230" cy="14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1"/>
            <a:ext cx="4419600" cy="168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12"/>
          <p:cNvGrpSpPr/>
          <p:nvPr/>
        </p:nvGrpSpPr>
        <p:grpSpPr>
          <a:xfrm>
            <a:off x="383035" y="1529116"/>
            <a:ext cx="6855965" cy="1671284"/>
            <a:chOff x="2667000" y="4724400"/>
            <a:chExt cx="6064250" cy="1611705"/>
          </a:xfrm>
        </p:grpSpPr>
        <p:pic>
          <p:nvPicPr>
            <p:cNvPr id="14" name="Picture 12" descr="Mod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4724400"/>
              <a:ext cx="6064250" cy="161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1"/>
            <p:cNvSpPr/>
            <p:nvPr/>
          </p:nvSpPr>
          <p:spPr>
            <a:xfrm>
              <a:off x="2967179" y="4724400"/>
              <a:ext cx="2394043" cy="311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IHEP, COMPASS </a:t>
              </a:r>
              <a:r>
                <a:rPr lang="en-US" sz="1500" dirty="0" err="1" smtClean="0">
                  <a:solidFill>
                    <a:schemeClr val="bg1"/>
                  </a:solidFill>
                </a:rPr>
                <a:t>Shashlik</a:t>
              </a:r>
              <a:r>
                <a:rPr lang="en-US" sz="1500" dirty="0" smtClean="0">
                  <a:solidFill>
                    <a:schemeClr val="bg1"/>
                  </a:solidFill>
                </a:rPr>
                <a:t>, 2010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31837"/>
            <a:ext cx="8610600" cy="4525963"/>
          </a:xfrm>
        </p:spPr>
        <p:txBody>
          <a:bodyPr>
            <a:normAutofit/>
          </a:bodyPr>
          <a:lstStyle/>
          <a:p>
            <a:r>
              <a:rPr lang="en-US" sz="2300" dirty="0" smtClean="0"/>
              <a:t>Preshower-shower separation for better electron PID</a:t>
            </a:r>
          </a:p>
          <a:p>
            <a:r>
              <a:rPr lang="en-US" sz="2300" dirty="0" smtClean="0"/>
              <a:t>4 RL as </a:t>
            </a:r>
            <a:r>
              <a:rPr lang="en-US" sz="2300" dirty="0" err="1" smtClean="0"/>
              <a:t>preshower</a:t>
            </a:r>
            <a:r>
              <a:rPr lang="en-US" sz="2300" dirty="0" smtClean="0"/>
              <a:t>, 16 RL as shower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Preshower</a:t>
            </a:r>
            <a:r>
              <a:rPr lang="en-US" dirty="0" smtClean="0"/>
              <a:t>/shower</a:t>
            </a:r>
            <a:endParaRPr lang="en-US" dirty="0"/>
          </a:p>
        </p:txBody>
      </p:sp>
      <p:pic>
        <p:nvPicPr>
          <p:cNvPr id="10" name="Picture 4" descr="https://hedberg.web.cern.ch/hedberg/home/caleido/calei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588360" cy="22860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3894" y="3962400"/>
            <a:ext cx="61199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0" y="1752600"/>
            <a:ext cx="4572000" cy="23391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Readout option 1, separate readout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Run </a:t>
            </a:r>
            <a:r>
              <a:rPr lang="en-US" sz="1600" dirty="0" err="1" smtClean="0"/>
              <a:t>preshower</a:t>
            </a:r>
            <a:r>
              <a:rPr lang="en-US" sz="1600" dirty="0" smtClean="0"/>
              <a:t> fiber through shower part with light-protection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Run </a:t>
            </a:r>
            <a:r>
              <a:rPr lang="en-US" sz="1600" dirty="0" err="1" smtClean="0"/>
              <a:t>preshower</a:t>
            </a:r>
            <a:r>
              <a:rPr lang="en-US" sz="1600" dirty="0" smtClean="0"/>
              <a:t> fiber (separately) to outside magnetic field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Curve fiber from front, ZEUS example below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Readout </a:t>
            </a:r>
            <a:r>
              <a:rPr lang="en-US" sz="1600" dirty="0" err="1" smtClean="0"/>
              <a:t>preshower</a:t>
            </a:r>
            <a:r>
              <a:rPr lang="en-US" sz="1600" dirty="0" smtClean="0"/>
              <a:t> by photodiode, example on right.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000" dirty="0" smtClean="0"/>
              <a:t>Reach 100:1 pion rejection</a:t>
            </a:r>
          </a:p>
          <a:p>
            <a:r>
              <a:rPr lang="en-US" sz="2000" dirty="0" smtClean="0"/>
              <a:t>0.6mm lead/1.5mm scintillator </a:t>
            </a:r>
            <a:br>
              <a:rPr lang="en-US" sz="2000" dirty="0" smtClean="0"/>
            </a:br>
            <a:r>
              <a:rPr lang="en-US" sz="2000" dirty="0" smtClean="0"/>
              <a:t>200 layers, 42cm in length (20 X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Pion rejections leads the design</a:t>
            </a:r>
            <a:endParaRPr lang="en-US" dirty="0"/>
          </a:p>
        </p:txBody>
      </p:sp>
      <p:pic>
        <p:nvPicPr>
          <p:cNvPr id="7170" name="Picture 2" descr="C:\Users\Huang Jin\AppData\Local\Temp\c1_n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514599"/>
            <a:ext cx="4572000" cy="3100551"/>
          </a:xfrm>
          <a:prstGeom prst="rect">
            <a:avLst/>
          </a:prstGeom>
          <a:noFill/>
        </p:spPr>
      </p:pic>
      <p:pic>
        <p:nvPicPr>
          <p:cNvPr id="7171" name="Picture 3" descr="C:\Users\Huang Jin\AppData\Local\Temp\c1_n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90800"/>
            <a:ext cx="4382146" cy="29718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3124200" y="5257800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 (GeV)</a:t>
            </a:r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7391400" y="5257800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 (GeV)</a:t>
            </a:r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1066800" y="2362200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 Efficiency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5790882" y="236220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1/(Pion rejection)</a:t>
            </a:r>
            <a:endParaRPr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533400" y="3429000"/>
            <a:ext cx="36576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876800" y="4724400"/>
            <a:ext cx="36576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276600" y="342900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97%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77000" y="434340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1/100 Rejection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1676400" y="5486400"/>
            <a:ext cx="1219200" cy="685800"/>
          </a:xfrm>
          <a:prstGeom prst="rightArrow">
            <a:avLst>
              <a:gd name="adj1" fmla="val 100000"/>
              <a:gd name="adj2" fmla="val 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Active:</a:t>
            </a:r>
          </a:p>
          <a:p>
            <a:pPr algn="ctr"/>
            <a:r>
              <a:rPr lang="en-US" dirty="0" smtClean="0"/>
              <a:t>3~7 GeV</a:t>
            </a:r>
            <a:endParaRPr lang="en-US" dirty="0"/>
          </a:p>
        </p:txBody>
      </p:sp>
      <p:cxnSp>
        <p:nvCxnSpPr>
          <p:cNvPr id="20" name="直接连接符 19"/>
          <p:cNvCxnSpPr/>
          <p:nvPr/>
        </p:nvCxnSpPr>
        <p:spPr>
          <a:xfrm rot="5400000">
            <a:off x="-38100" y="4000500"/>
            <a:ext cx="29718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5400000">
            <a:off x="1524000" y="4038600"/>
            <a:ext cx="2895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1447800" y="5334000"/>
            <a:ext cx="1524000" cy="158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5400000">
            <a:off x="4305300" y="4000500"/>
            <a:ext cx="29718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5400000">
            <a:off x="5867400" y="4038600"/>
            <a:ext cx="2895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5791200" y="5334000"/>
            <a:ext cx="1524000" cy="158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 optimized</a:t>
            </a:r>
            <a:endParaRPr lang="en-US" dirty="0"/>
          </a:p>
        </p:txBody>
      </p:sp>
      <p:pic>
        <p:nvPicPr>
          <p:cNvPr id="7" name="Picture 2" descr="C:\Users\Huang Jin\AppData\Local\Temp\electron_BaBar.track.RunTestShowerSca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 t="47967"/>
          <a:stretch>
            <a:fillRect/>
          </a:stretch>
        </p:blipFill>
        <p:spPr bwMode="auto">
          <a:xfrm>
            <a:off x="4276975" y="1143000"/>
            <a:ext cx="4382199" cy="2497894"/>
          </a:xfrm>
          <a:prstGeom prst="rect">
            <a:avLst/>
          </a:prstGeom>
          <a:noFill/>
        </p:spPr>
      </p:pic>
      <p:sp>
        <p:nvSpPr>
          <p:cNvPr id="8" name="圆角矩形标注 10"/>
          <p:cNvSpPr/>
          <p:nvPr/>
        </p:nvSpPr>
        <p:spPr>
          <a:xfrm>
            <a:off x="5800976" y="1676400"/>
            <a:ext cx="1841795" cy="762122"/>
          </a:xfrm>
          <a:prstGeom prst="wedgeRoundRectCallout">
            <a:avLst>
              <a:gd name="adj1" fmla="val -17929"/>
              <a:gd name="adj2" fmla="val 112500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Reach Best rejection @ ~20 </a:t>
            </a:r>
            <a:r>
              <a:rPr lang="en-US" sz="1400" dirty="0" err="1" smtClean="0"/>
              <a:t>rad</a:t>
            </a:r>
            <a:r>
              <a:rPr lang="en-US" sz="1400" dirty="0" smtClean="0"/>
              <a:t> length</a:t>
            </a:r>
            <a:endParaRPr lang="en-US" sz="1400" dirty="0"/>
          </a:p>
        </p:txBody>
      </p:sp>
      <p:sp>
        <p:nvSpPr>
          <p:cNvPr id="9" name="矩形 11"/>
          <p:cNvSpPr/>
          <p:nvPr/>
        </p:nvSpPr>
        <p:spPr>
          <a:xfrm>
            <a:off x="6705600" y="3349823"/>
            <a:ext cx="213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Total </a:t>
            </a:r>
            <a:r>
              <a:rPr lang="en-US" sz="1400" dirty="0" err="1" smtClean="0"/>
              <a:t>rad</a:t>
            </a:r>
            <a:r>
              <a:rPr lang="en-US" sz="1400" dirty="0" smtClean="0"/>
              <a:t> length</a:t>
            </a:r>
            <a:endParaRPr lang="en-US" sz="1400" dirty="0"/>
          </a:p>
        </p:txBody>
      </p:sp>
      <p:cxnSp>
        <p:nvCxnSpPr>
          <p:cNvPr id="10" name="直接箭头连接符 16"/>
          <p:cNvCxnSpPr/>
          <p:nvPr/>
        </p:nvCxnSpPr>
        <p:spPr>
          <a:xfrm flipH="1" flipV="1">
            <a:off x="4227169" y="1709392"/>
            <a:ext cx="21336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7"/>
          <p:cNvCxnSpPr/>
          <p:nvPr/>
        </p:nvCxnSpPr>
        <p:spPr>
          <a:xfrm flipV="1">
            <a:off x="6715376" y="2286000"/>
            <a:ext cx="21336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9"/>
          <p:cNvSpPr/>
          <p:nvPr/>
        </p:nvSpPr>
        <p:spPr>
          <a:xfrm rot="2140630">
            <a:off x="3726257" y="2364196"/>
            <a:ext cx="2695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Can not contain EM shower</a:t>
            </a:r>
            <a:endParaRPr lang="en-US" sz="1400" dirty="0"/>
          </a:p>
        </p:txBody>
      </p:sp>
      <p:sp>
        <p:nvSpPr>
          <p:cNvPr id="13" name="矩形 20"/>
          <p:cNvSpPr/>
          <p:nvPr/>
        </p:nvSpPr>
        <p:spPr>
          <a:xfrm rot="20330704">
            <a:off x="6929543" y="2726522"/>
            <a:ext cx="2076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More hadron shower</a:t>
            </a:r>
            <a:endParaRPr lang="en-US" sz="1400" dirty="0"/>
          </a:p>
        </p:txBody>
      </p:sp>
      <p:pic>
        <p:nvPicPr>
          <p:cNvPr id="16" name="Picture 2" descr="C:\Users\Huang Jin\AppData\Local\Temp\electron_BaBar.track.RunTestPreshowerScan.png"/>
          <p:cNvPicPr>
            <a:picLocks noChangeAspect="1" noChangeArrowheads="1"/>
          </p:cNvPicPr>
          <p:nvPr/>
        </p:nvPicPr>
        <p:blipFill>
          <a:blip r:embed="rId3" cstate="print"/>
          <a:srcRect t="53333"/>
          <a:stretch>
            <a:fillRect/>
          </a:stretch>
        </p:blipFill>
        <p:spPr bwMode="auto">
          <a:xfrm>
            <a:off x="4191000" y="3886200"/>
            <a:ext cx="4471632" cy="2286000"/>
          </a:xfrm>
          <a:prstGeom prst="rect">
            <a:avLst/>
          </a:prstGeom>
          <a:noFill/>
        </p:spPr>
      </p:pic>
      <p:sp>
        <p:nvSpPr>
          <p:cNvPr id="17" name="圆角矩形标注 10"/>
          <p:cNvSpPr/>
          <p:nvPr/>
        </p:nvSpPr>
        <p:spPr>
          <a:xfrm>
            <a:off x="5597903" y="4114800"/>
            <a:ext cx="1894114" cy="783771"/>
          </a:xfrm>
          <a:prstGeom prst="wedgeRoundRectCallout">
            <a:avLst>
              <a:gd name="adj1" fmla="val -17929"/>
              <a:gd name="adj2" fmla="val 112500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Reach Best rejection @ 3~5rad length</a:t>
            </a:r>
            <a:endParaRPr lang="en-US" sz="1600" dirty="0"/>
          </a:p>
        </p:txBody>
      </p:sp>
      <p:sp>
        <p:nvSpPr>
          <p:cNvPr id="18" name="矩形 12"/>
          <p:cNvSpPr/>
          <p:nvPr/>
        </p:nvSpPr>
        <p:spPr>
          <a:xfrm>
            <a:off x="6019800" y="6019800"/>
            <a:ext cx="24141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Preshower length</a:t>
            </a:r>
            <a:endParaRPr lang="en-US" sz="1600" dirty="0"/>
          </a:p>
        </p:txBody>
      </p:sp>
      <p:sp>
        <p:nvSpPr>
          <p:cNvPr id="19" name="右箭头 9"/>
          <p:cNvSpPr/>
          <p:nvPr/>
        </p:nvSpPr>
        <p:spPr>
          <a:xfrm>
            <a:off x="609600" y="1981200"/>
            <a:ext cx="3048000" cy="914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Preshower + Shower</a:t>
            </a:r>
          </a:p>
        </p:txBody>
      </p:sp>
      <p:sp>
        <p:nvSpPr>
          <p:cNvPr id="20" name="右箭头 9"/>
          <p:cNvSpPr/>
          <p:nvPr/>
        </p:nvSpPr>
        <p:spPr>
          <a:xfrm>
            <a:off x="685800" y="4343400"/>
            <a:ext cx="3048000" cy="914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Preshower part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5257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 smtClean="0"/>
              <a:t>MIP energy deposition: </a:t>
            </a:r>
            <a:br>
              <a:rPr lang="en-US" sz="1600" dirty="0" smtClean="0"/>
            </a:br>
            <a:r>
              <a:rPr lang="en-US" sz="1600" dirty="0" smtClean="0"/>
              <a:t>~60MeV (preshower)</a:t>
            </a:r>
            <a:br>
              <a:rPr lang="en-US" sz="1600" dirty="0" smtClean="0"/>
            </a:br>
            <a:r>
              <a:rPr lang="en-US" sz="1600" dirty="0" smtClean="0"/>
              <a:t>300 </a:t>
            </a:r>
            <a:r>
              <a:rPr lang="en-US" sz="1600" dirty="0" err="1" smtClean="0"/>
              <a:t>MeV</a:t>
            </a:r>
            <a:r>
              <a:rPr lang="en-US" sz="1600" dirty="0" smtClean="0"/>
              <a:t> (</a:t>
            </a:r>
            <a:r>
              <a:rPr lang="en-US" sz="1600" dirty="0" err="1" smtClean="0"/>
              <a:t>TotalShower</a:t>
            </a:r>
            <a:r>
              <a:rPr lang="en-US" sz="1600" dirty="0" smtClean="0"/>
              <a:t>)</a:t>
            </a:r>
          </a:p>
        </p:txBody>
      </p:sp>
    </p:spTree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76200"/>
            <a:ext cx="807720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Constantia" pitchFamily="18" charset="0"/>
              </a:rPr>
              <a:t>ECAL Design: Layout</a:t>
            </a:r>
            <a:endParaRPr lang="en-US" sz="3600" b="1" dirty="0">
              <a:latin typeface="Constantia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05200"/>
            <a:ext cx="31242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8" y="838200"/>
            <a:ext cx="9070848" cy="25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810000"/>
            <a:ext cx="2771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Preferred   </a:t>
            </a:r>
            <a:r>
              <a:rPr lang="en-US" sz="2000" b="1" dirty="0" smtClean="0">
                <a:solidFill>
                  <a:srgbClr val="FF0000"/>
                </a:solidFill>
                <a:latin typeface="Constantia" pitchFamily="18" charset="0"/>
              </a:rPr>
              <a:t>Square</a:t>
            </a:r>
            <a:endParaRPr lang="en-US" sz="2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191000"/>
            <a:ext cx="2043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- Easy assembly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648200"/>
            <a:ext cx="263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- Mature production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105400"/>
            <a:ext cx="293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- Easier rearrangement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8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18288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7858221"/>
      </p:ext>
    </p:extLst>
  </p:cSld>
  <p:clrMapOvr>
    <a:masterClrMapping/>
  </p:clrMapOvr>
  <p:transition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452292" y="14975"/>
            <a:ext cx="602440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Fibers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93042" y="7484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61414" y="866326"/>
            <a:ext cx="135235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Fibers:</a:t>
            </a:r>
            <a:endParaRPr lang="en-US" sz="20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204731" y="1199166"/>
            <a:ext cx="9396469" cy="400896"/>
            <a:chOff x="61300" y="1567919"/>
            <a:chExt cx="9396469" cy="400896"/>
          </a:xfrm>
        </p:grpSpPr>
        <p:sp>
          <p:nvSpPr>
            <p:cNvPr id="17" name="Rectangle 16"/>
            <p:cNvSpPr/>
            <p:nvPr/>
          </p:nvSpPr>
          <p:spPr>
            <a:xfrm>
              <a:off x="61300" y="1568705"/>
              <a:ext cx="48377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Wave Length Shifting fibers (WLS):  </a:t>
              </a:r>
              <a:endPara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18" name="TextBox 8"/>
            <p:cNvSpPr txBox="1"/>
            <p:nvPr/>
          </p:nvSpPr>
          <p:spPr>
            <a:xfrm>
              <a:off x="4732169" y="1567919"/>
              <a:ext cx="4725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KURARAY Y11, ~150 fibers/module </a:t>
              </a:r>
            </a:p>
          </p:txBody>
        </p:sp>
      </p:grpSp>
      <p:sp>
        <p:nvSpPr>
          <p:cNvPr id="15" name="TextBox 21"/>
          <p:cNvSpPr txBox="1"/>
          <p:nvPr/>
        </p:nvSpPr>
        <p:spPr>
          <a:xfrm>
            <a:off x="204731" y="1649863"/>
            <a:ext cx="6113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Clear Fibers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: KURARAY clear PS, Super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Eska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…, </a:t>
            </a:r>
          </a:p>
        </p:txBody>
      </p:sp>
      <p:sp>
        <p:nvSpPr>
          <p:cNvPr id="10" name="TextBox 26"/>
          <p:cNvSpPr txBox="1"/>
          <p:nvPr/>
        </p:nvSpPr>
        <p:spPr>
          <a:xfrm>
            <a:off x="204731" y="2386009"/>
            <a:ext cx="895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Optical WLS/clear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fiber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connector, used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in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previous experiments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(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LHCb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,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Minos) light loss studies and design well documented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1414" y="2054275"/>
            <a:ext cx="191847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Connectors</a:t>
            </a:r>
            <a:endParaRPr lang="en-US" sz="2000" b="1" u="sng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731" y="5140075"/>
            <a:ext cx="881201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Fiber bunch diameter for one module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10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mm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  For 1500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modules, min. length of WLS: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~100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km!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  Clear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fiber length depends on the readout option ~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500km?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6248400"/>
            <a:ext cx="812621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Ongoing work: study of the fiber bundling design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26"/>
          <p:cNvSpPr txBox="1"/>
          <p:nvPr/>
        </p:nvSpPr>
        <p:spPr>
          <a:xfrm>
            <a:off x="204731" y="3916929"/>
            <a:ext cx="900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24 wide connectors from DDK to link WLS and clear fiber ribbon cables </a:t>
            </a:r>
          </a:p>
        </p:txBody>
      </p:sp>
      <p:sp>
        <p:nvSpPr>
          <p:cNvPr id="21" name="TextBox 26"/>
          <p:cNvSpPr txBox="1"/>
          <p:nvPr/>
        </p:nvSpPr>
        <p:spPr>
          <a:xfrm>
            <a:off x="204731" y="3151469"/>
            <a:ext cx="849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Clear Fiber in 24 wide ribbon cables by Mitsubishi, coated with black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Tedlar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for protection and light tightness</a:t>
            </a:r>
          </a:p>
        </p:txBody>
      </p:sp>
      <p:sp>
        <p:nvSpPr>
          <p:cNvPr id="23" name="TextBox 26"/>
          <p:cNvSpPr txBox="1"/>
          <p:nvPr/>
        </p:nvSpPr>
        <p:spPr>
          <a:xfrm>
            <a:off x="229718" y="4374613"/>
            <a:ext cx="900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Fibers are fly cut and polished with diamond fly cutter, possible use </a:t>
            </a: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     of an optical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couplant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to reduce light loss. 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484453"/>
      </p:ext>
    </p:extLst>
  </p:cSld>
  <p:clrMapOvr>
    <a:masterClrMapping/>
  </p:clrMapOvr>
  <p:transition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95400" y="152400"/>
            <a:ext cx="6468437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Preliminary Budget Estimate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graphicFrame>
        <p:nvGraphicFramePr>
          <p:cNvPr id="1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89688222"/>
              </p:ext>
            </p:extLst>
          </p:nvPr>
        </p:nvGraphicFramePr>
        <p:xfrm>
          <a:off x="104915" y="1009144"/>
          <a:ext cx="8857967" cy="293846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205270"/>
                <a:gridCol w="832514"/>
                <a:gridCol w="883216"/>
                <a:gridCol w="973667"/>
                <a:gridCol w="973667"/>
                <a:gridCol w="973667"/>
                <a:gridCol w="1043213"/>
                <a:gridCol w="1095375"/>
                <a:gridCol w="877378"/>
              </a:tblGrid>
              <a:tr h="7346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Experiment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Angle (degree)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Radius (cm)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Area(m</a:t>
                      </a:r>
                      <a:r>
                        <a:rPr lang="en-US" sz="1400" b="0" baseline="30000" dirty="0" smtClean="0"/>
                        <a:t>2</a:t>
                      </a:r>
                      <a:r>
                        <a:rPr lang="en-US" sz="1400" b="0" dirty="0" smtClean="0"/>
                        <a:t>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Number of modules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Module cost (M$)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Fiber Extension (M$)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PMT+</a:t>
                      </a:r>
                      <a:br>
                        <a:rPr lang="en-US" sz="1400" b="0" dirty="0" smtClean="0"/>
                      </a:br>
                      <a:r>
                        <a:rPr lang="en-US" sz="1400" b="0" dirty="0" smtClean="0"/>
                        <a:t>support (M$)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Total cost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7346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PVDIS </a:t>
                      </a:r>
                    </a:p>
                    <a:p>
                      <a:pPr algn="ctr"/>
                      <a:r>
                        <a:rPr lang="en-US" sz="1400" b="0" dirty="0" smtClean="0"/>
                        <a:t>(forward angle)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22-35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110-258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~10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1000?</a:t>
                      </a:r>
                      <a:br>
                        <a:rPr lang="en-US" sz="1400" b="0" dirty="0" smtClean="0"/>
                      </a:br>
                      <a:r>
                        <a:rPr lang="en-US" sz="1400" b="0" dirty="0" smtClean="0"/>
                        <a:t>~Baffle</a:t>
                      </a:r>
                      <a:r>
                        <a:rPr lang="en-US" sz="1400" b="0" baseline="0" dirty="0" smtClean="0"/>
                        <a:t> design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1.5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0.6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2.1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</a:tr>
              <a:tr h="7346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SIDIS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(forward angle)</a:t>
                      </a:r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9-15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107-202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11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908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</a:tr>
              <a:tr h="7346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SIDIS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(large angle)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17-24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82-141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5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492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0.8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0.3(?)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0.3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1.4</a:t>
                      </a:r>
                      <a:endParaRPr lang="en-US" sz="1400" b="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18466" y="3962400"/>
            <a:ext cx="4285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lvl="0" indent="-342900">
              <a:spcBef>
                <a:spcPts val="400"/>
              </a:spcBef>
              <a:buSzPct val="100000"/>
              <a:defRPr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+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Support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structure: 0.2M$ (?) </a:t>
            </a:r>
          </a:p>
        </p:txBody>
      </p:sp>
      <p:sp>
        <p:nvSpPr>
          <p:cNvPr id="5" name="Rectangle 4"/>
          <p:cNvSpPr/>
          <p:nvPr/>
        </p:nvSpPr>
        <p:spPr>
          <a:xfrm>
            <a:off x="-61992" y="4930914"/>
            <a:ext cx="9083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lvl="0" indent="-342900">
              <a:spcBef>
                <a:spcPts val="400"/>
              </a:spcBef>
              <a:buSzPct val="100000"/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Rearrangement of  modules between PVDIS &amp; SIDIS large angle calorimeters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1992" y="5638800"/>
            <a:ext cx="9205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lvl="0" indent="-342900">
              <a:spcBef>
                <a:spcPts val="400"/>
              </a:spcBef>
              <a:buSzPct val="100000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      PVDIS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: factor 0.5 reduction due to only covers ~half of azimuthal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angle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61992" y="4476690"/>
            <a:ext cx="7712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628" lvl="0" indent="-342900">
              <a:spcBef>
                <a:spcPts val="400"/>
              </a:spcBef>
              <a:buSzPct val="100000"/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10x10cm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Shashlyk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module costs about $1~1.5K </a:t>
            </a:r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each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878083"/>
      </p:ext>
    </p:extLst>
  </p:cSld>
  <p:clrMapOvr>
    <a:masterClrMapping/>
  </p:clrMapOvr>
  <p:transition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858000" y="609600"/>
            <a:ext cx="1447800" cy="3581400"/>
            <a:chOff x="6781800" y="762000"/>
            <a:chExt cx="1447800" cy="358140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8229600" y="762000"/>
              <a:ext cx="0" cy="3581400"/>
            </a:xfrm>
            <a:prstGeom prst="line">
              <a:avLst/>
            </a:prstGeom>
            <a:ln w="6032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6781800" y="762000"/>
              <a:ext cx="1447800" cy="381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Preshower</a:t>
              </a:r>
              <a:endParaRPr lang="en-US" dirty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153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Two dominant effects:</a:t>
            </a:r>
          </a:p>
          <a:p>
            <a:endParaRPr lang="en-US" sz="2400" dirty="0" smtClean="0"/>
          </a:p>
          <a:p>
            <a:r>
              <a:rPr lang="en-US" sz="2400" dirty="0" smtClean="0"/>
              <a:t>Radiation effect</a:t>
            </a:r>
          </a:p>
          <a:p>
            <a:pPr lvl="1"/>
            <a:r>
              <a:rPr lang="en-US" sz="2000" dirty="0" smtClean="0"/>
              <a:t>Worse case: before calorimeter </a:t>
            </a:r>
            <a:br>
              <a:rPr lang="en-US" sz="2000" dirty="0" smtClean="0"/>
            </a:br>
            <a:r>
              <a:rPr lang="en-US" sz="2000" dirty="0" smtClean="0"/>
              <a:t>~10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</a:t>
            </a:r>
            <a:r>
              <a:rPr lang="en-US" sz="2000" dirty="0" err="1" smtClean="0"/>
              <a:t>rad</a:t>
            </a:r>
            <a:r>
              <a:rPr lang="en-US" sz="2000" dirty="0" smtClean="0"/>
              <a:t> similar to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layer </a:t>
            </a:r>
            <a:br>
              <a:rPr lang="en-US" sz="2000" dirty="0" smtClean="0"/>
            </a:br>
            <a:r>
              <a:rPr lang="en-US" sz="2000" dirty="0" smtClean="0"/>
              <a:t>of scintillator, Y11 take to 10</a:t>
            </a:r>
            <a:r>
              <a:rPr lang="en-US" sz="2000" baseline="30000" dirty="0" smtClean="0"/>
              <a:t>5</a:t>
            </a:r>
          </a:p>
          <a:p>
            <a:endParaRPr lang="en-US" sz="2400" dirty="0" smtClean="0"/>
          </a:p>
          <a:p>
            <a:r>
              <a:rPr lang="en-US" sz="2400" dirty="0" smtClean="0"/>
              <a:t>False signal in fiber</a:t>
            </a:r>
          </a:p>
          <a:p>
            <a:pPr lvl="1"/>
            <a:r>
              <a:rPr lang="en-US" sz="2000" dirty="0" smtClean="0"/>
              <a:t>Wavelength shifting fiber</a:t>
            </a:r>
            <a:br>
              <a:rPr lang="en-US" sz="2000" dirty="0" smtClean="0"/>
            </a:br>
            <a:r>
              <a:rPr lang="en-US" sz="2000" dirty="0" smtClean="0"/>
              <a:t>change scintillator photo, not effective scintillator</a:t>
            </a:r>
          </a:p>
          <a:p>
            <a:pPr lvl="1"/>
            <a:r>
              <a:rPr lang="en-US" sz="2000" dirty="0" smtClean="0"/>
              <a:t>Main signal are constant background from low energy electron/photon, -&gt; shifting in pedestal </a:t>
            </a:r>
          </a:p>
          <a:p>
            <a:pPr lvl="1"/>
            <a:r>
              <a:rPr lang="en-US" sz="2000" dirty="0" smtClean="0"/>
              <a:t>Should try beam tests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Can run fiber from  backside of calorimeter and avoid direct view of target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on fiber	 path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800600" y="1143000"/>
            <a:ext cx="4746901" cy="3124200"/>
            <a:chOff x="2971800" y="2743200"/>
            <a:chExt cx="5135638" cy="3505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357"/>
            <a:stretch>
              <a:fillRect/>
            </a:stretch>
          </p:blipFill>
          <p:spPr bwMode="auto">
            <a:xfrm>
              <a:off x="2971800" y="2743200"/>
              <a:ext cx="5135638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631322" y="3769112"/>
              <a:ext cx="13157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Total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Electron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3333CC"/>
                  </a:solidFill>
                </a:rPr>
                <a:t>Photon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Pi+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CC9900"/>
                  </a:solidFill>
                </a:rPr>
                <a:t>Pi-</a:t>
              </a:r>
              <a:endParaRPr lang="en-US" dirty="0">
                <a:solidFill>
                  <a:srgbClr val="CC99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92328" y="2828693"/>
              <a:ext cx="1863836" cy="725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Preliminary</a:t>
              </a:r>
            </a:p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SIDIS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4191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Overall dose close the calorimeter limit -&gt;</a:t>
            </a:r>
            <a:br>
              <a:rPr lang="en-US" sz="2000" dirty="0" smtClean="0"/>
            </a:br>
            <a:r>
              <a:rPr lang="en-US" sz="2000" dirty="0" smtClean="0"/>
              <a:t>inspect radiation inside </a:t>
            </a:r>
            <a:r>
              <a:rPr lang="en-US" sz="2000" dirty="0" err="1" smtClean="0"/>
              <a:t>calo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 radiation dose for </a:t>
            </a:r>
            <a:r>
              <a:rPr lang="en-US" sz="2000" dirty="0" err="1" smtClean="0"/>
              <a:t>scintillators</a:t>
            </a:r>
            <a:r>
              <a:rPr lang="en-US" sz="2000" dirty="0" smtClean="0"/>
              <a:t> is 100krad~2Mrad (material dependent)</a:t>
            </a:r>
          </a:p>
          <a:p>
            <a:r>
              <a:rPr lang="en-US" sz="2000" dirty="0" smtClean="0"/>
              <a:t>Use Geant3/Wiser tools to simulate radiation background</a:t>
            </a:r>
          </a:p>
          <a:p>
            <a:r>
              <a:rPr lang="en-US" sz="2000" dirty="0" smtClean="0"/>
              <a:t>Use Geant4 simulate energy deposition in each layer for various background</a:t>
            </a:r>
          </a:p>
          <a:p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Simulate the radiation level</a:t>
            </a:r>
            <a:endParaRPr lang="en-US" dirty="0"/>
          </a:p>
        </p:txBody>
      </p:sp>
      <p:grpSp>
        <p:nvGrpSpPr>
          <p:cNvPr id="7" name="Group 16"/>
          <p:cNvGrpSpPr/>
          <p:nvPr/>
        </p:nvGrpSpPr>
        <p:grpSpPr>
          <a:xfrm>
            <a:off x="4735855" y="867768"/>
            <a:ext cx="4297680" cy="2743200"/>
            <a:chOff x="122831" y="867768"/>
            <a:chExt cx="4297680" cy="2743200"/>
          </a:xfrm>
        </p:grpSpPr>
        <p:pic>
          <p:nvPicPr>
            <p:cNvPr id="8" name="Picture 7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831" y="867768"/>
              <a:ext cx="4297680" cy="2743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582356" y="2633777"/>
              <a:ext cx="261802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Energy deposition for 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e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-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32073" y="3720201"/>
            <a:ext cx="4297680" cy="2743200"/>
            <a:chOff x="4691129" y="908713"/>
            <a:chExt cx="4297680" cy="2743200"/>
          </a:xfrm>
        </p:grpSpPr>
        <p:pic>
          <p:nvPicPr>
            <p:cNvPr id="11" name="Picture 10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1129" y="908713"/>
              <a:ext cx="4297680" cy="2743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181600" y="2695333"/>
              <a:ext cx="24756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Energy deposition for </a:t>
              </a:r>
              <a:r>
                <a:rPr lang="el-GR" sz="3200" b="1" dirty="0" smtClean="0">
                  <a:solidFill>
                    <a:schemeClr val="tx2"/>
                  </a:solidFill>
                </a:rPr>
                <a:t>γ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ransition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dose - SIDIS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7"/>
          <a:stretch>
            <a:fillRect/>
          </a:stretch>
        </p:blipFill>
        <p:spPr bwMode="auto">
          <a:xfrm>
            <a:off x="1726690" y="2133600"/>
            <a:ext cx="593827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4546090" y="18288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13090" y="2133600"/>
            <a:ext cx="11689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Total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Electron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3333CC"/>
                </a:solidFill>
              </a:rPr>
              <a:t>Photon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Pi+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CC9900"/>
                </a:solidFill>
              </a:rPr>
              <a:t>Pi-</a:t>
            </a:r>
            <a:endParaRPr lang="en-US" dirty="0">
              <a:solidFill>
                <a:srgbClr val="CC9900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2336290" y="5562600"/>
            <a:ext cx="2209800" cy="9144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Can be shielded 2mm-Pb equivalent</a:t>
            </a:r>
            <a:endParaRPr lang="en-US" sz="1400" dirty="0"/>
          </a:p>
        </p:txBody>
      </p:sp>
      <p:sp>
        <p:nvSpPr>
          <p:cNvPr id="13" name="Right Arrow 12"/>
          <p:cNvSpPr/>
          <p:nvPr/>
        </p:nvSpPr>
        <p:spPr>
          <a:xfrm rot="2842310">
            <a:off x="2763302" y="1310850"/>
            <a:ext cx="2133600" cy="9906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E photon dominant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44816" y="5943600"/>
            <a:ext cx="3770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Background model still under verification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2362200" y="5105400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dose - PVDIS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447800"/>
            <a:ext cx="636243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1752600"/>
            <a:ext cx="1231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Total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CC3399"/>
                </a:solidFill>
              </a:rPr>
              <a:t>Total 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CC9900"/>
                </a:solidFill>
              </a:rPr>
              <a:t>Pi-</a:t>
            </a:r>
            <a:endParaRPr lang="en-US" dirty="0">
              <a:solidFill>
                <a:srgbClr val="CC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5943600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Background and baffle model still under verification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00" y="4876800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800600" cy="4525963"/>
          </a:xfrm>
        </p:spPr>
        <p:txBody>
          <a:bodyPr/>
          <a:lstStyle/>
          <a:p>
            <a:r>
              <a:rPr lang="en-US" dirty="0" smtClean="0"/>
              <a:t>Calorimeter module laid long z direction</a:t>
            </a:r>
          </a:p>
          <a:p>
            <a:r>
              <a:rPr lang="en-US" dirty="0" smtClean="0"/>
              <a:t>Particle impacts to calorimeter with an angle to normal direction</a:t>
            </a:r>
          </a:p>
          <a:p>
            <a:r>
              <a:rPr lang="en-US" dirty="0" smtClean="0"/>
              <a:t>Edge event can not be fully contained in calorimeter</a:t>
            </a:r>
          </a:p>
          <a:p>
            <a:r>
              <a:rPr lang="en-US" dirty="0" smtClean="0"/>
              <a:t>How wide is this edge region?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 edge effect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5543" b="6554"/>
          <a:stretch>
            <a:fillRect/>
          </a:stretch>
        </p:blipFill>
        <p:spPr bwMode="auto">
          <a:xfrm rot="16200000">
            <a:off x="4841630" y="2092570"/>
            <a:ext cx="4642338" cy="335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957072"/>
          </a:xfrm>
        </p:spPr>
        <p:txBody>
          <a:bodyPr>
            <a:normAutofit/>
          </a:bodyPr>
          <a:lstStyle/>
          <a:p>
            <a:r>
              <a:rPr lang="en-US" dirty="0" smtClean="0"/>
              <a:t>Have largest indenting angle </a:t>
            </a:r>
          </a:p>
          <a:p>
            <a:pPr lvl="1"/>
            <a:r>
              <a:rPr lang="en-US" dirty="0" smtClean="0"/>
              <a:t>Calorimeter edge to target center -&gt; 40 degree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edge effect - PVDIS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600200" y="2362200"/>
            <a:ext cx="6381750" cy="4343400"/>
            <a:chOff x="2590800" y="2274332"/>
            <a:chExt cx="6381750" cy="4343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2362200"/>
              <a:ext cx="6076950" cy="409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6019800" y="2274332"/>
              <a:ext cx="0" cy="4050268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791200" y="6248400"/>
              <a:ext cx="3041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Azimuthal angle at target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865327" y="4087672"/>
              <a:ext cx="38202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Electron energy deposition in EC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124200" y="2819400"/>
              <a:ext cx="381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629400" y="3124200"/>
              <a:ext cx="19415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P&lt;4GeV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101FF"/>
                  </a:solidFill>
                </a:rPr>
                <a:t>4GeV&lt;P&lt;8GeV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P&gt;8GeV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257800" y="2274332"/>
              <a:ext cx="0" cy="4050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3581400" y="2362200"/>
            <a:ext cx="0" cy="40502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/>
        </p:nvSpPr>
        <p:spPr>
          <a:xfrm>
            <a:off x="5029200" y="4419600"/>
            <a:ext cx="2133600" cy="91440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Geometric limit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2133600" y="4267200"/>
            <a:ext cx="1447800" cy="12192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Physics Need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3360633" y="5173768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95% Contain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408" y="3724696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808" y="3724696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11" descr="img_1086.jpg"/>
          <p:cNvPicPr preferRelativeResize="0"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6408" y="884832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mg_108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9808" y="884832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9016" y="180975"/>
            <a:ext cx="8708025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COMPASS modules used for TPE@CLAS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6854389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381000" y="1461309"/>
          <a:ext cx="8077200" cy="3339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1828800"/>
                <a:gridCol w="1676400"/>
                <a:gridCol w="1752600"/>
              </a:tblGrid>
              <a:tr h="454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COMPASS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PANDA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KIPIO</a:t>
                      </a:r>
                    </a:p>
                  </a:txBody>
                  <a:tcPr/>
                </a:tc>
              </a:tr>
              <a:tr h="267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Pb</a:t>
                      </a:r>
                      <a:r>
                        <a:rPr lang="en-US" sz="1400" baseline="0" dirty="0" smtClean="0"/>
                        <a:t> Thick/ Layer  (mm)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0.28</a:t>
                      </a:r>
                      <a:endParaRPr lang="en-US" sz="1400" dirty="0"/>
                    </a:p>
                  </a:txBody>
                  <a:tcPr/>
                </a:tc>
              </a:tr>
              <a:tr h="267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Sci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0" dirty="0" smtClean="0"/>
                        <a:t>Thick/ Layer  (mm)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</a:t>
                      </a:r>
                      <a:endParaRPr lang="en-US" sz="1400" dirty="0"/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Res.    a/</a:t>
                      </a:r>
                      <a:r>
                        <a:rPr lang="en-US" sz="1400" dirty="0" err="1" smtClean="0"/>
                        <a:t>sqrt</a:t>
                      </a:r>
                      <a:r>
                        <a:rPr lang="en-US" sz="1400" dirty="0" smtClean="0"/>
                        <a:t>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~3%</a:t>
                      </a:r>
                      <a:endParaRPr lang="en-US" sz="1400" dirty="0"/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Rad. Length,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X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(mm)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Total Rad. Length (X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Moliere 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</a:t>
                      </a:r>
                      <a:endParaRPr lang="en-US" sz="1400" dirty="0"/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Typical Detecting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1</a:t>
                      </a:r>
                      <a:r>
                        <a:rPr lang="en-US" sz="1400" baseline="0" dirty="0" smtClean="0"/>
                        <a:t>~</a:t>
                      </a: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GeV?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&lt;10GeV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&lt;1GeV</a:t>
                      </a:r>
                      <a:endParaRPr lang="en-US" sz="1400" dirty="0"/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Lateral</a:t>
                      </a:r>
                      <a:r>
                        <a:rPr lang="en-US" sz="1400" baseline="0" dirty="0" smtClean="0"/>
                        <a:t> Size (cm)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~4x4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11x11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11x11</a:t>
                      </a:r>
                    </a:p>
                  </a:txBody>
                  <a:tcPr/>
                </a:tc>
              </a:tr>
              <a:tr h="3159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Active depth(cm)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COMPASS Calorimeter </a:t>
            </a:r>
            <a:br>
              <a:rPr lang="en-US" dirty="0" smtClean="0"/>
            </a:br>
            <a:r>
              <a:rPr lang="en-US" dirty="0" smtClean="0"/>
              <a:t>in the </a:t>
            </a:r>
            <a:r>
              <a:rPr lang="en-US" dirty="0" err="1" smtClean="0"/>
              <a:t>Shashlik</a:t>
            </a:r>
            <a:r>
              <a:rPr lang="en-US" dirty="0" smtClean="0"/>
              <a:t> produce line</a:t>
            </a:r>
            <a:endParaRPr lang="en-US" dirty="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276600" y="4128308"/>
            <a:ext cx="4724400" cy="1588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276600" y="3442508"/>
            <a:ext cx="4724400" cy="1588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276600" y="2223308"/>
            <a:ext cx="4724400" cy="1588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52400" y="4876800"/>
            <a:ext cx="8229600" cy="110947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</a:t>
            </a:r>
            <a:r>
              <a:rPr lang="en-US" sz="2200" dirty="0" smtClean="0"/>
              <a:t> to the layer configuration that we need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sampling and worse energy resolution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200" noProof="0" dirty="0" smtClean="0"/>
              <a:t>Finer lateral size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1792" marR="0" lvl="1" indent="-2286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floor Plan </a:t>
            </a:r>
            <a:br>
              <a:rPr lang="en-US" dirty="0" smtClean="0"/>
            </a:br>
            <a:r>
              <a:rPr lang="en-US" sz="3600" dirty="0" smtClean="0"/>
              <a:t>@ Hall B photon tagger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109472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Electron with known energy and impact angle </a:t>
            </a:r>
          </a:p>
          <a:p>
            <a:r>
              <a:rPr lang="en-US" sz="2200" dirty="0" smtClean="0"/>
              <a:t>Variable energy</a:t>
            </a:r>
          </a:p>
          <a:p>
            <a:r>
              <a:rPr lang="en-US" sz="2200" dirty="0" smtClean="0"/>
              <a:t>Possibility to use Hall B DAQ resource</a:t>
            </a:r>
          </a:p>
          <a:p>
            <a:endParaRPr lang="en-US" sz="2200" dirty="0" smtClean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2667000"/>
            <a:ext cx="780177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334000"/>
            <a:ext cx="34747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Beam Test Status</a:t>
            </a:r>
            <a:br>
              <a:rPr lang="en-US" dirty="0" smtClean="0"/>
            </a:br>
            <a:r>
              <a:rPr lang="en-US" sz="2700" dirty="0" smtClean="0"/>
              <a:t>Thanks to the hard work of Z. Zhao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Module and readout (PMT, base etc) are in Jlab</a:t>
            </a:r>
          </a:p>
          <a:p>
            <a:r>
              <a:rPr lang="en-US" sz="2500" dirty="0" smtClean="0"/>
              <a:t>Working on connecting PMT to module</a:t>
            </a:r>
          </a:p>
          <a:p>
            <a:r>
              <a:rPr lang="en-US" sz="2500" dirty="0" smtClean="0"/>
              <a:t>Working on supporting structure by using </a:t>
            </a:r>
            <a:r>
              <a:rPr lang="en-US" sz="2500" dirty="0" err="1" smtClean="0"/>
              <a:t>Unistruct</a:t>
            </a:r>
            <a:r>
              <a:rPr lang="en-US" sz="2500" dirty="0" smtClean="0"/>
              <a:t> parts</a:t>
            </a:r>
          </a:p>
          <a:p>
            <a:r>
              <a:rPr lang="en-US" sz="2500" dirty="0" smtClean="0"/>
              <a:t>Bench test and move into </a:t>
            </a:r>
            <a:r>
              <a:rPr lang="en-US" sz="2500" dirty="0" err="1" smtClean="0"/>
              <a:t>HallB</a:t>
            </a:r>
            <a:r>
              <a:rPr lang="en-US" sz="2500" dirty="0" smtClean="0"/>
              <a:t> around March.</a:t>
            </a:r>
          </a:p>
          <a:p>
            <a:r>
              <a:rPr lang="en-US" sz="2500" dirty="0" smtClean="0"/>
              <a:t>Take advantage of the experience</a:t>
            </a:r>
          </a:p>
          <a:p>
            <a:pPr>
              <a:buNone/>
            </a:pPr>
            <a:r>
              <a:rPr lang="en-US" sz="2500" dirty="0" smtClean="0"/>
              <a:t>of other calorimeter test under the</a:t>
            </a:r>
          </a:p>
          <a:p>
            <a:pPr>
              <a:buNone/>
            </a:pPr>
            <a:r>
              <a:rPr lang="en-US" sz="2500" dirty="0" smtClean="0"/>
              <a:t>CLAS tagger.</a:t>
            </a: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7979B30C-4390-497D-8D9E-6D46F956F3E0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504267" y="4014502"/>
            <a:ext cx="3639733" cy="2462498"/>
            <a:chOff x="-742753" y="228600"/>
            <a:chExt cx="5068286" cy="3429000"/>
          </a:xfrm>
        </p:grpSpPr>
        <p:sp>
          <p:nvSpPr>
            <p:cNvPr id="27" name="Rectangle 26"/>
            <p:cNvSpPr/>
            <p:nvPr/>
          </p:nvSpPr>
          <p:spPr>
            <a:xfrm>
              <a:off x="990600" y="3124200"/>
              <a:ext cx="2971800" cy="228600"/>
            </a:xfrm>
            <a:prstGeom prst="rect">
              <a:avLst/>
            </a:prstGeom>
            <a:ln w="2222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295400" y="3352800"/>
              <a:ext cx="381000" cy="304800"/>
            </a:xfrm>
            <a:prstGeom prst="ellipse">
              <a:avLst/>
            </a:prstGeom>
            <a:ln w="22225" cmpd="sng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200400" y="3352800"/>
              <a:ext cx="381000" cy="304800"/>
            </a:xfrm>
            <a:prstGeom prst="ellipse">
              <a:avLst/>
            </a:prstGeom>
            <a:ln w="22225" cmpd="sng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90600" y="228600"/>
              <a:ext cx="228600" cy="2895600"/>
            </a:xfrm>
            <a:prstGeom prst="rect">
              <a:avLst/>
            </a:prstGeom>
            <a:solidFill>
              <a:srgbClr val="FFFF00"/>
            </a:solidFill>
            <a:ln w="22225" cmpd="sng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2075926">
              <a:off x="346655" y="1903687"/>
              <a:ext cx="3978878" cy="228600"/>
            </a:xfrm>
            <a:prstGeom prst="rect">
              <a:avLst/>
            </a:prstGeom>
            <a:ln w="22225" cmpd="sng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2046694">
              <a:off x="1628461" y="999966"/>
              <a:ext cx="2262952" cy="1066800"/>
            </a:xfrm>
            <a:prstGeom prst="rect">
              <a:avLst/>
            </a:prstGeom>
            <a:ln w="22225" cmpd="sng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58684" y="3288268"/>
              <a:ext cx="31771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63684" y="3276600"/>
              <a:ext cx="31771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196884" y="3059668"/>
              <a:ext cx="309700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77684" y="1981200"/>
              <a:ext cx="308098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06466" y="2667000"/>
              <a:ext cx="327334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38" name="Rectangle 37"/>
            <p:cNvSpPr/>
            <p:nvPr/>
          </p:nvSpPr>
          <p:spPr>
            <a:xfrm rot="1874957">
              <a:off x="1981200" y="1752600"/>
              <a:ext cx="228600" cy="228600"/>
            </a:xfrm>
            <a:prstGeom prst="rect">
              <a:avLst/>
            </a:prstGeom>
            <a:solidFill>
              <a:srgbClr val="00B0F0"/>
            </a:solidFill>
            <a:ln w="22225" cmpd="sng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874957">
              <a:off x="2624288" y="2167088"/>
              <a:ext cx="228600" cy="228600"/>
            </a:xfrm>
            <a:prstGeom prst="rect">
              <a:avLst/>
            </a:prstGeom>
            <a:solidFill>
              <a:srgbClr val="00B0F0"/>
            </a:solidFill>
            <a:ln w="22225" cmpd="sng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98724" y="2057400"/>
              <a:ext cx="29687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9124" y="1676400"/>
              <a:ext cx="29687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01684" y="1219200"/>
              <a:ext cx="290464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742753" y="1820214"/>
              <a:ext cx="1122871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Side view </a:t>
              </a: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0600" y="3124200"/>
              <a:ext cx="228600" cy="228600"/>
            </a:xfrm>
            <a:prstGeom prst="rect">
              <a:avLst/>
            </a:prstGeom>
            <a:ln w="2222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33800" y="3124200"/>
              <a:ext cx="228600" cy="228600"/>
            </a:xfrm>
            <a:prstGeom prst="rect">
              <a:avLst/>
            </a:prstGeom>
            <a:ln w="2222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14400" y="3048000"/>
              <a:ext cx="330540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33800" y="3048000"/>
              <a:ext cx="330540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日期占位符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9" name="页脚占位符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48200" y="1691819"/>
            <a:ext cx="419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A:</a:t>
            </a:r>
            <a:r>
              <a:rPr lang="en-US" dirty="0" smtClean="0"/>
              <a:t> 4 wheels to move around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B: </a:t>
            </a:r>
            <a:r>
              <a:rPr lang="en-US" dirty="0" smtClean="0"/>
              <a:t>2 long bars for bottom support</a:t>
            </a:r>
          </a:p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/>
              <a:t>: 2 short bars for bottom support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: 2 bars for vertical support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: 2 bars to lift the box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: 2 bars to connect the box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:  the box with size about (30x25x80cm) and weight about 250lb)</a:t>
            </a:r>
          </a:p>
          <a:p>
            <a:endParaRPr lang="en-US" dirty="0" smtClean="0"/>
          </a:p>
          <a:p>
            <a:r>
              <a:rPr lang="en-US" dirty="0" smtClean="0"/>
              <a:t>The main features of the support:</a:t>
            </a:r>
          </a:p>
          <a:p>
            <a:pPr marL="457200" indent="-457200">
              <a:buAutoNum type="arabicPeriod"/>
            </a:pPr>
            <a:r>
              <a:rPr lang="en-US" dirty="0" smtClean="0"/>
              <a:t>It can support the box and be stable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can move along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, so the box can be tilted at different angles.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28600" y="4191000"/>
            <a:ext cx="3581400" cy="2133600"/>
            <a:chOff x="-1372168" y="3962400"/>
            <a:chExt cx="4823702" cy="2819400"/>
          </a:xfrm>
        </p:grpSpPr>
        <p:sp>
          <p:nvSpPr>
            <p:cNvPr id="20" name="Rectangle 19"/>
            <p:cNvSpPr/>
            <p:nvPr/>
          </p:nvSpPr>
          <p:spPr>
            <a:xfrm>
              <a:off x="1854678" y="4800600"/>
              <a:ext cx="1295400" cy="1752600"/>
            </a:xfrm>
            <a:prstGeom prst="rect">
              <a:avLst/>
            </a:prstGeom>
            <a:ln w="19050" cmpd="sng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24200" y="3962400"/>
              <a:ext cx="228600" cy="2819400"/>
            </a:xfrm>
            <a:prstGeom prst="rect">
              <a:avLst/>
            </a:prstGeom>
            <a:ln w="19050" cmpd="sng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76400" y="3962400"/>
              <a:ext cx="228600" cy="2819400"/>
            </a:xfrm>
            <a:prstGeom prst="rect">
              <a:avLst/>
            </a:prstGeom>
            <a:ln w="19050" cmpd="sng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76400" y="4267200"/>
              <a:ext cx="228600" cy="2286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24200" y="4267200"/>
              <a:ext cx="228600" cy="2286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76401" y="5257800"/>
              <a:ext cx="1676400" cy="228600"/>
            </a:xfrm>
            <a:prstGeom prst="rect">
              <a:avLst/>
            </a:prstGeom>
            <a:solidFill>
              <a:srgbClr val="00B0F0"/>
            </a:solidFill>
            <a:ln w="1905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76400" y="5943600"/>
              <a:ext cx="1676400" cy="228600"/>
            </a:xfrm>
            <a:prstGeom prst="rect">
              <a:avLst/>
            </a:prstGeom>
            <a:solidFill>
              <a:srgbClr val="00B0F0"/>
            </a:solidFill>
            <a:ln w="1905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73102" y="4202668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20902" y="4202668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24200" y="6248400"/>
              <a:ext cx="327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53866" y="6260068"/>
              <a:ext cx="327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38400" y="5181600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38400" y="5879068"/>
              <a:ext cx="296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33600" y="4812268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1372168" y="5187942"/>
              <a:ext cx="14251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Bottom view 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05000" y="4267200"/>
              <a:ext cx="1219200" cy="228600"/>
            </a:xfrm>
            <a:prstGeom prst="rect">
              <a:avLst/>
            </a:prstGeom>
            <a:ln w="1905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3400" y="1219200"/>
            <a:ext cx="3639733" cy="2462498"/>
            <a:chOff x="-742753" y="228600"/>
            <a:chExt cx="5068286" cy="3429000"/>
          </a:xfrm>
        </p:grpSpPr>
        <p:sp>
          <p:nvSpPr>
            <p:cNvPr id="4" name="Rectangle 3"/>
            <p:cNvSpPr/>
            <p:nvPr/>
          </p:nvSpPr>
          <p:spPr>
            <a:xfrm>
              <a:off x="990600" y="3124200"/>
              <a:ext cx="2971800" cy="228600"/>
            </a:xfrm>
            <a:prstGeom prst="rect">
              <a:avLst/>
            </a:prstGeom>
            <a:ln w="2222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295400" y="3352800"/>
              <a:ext cx="381000" cy="304800"/>
            </a:xfrm>
            <a:prstGeom prst="ellipse">
              <a:avLst/>
            </a:prstGeom>
            <a:ln w="22225" cmpd="sng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00400" y="3352800"/>
              <a:ext cx="381000" cy="304800"/>
            </a:xfrm>
            <a:prstGeom prst="ellipse">
              <a:avLst/>
            </a:prstGeom>
            <a:ln w="22225" cmpd="sng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90600" y="228600"/>
              <a:ext cx="228600" cy="2895600"/>
            </a:xfrm>
            <a:prstGeom prst="rect">
              <a:avLst/>
            </a:prstGeom>
            <a:solidFill>
              <a:srgbClr val="FFFF00"/>
            </a:solidFill>
            <a:ln w="22225" cmpd="sng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2075926">
              <a:off x="346655" y="1903687"/>
              <a:ext cx="3978878" cy="228600"/>
            </a:xfrm>
            <a:prstGeom prst="rect">
              <a:avLst/>
            </a:prstGeom>
            <a:ln w="22225" cmpd="sng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046694">
              <a:off x="1628461" y="999966"/>
              <a:ext cx="2262952" cy="1066800"/>
            </a:xfrm>
            <a:prstGeom prst="rect">
              <a:avLst/>
            </a:prstGeom>
            <a:ln w="22225" cmpd="sng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58684" y="3288268"/>
              <a:ext cx="31771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63684" y="3276600"/>
              <a:ext cx="31771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96884" y="3059668"/>
              <a:ext cx="309700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77684" y="1981200"/>
              <a:ext cx="308098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06466" y="2667000"/>
              <a:ext cx="327334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3" name="Rectangle 22"/>
            <p:cNvSpPr/>
            <p:nvPr/>
          </p:nvSpPr>
          <p:spPr>
            <a:xfrm rot="1874957">
              <a:off x="1981200" y="1752600"/>
              <a:ext cx="228600" cy="228600"/>
            </a:xfrm>
            <a:prstGeom prst="rect">
              <a:avLst/>
            </a:prstGeom>
            <a:solidFill>
              <a:srgbClr val="00B0F0"/>
            </a:solidFill>
            <a:ln w="22225" cmpd="sng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1874957">
              <a:off x="2624288" y="2167088"/>
              <a:ext cx="228600" cy="228600"/>
            </a:xfrm>
            <a:prstGeom prst="rect">
              <a:avLst/>
            </a:prstGeom>
            <a:solidFill>
              <a:srgbClr val="00B0F0"/>
            </a:solidFill>
            <a:ln w="22225" cmpd="sng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98724" y="2057400"/>
              <a:ext cx="29687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89124" y="1676400"/>
              <a:ext cx="296876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501684" y="1219200"/>
              <a:ext cx="290464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742753" y="1820214"/>
              <a:ext cx="1122871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Side view 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90600" y="3124200"/>
              <a:ext cx="228600" cy="228600"/>
            </a:xfrm>
            <a:prstGeom prst="rect">
              <a:avLst/>
            </a:prstGeom>
            <a:ln w="2222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33800" y="3124200"/>
              <a:ext cx="228600" cy="228600"/>
            </a:xfrm>
            <a:prstGeom prst="rect">
              <a:avLst/>
            </a:prstGeom>
            <a:ln w="22225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14400" y="3048000"/>
              <a:ext cx="330540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733800" y="3048000"/>
              <a:ext cx="330540" cy="369332"/>
            </a:xfrm>
            <a:prstGeom prst="rect">
              <a:avLst/>
            </a:prstGeom>
            <a:ln w="22225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 smtClean="0"/>
              <a:t>Calorimeter box and support</a:t>
            </a:r>
            <a:endParaRPr lang="en-US" dirty="0"/>
          </a:p>
        </p:txBody>
      </p:sp>
      <p:sp>
        <p:nvSpPr>
          <p:cNvPr id="48" name="日期占位符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9" name="灯片编号占位符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0" name="页脚占位符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Reaching radiation limit (30% reduction in light output) for current approved experiments</a:t>
            </a:r>
          </a:p>
          <a:p>
            <a:r>
              <a:rPr lang="en-US" dirty="0" smtClean="0"/>
              <a:t>A few </a:t>
            </a:r>
            <a:r>
              <a:rPr lang="en-US" dirty="0" smtClean="0"/>
              <a:t>possible solutions</a:t>
            </a:r>
          </a:p>
          <a:p>
            <a:pPr lvl="1"/>
            <a:r>
              <a:rPr lang="en-US" dirty="0" smtClean="0"/>
              <a:t>Swapping modules between large R-inner R </a:t>
            </a:r>
          </a:p>
          <a:p>
            <a:pPr lvl="2"/>
            <a:r>
              <a:rPr lang="en-US" dirty="0" smtClean="0"/>
              <a:t>Radiation dose varies by factor of ~10 </a:t>
            </a:r>
          </a:p>
          <a:p>
            <a:pPr lvl="1"/>
            <a:r>
              <a:rPr lang="en-US" dirty="0" smtClean="0"/>
              <a:t>Keep searching for high radiation-resistant fiber/scintillator</a:t>
            </a:r>
          </a:p>
          <a:p>
            <a:pPr lvl="1"/>
            <a:r>
              <a:rPr lang="en-US" dirty="0" smtClean="0"/>
              <a:t>Replacing </a:t>
            </a:r>
            <a:r>
              <a:rPr lang="en-US" dirty="0" smtClean="0"/>
              <a:t>the preshower part of calorimeter</a:t>
            </a:r>
          </a:p>
          <a:p>
            <a:pPr lvl="1"/>
            <a:r>
              <a:rPr lang="en-US" dirty="0" smtClean="0"/>
              <a:t>Redesign preshower with PbWO4 crystal with wavelength shifting fiber read out</a:t>
            </a:r>
          </a:p>
          <a:p>
            <a:pPr lvl="1"/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on preshower</a:t>
            </a:r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Keep pursuing the Shashlyk calorimeter design</a:t>
            </a:r>
          </a:p>
          <a:p>
            <a:pPr lvl="1"/>
            <a:r>
              <a:rPr lang="en-US" sz="1800" dirty="0" smtClean="0"/>
              <a:t>Studied sampling/thickness/size/layout</a:t>
            </a:r>
          </a:p>
          <a:p>
            <a:pPr lvl="1"/>
            <a:r>
              <a:rPr lang="en-US" sz="1800" dirty="0" smtClean="0"/>
              <a:t>Budget ~ 3.5 M$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Beam test on the way</a:t>
            </a:r>
          </a:p>
          <a:p>
            <a:pPr lvl="1"/>
            <a:r>
              <a:rPr lang="en-US" sz="1800" dirty="0" smtClean="0"/>
              <a:t>Hands-on experience. </a:t>
            </a:r>
          </a:p>
          <a:p>
            <a:pPr lvl="1"/>
            <a:r>
              <a:rPr lang="en-US" sz="1800" dirty="0" smtClean="0"/>
              <a:t>Anchor the simulation to finalize parameters</a:t>
            </a:r>
          </a:p>
          <a:p>
            <a:endParaRPr lang="en-US" sz="2000" dirty="0" smtClean="0"/>
          </a:p>
          <a:p>
            <a:r>
              <a:rPr lang="en-US" sz="2000" dirty="0" smtClean="0"/>
              <a:t>Many open questions</a:t>
            </a:r>
          </a:p>
          <a:p>
            <a:pPr lvl="1"/>
            <a:r>
              <a:rPr lang="en-US" sz="1800" dirty="0" smtClean="0"/>
              <a:t>Finalize background radiation simulation</a:t>
            </a:r>
          </a:p>
          <a:p>
            <a:pPr lvl="1"/>
            <a:r>
              <a:rPr lang="en-US" sz="1800" dirty="0" smtClean="0"/>
              <a:t>Preshower and shower segmentation</a:t>
            </a:r>
          </a:p>
          <a:p>
            <a:pPr lvl="1"/>
            <a:r>
              <a:rPr lang="en-US" sz="1800" dirty="0" smtClean="0"/>
              <a:t>Fiber connectors</a:t>
            </a:r>
          </a:p>
          <a:p>
            <a:pPr lvl="1"/>
            <a:r>
              <a:rPr lang="en-US" sz="1800" dirty="0" smtClean="0"/>
              <a:t>Detecting pi-0? </a:t>
            </a:r>
            <a:r>
              <a:rPr lang="en-US" sz="1800" smtClean="0"/>
              <a:t>$$ needed</a:t>
            </a:r>
            <a:endParaRPr lang="en-US" sz="1800" dirty="0" smtClean="0"/>
          </a:p>
          <a:p>
            <a:pPr lvl="1"/>
            <a:r>
              <a:rPr lang="en-US" sz="1800" dirty="0" smtClean="0"/>
              <a:t>Fund the detector!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Choosing EC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 smtClean="0"/>
              <a:t>PVDIS and SIDIS radiation level (400krad per year) is too high for lead glass and crystals (1krad), both </a:t>
            </a:r>
            <a:r>
              <a:rPr lang="en-US" sz="2900" dirty="0" err="1" smtClean="0"/>
              <a:t>Shashlyk</a:t>
            </a:r>
            <a:r>
              <a:rPr lang="en-US" sz="2900" dirty="0" smtClean="0"/>
              <a:t> or SPACAL/</a:t>
            </a:r>
            <a:r>
              <a:rPr lang="en-US" sz="2900" dirty="0" err="1" smtClean="0"/>
              <a:t>SciFi</a:t>
            </a:r>
            <a:r>
              <a:rPr lang="en-US" sz="2900" dirty="0" smtClean="0"/>
              <a:t> (0.5-1M </a:t>
            </a:r>
            <a:r>
              <a:rPr lang="en-US" sz="2900" dirty="0" err="1" smtClean="0"/>
              <a:t>rad</a:t>
            </a:r>
            <a:r>
              <a:rPr lang="en-US" sz="2900" dirty="0" smtClean="0"/>
              <a:t>) will work.</a:t>
            </a:r>
          </a:p>
          <a:p>
            <a:r>
              <a:rPr lang="en-US" sz="2900" dirty="0" smtClean="0"/>
              <a:t>Both </a:t>
            </a:r>
            <a:r>
              <a:rPr lang="en-US" sz="2900" dirty="0" err="1" smtClean="0"/>
              <a:t>Shashlyk</a:t>
            </a:r>
            <a:r>
              <a:rPr lang="en-US" sz="2900" dirty="0" smtClean="0"/>
              <a:t> and </a:t>
            </a:r>
            <a:r>
              <a:rPr lang="en-US" sz="2900" dirty="0" err="1" smtClean="0"/>
              <a:t>SciFi</a:t>
            </a:r>
            <a:r>
              <a:rPr lang="en-US" sz="2900" dirty="0" smtClean="0"/>
              <a:t> have good energy, position and time resolution.</a:t>
            </a:r>
          </a:p>
          <a:p>
            <a:r>
              <a:rPr lang="en-US" sz="2900" b="1" i="1" dirty="0" err="1" smtClean="0">
                <a:solidFill>
                  <a:srgbClr val="FF0000"/>
                </a:solidFill>
              </a:rPr>
              <a:t>SciFi</a:t>
            </a:r>
            <a:r>
              <a:rPr lang="en-US" sz="2900" b="1" i="1" dirty="0" smtClean="0">
                <a:solidFill>
                  <a:srgbClr val="FF0000"/>
                </a:solidFill>
              </a:rPr>
              <a:t> costs more</a:t>
            </a:r>
          </a:p>
          <a:p>
            <a:pPr lvl="1"/>
            <a:r>
              <a:rPr lang="en-US" sz="2900" dirty="0" err="1" smtClean="0"/>
              <a:t>SciFi</a:t>
            </a:r>
            <a:r>
              <a:rPr lang="en-US" sz="2900" dirty="0" smtClean="0"/>
              <a:t> needs about half volume being scintillation fibers for good energy resolution. </a:t>
            </a:r>
          </a:p>
          <a:p>
            <a:pPr lvl="1"/>
            <a:r>
              <a:rPr lang="en-US" sz="2900" dirty="0" smtClean="0"/>
              <a:t>1mm diameter fibers cost $1/m.</a:t>
            </a:r>
          </a:p>
          <a:p>
            <a:pPr lvl="1"/>
            <a:r>
              <a:rPr lang="en-US" sz="2900" dirty="0" smtClean="0"/>
              <a:t>Forward angle EC (10m</a:t>
            </a:r>
            <a:r>
              <a:rPr lang="en-US" sz="2900" baseline="30000" dirty="0" smtClean="0"/>
              <a:t>2 </a:t>
            </a:r>
            <a:r>
              <a:rPr lang="en-US" sz="2900" dirty="0" smtClean="0"/>
              <a:t>area, 0.4m depth), Large angle EC (5m</a:t>
            </a:r>
            <a:r>
              <a:rPr lang="en-US" sz="2900" baseline="30000" dirty="0" smtClean="0"/>
              <a:t>2 </a:t>
            </a:r>
            <a:r>
              <a:rPr lang="en-US" sz="2900" dirty="0" smtClean="0"/>
              <a:t>area, 0.4m depth)</a:t>
            </a:r>
          </a:p>
          <a:p>
            <a:pPr lvl="1"/>
            <a:r>
              <a:rPr lang="en-US" sz="2900" dirty="0" err="1" smtClean="0"/>
              <a:t>SciFi</a:t>
            </a:r>
            <a:r>
              <a:rPr lang="en-US" sz="2900" dirty="0" smtClean="0"/>
              <a:t> , total </a:t>
            </a:r>
            <a:r>
              <a:rPr lang="en-US" sz="2900" b="1" dirty="0" smtClean="0">
                <a:solidFill>
                  <a:srgbClr val="FF0000"/>
                </a:solidFill>
              </a:rPr>
              <a:t>$4M </a:t>
            </a:r>
            <a:r>
              <a:rPr lang="en-US" sz="2900" dirty="0" smtClean="0"/>
              <a:t>for the </a:t>
            </a:r>
            <a:r>
              <a:rPr lang="en-US" sz="2900" b="1" i="1" dirty="0" smtClean="0">
                <a:solidFill>
                  <a:srgbClr val="FF0000"/>
                </a:solidFill>
              </a:rPr>
              <a:t>fiber </a:t>
            </a:r>
            <a:r>
              <a:rPr lang="en-US" sz="2900" i="1" dirty="0" smtClean="0"/>
              <a:t>alone.</a:t>
            </a:r>
          </a:p>
          <a:p>
            <a:pPr lvl="1"/>
            <a:r>
              <a:rPr lang="en-US" sz="2900" dirty="0" err="1" smtClean="0"/>
              <a:t>Shashlyk</a:t>
            </a:r>
            <a:r>
              <a:rPr lang="en-US" sz="2900" dirty="0" smtClean="0"/>
              <a:t> , total from </a:t>
            </a:r>
            <a:r>
              <a:rPr lang="en-US" sz="2900" b="1" dirty="0" smtClean="0">
                <a:solidFill>
                  <a:srgbClr val="FF0000"/>
                </a:solidFill>
              </a:rPr>
              <a:t>$1.5M to $2.2M </a:t>
            </a:r>
            <a:r>
              <a:rPr lang="en-US" sz="2900" dirty="0" smtClean="0"/>
              <a:t>for </a:t>
            </a:r>
            <a:r>
              <a:rPr lang="en-US" sz="2900" b="1" dirty="0" smtClean="0">
                <a:solidFill>
                  <a:srgbClr val="FF0000"/>
                </a:solidFill>
              </a:rPr>
              <a:t>produced modules </a:t>
            </a:r>
            <a:r>
              <a:rPr lang="en-US" sz="2900" dirty="0" smtClean="0"/>
              <a:t>of</a:t>
            </a:r>
            <a:r>
              <a:rPr lang="en-US" sz="2900" b="1" dirty="0" smtClean="0">
                <a:solidFill>
                  <a:srgbClr val="FF0000"/>
                </a:solidFill>
              </a:rPr>
              <a:t> </a:t>
            </a:r>
            <a:r>
              <a:rPr lang="en-US" sz="2900" dirty="0" smtClean="0"/>
              <a:t>10x10cm from IHEP.</a:t>
            </a:r>
          </a:p>
          <a:p>
            <a:endParaRPr lang="en-US" sz="2500" dirty="0" smtClean="0"/>
          </a:p>
          <a:p>
            <a:pPr>
              <a:buNone/>
            </a:pPr>
            <a:endParaRPr lang="en-US" sz="2500" dirty="0" smtClean="0"/>
          </a:p>
          <a:p>
            <a:endParaRPr lang="en-US" sz="2500" dirty="0" smtClean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"/>
            <a:ext cx="8780941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97256" y="2620370"/>
            <a:ext cx="7705299" cy="3151139"/>
            <a:chOff x="1703811" y="4648200"/>
            <a:chExt cx="7440189" cy="2362200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5105400" y="4795091"/>
            <a:ext cx="4038600" cy="2062909"/>
          </p:xfrm>
          <a:graphic>
            <a:graphicData uri="http://schemas.openxmlformats.org/presentationml/2006/ole">
              <p:oleObj spid="_x0000_s1026" r:id="rId3" imgW="6982975" imgH="3566843" progId="">
                <p:embed/>
              </p:oleObj>
            </a:graphicData>
          </a:graphic>
        </p:graphicFrame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811" y="4648200"/>
              <a:ext cx="3477789" cy="2362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3856545" y="4800600"/>
              <a:ext cx="24641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128-fiber connector</a:t>
              </a:r>
            </a:p>
            <a:p>
              <a:pPr algn="ctr"/>
              <a:r>
                <a:rPr lang="en-U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LHCb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63304" y="180975"/>
            <a:ext cx="717363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Connectors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944" y="1249043"/>
            <a:ext cx="2065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Option 1:</a:t>
            </a:r>
            <a:endParaRPr lang="en-US" sz="28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622952"/>
            <a:ext cx="6783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One to one WLS/clear fiber connector,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used in previous experiments 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LHCb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, Minos)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21763"/>
      </p:ext>
    </p:extLst>
  </p:cSld>
  <p:clrMapOvr>
    <a:masterClrMapping/>
  </p:clrMapOvr>
  <p:transition>
    <p:strips dir="r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3304" y="180975"/>
            <a:ext cx="717363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Connectors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722" y="4120524"/>
            <a:ext cx="2098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Option 3:</a:t>
            </a:r>
            <a:endParaRPr lang="en-US" sz="28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378" y="4562673"/>
            <a:ext cx="7977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Glue the WLS fibers to a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lucite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disk coupled to a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lucite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Rod with optical grease or Si gel “cookie”.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" y="5943600"/>
            <a:ext cx="731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Need more R&amp;D to decide what is the best option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0944" y="764941"/>
            <a:ext cx="2109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Option 2:</a:t>
            </a:r>
            <a:endParaRPr lang="en-US" sz="2800" b="1" u="sng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1138850"/>
            <a:ext cx="683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Thermal fusion: splice the WLS and clear fiber.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599" y="1586978"/>
            <a:ext cx="7621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Giorgio </a:t>
            </a:r>
            <a:r>
              <a:rPr lang="en-US" b="1" i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Apollinari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et al NIM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in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Phys. Research. 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A311 (1992) 5211-528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6161" y="1097891"/>
            <a:ext cx="2013854" cy="386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nut 9"/>
          <p:cNvSpPr/>
          <p:nvPr/>
        </p:nvSpPr>
        <p:spPr>
          <a:xfrm rot="19780824">
            <a:off x="3766777" y="2079163"/>
            <a:ext cx="1214651" cy="1801505"/>
          </a:xfrm>
          <a:prstGeom prst="donut">
            <a:avLst>
              <a:gd name="adj" fmla="val 111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0633" y="202125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joint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6383" y="5339078"/>
            <a:ext cx="525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Would reduce the cost significantly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2576717"/>
      </p:ext>
    </p:extLst>
  </p:cSld>
  <p:clrMapOvr>
    <a:masterClrMapping/>
  </p:clrMapOvr>
  <p:transition>
    <p:strips dir="r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https://hedberg.web.cern.ch/hedberg/home/caleido/caleido.html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s://hedberg.web.cern.ch/hedberg/home/caleido/caleido_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012098" cy="6400800"/>
          </a:xfrm>
          <a:prstGeom prst="rect">
            <a:avLst/>
          </a:prstGeom>
          <a:noFill/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PVDIS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1905000"/>
            <a:ext cx="6562725" cy="400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SIDIS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859644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Larger Transverse Size means</a:t>
            </a:r>
          </a:p>
          <a:p>
            <a:pPr lvl="1"/>
            <a:r>
              <a:rPr lang="en-US" sz="1600" dirty="0" smtClean="0"/>
              <a:t>Less position resolution, position become discrete </a:t>
            </a:r>
          </a:p>
          <a:p>
            <a:pPr lvl="1"/>
            <a:r>
              <a:rPr lang="en-US" sz="1600" dirty="0" smtClean="0"/>
              <a:t>More background</a:t>
            </a:r>
          </a:p>
          <a:p>
            <a:pPr lvl="1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Less Cost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Transverse Size</a:t>
            </a:r>
            <a:endParaRPr lang="en-US" dirty="0"/>
          </a:p>
        </p:txBody>
      </p:sp>
      <p:pic>
        <p:nvPicPr>
          <p:cNvPr id="8194" name="Picture 2" descr="C:\Users\Huang Jin\AppData\Local\Temp\electron_BaBar.track.RunTestPosRes_Size2cm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2819400"/>
            <a:ext cx="7696200" cy="368079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581400" y="1972270"/>
            <a:ext cx="5219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Illustration w/ 2x2cm model (intrinsic res.)</a:t>
            </a:r>
          </a:p>
          <a:p>
            <a:r>
              <a:rPr lang="en-US" dirty="0" smtClean="0"/>
              <a:t>Energy deposition weighted position average</a:t>
            </a:r>
          </a:p>
          <a:p>
            <a:r>
              <a:rPr lang="en-US" dirty="0" smtClean="0"/>
              <a:t>Integrated over working momentum range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2895600" y="6019800"/>
            <a:ext cx="165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 (cm)-1(cm)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6019800" y="6019800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R (cm)</a:t>
            </a:r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1705795" y="5105400"/>
            <a:ext cx="218040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Electron Track Projection</a:t>
            </a:r>
          </a:p>
          <a:p>
            <a:pPr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 Reconstructed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29400" y="3657600"/>
            <a:ext cx="2430474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Reconstructed </a:t>
            </a:r>
          </a:p>
          <a:p>
            <a:r>
              <a:rPr lang="en-US" dirty="0" smtClean="0"/>
              <a:t>– (Track projection) </a:t>
            </a:r>
          </a:p>
          <a:p>
            <a:r>
              <a:rPr lang="el-GR" dirty="0" smtClean="0"/>
              <a:t>σ</a:t>
            </a:r>
            <a:r>
              <a:rPr lang="en-US" dirty="0" smtClean="0"/>
              <a:t>(</a:t>
            </a:r>
            <a:r>
              <a:rPr lang="el-GR" dirty="0" smtClean="0"/>
              <a:t>Δ</a:t>
            </a:r>
            <a:r>
              <a:rPr lang="en-US" dirty="0" smtClean="0"/>
              <a:t>R)~0.7cm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uang Jin\AppData\Local\Temp\electron_BaBar.track.RunTestPosRes_Size20cm.png"/>
          <p:cNvPicPr>
            <a:picLocks noChangeAspect="1" noChangeArrowheads="1"/>
          </p:cNvPicPr>
          <p:nvPr/>
        </p:nvPicPr>
        <p:blipFill>
          <a:blip r:embed="rId2" cstate="print"/>
          <a:srcRect t="7067"/>
          <a:stretch>
            <a:fillRect/>
          </a:stretch>
        </p:blipFill>
        <p:spPr bwMode="auto">
          <a:xfrm>
            <a:off x="3048000" y="3850105"/>
            <a:ext cx="5695950" cy="2531645"/>
          </a:xfrm>
          <a:prstGeom prst="rect">
            <a:avLst/>
          </a:prstGeom>
          <a:noFill/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9218" name="Picture 2" descr="C:\Users\Huang Jin\AppData\Local\Temp\electron_BaBar.track.RunTestPosRes_Size10cm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604"/>
          <a:stretch>
            <a:fillRect/>
          </a:stretch>
        </p:blipFill>
        <p:spPr bwMode="auto">
          <a:xfrm>
            <a:off x="2895600" y="762000"/>
            <a:ext cx="5686496" cy="2567229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200400" y="452735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Electron Track Projection</a:t>
            </a:r>
          </a:p>
          <a:p>
            <a:pPr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 Reconstructed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19800" y="45720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Difference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657600" y="2971800"/>
            <a:ext cx="1494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R (cm)-1(cm)</a:t>
            </a:r>
            <a:endParaRPr 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6781800" y="2971800"/>
            <a:ext cx="957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 smtClean="0"/>
              <a:t>Δ</a:t>
            </a:r>
            <a:r>
              <a:rPr lang="en-US" sz="1600" dirty="0" smtClean="0"/>
              <a:t>R (cm)</a:t>
            </a:r>
            <a:endParaRPr 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3200400" y="3500735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Electron Track Projection</a:t>
            </a:r>
          </a:p>
          <a:p>
            <a:pPr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 Reconstructed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19800" y="350520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Difference</a:t>
            </a:r>
            <a:endParaRPr lang="en-US" dirty="0"/>
          </a:p>
        </p:txBody>
      </p:sp>
      <p:sp>
        <p:nvSpPr>
          <p:cNvPr id="15" name="矩形 14"/>
          <p:cNvSpPr/>
          <p:nvPr/>
        </p:nvSpPr>
        <p:spPr>
          <a:xfrm>
            <a:off x="3657600" y="6019800"/>
            <a:ext cx="1494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R (cm)-1(cm)</a:t>
            </a:r>
            <a:endParaRPr 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6781800" y="6019800"/>
            <a:ext cx="957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 smtClean="0"/>
              <a:t>Δ</a:t>
            </a:r>
            <a:r>
              <a:rPr lang="en-US" sz="1600" dirty="0" smtClean="0"/>
              <a:t>R (cm)</a:t>
            </a:r>
            <a:endParaRPr lang="en-US" sz="1600" dirty="0"/>
          </a:p>
        </p:txBody>
      </p:sp>
      <p:sp>
        <p:nvSpPr>
          <p:cNvPr id="17" name="右箭头 16"/>
          <p:cNvSpPr/>
          <p:nvPr/>
        </p:nvSpPr>
        <p:spPr>
          <a:xfrm>
            <a:off x="0" y="685800"/>
            <a:ext cx="3048000" cy="1981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10x10 cm block size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Noticeably discrete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/>
              <a:t>σ</a:t>
            </a:r>
            <a:r>
              <a:rPr lang="en-US" sz="1400" dirty="0" smtClean="0"/>
              <a:t>(</a:t>
            </a:r>
            <a:r>
              <a:rPr lang="el-GR" sz="1400" dirty="0" smtClean="0"/>
              <a:t>Δ</a:t>
            </a:r>
            <a:r>
              <a:rPr lang="en-US" sz="1400" dirty="0" smtClean="0"/>
              <a:t>R)~1.0cm </a:t>
            </a:r>
          </a:p>
        </p:txBody>
      </p:sp>
      <p:sp>
        <p:nvSpPr>
          <p:cNvPr id="18" name="右箭头 17"/>
          <p:cNvSpPr/>
          <p:nvPr/>
        </p:nvSpPr>
        <p:spPr>
          <a:xfrm>
            <a:off x="0" y="4038600"/>
            <a:ext cx="3048000" cy="1981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20x20 cm block size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Discrete effect dominant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/>
              <a:t>σ</a:t>
            </a:r>
            <a:r>
              <a:rPr lang="en-US" sz="1400" dirty="0" smtClean="0"/>
              <a:t>(</a:t>
            </a:r>
            <a:r>
              <a:rPr lang="el-GR" sz="1400" dirty="0" smtClean="0"/>
              <a:t>Δ</a:t>
            </a:r>
            <a:r>
              <a:rPr lang="en-US" sz="1400" dirty="0" smtClean="0"/>
              <a:t>R)~3.0cm </a:t>
            </a:r>
          </a:p>
        </p:txBody>
      </p:sp>
    </p:spTree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6690"/>
            <a:ext cx="8382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PVDIS calorimeter have largest polar angle</a:t>
            </a:r>
          </a:p>
          <a:p>
            <a:pPr lvl="1"/>
            <a:r>
              <a:rPr lang="en-US" sz="1800" dirty="0" smtClean="0"/>
              <a:t>22 – 35 degree </a:t>
            </a:r>
          </a:p>
          <a:p>
            <a:pPr lvl="1"/>
            <a:r>
              <a:rPr lang="en-US" sz="1800" dirty="0" smtClean="0"/>
              <a:t>Not full azimuthal coverage, possible to rotate</a:t>
            </a:r>
          </a:p>
          <a:p>
            <a:r>
              <a:rPr lang="en-US" sz="2000" dirty="0" smtClean="0"/>
              <a:t>Two main factor relates resolution with larger indenting angle</a:t>
            </a:r>
          </a:p>
          <a:p>
            <a:pPr marL="736092" lvl="1" indent="-342900">
              <a:buFont typeface="+mj-lt"/>
              <a:buAutoNum type="arabicPeriod"/>
            </a:pPr>
            <a:r>
              <a:rPr lang="en-US" sz="1800" dirty="0" smtClean="0"/>
              <a:t>Variation in shower position along track translates into </a:t>
            </a:r>
            <a:r>
              <a:rPr lang="en-US" sz="1800" dirty="0" err="1" smtClean="0"/>
              <a:t>transvesre</a:t>
            </a:r>
            <a:r>
              <a:rPr lang="en-US" sz="1800" dirty="0" smtClean="0"/>
              <a:t> position</a:t>
            </a:r>
          </a:p>
          <a:p>
            <a:pPr marL="736092" lvl="1" indent="-342900">
              <a:buFont typeface="+mj-lt"/>
              <a:buAutoNum type="arabicPeriod"/>
            </a:pPr>
            <a:r>
              <a:rPr lang="en-US" sz="1800" dirty="0" smtClean="0"/>
              <a:t>Spread charge into more module -&gt; less discretization effect</a:t>
            </a:r>
          </a:p>
          <a:p>
            <a:pPr marL="736092" lvl="1" indent="-342900">
              <a:buFont typeface="+mj-lt"/>
              <a:buAutoNum type="arabicPeriod"/>
            </a:pPr>
            <a:endParaRPr lang="en-US" sz="1800" dirty="0" smtClean="0"/>
          </a:p>
          <a:p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Positioning calorimeter for PVDIS</a:t>
            </a:r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2743200" y="3429000"/>
            <a:ext cx="4544898" cy="3200400"/>
            <a:chOff x="4343400" y="2743200"/>
            <a:chExt cx="4544898" cy="3200400"/>
          </a:xfrm>
        </p:grpSpPr>
        <p:pic>
          <p:nvPicPr>
            <p:cNvPr id="27649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43400" y="2743200"/>
              <a:ext cx="4544898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椭圆 7"/>
            <p:cNvSpPr/>
            <p:nvPr/>
          </p:nvSpPr>
          <p:spPr>
            <a:xfrm>
              <a:off x="7467600" y="3200400"/>
              <a:ext cx="457200" cy="1676400"/>
            </a:xfrm>
            <a:prstGeom prst="ellipse">
              <a:avLst/>
            </a:prstGeom>
            <a:noFill/>
            <a:ln w="29591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左弧形箭头 8"/>
            <p:cNvSpPr/>
            <p:nvPr/>
          </p:nvSpPr>
          <p:spPr>
            <a:xfrm rot="7093003">
              <a:off x="7689408" y="2772916"/>
              <a:ext cx="304800" cy="685800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内容占位符 9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More consideration on transverse size</a:t>
            </a:r>
            <a:br>
              <a:rPr lang="en-US" sz="3200" dirty="0" smtClean="0"/>
            </a:br>
            <a:r>
              <a:rPr lang="en-US" sz="3200" dirty="0" smtClean="0"/>
              <a:t>Rough numbers only</a:t>
            </a:r>
            <a:endParaRPr 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4038600" y="5943600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block Size (cm)</a:t>
            </a:r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1143000" y="129540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w/ 50ns ADC gate</a:t>
            </a:r>
            <a:endParaRPr lang="en-US" dirty="0"/>
          </a:p>
        </p:txBody>
      </p:sp>
    </p:spTree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38750" t="23704" r="38333" b="29630"/>
          <a:stretch>
            <a:fillRect/>
          </a:stretch>
        </p:blipFill>
        <p:spPr bwMode="auto">
          <a:xfrm rot="10800000">
            <a:off x="228600" y="1447800"/>
            <a:ext cx="419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Tested in specialized Geant4 simulation with SIMC inputs of realistic tracks</a:t>
            </a:r>
            <a:endParaRPr lang="en-US" sz="32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489642" y="1576196"/>
            <a:ext cx="4782754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4587875" y="4419600"/>
            <a:ext cx="2209800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255837" y="5943600"/>
            <a:ext cx="2362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 from target</a:t>
            </a:r>
            <a:endParaRPr 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152400" y="4648200"/>
            <a:ext cx="2362200" cy="1828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04800" y="1524000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Default layout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24400" y="1524000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Rotated to face central track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481328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Shower location at predefined plane of nominal max shower =</a:t>
            </a:r>
          </a:p>
          <a:p>
            <a:r>
              <a:rPr lang="en-US" sz="2000" dirty="0" smtClean="0"/>
              <a:t>Center of gravity</a:t>
            </a:r>
          </a:p>
          <a:p>
            <a:pPr lvl="1"/>
            <a:r>
              <a:rPr lang="en-US" sz="1600" dirty="0" smtClean="0"/>
              <a:t>Average position with energy weighting</a:t>
            </a:r>
          </a:p>
          <a:p>
            <a:r>
              <a:rPr lang="en-US" sz="2000" dirty="0" smtClean="0"/>
              <a:t>Energy/slope correction</a:t>
            </a:r>
          </a:p>
          <a:p>
            <a:pPr lvl="1"/>
            <a:r>
              <a:rPr lang="en-US" sz="1600" dirty="0" smtClean="0"/>
              <a:t>Shifting of shower center with energy, fitted from simulation</a:t>
            </a:r>
          </a:p>
          <a:p>
            <a:pPr lvl="1"/>
            <a:r>
              <a:rPr lang="en-US" sz="1600" dirty="0" smtClean="0"/>
              <a:t>Information available from calorimeter only</a:t>
            </a:r>
          </a:p>
          <a:p>
            <a:r>
              <a:rPr lang="en-US" sz="2000" dirty="0" smtClean="0"/>
              <a:t>Discretization correction</a:t>
            </a:r>
          </a:p>
          <a:p>
            <a:pPr lvl="1"/>
            <a:r>
              <a:rPr lang="en-US" sz="1600" dirty="0" smtClean="0"/>
              <a:t>Position readout discredited to center of each module</a:t>
            </a:r>
          </a:p>
          <a:p>
            <a:pPr lvl="1"/>
            <a:r>
              <a:rPr lang="en-US" sz="1600" dirty="0" smtClean="0"/>
              <a:t>Can be corrected to some extent (see later slides)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20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8750" t="20000" r="38333" b="29630"/>
          <a:stretch>
            <a:fillRect/>
          </a:stretch>
        </p:blipFill>
        <p:spPr bwMode="auto">
          <a:xfrm rot="10800000">
            <a:off x="4724400" y="990600"/>
            <a:ext cx="4191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箭头连接符 7"/>
          <p:cNvCxnSpPr/>
          <p:nvPr/>
        </p:nvCxnSpPr>
        <p:spPr>
          <a:xfrm flipV="1">
            <a:off x="4648200" y="4191000"/>
            <a:ext cx="2362200" cy="1828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7315200" y="685800"/>
            <a:ext cx="76200" cy="5715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410200" y="5715000"/>
            <a:ext cx="349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Plane of nominal max shower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SoLID Collaboration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Jin Huang, Zhiwen Zhao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Effect 1: Probing shower longitudinal size effect w/ very fine segmentation</a:t>
            </a:r>
            <a:endParaRPr lang="en-US" sz="3200" dirty="0"/>
          </a:p>
        </p:txBody>
      </p:sp>
      <p:pic>
        <p:nvPicPr>
          <p:cNvPr id="49154" name="Picture 2" descr="E:\My Documents\my file\JLab\meeting\2012.04.12 SoLID Collaboration Meeting\norm\solid_BaBar_PVDIS_electron.track.TestFile4_Run_AnalysisCaloSimShashlikPosRes_GetEnergyRati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926" b="51924"/>
          <a:stretch>
            <a:fillRect/>
          </a:stretch>
        </p:blipFill>
        <p:spPr bwMode="auto">
          <a:xfrm>
            <a:off x="158749" y="2133600"/>
            <a:ext cx="4718051" cy="2525345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4692535" y="2144345"/>
            <a:ext cx="4451465" cy="2749154"/>
            <a:chOff x="381000" y="1981200"/>
            <a:chExt cx="4451465" cy="2749154"/>
          </a:xfrm>
        </p:grpSpPr>
        <p:pic>
          <p:nvPicPr>
            <p:cNvPr id="49155" name="Picture 3" descr="E:\My Documents\my file\JLab\meeting\2012.04.12 SoLID Collaboration Meeting\rot\solid_BaBar_PVDIS_electron.track.TestFile4_Run_AnalysisCaloSimShashlikPosRes_GetEnergyRatio.png"/>
            <p:cNvPicPr>
              <a:picLocks noChangeAspect="1" noChangeArrowheads="1"/>
            </p:cNvPicPr>
            <p:nvPr/>
          </p:nvPicPr>
          <p:blipFill>
            <a:blip r:embed="rId3" cstate="print"/>
            <a:srcRect l="52632" b="49541"/>
            <a:stretch>
              <a:fillRect/>
            </a:stretch>
          </p:blipFill>
          <p:spPr bwMode="auto">
            <a:xfrm>
              <a:off x="381000" y="1981200"/>
              <a:ext cx="4451465" cy="2590800"/>
            </a:xfrm>
            <a:prstGeom prst="rect">
              <a:avLst/>
            </a:prstGeom>
            <a:noFill/>
          </p:spPr>
        </p:pic>
        <p:sp>
          <p:nvSpPr>
            <p:cNvPr id="9" name="矩形 8"/>
            <p:cNvSpPr/>
            <p:nvPr/>
          </p:nvSpPr>
          <p:spPr>
            <a:xfrm>
              <a:off x="422054" y="4422577"/>
              <a:ext cx="41056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Residual for corrected shower position (mm) </a:t>
              </a:r>
              <a:endParaRPr lang="en-US" sz="1400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533400" y="4572000"/>
            <a:ext cx="4105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Residual for corrected shower position (mm) </a:t>
            </a:r>
            <a:endParaRPr 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1524000" y="1764268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Nominal layout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5943600" y="1764268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Facing track</a:t>
            </a:r>
            <a:endParaRPr lang="en-US" dirty="0"/>
          </a:p>
        </p:txBody>
      </p:sp>
      <p:sp>
        <p:nvSpPr>
          <p:cNvPr id="14" name="内容占位符 1"/>
          <p:cNvSpPr txBox="1">
            <a:spLocks/>
          </p:cNvSpPr>
          <p:nvPr/>
        </p:nvSpPr>
        <p:spPr>
          <a:xfrm>
            <a:off x="685800" y="5029200"/>
            <a:ext cx="8153400" cy="128289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000" noProof="0" dirty="0" smtClean="0"/>
              <a:t>At nominal of 28 degree, variation of shower translate to 1 cm of uncertainty from the detector intrinsic best ~0.3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Mine - 3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99FF99"/>
      </a:hlink>
      <a:folHlink>
        <a:srgbClr val="B0DFA0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14071</TotalTime>
  <Words>2642</Words>
  <Application>Microsoft Office PowerPoint</Application>
  <PresentationFormat>全屏显示(4:3)</PresentationFormat>
  <Paragraphs>674</Paragraphs>
  <Slides>60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60</vt:i4>
      </vt:variant>
    </vt:vector>
  </HeadingPairs>
  <TitlesOfParts>
    <vt:vector size="61" baseType="lpstr">
      <vt:lpstr>聚合</vt:lpstr>
      <vt:lpstr>Update on EM Calorimeter for SoLID</vt:lpstr>
      <vt:lpstr>SoLID Calorimeter Overview</vt:lpstr>
      <vt:lpstr>Radiation dose update for PVDIS</vt:lpstr>
      <vt:lpstr>Radiation on fiber  path</vt:lpstr>
      <vt:lpstr>Radiation on preshower</vt:lpstr>
      <vt:lpstr>Positioning calorimeter for PVDIS</vt:lpstr>
      <vt:lpstr>Tested in specialized Geant4 simulation with SIMC inputs of realistic tracks</vt:lpstr>
      <vt:lpstr>Corrections</vt:lpstr>
      <vt:lpstr>Effect 1: Probing shower longitudinal size effect w/ very fine segmentation</vt:lpstr>
      <vt:lpstr>Effect 2: Probing shower longitudinal size effect w/ very fine segmentation</vt:lpstr>
      <vt:lpstr>Position resolution VS lateral size</vt:lpstr>
      <vt:lpstr>Comparison between two choise </vt:lpstr>
      <vt:lpstr>Discussions</vt:lpstr>
      <vt:lpstr>COMPASS Shashlik Module Test</vt:lpstr>
      <vt:lpstr>幻灯片 15</vt:lpstr>
      <vt:lpstr>Module and readout</vt:lpstr>
      <vt:lpstr>Mounting the two</vt:lpstr>
      <vt:lpstr>Cosmic ray test (horizontal setup)</vt:lpstr>
      <vt:lpstr>Cosmic ray test (vertical setup)</vt:lpstr>
      <vt:lpstr>Moving and Support</vt:lpstr>
      <vt:lpstr>Test under CLAS photon tagger</vt:lpstr>
      <vt:lpstr>In HallB, under Photon Tagger</vt:lpstr>
      <vt:lpstr>Tilting at about 32 degree to start with small angle beam impact</vt:lpstr>
      <vt:lpstr>Two small scintillatiors as coincidence trigger</vt:lpstr>
      <vt:lpstr>Cosmic ray gain match  ( ADC-Ped : Voltage)</vt:lpstr>
      <vt:lpstr>Cosmic ray gain match  after matching, most signals are within factor of 0.7-1.5  </vt:lpstr>
      <vt:lpstr>Backup Slides</vt:lpstr>
      <vt:lpstr>幻灯片 28</vt:lpstr>
      <vt:lpstr>幻灯片 29</vt:lpstr>
      <vt:lpstr>幻灯片 30</vt:lpstr>
      <vt:lpstr>幻灯片 31</vt:lpstr>
      <vt:lpstr>Requirement</vt:lpstr>
      <vt:lpstr>Best option:  Shashlyk Calorimeter</vt:lpstr>
      <vt:lpstr>Preshower/shower</vt:lpstr>
      <vt:lpstr>Pion rejections leads the design</vt:lpstr>
      <vt:lpstr>Thickness optimized</vt:lpstr>
      <vt:lpstr>幻灯片 37</vt:lpstr>
      <vt:lpstr>幻灯片 38</vt:lpstr>
      <vt:lpstr>幻灯片 39</vt:lpstr>
      <vt:lpstr>Simulate the radiation level</vt:lpstr>
      <vt:lpstr>Detailed dose - SIDIS</vt:lpstr>
      <vt:lpstr>Detailed dose - PVDIS</vt:lpstr>
      <vt:lpstr>Simulate edge effect</vt:lpstr>
      <vt:lpstr>The edge effect - PVDIS</vt:lpstr>
      <vt:lpstr>幻灯片 45</vt:lpstr>
      <vt:lpstr>COMPASS Calorimeter  in the Shashlik produce line</vt:lpstr>
      <vt:lpstr>Proposed floor Plan  @ Hall B photon tagger</vt:lpstr>
      <vt:lpstr>Beam Test Status Thanks to the hard work of Z. Zhao</vt:lpstr>
      <vt:lpstr>Calorimeter box and support</vt:lpstr>
      <vt:lpstr>Conclusion</vt:lpstr>
      <vt:lpstr>Choosing EC Type</vt:lpstr>
      <vt:lpstr>幻灯片 52</vt:lpstr>
      <vt:lpstr>幻灯片 53</vt:lpstr>
      <vt:lpstr>幻灯片 54</vt:lpstr>
      <vt:lpstr>https://hedberg.web.cern.ch/hedberg/home/caleido/caleido.html</vt:lpstr>
      <vt:lpstr>PVDIS rate</vt:lpstr>
      <vt:lpstr>SIDIS rate</vt:lpstr>
      <vt:lpstr>Transverse Size</vt:lpstr>
      <vt:lpstr>幻灯片 59</vt:lpstr>
      <vt:lpstr>More consideration on transverse size Rough numbers only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Jin Huang</cp:lastModifiedBy>
  <cp:revision>1346</cp:revision>
  <dcterms:created xsi:type="dcterms:W3CDTF">2009-04-16T15:29:42Z</dcterms:created>
  <dcterms:modified xsi:type="dcterms:W3CDTF">2012-04-14T15:11:37Z</dcterms:modified>
</cp:coreProperties>
</file>