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51" r:id="rId3"/>
  </p:sldMasterIdLst>
  <p:notesMasterIdLst>
    <p:notesMasterId r:id="rId25"/>
  </p:notesMasterIdLst>
  <p:sldIdLst>
    <p:sldId id="256" r:id="rId4"/>
    <p:sldId id="257" r:id="rId5"/>
    <p:sldId id="265" r:id="rId6"/>
    <p:sldId id="279" r:id="rId7"/>
    <p:sldId id="267" r:id="rId8"/>
    <p:sldId id="258" r:id="rId9"/>
    <p:sldId id="261" r:id="rId10"/>
    <p:sldId id="259" r:id="rId11"/>
    <p:sldId id="268" r:id="rId12"/>
    <p:sldId id="266" r:id="rId13"/>
    <p:sldId id="269" r:id="rId14"/>
    <p:sldId id="270" r:id="rId15"/>
    <p:sldId id="262" r:id="rId16"/>
    <p:sldId id="271" r:id="rId17"/>
    <p:sldId id="272" r:id="rId18"/>
    <p:sldId id="274" r:id="rId19"/>
    <p:sldId id="273" r:id="rId20"/>
    <p:sldId id="275" r:id="rId21"/>
    <p:sldId id="278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2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5204" autoAdjust="0"/>
  </p:normalViewPr>
  <p:slideViewPr>
    <p:cSldViewPr>
      <p:cViewPr varScale="1">
        <p:scale>
          <a:sx n="59" d="100"/>
          <a:sy n="59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B7C71-32DC-4645-9BE1-A3DDE863F6F1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45764-30E6-4B12-AD39-4B029FBD0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8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5764-30E6-4B12-AD39-4B029FBD02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5764-30E6-4B12-AD39-4B029FBD02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5764-30E6-4B12-AD39-4B029FBD02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492875"/>
            <a:ext cx="39624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K. </a:t>
            </a:r>
            <a:r>
              <a:rPr lang="en-US" dirty="0" err="1" smtClean="0"/>
              <a:t>Gnanvo</a:t>
            </a:r>
            <a:r>
              <a:rPr lang="en-US" dirty="0" smtClean="0"/>
              <a:t>  -  </a:t>
            </a:r>
            <a:r>
              <a:rPr lang="en-US" dirty="0" err="1" smtClean="0"/>
              <a:t>SoLID</a:t>
            </a:r>
            <a:r>
              <a:rPr lang="en-US" dirty="0" smtClean="0"/>
              <a:t> Coll. Meeting, 04/14/2012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492875"/>
            <a:ext cx="7620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5BD4881E-266B-467D-B8B6-F82EB55CCF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2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8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48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7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4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46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49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4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3505200" cy="365125"/>
          </a:xfrm>
        </p:spPr>
        <p:txBody>
          <a:bodyPr/>
          <a:lstStyle>
            <a:lvl1pPr>
              <a:defRPr sz="1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K. Gnanvo  -  SoLID Coll. Meeting, 04/14/2012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77000"/>
            <a:ext cx="838200" cy="365760"/>
          </a:xfrm>
        </p:spPr>
        <p:txBody>
          <a:bodyPr/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Page </a:t>
            </a:r>
            <a:fld id="{5BD4881E-266B-467D-B8B6-F82EB55CC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15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0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92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1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4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1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4881E-266B-467D-B8B6-F82EB55CC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2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r>
              <a:rPr lang="en-US" smtClean="0"/>
              <a:t>PAVI 11 - 07 September  2011 - Rome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r>
              <a:rPr lang="en-US" smtClean="0"/>
              <a:t>E. Cisbani  –  Tracking System Based on GEM chambers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4C1E732B-D71E-204E-94E5-5EFD0484C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2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5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4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423978"/>
            <a:ext cx="373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K. </a:t>
            </a:r>
            <a:r>
              <a:rPr lang="en-US" dirty="0" err="1" smtClean="0"/>
              <a:t>Gnanvo</a:t>
            </a:r>
            <a:r>
              <a:rPr lang="en-US" dirty="0" smtClean="0"/>
              <a:t>  -  </a:t>
            </a:r>
            <a:r>
              <a:rPr lang="en-US" dirty="0" err="1" smtClean="0"/>
              <a:t>SoLID</a:t>
            </a:r>
            <a:r>
              <a:rPr lang="en-US" dirty="0" smtClean="0"/>
              <a:t> Coll. Meeting, 04/14/2012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642397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Page </a:t>
            </a:r>
            <a:fld id="{5BD4881E-266B-467D-B8B6-F82EB55CCF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" y="6377940"/>
            <a:ext cx="688769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377940"/>
            <a:ext cx="14630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4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7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FA9B-8E3C-4559-8EFD-B19689894AA6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CF75B-F567-4D4B-81CF-4251A5CF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7E33-8F01-4E44-8C69-02AC2DFE6A5F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299B-C178-4F29-817B-166A5746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066800"/>
          </a:xfrm>
        </p:spPr>
        <p:txBody>
          <a:bodyPr/>
          <a:lstStyle/>
          <a:p>
            <a:r>
              <a:rPr lang="en-US" b="0" i="1" dirty="0" smtClean="0">
                <a:solidFill>
                  <a:schemeClr val="bg1"/>
                </a:solidFill>
              </a:rPr>
              <a:t>Kondo GNANVO</a:t>
            </a:r>
          </a:p>
          <a:p>
            <a:r>
              <a:rPr lang="en-US" b="0" i="1" dirty="0" smtClean="0">
                <a:solidFill>
                  <a:schemeClr val="bg1"/>
                </a:solidFill>
              </a:rPr>
              <a:t>University of Virginia</a:t>
            </a:r>
            <a:endParaRPr lang="en-US" b="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Update on GEM R&amp;D at </a:t>
            </a:r>
            <a:r>
              <a:rPr lang="en-US" sz="4000" dirty="0" err="1" smtClean="0">
                <a:solidFill>
                  <a:srgbClr val="FF0000"/>
                </a:solidFill>
              </a:rPr>
              <a:t>UVa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Preparing the frame before gluing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5303520" cy="396127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" y="1905000"/>
            <a:ext cx="3809999" cy="3505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rgbClr val="FF0000"/>
                </a:solidFill>
              </a:rPr>
              <a:t>Step 5: </a:t>
            </a:r>
            <a:r>
              <a:rPr lang="en-US" sz="2400" b="0" dirty="0" smtClean="0">
                <a:solidFill>
                  <a:schemeClr val="bg1"/>
                </a:solidFill>
              </a:rPr>
              <a:t>Coating of the inner part of the frames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rgbClr val="FF0000"/>
                </a:solidFill>
              </a:rPr>
              <a:t> Varnish: </a:t>
            </a:r>
            <a:r>
              <a:rPr lang="en-US" sz="2400" b="0" dirty="0" err="1" smtClean="0">
                <a:solidFill>
                  <a:schemeClr val="bg1"/>
                </a:solidFill>
              </a:rPr>
              <a:t>Nurovern</a:t>
            </a:r>
            <a:r>
              <a:rPr lang="en-US" sz="2400" b="0" dirty="0" smtClean="0">
                <a:solidFill>
                  <a:schemeClr val="bg1"/>
                </a:solidFill>
              </a:rPr>
              <a:t> LW + hardener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rgbClr val="FF0000"/>
                </a:solidFill>
              </a:rPr>
              <a:t>Supplier:</a:t>
            </a:r>
            <a:r>
              <a:rPr lang="en-US" sz="2400" b="0" dirty="0" smtClean="0">
                <a:solidFill>
                  <a:schemeClr val="bg1"/>
                </a:solidFill>
              </a:rPr>
              <a:t> Walter </a:t>
            </a:r>
            <a:r>
              <a:rPr lang="en-US" sz="2400" b="0" dirty="0" err="1" smtClean="0">
                <a:solidFill>
                  <a:schemeClr val="bg1"/>
                </a:solidFill>
              </a:rPr>
              <a:t>Mader</a:t>
            </a:r>
            <a:r>
              <a:rPr lang="en-US" sz="2400" b="0" dirty="0" smtClean="0">
                <a:solidFill>
                  <a:schemeClr val="bg1"/>
                </a:solidFill>
              </a:rPr>
              <a:t> (Switzerland)</a:t>
            </a:r>
          </a:p>
        </p:txBody>
      </p:sp>
    </p:spTree>
    <p:extLst>
      <p:ext uri="{BB962C8B-B14F-4D97-AF65-F5344CB8AC3E}">
        <p14:creationId xmlns:p14="http://schemas.microsoft.com/office/powerpoint/2010/main" val="6343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 step: Full assembly of the SBS GEM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11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" y="1066800"/>
            <a:ext cx="9143999" cy="495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The stretcher for the GEM foils produced and tested 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The full procedure for testing the GEM foil is in place and validated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We went to all the steps to prepare the spacer frames for the gluing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Next delicate step: Solder the protection resistors on the foil 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We are just waiting for </a:t>
            </a:r>
            <a:r>
              <a:rPr lang="en-US" b="0" dirty="0" smtClean="0">
                <a:solidFill>
                  <a:srgbClr val="FF0000"/>
                </a:solidFill>
              </a:rPr>
              <a:t>the readout boards from CERN </a:t>
            </a:r>
          </a:p>
          <a:p>
            <a:pPr lvl="1">
              <a:lnSpc>
                <a:spcPct val="200000"/>
              </a:lnSpc>
            </a:pPr>
            <a:r>
              <a:rPr lang="en-US" sz="2000" b="0" dirty="0" smtClean="0">
                <a:solidFill>
                  <a:schemeClr val="bg1"/>
                </a:solidFill>
              </a:rPr>
              <a:t>(At last check it was supposed to be delivered end March …) </a:t>
            </a:r>
            <a:endParaRPr lang="en-US" b="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As soon as we get them, we are ready to fully assemble the first SBS prototype</a:t>
            </a:r>
          </a:p>
        </p:txBody>
      </p:sp>
    </p:spTree>
    <p:extLst>
      <p:ext uri="{BB962C8B-B14F-4D97-AF65-F5344CB8AC3E}">
        <p14:creationId xmlns:p14="http://schemas.microsoft.com/office/powerpoint/2010/main" val="16440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Outline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10600" cy="365760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Update on Construction of SBS GEM prototype</a:t>
            </a: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rgbClr val="FF0000"/>
              </a:solidFill>
            </a:endParaRPr>
          </a:p>
          <a:p>
            <a:r>
              <a:rPr lang="en-US" sz="2400" b="0" dirty="0" smtClean="0">
                <a:solidFill>
                  <a:srgbClr val="FF0000"/>
                </a:solidFill>
              </a:rPr>
              <a:t>New </a:t>
            </a:r>
            <a:r>
              <a:rPr lang="en-US" sz="2400" b="0" dirty="0" smtClean="0">
                <a:solidFill>
                  <a:srgbClr val="FF0000"/>
                </a:solidFill>
              </a:rPr>
              <a:t>Design for the SBS GEM </a:t>
            </a:r>
            <a:endParaRPr lang="en-US" sz="2400" b="0" dirty="0">
              <a:solidFill>
                <a:srgbClr val="FF0000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r>
              <a:rPr lang="en-US" sz="2400" b="0" dirty="0" smtClean="0">
                <a:solidFill>
                  <a:schemeClr val="bg1"/>
                </a:solidFill>
              </a:rPr>
              <a:t>Toward the </a:t>
            </a:r>
            <a:r>
              <a:rPr lang="en-US" sz="2400" b="0" dirty="0" smtClean="0">
                <a:solidFill>
                  <a:schemeClr val="bg1"/>
                </a:solidFill>
              </a:rPr>
              <a:t>Large Area GEM for </a:t>
            </a:r>
            <a:r>
              <a:rPr lang="en-US" sz="2400" b="0" dirty="0" err="1" smtClean="0">
                <a:solidFill>
                  <a:schemeClr val="bg1"/>
                </a:solidFill>
              </a:rPr>
              <a:t>SoLID</a:t>
            </a:r>
            <a:endParaRPr lang="en-US" sz="2400" b="0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</a:t>
            </a:r>
            <a:r>
              <a:rPr lang="en-US" dirty="0" smtClean="0">
                <a:solidFill>
                  <a:srgbClr val="FF0000"/>
                </a:solidFill>
              </a:rPr>
              <a:t> fram</a:t>
            </a:r>
            <a:r>
              <a:rPr lang="en-US" dirty="0" smtClean="0">
                <a:solidFill>
                  <a:srgbClr val="FF0000"/>
                </a:solidFill>
              </a:rPr>
              <a:t>e </a:t>
            </a:r>
            <a:r>
              <a:rPr lang="en-US" dirty="0" smtClean="0">
                <a:solidFill>
                  <a:srgbClr val="FF0000"/>
                </a:solidFill>
              </a:rPr>
              <a:t>design with the gas distribution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13</a:t>
            </a:fld>
            <a:endParaRPr lang="en-US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133600" y="1828800"/>
            <a:ext cx="1993057" cy="11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marL="342686" marR="0" lvl="0" indent="-342686" algn="l" defTabSz="456915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7" charset="-128"/>
              <a:cs typeface="+mn-cs"/>
            </a:endParaRPr>
          </a:p>
          <a:p>
            <a:pPr marL="742488" marR="0" lvl="1" indent="-285571" algn="l" defTabSz="456915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7" charset="-128"/>
              <a:cs typeface="+mn-cs"/>
            </a:endParaRPr>
          </a:p>
        </p:txBody>
      </p:sp>
      <p:pic>
        <p:nvPicPr>
          <p:cNvPr id="28" name="Picture 27" descr="gem_complessivo_g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173593"/>
            <a:ext cx="5952653" cy="3093607"/>
          </a:xfrm>
          <a:prstGeom prst="rect">
            <a:avLst/>
          </a:prstGeom>
          <a:noFill/>
        </p:spPr>
      </p:pic>
      <p:pic>
        <p:nvPicPr>
          <p:cNvPr id="29" name="Picture 28" descr="gem_gas_det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143000"/>
            <a:ext cx="2785457" cy="1600200"/>
          </a:xfrm>
          <a:prstGeom prst="rect">
            <a:avLst/>
          </a:prstGeom>
          <a:noFill/>
          <a:ln w="25400">
            <a:solidFill>
              <a:srgbClr val="CC99FF"/>
            </a:solidFill>
            <a:prstDash val="dash"/>
            <a:miter lim="800000"/>
            <a:headEnd/>
            <a:tailEnd/>
          </a:ln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066800" y="2819400"/>
            <a:ext cx="643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>
                <a:solidFill>
                  <a:srgbClr val="663300"/>
                </a:solidFill>
                <a:latin typeface="Comic Sans MS"/>
                <a:cs typeface="Comic Sans MS"/>
              </a:rPr>
              <a:t>cover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914400" y="3124200"/>
            <a:ext cx="602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>
                <a:solidFill>
                  <a:srgbClr val="A50021"/>
                </a:solidFill>
                <a:latin typeface="Comic Sans MS"/>
                <a:cs typeface="Comic Sans MS"/>
              </a:rPr>
              <a:t>drift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990600" y="3429000"/>
            <a:ext cx="9001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>
                <a:solidFill>
                  <a:srgbClr val="000099"/>
                </a:solidFill>
                <a:latin typeface="Comic Sans MS"/>
                <a:cs typeface="Comic Sans MS"/>
              </a:rPr>
              <a:t>3 </a:t>
            </a:r>
            <a:r>
              <a:rPr lang="en-US" sz="1400" b="0" dirty="0" err="1">
                <a:solidFill>
                  <a:srgbClr val="000099"/>
                </a:solidFill>
                <a:latin typeface="Comic Sans MS"/>
                <a:cs typeface="Comic Sans MS"/>
              </a:rPr>
              <a:t>x</a:t>
            </a:r>
            <a:r>
              <a:rPr lang="en-US" sz="1400" b="0" dirty="0" smtClean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lang="en-US" sz="1400" dirty="0" smtClean="0">
                <a:solidFill>
                  <a:srgbClr val="000099"/>
                </a:solidFill>
                <a:latin typeface="Comic Sans MS"/>
                <a:cs typeface="Comic Sans MS"/>
              </a:rPr>
              <a:t>GEM</a:t>
            </a:r>
            <a:endParaRPr lang="en-US" sz="1400" b="0" dirty="0">
              <a:solidFill>
                <a:srgbClr val="000099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30212" y="3810000"/>
            <a:ext cx="22584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Honeycomb with readout</a:t>
            </a:r>
            <a:endParaRPr lang="en-US" sz="1400" b="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34" name="Shape 17"/>
          <p:cNvCxnSpPr/>
          <p:nvPr/>
        </p:nvCxnSpPr>
        <p:spPr>
          <a:xfrm rot="16200000" flipV="1">
            <a:off x="685800" y="2209798"/>
            <a:ext cx="1066800" cy="457203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6200000" flipV="1">
            <a:off x="304800" y="2590800"/>
            <a:ext cx="1219200" cy="152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hape 28"/>
          <p:cNvCxnSpPr>
            <a:stCxn id="32" idx="1"/>
          </p:cNvCxnSpPr>
          <p:nvPr/>
        </p:nvCxnSpPr>
        <p:spPr>
          <a:xfrm rot="10800000">
            <a:off x="685800" y="2286001"/>
            <a:ext cx="304800" cy="1296889"/>
          </a:xfrm>
          <a:prstGeom prst="curvedConnector2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16200000" flipV="1">
            <a:off x="-38100" y="3162300"/>
            <a:ext cx="1219200" cy="7620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7162800" y="1447800"/>
            <a:ext cx="1420644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663300"/>
                </a:solidFill>
                <a:latin typeface="Comic Sans MS"/>
                <a:cs typeface="Comic Sans MS"/>
              </a:rPr>
              <a:t>Support frame</a:t>
            </a:r>
            <a:endParaRPr lang="en-US" sz="1400" b="0" dirty="0">
              <a:solidFill>
                <a:srgbClr val="663300"/>
              </a:solidFill>
              <a:latin typeface="Comic Sans MS"/>
              <a:cs typeface="Comic Sans MS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352800" y="1524000"/>
            <a:ext cx="77385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663300"/>
                </a:solidFill>
                <a:latin typeface="Comic Sans MS"/>
                <a:cs typeface="Comic Sans MS"/>
              </a:rPr>
              <a:t>Spacer</a:t>
            </a:r>
            <a:endParaRPr lang="en-US" sz="1400" b="0" dirty="0">
              <a:solidFill>
                <a:srgbClr val="663300"/>
              </a:solidFill>
              <a:latin typeface="Comic Sans MS"/>
              <a:cs typeface="Comic Sans MS"/>
            </a:endParaRPr>
          </a:p>
        </p:txBody>
      </p:sp>
      <p:cxnSp>
        <p:nvCxnSpPr>
          <p:cNvPr id="40" name="Curved Connector 39"/>
          <p:cNvCxnSpPr>
            <a:stCxn id="39" idx="1"/>
          </p:cNvCxnSpPr>
          <p:nvPr/>
        </p:nvCxnSpPr>
        <p:spPr>
          <a:xfrm rot="10800000" flipV="1">
            <a:off x="1773728" y="1677888"/>
            <a:ext cx="1579072" cy="72315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" y="4419600"/>
            <a:ext cx="9143999" cy="1828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In the current design, the gas flows laterally in each region of the chamber</a:t>
            </a:r>
          </a:p>
          <a:p>
            <a:pPr>
              <a:lnSpc>
                <a:spcPct val="15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3 gas inlets and 3 outlets on each frames to allow a uniform distribution </a:t>
            </a:r>
            <a:r>
              <a:rPr lang="en-US" sz="1600" b="0" dirty="0" smtClean="0">
                <a:solidFill>
                  <a:srgbClr val="0000FF"/>
                </a:solidFill>
              </a:rPr>
              <a:t>(same design for all the frames)</a:t>
            </a:r>
          </a:p>
          <a:p>
            <a:pPr>
              <a:lnSpc>
                <a:spcPct val="15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Aperture in the spacers on each frame to allow the lateral flow </a:t>
            </a:r>
          </a:p>
          <a:p>
            <a:pPr>
              <a:lnSpc>
                <a:spcPct val="15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Concern about the uniform gas distribution in the GEM holes level at high rate </a:t>
            </a:r>
          </a:p>
        </p:txBody>
      </p:sp>
    </p:spTree>
    <p:extLst>
      <p:ext uri="{BB962C8B-B14F-4D97-AF65-F5344CB8AC3E}">
        <p14:creationId xmlns:p14="http://schemas.microsoft.com/office/powerpoint/2010/main" val="19661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frame design with gas distribution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14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/>
          <a:stretch/>
        </p:blipFill>
        <p:spPr bwMode="auto">
          <a:xfrm>
            <a:off x="2874041" y="2971800"/>
            <a:ext cx="626995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6409" r="3018" b="4485"/>
          <a:stretch/>
        </p:blipFill>
        <p:spPr>
          <a:xfrm>
            <a:off x="0" y="3124200"/>
            <a:ext cx="2617589" cy="317764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" y="838200"/>
            <a:ext cx="9143999" cy="198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In the new design, the gas flows laterally in drift region and vertically in the GEM transfer regions through the GEM holes </a:t>
            </a:r>
            <a:r>
              <a:rPr lang="en-US" sz="1600" b="0" dirty="0" smtClean="0">
                <a:solidFill>
                  <a:srgbClr val="FF0000"/>
                </a:solidFill>
              </a:rPr>
              <a:t>(5 different frame designs)</a:t>
            </a:r>
          </a:p>
          <a:p>
            <a:pPr>
              <a:lnSpc>
                <a:spcPct val="150000"/>
              </a:lnSpc>
            </a:pPr>
            <a:r>
              <a:rPr lang="en-US" sz="1600" b="0" dirty="0">
                <a:solidFill>
                  <a:schemeClr val="bg1"/>
                </a:solidFill>
              </a:rPr>
              <a:t>1</a:t>
            </a:r>
            <a:r>
              <a:rPr lang="en-US" sz="1600" b="0" dirty="0" smtClean="0">
                <a:solidFill>
                  <a:schemeClr val="bg1"/>
                </a:solidFill>
              </a:rPr>
              <a:t> gas inlet in the  window frame and 1 outlet in the readout frame at the opposite corner</a:t>
            </a:r>
          </a:p>
          <a:p>
            <a:pPr>
              <a:lnSpc>
                <a:spcPct val="15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Large aperture in the spacers only in the drift frame and the last GEM3 frame</a:t>
            </a:r>
          </a:p>
          <a:p>
            <a:pPr>
              <a:lnSpc>
                <a:spcPct val="15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We are also making modification to be able to mount the chambers on the external support frames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5878" y="3124200"/>
            <a:ext cx="797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Window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574" y="362712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Drift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042" y="413004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GEM1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8042" y="463296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GEM2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8042" y="513588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GEM3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2739" y="5638800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Readout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238800" y="5532120"/>
            <a:ext cx="182880" cy="1828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8"/>
          <a:stretch/>
        </p:blipFill>
        <p:spPr bwMode="auto">
          <a:xfrm>
            <a:off x="2938205" y="3049488"/>
            <a:ext cx="3805795" cy="16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361927" y="3200400"/>
            <a:ext cx="8290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 inlet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8899" y="4035623"/>
            <a:ext cx="22317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 entrance in the chamber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>
          <a:xfrm flipH="1" flipV="1">
            <a:off x="3061780" y="3124201"/>
            <a:ext cx="300147" cy="230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88862" y="5792688"/>
            <a:ext cx="1568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aperture in the </a:t>
            </a:r>
          </a:p>
          <a:p>
            <a:r>
              <a:rPr lang="en-US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drift and GEM3 spacers </a:t>
            </a:r>
            <a:endParaRPr lang="en-US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 flipV="1">
            <a:off x="5356920" y="5334000"/>
            <a:ext cx="350640" cy="674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</p:cNvCxnSpPr>
          <p:nvPr/>
        </p:nvCxnSpPr>
        <p:spPr>
          <a:xfrm flipV="1">
            <a:off x="5356920" y="5596058"/>
            <a:ext cx="701280" cy="4120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  <a:endCxn id="8" idx="0"/>
          </p:cNvCxnSpPr>
          <p:nvPr/>
        </p:nvCxnSpPr>
        <p:spPr>
          <a:xfrm flipH="1">
            <a:off x="3330240" y="4343400"/>
            <a:ext cx="1764510" cy="11887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0"/>
          </p:cNvCxnSpPr>
          <p:nvPr/>
        </p:nvCxnSpPr>
        <p:spPr>
          <a:xfrm flipV="1">
            <a:off x="5094750" y="3219450"/>
            <a:ext cx="1344450" cy="8161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design of the GEM foil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15</a:t>
            </a:fld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" y="1066800"/>
            <a:ext cx="9143999" cy="495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Redesign the HV sectors  </a:t>
            </a:r>
            <a:r>
              <a:rPr lang="en-US" b="0" dirty="0" smtClean="0">
                <a:solidFill>
                  <a:schemeClr val="bg1"/>
                </a:solidFill>
                <a:sym typeface="Wingdings" pitchFamily="2" charset="2"/>
              </a:rPr>
              <a:t> No resistors soldered directly on the foils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Allow testing the GEM HV sector after frame is glued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Allow replacement or disabling of a bad HV sector after assembly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Avoid soldering in the clean room</a:t>
            </a:r>
            <a:endParaRPr lang="en-US" b="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The new foil will have 20 electrodes strips for the HV sectors coming out of the frames on the smaller side of the chamber</a:t>
            </a:r>
          </a:p>
          <a:p>
            <a:pPr>
              <a:lnSpc>
                <a:spcPct val="200000"/>
              </a:lnSpc>
            </a:pPr>
            <a:r>
              <a:rPr lang="en-US" b="0" dirty="0">
                <a:solidFill>
                  <a:schemeClr val="bg1"/>
                </a:solidFill>
              </a:rPr>
              <a:t>External PCB with the HV divider and the protection resistors</a:t>
            </a:r>
          </a:p>
          <a:p>
            <a:pPr>
              <a:lnSpc>
                <a:spcPct val="200000"/>
              </a:lnSpc>
            </a:pPr>
            <a:endParaRPr lang="en-US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Outline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10600" cy="365760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Update on Construction of SBS GEM prototype</a:t>
            </a: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rgbClr val="FF0000"/>
              </a:solidFill>
            </a:endParaRPr>
          </a:p>
          <a:p>
            <a:r>
              <a:rPr lang="en-US" sz="2400" b="0" dirty="0" smtClean="0">
                <a:solidFill>
                  <a:schemeClr val="bg1"/>
                </a:solidFill>
              </a:rPr>
              <a:t>New </a:t>
            </a:r>
            <a:r>
              <a:rPr lang="en-US" sz="2400" b="0" dirty="0" smtClean="0">
                <a:solidFill>
                  <a:schemeClr val="bg1"/>
                </a:solidFill>
              </a:rPr>
              <a:t>Design for the SBS GEM </a:t>
            </a:r>
            <a:endParaRPr lang="en-US" sz="2400" b="0" dirty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r>
              <a:rPr lang="en-US" sz="2400" b="0" dirty="0" smtClean="0">
                <a:solidFill>
                  <a:srgbClr val="FF0000"/>
                </a:solidFill>
              </a:rPr>
              <a:t>Toward the </a:t>
            </a:r>
            <a:r>
              <a:rPr lang="en-US" sz="2400" b="0" dirty="0" smtClean="0">
                <a:solidFill>
                  <a:srgbClr val="FF0000"/>
                </a:solidFill>
              </a:rPr>
              <a:t>Large Area GEM for </a:t>
            </a:r>
            <a:r>
              <a:rPr lang="en-US" sz="2400" b="0" dirty="0" err="1" smtClean="0">
                <a:solidFill>
                  <a:srgbClr val="FF0000"/>
                </a:solidFill>
              </a:rPr>
              <a:t>SoLID</a:t>
            </a:r>
            <a:endParaRPr lang="en-US" sz="2400" b="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Area GEM R&amp;D at </a:t>
            </a:r>
            <a:r>
              <a:rPr lang="en-US" dirty="0" err="1" smtClean="0">
                <a:solidFill>
                  <a:srgbClr val="FF0000"/>
                </a:solidFill>
              </a:rPr>
              <a:t>UVa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17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1" y="762000"/>
            <a:ext cx="7924799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We are involved in 3 R&amp;D efforts for large area GEM chambers 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CMS High Eta </a:t>
            </a:r>
            <a:r>
              <a:rPr lang="en-US" dirty="0" err="1" smtClean="0">
                <a:solidFill>
                  <a:schemeClr val="bg1"/>
                </a:solidFill>
              </a:rPr>
              <a:t>Muon</a:t>
            </a:r>
            <a:r>
              <a:rPr lang="en-US" dirty="0" smtClean="0">
                <a:solidFill>
                  <a:schemeClr val="bg1"/>
                </a:solidFill>
              </a:rPr>
              <a:t> Chamber Upgrade</a:t>
            </a:r>
          </a:p>
          <a:p>
            <a:pPr lvl="1"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EIC Forward Tracker</a:t>
            </a:r>
          </a:p>
          <a:p>
            <a:pPr lvl="1">
              <a:lnSpc>
                <a:spcPct val="2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SoLID</a:t>
            </a:r>
            <a:r>
              <a:rPr lang="en-US" dirty="0" smtClean="0">
                <a:solidFill>
                  <a:schemeClr val="bg1"/>
                </a:solidFill>
              </a:rPr>
              <a:t> Large GEM Tracker</a:t>
            </a:r>
            <a:endParaRPr lang="en-US" b="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All 3 chambers will have similar size GEM foil (~100 cm × 50 cm) and trapezoidal shape chambers 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The readout board is the only major difference between the 3 at this step of prototyping stage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We expect to be able to build on such large prototype by the end of this year</a:t>
            </a:r>
          </a:p>
        </p:txBody>
      </p:sp>
    </p:spTree>
    <p:extLst>
      <p:ext uri="{BB962C8B-B14F-4D97-AF65-F5344CB8AC3E}">
        <p14:creationId xmlns:p14="http://schemas.microsoft.com/office/powerpoint/2010/main" val="19853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Common development for the 3 Chambers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18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267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Build a larger stretcher for 1 × 0.5 m</a:t>
            </a:r>
            <a:r>
              <a:rPr lang="en-US" b="0" baseline="30000" dirty="0" smtClean="0">
                <a:solidFill>
                  <a:schemeClr val="bg1"/>
                </a:solidFill>
              </a:rPr>
              <a:t>2 </a:t>
            </a:r>
            <a:r>
              <a:rPr lang="en-US" b="0" dirty="0" smtClean="0">
                <a:solidFill>
                  <a:schemeClr val="bg1"/>
                </a:solidFill>
              </a:rPr>
              <a:t>This is an extension of the SBS stretcher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Build for the HV test Nitrogen box 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Setup for gain uniformity measurement of large GEM foil 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Setup with IR lamp structure for heating and preparing large spacer frames </a:t>
            </a:r>
            <a:r>
              <a:rPr lang="en-US" b="0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b="0" dirty="0" smtClean="0">
                <a:solidFill>
                  <a:schemeClr val="bg1"/>
                </a:solidFill>
              </a:rPr>
              <a:t> replacement of the </a:t>
            </a:r>
            <a:r>
              <a:rPr lang="en-US" b="0" dirty="0" err="1" smtClean="0">
                <a:solidFill>
                  <a:schemeClr val="bg1"/>
                </a:solidFill>
              </a:rPr>
              <a:t>Nitogen</a:t>
            </a:r>
            <a:r>
              <a:rPr lang="en-US" b="0" dirty="0" smtClean="0">
                <a:solidFill>
                  <a:schemeClr val="bg1"/>
                </a:solidFill>
              </a:rPr>
              <a:t> Cabinet </a:t>
            </a:r>
          </a:p>
        </p:txBody>
      </p:sp>
    </p:spTree>
    <p:extLst>
      <p:ext uri="{BB962C8B-B14F-4D97-AF65-F5344CB8AC3E}">
        <p14:creationId xmlns:p14="http://schemas.microsoft.com/office/powerpoint/2010/main" val="42335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Common development for the 3 Chambers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276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66874" y="5342021"/>
            <a:ext cx="5124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Comic Sans MS" pitchFamily="-106" charset="0"/>
              </a:rPr>
              <a:t>Large prototype GEM module for CMS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-106" charset="0"/>
              </a:rPr>
              <a:t>99 </a:t>
            </a:r>
            <a:r>
              <a:rPr lang="en-US" sz="2400" dirty="0">
                <a:solidFill>
                  <a:schemeClr val="bg1"/>
                </a:solidFill>
                <a:latin typeface="Comic Sans MS" pitchFamily="-106" charset="0"/>
              </a:rPr>
              <a:t>cm </a:t>
            </a:r>
            <a:r>
              <a:rPr lang="en-US" sz="2400" dirty="0" err="1">
                <a:solidFill>
                  <a:schemeClr val="bg1"/>
                </a:solidFill>
                <a:latin typeface="Comic Sans MS" pitchFamily="-106" charset="0"/>
              </a:rPr>
              <a:t>x</a:t>
            </a:r>
            <a:r>
              <a:rPr lang="en-US" sz="2400" dirty="0">
                <a:solidFill>
                  <a:schemeClr val="bg1"/>
                </a:solidFill>
                <a:latin typeface="Comic Sans MS" pitchFamily="-106" charset="0"/>
              </a:rPr>
              <a:t> (22 – 45.5)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-106" charset="0"/>
              </a:rPr>
              <a:t>cm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Outline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10600" cy="365760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Update on Construction of SBS GEM prototype</a:t>
            </a: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r>
              <a:rPr lang="en-US" sz="2400" b="0" dirty="0" smtClean="0">
                <a:solidFill>
                  <a:schemeClr val="bg1"/>
                </a:solidFill>
              </a:rPr>
              <a:t>New </a:t>
            </a:r>
            <a:r>
              <a:rPr lang="en-US" sz="2400" b="0" dirty="0" smtClean="0">
                <a:solidFill>
                  <a:schemeClr val="bg1"/>
                </a:solidFill>
              </a:rPr>
              <a:t>Design for the SBS GEM </a:t>
            </a:r>
            <a:endParaRPr lang="en-US" sz="2400" b="0" dirty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r>
              <a:rPr lang="en-US" sz="2400" b="0" dirty="0" smtClean="0">
                <a:solidFill>
                  <a:schemeClr val="bg1"/>
                </a:solidFill>
              </a:rPr>
              <a:t>Toward the Large </a:t>
            </a:r>
            <a:r>
              <a:rPr lang="en-US" sz="2400" b="0" dirty="0" smtClean="0">
                <a:solidFill>
                  <a:schemeClr val="bg1"/>
                </a:solidFill>
              </a:rPr>
              <a:t>Area GEM for </a:t>
            </a:r>
            <a:r>
              <a:rPr lang="en-US" sz="2400" b="0" dirty="0" err="1" smtClean="0">
                <a:solidFill>
                  <a:schemeClr val="bg1"/>
                </a:solidFill>
              </a:rPr>
              <a:t>SoLID</a:t>
            </a:r>
            <a:endParaRPr lang="en-US" sz="2400" b="0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Specific Readout and Electronics for </a:t>
            </a:r>
            <a:r>
              <a:rPr lang="en-US" dirty="0" err="1" smtClean="0">
                <a:solidFill>
                  <a:srgbClr val="FF0000"/>
                </a:solidFill>
              </a:rPr>
              <a:t>SoLID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20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571999" cy="5257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Readout board for </a:t>
            </a:r>
            <a:r>
              <a:rPr lang="en-US" b="0" dirty="0" err="1" smtClean="0">
                <a:solidFill>
                  <a:schemeClr val="bg1"/>
                </a:solidFill>
              </a:rPr>
              <a:t>SoLID</a:t>
            </a:r>
            <a:endParaRPr lang="en-US" b="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Need to start the design of the readout 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Establish the contact with Tech Etch to study the  single layer 2D readout</a:t>
            </a:r>
          </a:p>
          <a:p>
            <a:pPr>
              <a:lnSpc>
                <a:spcPct val="200000"/>
              </a:lnSpc>
            </a:pPr>
            <a:r>
              <a:rPr lang="en-US" b="0" dirty="0" err="1" smtClean="0">
                <a:solidFill>
                  <a:schemeClr val="bg1"/>
                </a:solidFill>
              </a:rPr>
              <a:t>Beyong</a:t>
            </a:r>
            <a:r>
              <a:rPr lang="en-US" b="0" dirty="0" smtClean="0">
                <a:solidFill>
                  <a:schemeClr val="bg1"/>
                </a:solidFill>
              </a:rPr>
              <a:t> APV25 electronics, looking at other SRS alternatives</a:t>
            </a:r>
            <a:r>
              <a:rPr lang="en-US" b="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solidFill>
                  <a:schemeClr val="bg1"/>
                </a:solidFill>
                <a:sym typeface="Wingdings" pitchFamily="2" charset="2"/>
              </a:rPr>
              <a:t>BNL chip VMM1 for ATLAS </a:t>
            </a:r>
            <a:r>
              <a:rPr lang="en-US" b="0" dirty="0" err="1" smtClean="0">
                <a:solidFill>
                  <a:schemeClr val="bg1"/>
                </a:solidFill>
                <a:sym typeface="Wingdings" pitchFamily="2" charset="2"/>
              </a:rPr>
              <a:t>Muon</a:t>
            </a:r>
            <a:r>
              <a:rPr lang="en-US" b="0" dirty="0" smtClean="0">
                <a:solidFill>
                  <a:schemeClr val="bg1"/>
                </a:solidFill>
                <a:sym typeface="Wingdings" pitchFamily="2" charset="2"/>
              </a:rPr>
              <a:t> Chamber Upgrade might be a good candidate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b="4538"/>
          <a:stretch/>
        </p:blipFill>
        <p:spPr bwMode="auto">
          <a:xfrm>
            <a:off x="4572000" y="1993166"/>
            <a:ext cx="4572000" cy="318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9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Personnel at </a:t>
            </a:r>
            <a:r>
              <a:rPr lang="en-US" dirty="0" err="1" smtClean="0">
                <a:solidFill>
                  <a:srgbClr val="FF0000"/>
                </a:solidFill>
              </a:rPr>
              <a:t>UVa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21</a:t>
            </a:fld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334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Senior Research Scientist: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Prof. </a:t>
            </a:r>
            <a:r>
              <a:rPr lang="en-US" sz="2000" dirty="0" err="1" smtClean="0">
                <a:solidFill>
                  <a:schemeClr val="bg1"/>
                </a:solidFill>
              </a:rPr>
              <a:t>Nilanga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Liyanage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Vladimir </a:t>
            </a:r>
            <a:r>
              <a:rPr lang="en-US" sz="2000" dirty="0" err="1" smtClean="0">
                <a:solidFill>
                  <a:schemeClr val="bg1"/>
                </a:solidFill>
              </a:rPr>
              <a:t>Nelyubin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Research Scientist: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Kondo </a:t>
            </a:r>
            <a:r>
              <a:rPr lang="en-US" sz="2000" dirty="0" err="1" smtClean="0">
                <a:solidFill>
                  <a:schemeClr val="bg1"/>
                </a:solidFill>
              </a:rPr>
              <a:t>Gnanvo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Graduate Students: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Kiadtisak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Saenboonruang</a:t>
            </a:r>
            <a:r>
              <a:rPr lang="en-US" sz="2000" dirty="0" smtClean="0">
                <a:solidFill>
                  <a:schemeClr val="bg1"/>
                </a:solidFill>
              </a:rPr>
              <a:t> (small GEM tracker, analysis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Undergraduate Student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Taylor </a:t>
            </a:r>
            <a:r>
              <a:rPr lang="en-US" sz="2000" dirty="0" err="1" smtClean="0">
                <a:solidFill>
                  <a:schemeClr val="bg1"/>
                </a:solidFill>
              </a:rPr>
              <a:t>Sholz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drawngs</a:t>
            </a:r>
            <a:r>
              <a:rPr lang="en-US" sz="2000" dirty="0" smtClean="0">
                <a:solidFill>
                  <a:schemeClr val="bg1"/>
                </a:solidFill>
              </a:rPr>
              <a:t> for the stretcher and new </a:t>
            </a:r>
            <a:r>
              <a:rPr lang="en-US" sz="2000" smtClean="0">
                <a:solidFill>
                  <a:schemeClr val="bg1"/>
                </a:solidFill>
              </a:rPr>
              <a:t>GEM design)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Seth </a:t>
            </a:r>
            <a:r>
              <a:rPr lang="en-US" sz="2000" dirty="0" err="1" smtClean="0">
                <a:solidFill>
                  <a:schemeClr val="bg1"/>
                </a:solidFill>
              </a:rPr>
              <a:t>Saher</a:t>
            </a:r>
            <a:r>
              <a:rPr lang="en-US" sz="2000" dirty="0" smtClean="0">
                <a:solidFill>
                  <a:schemeClr val="bg1"/>
                </a:solidFill>
              </a:rPr>
              <a:t> (Test and assembly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of SBS GEM)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621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Outline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10600" cy="365760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Update on Construction of SBS GEM prototype</a:t>
            </a: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r>
              <a:rPr lang="en-US" sz="2400" b="0" dirty="0" smtClean="0">
                <a:solidFill>
                  <a:schemeClr val="bg1"/>
                </a:solidFill>
              </a:rPr>
              <a:t>New </a:t>
            </a:r>
            <a:r>
              <a:rPr lang="en-US" sz="2400" b="0" dirty="0" smtClean="0">
                <a:solidFill>
                  <a:schemeClr val="bg1"/>
                </a:solidFill>
              </a:rPr>
              <a:t>Design for the SBS GEM </a:t>
            </a:r>
            <a:endParaRPr lang="en-US" sz="2400" b="0" dirty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</a:endParaRPr>
          </a:p>
          <a:p>
            <a:r>
              <a:rPr lang="en-US" sz="2400" b="0" dirty="0" smtClean="0">
                <a:solidFill>
                  <a:schemeClr val="bg1"/>
                </a:solidFill>
              </a:rPr>
              <a:t>Toward the 0Large </a:t>
            </a:r>
            <a:r>
              <a:rPr lang="en-US" sz="2400" b="0" dirty="0" smtClean="0">
                <a:solidFill>
                  <a:schemeClr val="bg1"/>
                </a:solidFill>
              </a:rPr>
              <a:t>Area GEM for </a:t>
            </a:r>
            <a:r>
              <a:rPr lang="en-US" sz="2400" b="0" dirty="0" err="1" smtClean="0">
                <a:solidFill>
                  <a:schemeClr val="bg1"/>
                </a:solidFill>
              </a:rPr>
              <a:t>SoLID</a:t>
            </a:r>
            <a:endParaRPr lang="en-US" sz="2400" b="0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5800" cy="447675"/>
          </a:xfrm>
          <a:noFill/>
        </p:spPr>
        <p:txBody>
          <a:bodyPr>
            <a:noAutofit/>
          </a:bodyPr>
          <a:lstStyle/>
          <a:p>
            <a:r>
              <a:rPr lang="en-US" sz="2800" dirty="0" smtClean="0"/>
              <a:t>Jefferson Lab </a:t>
            </a:r>
            <a:r>
              <a:rPr lang="en-US" sz="2800" dirty="0" smtClean="0"/>
              <a:t>SBS Trackers </a:t>
            </a:r>
            <a:r>
              <a:rPr lang="en-US" sz="2800" dirty="0" smtClean="0"/>
              <a:t>– Front Tracker</a:t>
            </a:r>
          </a:p>
        </p:txBody>
      </p:sp>
      <p:pic>
        <p:nvPicPr>
          <p:cNvPr id="29" name="Picture 2" descr="FPP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17276" r="17513" b="8052"/>
          <a:stretch>
            <a:fillRect/>
          </a:stretch>
        </p:blipFill>
        <p:spPr bwMode="auto">
          <a:xfrm>
            <a:off x="5360986" y="620712"/>
            <a:ext cx="3706929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" y="838200"/>
            <a:ext cx="5360987" cy="2895600"/>
            <a:chOff x="158" y="458"/>
            <a:chExt cx="3085" cy="1547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58"/>
              <a:ext cx="3085" cy="154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58" y="479"/>
              <a:ext cx="8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2936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ea typeface="+mn-ea"/>
                  <a:cs typeface="+mn-cs"/>
                </a:rPr>
                <a:t>Front Tracker</a:t>
              </a:r>
            </a:p>
            <a:p>
              <a:pPr defTabSz="82936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ea typeface="+mn-ea"/>
                  <a:cs typeface="+mn-cs"/>
                </a:rPr>
                <a:t>Geometry</a:t>
              </a:r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432426" y="1484315"/>
            <a:ext cx="906716" cy="2225974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4" name="AutoShape 9"/>
          <p:cNvCxnSpPr>
            <a:cxnSpLocks noChangeShapeType="1"/>
            <a:stCxn id="33" idx="2"/>
          </p:cNvCxnSpPr>
          <p:nvPr/>
        </p:nvCxnSpPr>
        <p:spPr bwMode="auto">
          <a:xfrm rot="10800000">
            <a:off x="5105400" y="2362200"/>
            <a:ext cx="327027" cy="23510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6705599" y="1066800"/>
            <a:ext cx="906716" cy="222415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515" y="1773240"/>
            <a:ext cx="405661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A50021"/>
                </a:solidFill>
                <a:ea typeface="+mn-ea"/>
                <a:cs typeface="+mn-cs"/>
              </a:rPr>
              <a:t>x6</a:t>
            </a:r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7772399" y="685801"/>
            <a:ext cx="906716" cy="2209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914400"/>
            <a:ext cx="1295400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18 modules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In Italy</a:t>
            </a:r>
            <a:endParaRPr lang="en-US" sz="16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0" y="4038600"/>
            <a:ext cx="7315200" cy="340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50 cm </a:t>
            </a:r>
            <a:r>
              <a:rPr lang="en-US" sz="2000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40 cm Modules are assembled to form 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2000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  larger chambers with different sizes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Front tracker: Six 40 cm </a:t>
            </a:r>
            <a:r>
              <a:rPr lang="en-US" sz="2000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150 cm GEM layers</a:t>
            </a: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INFN Funding: to be  built in Italy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Polarimeter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  trackers: Eight  50 cm </a:t>
            </a:r>
            <a:r>
              <a:rPr lang="en-US" sz="20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 200 cm GEM layers</a:t>
            </a: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to be  built in Virginia</a:t>
            </a: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2000" dirty="0" smtClean="0">
              <a:solidFill>
                <a:srgbClr val="800000"/>
              </a:solidFill>
              <a:latin typeface="Comic Sans MS"/>
              <a:ea typeface="+mn-ea"/>
              <a:cs typeface="Comic Sans MS"/>
            </a:endParaRP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2000" dirty="0" smtClean="0">
              <a:solidFill>
                <a:srgbClr val="800000"/>
              </a:solidFill>
              <a:latin typeface="Comic Sans MS"/>
              <a:ea typeface="+mn-ea"/>
              <a:cs typeface="Comic Sans MS"/>
            </a:endParaRP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2000" dirty="0" smtClean="0">
              <a:solidFill>
                <a:srgbClr val="800000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30" name="Slide Number Placeholder 4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</p:spPr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705599" y="1066800"/>
            <a:ext cx="906716" cy="222415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7772399" y="685801"/>
            <a:ext cx="906716" cy="2209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4114800"/>
            <a:ext cx="12954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76 modules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In Virginia</a:t>
            </a:r>
          </a:p>
          <a:p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19" name="AutoShape 11"/>
          <p:cNvCxnSpPr>
            <a:cxnSpLocks noChangeShapeType="1"/>
          </p:cNvCxnSpPr>
          <p:nvPr/>
        </p:nvCxnSpPr>
        <p:spPr bwMode="auto">
          <a:xfrm rot="5400000">
            <a:off x="6900068" y="3513932"/>
            <a:ext cx="852488" cy="327025"/>
          </a:xfrm>
          <a:prstGeom prst="curvedConnector3">
            <a:avLst>
              <a:gd name="adj1" fmla="val 49162"/>
            </a:avLst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8"/>
          <p:cNvCxnSpPr>
            <a:cxnSpLocks noChangeShapeType="1"/>
          </p:cNvCxnSpPr>
          <p:nvPr/>
        </p:nvCxnSpPr>
        <p:spPr bwMode="auto">
          <a:xfrm rot="5400000">
            <a:off x="7115968" y="2866232"/>
            <a:ext cx="1284288" cy="1190625"/>
          </a:xfrm>
          <a:prstGeom prst="curvedConnector3">
            <a:avLst>
              <a:gd name="adj1" fmla="val 49444"/>
            </a:avLst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013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HV Test of the GEM foils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1" b="10091"/>
          <a:stretch/>
        </p:blipFill>
        <p:spPr>
          <a:xfrm>
            <a:off x="3333509" y="1066800"/>
            <a:ext cx="5810491" cy="2743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4946" r="29079" b="37135"/>
          <a:stretch/>
        </p:blipFill>
        <p:spPr bwMode="auto">
          <a:xfrm>
            <a:off x="5009245" y="4740441"/>
            <a:ext cx="2679033" cy="15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974557"/>
            <a:ext cx="3429000" cy="51054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bg1"/>
                </a:solidFill>
              </a:rPr>
              <a:t>Nitrogen Box with 20 connectors for the HV sectors on the GEM foil</a:t>
            </a:r>
            <a:endParaRPr lang="en-US" sz="1800" b="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800" b="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0" dirty="0" err="1" smtClean="0">
                <a:solidFill>
                  <a:schemeClr val="bg1"/>
                </a:solidFill>
              </a:rPr>
              <a:t>Keithle</a:t>
            </a:r>
            <a:r>
              <a:rPr lang="en-US" sz="1800" b="0" dirty="0" err="1" smtClean="0">
                <a:solidFill>
                  <a:schemeClr val="bg1"/>
                </a:solidFill>
              </a:rPr>
              <a:t>y</a:t>
            </a:r>
            <a:r>
              <a:rPr lang="en-US" sz="1800" b="0" dirty="0" smtClean="0">
                <a:solidFill>
                  <a:schemeClr val="bg1"/>
                </a:solidFill>
              </a:rPr>
              <a:t> </a:t>
            </a:r>
            <a:r>
              <a:rPr lang="en-US" sz="1800" b="0" dirty="0" err="1" smtClean="0">
                <a:solidFill>
                  <a:schemeClr val="bg1"/>
                </a:solidFill>
              </a:rPr>
              <a:t>Picoammeter</a:t>
            </a:r>
            <a:r>
              <a:rPr lang="en-US" sz="1800" b="0" dirty="0" smtClean="0">
                <a:solidFill>
                  <a:schemeClr val="bg1"/>
                </a:solidFill>
              </a:rPr>
              <a:t> 6487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solidFill>
                  <a:srgbClr val="FF0000"/>
                </a:solidFill>
                <a:sym typeface="Wingdings" pitchFamily="2" charset="2"/>
              </a:rPr>
              <a:t>Voltage Source 505 V  </a:t>
            </a:r>
            <a:r>
              <a:rPr lang="en-US" sz="1400" b="0" dirty="0" smtClean="0">
                <a:solidFill>
                  <a:srgbClr val="FF0000"/>
                </a:solidFill>
                <a:sym typeface="Wingdings" pitchFamily="2" charset="2"/>
              </a:rPr>
              <a:t>Ohmmeter</a:t>
            </a:r>
            <a:endParaRPr lang="en-US" sz="1400" b="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US" sz="1800" b="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bg1"/>
                </a:solidFill>
              </a:rPr>
              <a:t>Criteria for good HV sector on the foil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&lt; 5 </a:t>
            </a:r>
            <a:r>
              <a:rPr lang="en-US" sz="1400" dirty="0" err="1" smtClean="0">
                <a:solidFill>
                  <a:srgbClr val="FF0000"/>
                </a:solidFill>
              </a:rPr>
              <a:t>nA</a:t>
            </a:r>
            <a:r>
              <a:rPr lang="en-US" sz="1400" dirty="0" smtClean="0">
                <a:solidFill>
                  <a:srgbClr val="FF0000"/>
                </a:solidFill>
              </a:rPr>
              <a:t> leakage current @ 500 V in Nitrogen</a:t>
            </a:r>
            <a:endParaRPr lang="en-US" sz="1400" b="0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43400" y="2209800"/>
            <a:ext cx="3344878" cy="25306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2590800"/>
            <a:ext cx="1580245" cy="3657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27285" y="50940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HV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3400" y="4114800"/>
            <a:ext cx="277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Leakage current  0.7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1" idx="2"/>
          </p:cNvCxnSpPr>
          <p:nvPr/>
        </p:nvCxnSpPr>
        <p:spPr>
          <a:xfrm>
            <a:off x="5732187" y="4484132"/>
            <a:ext cx="19673" cy="6099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1"/>
          </p:cNvCxnSpPr>
          <p:nvPr/>
        </p:nvCxnSpPr>
        <p:spPr>
          <a:xfrm flipH="1" flipV="1">
            <a:off x="7089085" y="5246494"/>
            <a:ext cx="838200" cy="322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00600" y="3440668"/>
            <a:ext cx="292381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Nitogen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box Box for HV 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38800" y="5879068"/>
            <a:ext cx="14991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Keithley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6457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4" b="3435"/>
          <a:stretch/>
        </p:blipFill>
        <p:spPr>
          <a:xfrm>
            <a:off x="2232069" y="838200"/>
            <a:ext cx="5200030" cy="3200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Stretcher device for the SBS GEM foils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8991600" cy="259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0" dirty="0" err="1" smtClean="0">
                <a:solidFill>
                  <a:schemeClr val="bg1"/>
                </a:solidFill>
              </a:rPr>
              <a:t>UVa</a:t>
            </a:r>
            <a:r>
              <a:rPr lang="en-US" sz="1800" b="0" dirty="0" smtClean="0">
                <a:solidFill>
                  <a:schemeClr val="bg1"/>
                </a:solidFill>
              </a:rPr>
              <a:t> Stretcher device upgraded from </a:t>
            </a:r>
            <a:r>
              <a:rPr lang="en-US" sz="1800" b="0" dirty="0" err="1" smtClean="0">
                <a:solidFill>
                  <a:srgbClr val="00B0F0"/>
                </a:solidFill>
              </a:rPr>
              <a:t>Benciveni</a:t>
            </a:r>
            <a:r>
              <a:rPr lang="en-US" sz="1800" b="0" dirty="0" smtClean="0">
                <a:solidFill>
                  <a:srgbClr val="00B0F0"/>
                </a:solidFill>
              </a:rPr>
              <a:t> </a:t>
            </a:r>
            <a:r>
              <a:rPr lang="en-US" sz="1800" b="0" dirty="0" smtClean="0">
                <a:solidFill>
                  <a:schemeClr val="bg1"/>
                </a:solidFill>
              </a:rPr>
              <a:t>(LNF. Italy) and </a:t>
            </a:r>
            <a:r>
              <a:rPr lang="en-US" sz="1800" b="0" dirty="0" err="1" smtClean="0">
                <a:solidFill>
                  <a:srgbClr val="00B0F0"/>
                </a:solidFill>
              </a:rPr>
              <a:t>Cisbani</a:t>
            </a:r>
            <a:r>
              <a:rPr lang="en-US" sz="1800" b="0" dirty="0" smtClean="0">
                <a:solidFill>
                  <a:srgbClr val="00B0F0"/>
                </a:solidFill>
              </a:rPr>
              <a:t> </a:t>
            </a:r>
            <a:r>
              <a:rPr lang="en-US" sz="1800" b="0" dirty="0" smtClean="0">
                <a:solidFill>
                  <a:schemeClr val="bg1"/>
                </a:solidFill>
              </a:rPr>
              <a:t>(Roma, </a:t>
            </a:r>
            <a:r>
              <a:rPr lang="en-US" sz="1800" b="0" dirty="0" smtClean="0">
                <a:solidFill>
                  <a:schemeClr val="bg1"/>
                </a:solidFill>
              </a:rPr>
              <a:t>Italy)</a:t>
            </a:r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bg1"/>
                </a:solidFill>
              </a:rPr>
              <a:t>Improvement </a:t>
            </a:r>
            <a:r>
              <a:rPr lang="en-US" sz="1800" b="0" dirty="0" smtClean="0">
                <a:solidFill>
                  <a:schemeClr val="bg1"/>
                </a:solidFill>
                <a:sym typeface="Wingdings" pitchFamily="2" charset="2"/>
              </a:rPr>
              <a:t> Easy to handle and fast  a foil is stretched in less than 30 min</a:t>
            </a:r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bg1"/>
                </a:solidFill>
                <a:sym typeface="Wingdings" pitchFamily="2" charset="2"/>
              </a:rPr>
              <a:t>7 Load cells (max 23 kg over 13 cm,  max 1.78kg/cm) </a:t>
            </a:r>
          </a:p>
          <a:p>
            <a:pPr lvl="1">
              <a:lnSpc>
                <a:spcPct val="150000"/>
              </a:lnSpc>
            </a:pPr>
            <a:r>
              <a:rPr lang="en-US" sz="1800" b="0" dirty="0" smtClean="0">
                <a:solidFill>
                  <a:srgbClr val="FF0000"/>
                </a:solidFill>
              </a:rPr>
              <a:t>Test </a:t>
            </a:r>
            <a:r>
              <a:rPr lang="en-US" sz="1800" b="0" dirty="0">
                <a:solidFill>
                  <a:srgbClr val="FF0000"/>
                </a:solidFill>
              </a:rPr>
              <a:t>foils stretched at 0.25kg/cm,  0.35kg/cm, </a:t>
            </a:r>
            <a:r>
              <a:rPr lang="en-US" sz="1800" b="0" dirty="0" smtClean="0">
                <a:solidFill>
                  <a:srgbClr val="FF0000"/>
                </a:solidFill>
              </a:rPr>
              <a:t>0.75kg/cm</a:t>
            </a:r>
            <a:endParaRPr lang="en-US" sz="1800" b="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bg1"/>
                </a:solidFill>
              </a:rPr>
              <a:t>Monitoring displays of the measured tension</a:t>
            </a:r>
          </a:p>
        </p:txBody>
      </p:sp>
      <p:cxnSp>
        <p:nvCxnSpPr>
          <p:cNvPr id="12" name="Straight Arrow Connector 11"/>
          <p:cNvCxnSpPr>
            <a:stCxn id="17" idx="1"/>
          </p:cNvCxnSpPr>
          <p:nvPr/>
        </p:nvCxnSpPr>
        <p:spPr>
          <a:xfrm flipH="1">
            <a:off x="6096000" y="2897089"/>
            <a:ext cx="412660" cy="295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08660" y="2743200"/>
            <a:ext cx="9284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Load cells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38629" y="3657600"/>
            <a:ext cx="27687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Dry test  on a bad GEM foil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Gluing GEM foil to its frame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5"/>
          <a:stretch/>
        </p:blipFill>
        <p:spPr>
          <a:xfrm>
            <a:off x="4724400" y="1981200"/>
            <a:ext cx="4390469" cy="347472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00600" cy="50153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Stretched foil glue to the spacer frame</a:t>
            </a:r>
            <a:endParaRPr lang="en-US" b="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Glue Epoxy: Araldite 103-1 + Hardener HY 991 (100:40 ratio in weight)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Recommended by RD51 and used for COMPASS, TOTEM GEMs …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Main deformation of the frame after gluing in vertical direction</a:t>
            </a:r>
          </a:p>
          <a:p>
            <a:pPr lvl="1">
              <a:lnSpc>
                <a:spcPct val="150000"/>
              </a:lnSpc>
            </a:pPr>
            <a:r>
              <a:rPr lang="en-US" sz="2000" b="0" dirty="0" smtClean="0">
                <a:solidFill>
                  <a:srgbClr val="FF0000"/>
                </a:solidFill>
              </a:rPr>
              <a:t>agreement with simulations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solidFill>
                  <a:schemeClr val="bg1"/>
                </a:solidFill>
              </a:rPr>
              <a:t>We are working to prevent this effect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1258669"/>
            <a:ext cx="439046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Dry test on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foil stretched at 0.34kg/cm and glued to a frame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Preparing the frame before gluing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8553"/>
          <a:stretch/>
        </p:blipFill>
        <p:spPr>
          <a:xfrm rot="5400000">
            <a:off x="4299284" y="1098884"/>
            <a:ext cx="4812631" cy="457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199" y="1371600"/>
            <a:ext cx="4267199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rgbClr val="FF0000"/>
                </a:solidFill>
              </a:rPr>
              <a:t>Step 1: </a:t>
            </a:r>
            <a:r>
              <a:rPr lang="en-US" sz="2400" b="0" dirty="0" smtClean="0">
                <a:solidFill>
                  <a:schemeClr val="bg1"/>
                </a:solidFill>
              </a:rPr>
              <a:t>Polishing of the frame and the inner spacer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rgbClr val="FF0000"/>
                </a:solidFill>
              </a:rPr>
              <a:t>Step 2: </a:t>
            </a:r>
            <a:r>
              <a:rPr lang="en-US" sz="2400" b="0" dirty="0" smtClean="0">
                <a:solidFill>
                  <a:schemeClr val="bg1"/>
                </a:solidFill>
              </a:rPr>
              <a:t>Cleaning in Ultra Sonic Bath (USB)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rgbClr val="FF0000"/>
                </a:solidFill>
              </a:rPr>
              <a:t>Step 3: </a:t>
            </a:r>
            <a:r>
              <a:rPr lang="en-US" sz="2400" b="0" dirty="0" smtClean="0">
                <a:solidFill>
                  <a:schemeClr val="bg1"/>
                </a:solidFill>
              </a:rPr>
              <a:t>Drying the frame in a storage cabinet with Nitrogen flowing inside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2403" y="5421868"/>
            <a:ext cx="38843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Nitrogen Cabinet for drying and storage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Preparing the frame before gluing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Gnanvo  -  SoLID Coll. Meeting, 04/14/2012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81E-266B-467D-B8B6-F82EB55CCF8F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9649"/>
          <a:stretch/>
        </p:blipFill>
        <p:spPr>
          <a:xfrm>
            <a:off x="4114800" y="1676399"/>
            <a:ext cx="5029200" cy="389968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4038601" cy="3505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rgbClr val="FF0000"/>
                </a:solidFill>
              </a:rPr>
              <a:t>Step 4: </a:t>
            </a:r>
            <a:r>
              <a:rPr lang="en-US" sz="2400" b="0" dirty="0" smtClean="0">
                <a:solidFill>
                  <a:schemeClr val="bg1"/>
                </a:solidFill>
              </a:rPr>
              <a:t>HV test of the dry frame at 4kV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bg1"/>
                </a:solidFill>
              </a:rPr>
              <a:t>12 frames tested </a:t>
            </a:r>
            <a:r>
              <a:rPr lang="en-US" sz="2400" b="0" dirty="0" smtClean="0">
                <a:solidFill>
                  <a:schemeClr val="bg1"/>
                </a:solidFill>
                <a:sym typeface="Wingdings" pitchFamily="2" charset="2"/>
              </a:rPr>
              <a:t> 2 two of them spark not properly dry</a:t>
            </a:r>
            <a:r>
              <a:rPr lang="en-US" sz="2400" b="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5181600"/>
            <a:ext cx="425853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HV Box for both the Frames and GEM foils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1342</Words>
  <Application>Microsoft Office PowerPoint</Application>
  <PresentationFormat>On-screen Show (4:3)</PresentationFormat>
  <Paragraphs>209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1_Custom Design</vt:lpstr>
      <vt:lpstr>Custom Design</vt:lpstr>
      <vt:lpstr>Update on GEM R&amp;D at UVa</vt:lpstr>
      <vt:lpstr>Outline</vt:lpstr>
      <vt:lpstr>Outline</vt:lpstr>
      <vt:lpstr>Jefferson Lab SBS Trackers – Front Tracker</vt:lpstr>
      <vt:lpstr>HV Test of the GEM foils</vt:lpstr>
      <vt:lpstr>The Stretcher device for the SBS GEM foils</vt:lpstr>
      <vt:lpstr>Gluing GEM foil to its frame</vt:lpstr>
      <vt:lpstr>Preparing the frame before gluing …</vt:lpstr>
      <vt:lpstr>Preparing the frame before gluing …</vt:lpstr>
      <vt:lpstr>Preparing the frame before gluing …</vt:lpstr>
      <vt:lpstr>Next step: Full assembly of the SBS GEM</vt:lpstr>
      <vt:lpstr>Outline</vt:lpstr>
      <vt:lpstr>Current frame design with the gas distribution </vt:lpstr>
      <vt:lpstr>New frame design with gas distribution</vt:lpstr>
      <vt:lpstr>New design of the GEM foil</vt:lpstr>
      <vt:lpstr>Outline</vt:lpstr>
      <vt:lpstr>Large Area GEM R&amp;D at UVa</vt:lpstr>
      <vt:lpstr>Common development for the 3 Chambers</vt:lpstr>
      <vt:lpstr>Common development for the 3 Chambers</vt:lpstr>
      <vt:lpstr>Specific Readout and Electronics for SoLID</vt:lpstr>
      <vt:lpstr>Personnel at UVa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kgnanvo</dc:creator>
  <cp:lastModifiedBy>kgnanvo</cp:lastModifiedBy>
  <cp:revision>270</cp:revision>
  <dcterms:created xsi:type="dcterms:W3CDTF">2012-01-28T18:29:32Z</dcterms:created>
  <dcterms:modified xsi:type="dcterms:W3CDTF">2012-04-14T13:10:43Z</dcterms:modified>
</cp:coreProperties>
</file>