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61" r:id="rId6"/>
    <p:sldId id="262" r:id="rId7"/>
    <p:sldId id="257" r:id="rId8"/>
    <p:sldId id="263" r:id="rId9"/>
    <p:sldId id="264" r:id="rId10"/>
    <p:sldId id="265" r:id="rId11"/>
    <p:sldId id="266" r:id="rId12"/>
    <p:sldId id="267" r:id="rId13"/>
    <p:sldId id="269" r:id="rId14"/>
    <p:sldId id="270" r:id="rId15"/>
    <p:sldId id="271" r:id="rId16"/>
    <p:sldId id="272" r:id="rId17"/>
    <p:sldId id="273" r:id="rId18"/>
    <p:sldId id="274" r:id="rId19"/>
    <p:sldId id="278" r:id="rId20"/>
    <p:sldId id="275" r:id="rId21"/>
    <p:sldId id="276" r:id="rId22"/>
    <p:sldId id="277"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14"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D7A9F-4594-4C70-8C5B-B7F56C111A4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22493E25-22D2-4A93-A507-E8EEF8965912}">
      <dgm:prSet phldrT="[Text]"/>
      <dgm:spPr>
        <a:solidFill>
          <a:srgbClr val="7030A0"/>
        </a:solidFill>
      </dgm:spPr>
      <dgm:t>
        <a:bodyPr/>
        <a:lstStyle/>
        <a:p>
          <a:r>
            <a:rPr lang="en-US" b="1" u="sng" dirty="0" smtClean="0">
              <a:solidFill>
                <a:schemeClr val="tx1"/>
              </a:solidFill>
            </a:rPr>
            <a:t>TMD</a:t>
          </a:r>
          <a:endParaRPr lang="en-US" b="1" u="sng" dirty="0">
            <a:solidFill>
              <a:schemeClr val="tx1"/>
            </a:solidFill>
          </a:endParaRPr>
        </a:p>
      </dgm:t>
    </dgm:pt>
    <dgm:pt modelId="{32050083-4E98-45E0-A821-1B89C977FB58}" type="parTrans" cxnId="{1A4F3745-601E-4276-BAC2-303D7B2B9220}">
      <dgm:prSet/>
      <dgm:spPr/>
      <dgm:t>
        <a:bodyPr/>
        <a:lstStyle/>
        <a:p>
          <a:endParaRPr lang="en-US"/>
        </a:p>
      </dgm:t>
    </dgm:pt>
    <dgm:pt modelId="{9E35FBA0-7904-4CEC-B360-3551351ACEEB}" type="sibTrans" cxnId="{1A4F3745-601E-4276-BAC2-303D7B2B9220}">
      <dgm:prSet/>
      <dgm:spPr/>
      <dgm:t>
        <a:bodyPr/>
        <a:lstStyle/>
        <a:p>
          <a:endParaRPr lang="en-US"/>
        </a:p>
      </dgm:t>
    </dgm:pt>
    <dgm:pt modelId="{D88547D4-9179-4D12-906D-41C7FB860537}">
      <dgm:prSet phldrT="[Text]" custT="1"/>
      <dgm:spPr>
        <a:solidFill>
          <a:srgbClr val="FF0000"/>
        </a:solidFill>
      </dgm:spPr>
      <dgm:t>
        <a:bodyPr/>
        <a:lstStyle/>
        <a:p>
          <a:r>
            <a:rPr lang="en-US" sz="2400" dirty="0" smtClean="0"/>
            <a:t>Nucleon Spin</a:t>
          </a:r>
          <a:endParaRPr lang="en-US" sz="2400" dirty="0"/>
        </a:p>
      </dgm:t>
    </dgm:pt>
    <dgm:pt modelId="{75A0AF15-C685-410D-9EB1-6B9465FDB09A}" type="parTrans" cxnId="{B58344E6-A96F-4057-AA76-5F7CE6290FF9}">
      <dgm:prSet/>
      <dgm:spPr/>
      <dgm:t>
        <a:bodyPr/>
        <a:lstStyle/>
        <a:p>
          <a:endParaRPr lang="en-US"/>
        </a:p>
      </dgm:t>
    </dgm:pt>
    <dgm:pt modelId="{8169B70C-44EE-44C9-9936-24A620B7B505}" type="sibTrans" cxnId="{B58344E6-A96F-4057-AA76-5F7CE6290FF9}">
      <dgm:prSet/>
      <dgm:spPr/>
      <dgm:t>
        <a:bodyPr/>
        <a:lstStyle/>
        <a:p>
          <a:endParaRPr lang="en-US"/>
        </a:p>
      </dgm:t>
    </dgm:pt>
    <dgm:pt modelId="{A7C23972-1FB8-4E4D-8925-F8406925350D}">
      <dgm:prSet phldrT="[Text]" custT="1"/>
      <dgm:spPr>
        <a:solidFill>
          <a:srgbClr val="00B050"/>
        </a:solidFill>
      </dgm:spPr>
      <dgm:t>
        <a:bodyPr/>
        <a:lstStyle/>
        <a:p>
          <a:r>
            <a:rPr lang="en-US" sz="3200" dirty="0" smtClean="0"/>
            <a:t>QCD Dynamics</a:t>
          </a:r>
          <a:endParaRPr lang="en-US" sz="3200" dirty="0"/>
        </a:p>
      </dgm:t>
    </dgm:pt>
    <dgm:pt modelId="{B4C1240E-6252-4989-858C-35D7DFBC23E2}" type="parTrans" cxnId="{29314389-E0E3-4228-90AB-DF15BF344C4B}">
      <dgm:prSet/>
      <dgm:spPr/>
      <dgm:t>
        <a:bodyPr/>
        <a:lstStyle/>
        <a:p>
          <a:endParaRPr lang="en-US"/>
        </a:p>
      </dgm:t>
    </dgm:pt>
    <dgm:pt modelId="{7954077B-9F2B-40F4-8EFF-73D0E8DE3B75}" type="sibTrans" cxnId="{29314389-E0E3-4228-90AB-DF15BF344C4B}">
      <dgm:prSet/>
      <dgm:spPr/>
      <dgm:t>
        <a:bodyPr/>
        <a:lstStyle/>
        <a:p>
          <a:endParaRPr lang="en-US"/>
        </a:p>
      </dgm:t>
    </dgm:pt>
    <dgm:pt modelId="{697017CF-9876-40E8-88D3-290C9B8DB548}">
      <dgm:prSet phldrT="[Text]" custT="1"/>
      <dgm:spPr>
        <a:solidFill>
          <a:srgbClr val="FF0000"/>
        </a:solidFill>
      </dgm:spPr>
      <dgm:t>
        <a:bodyPr/>
        <a:lstStyle/>
        <a:p>
          <a:r>
            <a:rPr lang="en-US" sz="3200" dirty="0" smtClean="0"/>
            <a:t>Quark OAM/Spin</a:t>
          </a:r>
          <a:endParaRPr lang="en-US" sz="3200" dirty="0"/>
        </a:p>
      </dgm:t>
    </dgm:pt>
    <dgm:pt modelId="{5A34AB2F-AA09-4DEB-8C09-22612E8E0DCB}" type="parTrans" cxnId="{DC25A226-799A-49C4-AEF9-8D0DC4DBF8A6}">
      <dgm:prSet/>
      <dgm:spPr/>
      <dgm:t>
        <a:bodyPr/>
        <a:lstStyle/>
        <a:p>
          <a:endParaRPr lang="en-US"/>
        </a:p>
      </dgm:t>
    </dgm:pt>
    <dgm:pt modelId="{8362CD21-12CE-4660-BF1D-E4041130A727}" type="sibTrans" cxnId="{DC25A226-799A-49C4-AEF9-8D0DC4DBF8A6}">
      <dgm:prSet/>
      <dgm:spPr/>
      <dgm:t>
        <a:bodyPr/>
        <a:lstStyle/>
        <a:p>
          <a:endParaRPr lang="en-US"/>
        </a:p>
      </dgm:t>
    </dgm:pt>
    <dgm:pt modelId="{B76B35D6-A126-4D85-9B1B-C8FF0D45DD15}">
      <dgm:prSet phldrT="[Text]" custT="1"/>
      <dgm:spPr>
        <a:solidFill>
          <a:srgbClr val="00B050"/>
        </a:solidFill>
      </dgm:spPr>
      <dgm:t>
        <a:bodyPr/>
        <a:lstStyle/>
        <a:p>
          <a:r>
            <a:rPr lang="en-US" sz="2800" dirty="0" smtClean="0"/>
            <a:t>QCD Factorization</a:t>
          </a:r>
          <a:endParaRPr lang="en-US" sz="2800" dirty="0"/>
        </a:p>
      </dgm:t>
    </dgm:pt>
    <dgm:pt modelId="{FAA9D1B6-7743-4CC5-B780-8F618B57B18C}" type="parTrans" cxnId="{D20F6042-D027-439E-B312-8A742F5F5159}">
      <dgm:prSet/>
      <dgm:spPr/>
      <dgm:t>
        <a:bodyPr/>
        <a:lstStyle/>
        <a:p>
          <a:endParaRPr lang="en-US"/>
        </a:p>
      </dgm:t>
    </dgm:pt>
    <dgm:pt modelId="{F0BB1B5C-A2A0-43AC-B3B4-054A50D24AE5}" type="sibTrans" cxnId="{D20F6042-D027-439E-B312-8A742F5F5159}">
      <dgm:prSet/>
      <dgm:spPr/>
      <dgm:t>
        <a:bodyPr/>
        <a:lstStyle/>
        <a:p>
          <a:endParaRPr lang="en-US"/>
        </a:p>
      </dgm:t>
    </dgm:pt>
    <dgm:pt modelId="{3658DC4F-2657-4895-B9D4-87DA05F65C42}">
      <dgm:prSet phldrT="[Text]" custT="1"/>
      <dgm:spPr>
        <a:solidFill>
          <a:srgbClr val="0070C0"/>
        </a:solidFill>
      </dgm:spPr>
      <dgm:t>
        <a:bodyPr/>
        <a:lstStyle/>
        <a:p>
          <a:r>
            <a:rPr lang="en-US" sz="2800" dirty="0" smtClean="0"/>
            <a:t>3-D Tomography </a:t>
          </a:r>
          <a:endParaRPr lang="en-US" sz="2800" dirty="0"/>
        </a:p>
      </dgm:t>
    </dgm:pt>
    <dgm:pt modelId="{944A1D85-31F0-405F-AB83-8F9DD659D68A}" type="parTrans" cxnId="{FD9AB634-B1C7-4341-A1A8-5F64F967CB25}">
      <dgm:prSet/>
      <dgm:spPr/>
      <dgm:t>
        <a:bodyPr/>
        <a:lstStyle/>
        <a:p>
          <a:endParaRPr lang="en-US"/>
        </a:p>
      </dgm:t>
    </dgm:pt>
    <dgm:pt modelId="{5E7A4138-3AA4-495A-BC45-34A49A8B1562}" type="sibTrans" cxnId="{FD9AB634-B1C7-4341-A1A8-5F64F967CB25}">
      <dgm:prSet/>
      <dgm:spPr/>
      <dgm:t>
        <a:bodyPr/>
        <a:lstStyle/>
        <a:p>
          <a:endParaRPr lang="en-US"/>
        </a:p>
      </dgm:t>
    </dgm:pt>
    <dgm:pt modelId="{E82402E8-9BF9-438A-A350-B3E4D92D8D67}">
      <dgm:prSet phldrT="[Text]" custT="1"/>
      <dgm:spPr>
        <a:solidFill>
          <a:srgbClr val="FFFF00"/>
        </a:solidFill>
      </dgm:spPr>
      <dgm:t>
        <a:bodyPr/>
        <a:lstStyle/>
        <a:p>
          <a:r>
            <a:rPr lang="en-US" sz="2800" dirty="0" smtClean="0">
              <a:solidFill>
                <a:schemeClr val="tx1"/>
              </a:solidFill>
            </a:rPr>
            <a:t>Lattice QCD</a:t>
          </a:r>
          <a:endParaRPr lang="en-US" sz="2800" dirty="0">
            <a:solidFill>
              <a:schemeClr val="tx1"/>
            </a:solidFill>
          </a:endParaRPr>
        </a:p>
      </dgm:t>
    </dgm:pt>
    <dgm:pt modelId="{2068691F-CC56-4AE8-A29F-7DBF82C7C54A}" type="parTrans" cxnId="{A7ED4260-9BFE-4226-8250-C6CF15AED24E}">
      <dgm:prSet/>
      <dgm:spPr/>
      <dgm:t>
        <a:bodyPr/>
        <a:lstStyle/>
        <a:p>
          <a:endParaRPr lang="en-US"/>
        </a:p>
      </dgm:t>
    </dgm:pt>
    <dgm:pt modelId="{A6374CE0-4239-450B-8BB7-C397DDEA4058}" type="sibTrans" cxnId="{A7ED4260-9BFE-4226-8250-C6CF15AED24E}">
      <dgm:prSet/>
      <dgm:spPr/>
      <dgm:t>
        <a:bodyPr/>
        <a:lstStyle/>
        <a:p>
          <a:endParaRPr lang="en-US"/>
        </a:p>
      </dgm:t>
    </dgm:pt>
    <dgm:pt modelId="{38225996-E2EF-4144-83AD-F14206DB432C}">
      <dgm:prSet phldrT="[Text]" custT="1"/>
      <dgm:spPr>
        <a:solidFill>
          <a:srgbClr val="FFFF00"/>
        </a:solidFill>
      </dgm:spPr>
      <dgm:t>
        <a:bodyPr/>
        <a:lstStyle/>
        <a:p>
          <a:r>
            <a:rPr lang="en-US" sz="2800" dirty="0" smtClean="0">
              <a:solidFill>
                <a:schemeClr val="tx1"/>
              </a:solidFill>
            </a:rPr>
            <a:t>Models</a:t>
          </a:r>
          <a:endParaRPr lang="en-US" sz="2800" dirty="0">
            <a:solidFill>
              <a:schemeClr val="tx1"/>
            </a:solidFill>
          </a:endParaRPr>
        </a:p>
      </dgm:t>
    </dgm:pt>
    <dgm:pt modelId="{BF7ADBA9-CF11-4CE3-A593-9E0BFD542809}" type="parTrans" cxnId="{DF5442CF-06C2-4544-A0A1-6509C619BC79}">
      <dgm:prSet/>
      <dgm:spPr/>
      <dgm:t>
        <a:bodyPr/>
        <a:lstStyle/>
        <a:p>
          <a:endParaRPr lang="en-US"/>
        </a:p>
      </dgm:t>
    </dgm:pt>
    <dgm:pt modelId="{C1786608-7923-46CE-AA5F-DADD6457E5FF}" type="sibTrans" cxnId="{DF5442CF-06C2-4544-A0A1-6509C619BC79}">
      <dgm:prSet/>
      <dgm:spPr/>
      <dgm:t>
        <a:bodyPr/>
        <a:lstStyle/>
        <a:p>
          <a:endParaRPr lang="en-US"/>
        </a:p>
      </dgm:t>
    </dgm:pt>
    <dgm:pt modelId="{ED96F5C8-1F96-4745-BFAD-2E193B18CE50}" type="pres">
      <dgm:prSet presAssocID="{F8BD7A9F-4594-4C70-8C5B-B7F56C111A44}" presName="Name0" presStyleCnt="0">
        <dgm:presLayoutVars>
          <dgm:chMax val="1"/>
          <dgm:dir/>
          <dgm:animLvl val="ctr"/>
          <dgm:resizeHandles val="exact"/>
        </dgm:presLayoutVars>
      </dgm:prSet>
      <dgm:spPr/>
      <dgm:t>
        <a:bodyPr/>
        <a:lstStyle/>
        <a:p>
          <a:endParaRPr lang="en-US"/>
        </a:p>
      </dgm:t>
    </dgm:pt>
    <dgm:pt modelId="{9A21FAD6-CC35-4032-9A95-8A9C772C82E6}" type="pres">
      <dgm:prSet presAssocID="{22493E25-22D2-4A93-A507-E8EEF8965912}" presName="centerShape" presStyleLbl="node0" presStyleIdx="0" presStyleCnt="1" custLinFactNeighborX="-684" custLinFactNeighborY="-942"/>
      <dgm:spPr/>
      <dgm:t>
        <a:bodyPr/>
        <a:lstStyle/>
        <a:p>
          <a:endParaRPr lang="en-US"/>
        </a:p>
      </dgm:t>
    </dgm:pt>
    <dgm:pt modelId="{F36C7C38-AD48-42E2-A22D-65D93F1A9F5A}" type="pres">
      <dgm:prSet presAssocID="{75A0AF15-C685-410D-9EB1-6B9465FDB09A}" presName="parTrans" presStyleLbl="sibTrans2D1" presStyleIdx="0" presStyleCnt="7"/>
      <dgm:spPr/>
      <dgm:t>
        <a:bodyPr/>
        <a:lstStyle/>
        <a:p>
          <a:endParaRPr lang="en-US"/>
        </a:p>
      </dgm:t>
    </dgm:pt>
    <dgm:pt modelId="{782EDEB0-3061-40AD-9620-420155BD3130}" type="pres">
      <dgm:prSet presAssocID="{75A0AF15-C685-410D-9EB1-6B9465FDB09A}" presName="connectorText" presStyleLbl="sibTrans2D1" presStyleIdx="0" presStyleCnt="7"/>
      <dgm:spPr/>
      <dgm:t>
        <a:bodyPr/>
        <a:lstStyle/>
        <a:p>
          <a:endParaRPr lang="en-US"/>
        </a:p>
      </dgm:t>
    </dgm:pt>
    <dgm:pt modelId="{7951C450-BD46-4301-8A25-CE08AE66142E}" type="pres">
      <dgm:prSet presAssocID="{D88547D4-9179-4D12-906D-41C7FB860537}" presName="node" presStyleLbl="node1" presStyleIdx="0" presStyleCnt="7" custRadScaleRad="100140" custRadScaleInc="-1498">
        <dgm:presLayoutVars>
          <dgm:bulletEnabled val="1"/>
        </dgm:presLayoutVars>
      </dgm:prSet>
      <dgm:spPr/>
      <dgm:t>
        <a:bodyPr/>
        <a:lstStyle/>
        <a:p>
          <a:endParaRPr lang="en-US"/>
        </a:p>
      </dgm:t>
    </dgm:pt>
    <dgm:pt modelId="{D1D49B92-EE01-488E-82B8-69DDAE8B7196}" type="pres">
      <dgm:prSet presAssocID="{B4C1240E-6252-4989-858C-35D7DFBC23E2}" presName="parTrans" presStyleLbl="sibTrans2D1" presStyleIdx="1" presStyleCnt="7"/>
      <dgm:spPr/>
      <dgm:t>
        <a:bodyPr/>
        <a:lstStyle/>
        <a:p>
          <a:endParaRPr lang="en-US"/>
        </a:p>
      </dgm:t>
    </dgm:pt>
    <dgm:pt modelId="{9E9A6D67-1630-431B-BE9D-3926E0DCF50E}" type="pres">
      <dgm:prSet presAssocID="{B4C1240E-6252-4989-858C-35D7DFBC23E2}" presName="connectorText" presStyleLbl="sibTrans2D1" presStyleIdx="1" presStyleCnt="7"/>
      <dgm:spPr/>
      <dgm:t>
        <a:bodyPr/>
        <a:lstStyle/>
        <a:p>
          <a:endParaRPr lang="en-US"/>
        </a:p>
      </dgm:t>
    </dgm:pt>
    <dgm:pt modelId="{B9A967E4-0457-4BA4-82A5-C7F0AEACD74A}" type="pres">
      <dgm:prSet presAssocID="{A7C23972-1FB8-4E4D-8925-F8406925350D}" presName="node" presStyleLbl="node1" presStyleIdx="1" presStyleCnt="7" custRadScaleRad="102693" custRadScaleInc="-606023">
        <dgm:presLayoutVars>
          <dgm:bulletEnabled val="1"/>
        </dgm:presLayoutVars>
      </dgm:prSet>
      <dgm:spPr/>
      <dgm:t>
        <a:bodyPr/>
        <a:lstStyle/>
        <a:p>
          <a:endParaRPr lang="en-US"/>
        </a:p>
      </dgm:t>
    </dgm:pt>
    <dgm:pt modelId="{980F0596-9418-4474-A422-9AB59376A62A}" type="pres">
      <dgm:prSet presAssocID="{5A34AB2F-AA09-4DEB-8C09-22612E8E0DCB}" presName="parTrans" presStyleLbl="sibTrans2D1" presStyleIdx="2" presStyleCnt="7"/>
      <dgm:spPr/>
      <dgm:t>
        <a:bodyPr/>
        <a:lstStyle/>
        <a:p>
          <a:endParaRPr lang="en-US"/>
        </a:p>
      </dgm:t>
    </dgm:pt>
    <dgm:pt modelId="{53C78F20-546D-475B-B112-61D95DB4880F}" type="pres">
      <dgm:prSet presAssocID="{5A34AB2F-AA09-4DEB-8C09-22612E8E0DCB}" presName="connectorText" presStyleLbl="sibTrans2D1" presStyleIdx="2" presStyleCnt="7"/>
      <dgm:spPr/>
      <dgm:t>
        <a:bodyPr/>
        <a:lstStyle/>
        <a:p>
          <a:endParaRPr lang="en-US"/>
        </a:p>
      </dgm:t>
    </dgm:pt>
    <dgm:pt modelId="{A378F02B-DB66-423D-AE89-FA28DD7D44B8}" type="pres">
      <dgm:prSet presAssocID="{697017CF-9876-40E8-88D3-290C9B8DB548}" presName="node" presStyleLbl="node1" presStyleIdx="2" presStyleCnt="7">
        <dgm:presLayoutVars>
          <dgm:bulletEnabled val="1"/>
        </dgm:presLayoutVars>
      </dgm:prSet>
      <dgm:spPr/>
      <dgm:t>
        <a:bodyPr/>
        <a:lstStyle/>
        <a:p>
          <a:endParaRPr lang="en-US"/>
        </a:p>
      </dgm:t>
    </dgm:pt>
    <dgm:pt modelId="{35294870-5051-4D61-871A-FE37BA87A86A}" type="pres">
      <dgm:prSet presAssocID="{FAA9D1B6-7743-4CC5-B780-8F618B57B18C}" presName="parTrans" presStyleLbl="sibTrans2D1" presStyleIdx="3" presStyleCnt="7"/>
      <dgm:spPr/>
      <dgm:t>
        <a:bodyPr/>
        <a:lstStyle/>
        <a:p>
          <a:endParaRPr lang="en-US"/>
        </a:p>
      </dgm:t>
    </dgm:pt>
    <dgm:pt modelId="{A0420C6F-74D3-4D1E-8F26-8391CDA6DD16}" type="pres">
      <dgm:prSet presAssocID="{FAA9D1B6-7743-4CC5-B780-8F618B57B18C}" presName="connectorText" presStyleLbl="sibTrans2D1" presStyleIdx="3" presStyleCnt="7"/>
      <dgm:spPr/>
      <dgm:t>
        <a:bodyPr/>
        <a:lstStyle/>
        <a:p>
          <a:endParaRPr lang="en-US"/>
        </a:p>
      </dgm:t>
    </dgm:pt>
    <dgm:pt modelId="{2D586CBD-5527-4FCF-BC18-3E818A27F6D5}" type="pres">
      <dgm:prSet presAssocID="{B76B35D6-A126-4D85-9B1B-C8FF0D45DD15}" presName="node" presStyleLbl="node1" presStyleIdx="3" presStyleCnt="7">
        <dgm:presLayoutVars>
          <dgm:bulletEnabled val="1"/>
        </dgm:presLayoutVars>
      </dgm:prSet>
      <dgm:spPr/>
      <dgm:t>
        <a:bodyPr/>
        <a:lstStyle/>
        <a:p>
          <a:endParaRPr lang="en-US"/>
        </a:p>
      </dgm:t>
    </dgm:pt>
    <dgm:pt modelId="{9A6090E8-C2CE-41BD-B1D3-57021AD3115A}" type="pres">
      <dgm:prSet presAssocID="{944A1D85-31F0-405F-AB83-8F9DD659D68A}" presName="parTrans" presStyleLbl="sibTrans2D1" presStyleIdx="4" presStyleCnt="7"/>
      <dgm:spPr/>
      <dgm:t>
        <a:bodyPr/>
        <a:lstStyle/>
        <a:p>
          <a:endParaRPr lang="en-US"/>
        </a:p>
      </dgm:t>
    </dgm:pt>
    <dgm:pt modelId="{9D3CC826-9C9A-4040-A04E-E3F9D7BA5809}" type="pres">
      <dgm:prSet presAssocID="{944A1D85-31F0-405F-AB83-8F9DD659D68A}" presName="connectorText" presStyleLbl="sibTrans2D1" presStyleIdx="4" presStyleCnt="7"/>
      <dgm:spPr/>
      <dgm:t>
        <a:bodyPr/>
        <a:lstStyle/>
        <a:p>
          <a:endParaRPr lang="en-US"/>
        </a:p>
      </dgm:t>
    </dgm:pt>
    <dgm:pt modelId="{45B106B7-151B-4DBE-A209-DACC23E7133A}" type="pres">
      <dgm:prSet presAssocID="{3658DC4F-2657-4895-B9D4-87DA05F65C42}" presName="node" presStyleLbl="node1" presStyleIdx="4" presStyleCnt="7" custRadScaleRad="105425" custRadScaleInc="400334">
        <dgm:presLayoutVars>
          <dgm:bulletEnabled val="1"/>
        </dgm:presLayoutVars>
      </dgm:prSet>
      <dgm:spPr/>
      <dgm:t>
        <a:bodyPr/>
        <a:lstStyle/>
        <a:p>
          <a:endParaRPr lang="en-US"/>
        </a:p>
      </dgm:t>
    </dgm:pt>
    <dgm:pt modelId="{B307744D-790E-439C-8FD5-03682F648B9C}" type="pres">
      <dgm:prSet presAssocID="{2068691F-CC56-4AE8-A29F-7DBF82C7C54A}" presName="parTrans" presStyleLbl="sibTrans2D1" presStyleIdx="5" presStyleCnt="7"/>
      <dgm:spPr/>
      <dgm:t>
        <a:bodyPr/>
        <a:lstStyle/>
        <a:p>
          <a:endParaRPr lang="en-US"/>
        </a:p>
      </dgm:t>
    </dgm:pt>
    <dgm:pt modelId="{09719FE4-50A0-4547-B179-850B44FBD18F}" type="pres">
      <dgm:prSet presAssocID="{2068691F-CC56-4AE8-A29F-7DBF82C7C54A}" presName="connectorText" presStyleLbl="sibTrans2D1" presStyleIdx="5" presStyleCnt="7"/>
      <dgm:spPr/>
      <dgm:t>
        <a:bodyPr/>
        <a:lstStyle/>
        <a:p>
          <a:endParaRPr lang="en-US"/>
        </a:p>
      </dgm:t>
    </dgm:pt>
    <dgm:pt modelId="{3B3EBD9F-7A2C-4220-9450-2F88A97E7C83}" type="pres">
      <dgm:prSet presAssocID="{E82402E8-9BF9-438A-A350-B3E4D92D8D67}" presName="node" presStyleLbl="node1" presStyleIdx="5" presStyleCnt="7" custRadScaleRad="103598" custRadScaleInc="-185545">
        <dgm:presLayoutVars>
          <dgm:bulletEnabled val="1"/>
        </dgm:presLayoutVars>
      </dgm:prSet>
      <dgm:spPr/>
      <dgm:t>
        <a:bodyPr/>
        <a:lstStyle/>
        <a:p>
          <a:endParaRPr lang="en-US"/>
        </a:p>
      </dgm:t>
    </dgm:pt>
    <dgm:pt modelId="{F45F5977-CD17-4D3E-940B-2C0D000B35CA}" type="pres">
      <dgm:prSet presAssocID="{BF7ADBA9-CF11-4CE3-A593-9E0BFD542809}" presName="parTrans" presStyleLbl="sibTrans2D1" presStyleIdx="6" presStyleCnt="7"/>
      <dgm:spPr/>
      <dgm:t>
        <a:bodyPr/>
        <a:lstStyle/>
        <a:p>
          <a:endParaRPr lang="en-US"/>
        </a:p>
      </dgm:t>
    </dgm:pt>
    <dgm:pt modelId="{4C5C0C24-126C-4B68-A63B-EABE3AED17AF}" type="pres">
      <dgm:prSet presAssocID="{BF7ADBA9-CF11-4CE3-A593-9E0BFD542809}" presName="connectorText" presStyleLbl="sibTrans2D1" presStyleIdx="6" presStyleCnt="7"/>
      <dgm:spPr/>
      <dgm:t>
        <a:bodyPr/>
        <a:lstStyle/>
        <a:p>
          <a:endParaRPr lang="en-US"/>
        </a:p>
      </dgm:t>
    </dgm:pt>
    <dgm:pt modelId="{DAAA4696-F6BF-435C-BD3D-828DF543285A}" type="pres">
      <dgm:prSet presAssocID="{38225996-E2EF-4144-83AD-F14206DB432C}" presName="node" presStyleLbl="node1" presStyleIdx="6" presStyleCnt="7" custRadScaleRad="96479" custRadScaleInc="408348">
        <dgm:presLayoutVars>
          <dgm:bulletEnabled val="1"/>
        </dgm:presLayoutVars>
      </dgm:prSet>
      <dgm:spPr/>
      <dgm:t>
        <a:bodyPr/>
        <a:lstStyle/>
        <a:p>
          <a:endParaRPr lang="en-US"/>
        </a:p>
      </dgm:t>
    </dgm:pt>
  </dgm:ptLst>
  <dgm:cxnLst>
    <dgm:cxn modelId="{93243ECB-9485-433F-A1AB-F44001AED0C8}" type="presOf" srcId="{944A1D85-31F0-405F-AB83-8F9DD659D68A}" destId="{9D3CC826-9C9A-4040-A04E-E3F9D7BA5809}" srcOrd="1" destOrd="0" presId="urn:microsoft.com/office/officeart/2005/8/layout/radial5"/>
    <dgm:cxn modelId="{194169E8-6404-47A1-B637-ABCAA1EA4991}" type="presOf" srcId="{B76B35D6-A126-4D85-9B1B-C8FF0D45DD15}" destId="{2D586CBD-5527-4FCF-BC18-3E818A27F6D5}" srcOrd="0" destOrd="0" presId="urn:microsoft.com/office/officeart/2005/8/layout/radial5"/>
    <dgm:cxn modelId="{20B5DC90-B19A-42FD-8F1F-644629D9DCE7}" type="presOf" srcId="{697017CF-9876-40E8-88D3-290C9B8DB548}" destId="{A378F02B-DB66-423D-AE89-FA28DD7D44B8}" srcOrd="0" destOrd="0" presId="urn:microsoft.com/office/officeart/2005/8/layout/radial5"/>
    <dgm:cxn modelId="{7B984FEB-90B2-4B95-BF9A-FA05DDAE6EE8}" type="presOf" srcId="{F8BD7A9F-4594-4C70-8C5B-B7F56C111A44}" destId="{ED96F5C8-1F96-4745-BFAD-2E193B18CE50}" srcOrd="0" destOrd="0" presId="urn:microsoft.com/office/officeart/2005/8/layout/radial5"/>
    <dgm:cxn modelId="{29314389-E0E3-4228-90AB-DF15BF344C4B}" srcId="{22493E25-22D2-4A93-A507-E8EEF8965912}" destId="{A7C23972-1FB8-4E4D-8925-F8406925350D}" srcOrd="1" destOrd="0" parTransId="{B4C1240E-6252-4989-858C-35D7DFBC23E2}" sibTransId="{7954077B-9F2B-40F4-8EFF-73D0E8DE3B75}"/>
    <dgm:cxn modelId="{40D8E3E5-2FCE-4267-910A-A8F8B42F64C7}" type="presOf" srcId="{D88547D4-9179-4D12-906D-41C7FB860537}" destId="{7951C450-BD46-4301-8A25-CE08AE66142E}" srcOrd="0" destOrd="0" presId="urn:microsoft.com/office/officeart/2005/8/layout/radial5"/>
    <dgm:cxn modelId="{6650FE71-8305-4445-84BF-94C9600B20EA}" type="presOf" srcId="{5A34AB2F-AA09-4DEB-8C09-22612E8E0DCB}" destId="{53C78F20-546D-475B-B112-61D95DB4880F}" srcOrd="1" destOrd="0" presId="urn:microsoft.com/office/officeart/2005/8/layout/radial5"/>
    <dgm:cxn modelId="{FD9AB634-B1C7-4341-A1A8-5F64F967CB25}" srcId="{22493E25-22D2-4A93-A507-E8EEF8965912}" destId="{3658DC4F-2657-4895-B9D4-87DA05F65C42}" srcOrd="4" destOrd="0" parTransId="{944A1D85-31F0-405F-AB83-8F9DD659D68A}" sibTransId="{5E7A4138-3AA4-495A-BC45-34A49A8B1562}"/>
    <dgm:cxn modelId="{13A965AA-D724-4171-8A56-269D99E01BF3}" type="presOf" srcId="{3658DC4F-2657-4895-B9D4-87DA05F65C42}" destId="{45B106B7-151B-4DBE-A209-DACC23E7133A}" srcOrd="0" destOrd="0" presId="urn:microsoft.com/office/officeart/2005/8/layout/radial5"/>
    <dgm:cxn modelId="{D20F6042-D027-439E-B312-8A742F5F5159}" srcId="{22493E25-22D2-4A93-A507-E8EEF8965912}" destId="{B76B35D6-A126-4D85-9B1B-C8FF0D45DD15}" srcOrd="3" destOrd="0" parTransId="{FAA9D1B6-7743-4CC5-B780-8F618B57B18C}" sibTransId="{F0BB1B5C-A2A0-43AC-B3B4-054A50D24AE5}"/>
    <dgm:cxn modelId="{A716EF0D-4DA2-49F6-9FC9-CE8F43867FA7}" type="presOf" srcId="{22493E25-22D2-4A93-A507-E8EEF8965912}" destId="{9A21FAD6-CC35-4032-9A95-8A9C772C82E6}" srcOrd="0" destOrd="0" presId="urn:microsoft.com/office/officeart/2005/8/layout/radial5"/>
    <dgm:cxn modelId="{63C3FE61-D44F-433B-8749-74E05B814CDD}" type="presOf" srcId="{A7C23972-1FB8-4E4D-8925-F8406925350D}" destId="{B9A967E4-0457-4BA4-82A5-C7F0AEACD74A}" srcOrd="0" destOrd="0" presId="urn:microsoft.com/office/officeart/2005/8/layout/radial5"/>
    <dgm:cxn modelId="{41C6FA6B-F800-490C-82EB-C69E5D6187F4}" type="presOf" srcId="{E82402E8-9BF9-438A-A350-B3E4D92D8D67}" destId="{3B3EBD9F-7A2C-4220-9450-2F88A97E7C83}" srcOrd="0" destOrd="0" presId="urn:microsoft.com/office/officeart/2005/8/layout/radial5"/>
    <dgm:cxn modelId="{858FAE62-37A5-4F77-868F-6872007040D9}" type="presOf" srcId="{38225996-E2EF-4144-83AD-F14206DB432C}" destId="{DAAA4696-F6BF-435C-BD3D-828DF543285A}" srcOrd="0" destOrd="0" presId="urn:microsoft.com/office/officeart/2005/8/layout/radial5"/>
    <dgm:cxn modelId="{B0F90D5C-0075-44DB-8A11-0EBE3946B041}" type="presOf" srcId="{2068691F-CC56-4AE8-A29F-7DBF82C7C54A}" destId="{09719FE4-50A0-4547-B179-850B44FBD18F}" srcOrd="1" destOrd="0" presId="urn:microsoft.com/office/officeart/2005/8/layout/radial5"/>
    <dgm:cxn modelId="{DBDF0DA2-E649-416C-9D56-0033D035017F}" type="presOf" srcId="{5A34AB2F-AA09-4DEB-8C09-22612E8E0DCB}" destId="{980F0596-9418-4474-A422-9AB59376A62A}" srcOrd="0" destOrd="0" presId="urn:microsoft.com/office/officeart/2005/8/layout/radial5"/>
    <dgm:cxn modelId="{CFEAFC41-81D7-4C82-B391-657FBDD78FF8}" type="presOf" srcId="{75A0AF15-C685-410D-9EB1-6B9465FDB09A}" destId="{782EDEB0-3061-40AD-9620-420155BD3130}" srcOrd="1" destOrd="0" presId="urn:microsoft.com/office/officeart/2005/8/layout/radial5"/>
    <dgm:cxn modelId="{B3DE92FB-8653-4461-9B44-7A64B249F764}" type="presOf" srcId="{BF7ADBA9-CF11-4CE3-A593-9E0BFD542809}" destId="{4C5C0C24-126C-4B68-A63B-EABE3AED17AF}" srcOrd="1" destOrd="0" presId="urn:microsoft.com/office/officeart/2005/8/layout/radial5"/>
    <dgm:cxn modelId="{DF5442CF-06C2-4544-A0A1-6509C619BC79}" srcId="{22493E25-22D2-4A93-A507-E8EEF8965912}" destId="{38225996-E2EF-4144-83AD-F14206DB432C}" srcOrd="6" destOrd="0" parTransId="{BF7ADBA9-CF11-4CE3-A593-9E0BFD542809}" sibTransId="{C1786608-7923-46CE-AA5F-DADD6457E5FF}"/>
    <dgm:cxn modelId="{801696A6-AC71-446F-9F8D-02E1320B5447}" type="presOf" srcId="{B4C1240E-6252-4989-858C-35D7DFBC23E2}" destId="{D1D49B92-EE01-488E-82B8-69DDAE8B7196}" srcOrd="0" destOrd="0" presId="urn:microsoft.com/office/officeart/2005/8/layout/radial5"/>
    <dgm:cxn modelId="{4FCA1EF6-F602-4509-B650-85EAA4860FB4}" type="presOf" srcId="{75A0AF15-C685-410D-9EB1-6B9465FDB09A}" destId="{F36C7C38-AD48-42E2-A22D-65D93F1A9F5A}" srcOrd="0" destOrd="0" presId="urn:microsoft.com/office/officeart/2005/8/layout/radial5"/>
    <dgm:cxn modelId="{8DE53229-6170-4FA2-BD53-428C1EE8F9C6}" type="presOf" srcId="{944A1D85-31F0-405F-AB83-8F9DD659D68A}" destId="{9A6090E8-C2CE-41BD-B1D3-57021AD3115A}" srcOrd="0" destOrd="0" presId="urn:microsoft.com/office/officeart/2005/8/layout/radial5"/>
    <dgm:cxn modelId="{A7ED4260-9BFE-4226-8250-C6CF15AED24E}" srcId="{22493E25-22D2-4A93-A507-E8EEF8965912}" destId="{E82402E8-9BF9-438A-A350-B3E4D92D8D67}" srcOrd="5" destOrd="0" parTransId="{2068691F-CC56-4AE8-A29F-7DBF82C7C54A}" sibTransId="{A6374CE0-4239-450B-8BB7-C397DDEA4058}"/>
    <dgm:cxn modelId="{D3B6E23E-A836-4BD5-81DF-E787CB2FEF95}" type="presOf" srcId="{2068691F-CC56-4AE8-A29F-7DBF82C7C54A}" destId="{B307744D-790E-439C-8FD5-03682F648B9C}" srcOrd="0" destOrd="0" presId="urn:microsoft.com/office/officeart/2005/8/layout/radial5"/>
    <dgm:cxn modelId="{B58344E6-A96F-4057-AA76-5F7CE6290FF9}" srcId="{22493E25-22D2-4A93-A507-E8EEF8965912}" destId="{D88547D4-9179-4D12-906D-41C7FB860537}" srcOrd="0" destOrd="0" parTransId="{75A0AF15-C685-410D-9EB1-6B9465FDB09A}" sibTransId="{8169B70C-44EE-44C9-9936-24A620B7B505}"/>
    <dgm:cxn modelId="{577DF85B-707B-4012-8479-9F0F093C315A}" type="presOf" srcId="{B4C1240E-6252-4989-858C-35D7DFBC23E2}" destId="{9E9A6D67-1630-431B-BE9D-3926E0DCF50E}" srcOrd="1" destOrd="0" presId="urn:microsoft.com/office/officeart/2005/8/layout/radial5"/>
    <dgm:cxn modelId="{1A4F3745-601E-4276-BAC2-303D7B2B9220}" srcId="{F8BD7A9F-4594-4C70-8C5B-B7F56C111A44}" destId="{22493E25-22D2-4A93-A507-E8EEF8965912}" srcOrd="0" destOrd="0" parTransId="{32050083-4E98-45E0-A821-1B89C977FB58}" sibTransId="{9E35FBA0-7904-4CEC-B360-3551351ACEEB}"/>
    <dgm:cxn modelId="{D6342184-F834-4E2E-9312-9B1E6D854406}" type="presOf" srcId="{FAA9D1B6-7743-4CC5-B780-8F618B57B18C}" destId="{A0420C6F-74D3-4D1E-8F26-8391CDA6DD16}" srcOrd="1" destOrd="0" presId="urn:microsoft.com/office/officeart/2005/8/layout/radial5"/>
    <dgm:cxn modelId="{DC25A226-799A-49C4-AEF9-8D0DC4DBF8A6}" srcId="{22493E25-22D2-4A93-A507-E8EEF8965912}" destId="{697017CF-9876-40E8-88D3-290C9B8DB548}" srcOrd="2" destOrd="0" parTransId="{5A34AB2F-AA09-4DEB-8C09-22612E8E0DCB}" sibTransId="{8362CD21-12CE-4660-BF1D-E4041130A727}"/>
    <dgm:cxn modelId="{7065486F-FA8C-49D8-9010-CECC403C57FD}" type="presOf" srcId="{FAA9D1B6-7743-4CC5-B780-8F618B57B18C}" destId="{35294870-5051-4D61-871A-FE37BA87A86A}" srcOrd="0" destOrd="0" presId="urn:microsoft.com/office/officeart/2005/8/layout/radial5"/>
    <dgm:cxn modelId="{BFD1120D-6977-4126-9D74-3F4327FB19F6}" type="presOf" srcId="{BF7ADBA9-CF11-4CE3-A593-9E0BFD542809}" destId="{F45F5977-CD17-4D3E-940B-2C0D000B35CA}" srcOrd="0" destOrd="0" presId="urn:microsoft.com/office/officeart/2005/8/layout/radial5"/>
    <dgm:cxn modelId="{D7BD7FF1-1F4F-4FCB-ABCF-1BDB8620B1BB}" type="presParOf" srcId="{ED96F5C8-1F96-4745-BFAD-2E193B18CE50}" destId="{9A21FAD6-CC35-4032-9A95-8A9C772C82E6}" srcOrd="0" destOrd="0" presId="urn:microsoft.com/office/officeart/2005/8/layout/radial5"/>
    <dgm:cxn modelId="{47A472FF-F166-4EF1-B26F-E4FA4C53E23E}" type="presParOf" srcId="{ED96F5C8-1F96-4745-BFAD-2E193B18CE50}" destId="{F36C7C38-AD48-42E2-A22D-65D93F1A9F5A}" srcOrd="1" destOrd="0" presId="urn:microsoft.com/office/officeart/2005/8/layout/radial5"/>
    <dgm:cxn modelId="{BE3B4D0F-1A92-4429-9342-36F7244E92F1}" type="presParOf" srcId="{F36C7C38-AD48-42E2-A22D-65D93F1A9F5A}" destId="{782EDEB0-3061-40AD-9620-420155BD3130}" srcOrd="0" destOrd="0" presId="urn:microsoft.com/office/officeart/2005/8/layout/radial5"/>
    <dgm:cxn modelId="{6F3D7B55-D1BF-4F0A-AB29-05BA9B2BEFA4}" type="presParOf" srcId="{ED96F5C8-1F96-4745-BFAD-2E193B18CE50}" destId="{7951C450-BD46-4301-8A25-CE08AE66142E}" srcOrd="2" destOrd="0" presId="urn:microsoft.com/office/officeart/2005/8/layout/radial5"/>
    <dgm:cxn modelId="{F719E12F-0E63-4A58-A452-F0721BBDC178}" type="presParOf" srcId="{ED96F5C8-1F96-4745-BFAD-2E193B18CE50}" destId="{D1D49B92-EE01-488E-82B8-69DDAE8B7196}" srcOrd="3" destOrd="0" presId="urn:microsoft.com/office/officeart/2005/8/layout/radial5"/>
    <dgm:cxn modelId="{FA490C49-DD9A-4DB6-BA54-3985800D5FC0}" type="presParOf" srcId="{D1D49B92-EE01-488E-82B8-69DDAE8B7196}" destId="{9E9A6D67-1630-431B-BE9D-3926E0DCF50E}" srcOrd="0" destOrd="0" presId="urn:microsoft.com/office/officeart/2005/8/layout/radial5"/>
    <dgm:cxn modelId="{30647BFE-0FB1-4D71-A22F-71A7BF879440}" type="presParOf" srcId="{ED96F5C8-1F96-4745-BFAD-2E193B18CE50}" destId="{B9A967E4-0457-4BA4-82A5-C7F0AEACD74A}" srcOrd="4" destOrd="0" presId="urn:microsoft.com/office/officeart/2005/8/layout/radial5"/>
    <dgm:cxn modelId="{71C4D416-8028-4669-8D9E-39280F932A36}" type="presParOf" srcId="{ED96F5C8-1F96-4745-BFAD-2E193B18CE50}" destId="{980F0596-9418-4474-A422-9AB59376A62A}" srcOrd="5" destOrd="0" presId="urn:microsoft.com/office/officeart/2005/8/layout/radial5"/>
    <dgm:cxn modelId="{A84D2618-50A9-498F-9F83-74CCEDCD1DEA}" type="presParOf" srcId="{980F0596-9418-4474-A422-9AB59376A62A}" destId="{53C78F20-546D-475B-B112-61D95DB4880F}" srcOrd="0" destOrd="0" presId="urn:microsoft.com/office/officeart/2005/8/layout/radial5"/>
    <dgm:cxn modelId="{20EEB3E0-A203-4EA2-931B-644AFFC89936}" type="presParOf" srcId="{ED96F5C8-1F96-4745-BFAD-2E193B18CE50}" destId="{A378F02B-DB66-423D-AE89-FA28DD7D44B8}" srcOrd="6" destOrd="0" presId="urn:microsoft.com/office/officeart/2005/8/layout/radial5"/>
    <dgm:cxn modelId="{F9262C3D-C0F7-4A62-9096-9A148CFDEC86}" type="presParOf" srcId="{ED96F5C8-1F96-4745-BFAD-2E193B18CE50}" destId="{35294870-5051-4D61-871A-FE37BA87A86A}" srcOrd="7" destOrd="0" presId="urn:microsoft.com/office/officeart/2005/8/layout/radial5"/>
    <dgm:cxn modelId="{8E78E59A-107B-4FB1-ACA3-50B9CAC751F6}" type="presParOf" srcId="{35294870-5051-4D61-871A-FE37BA87A86A}" destId="{A0420C6F-74D3-4D1E-8F26-8391CDA6DD16}" srcOrd="0" destOrd="0" presId="urn:microsoft.com/office/officeart/2005/8/layout/radial5"/>
    <dgm:cxn modelId="{92574792-CCCB-4CC0-AF4B-069334CF6956}" type="presParOf" srcId="{ED96F5C8-1F96-4745-BFAD-2E193B18CE50}" destId="{2D586CBD-5527-4FCF-BC18-3E818A27F6D5}" srcOrd="8" destOrd="0" presId="urn:microsoft.com/office/officeart/2005/8/layout/radial5"/>
    <dgm:cxn modelId="{D1C9F9BB-B548-439E-BFBA-0520E001EE01}" type="presParOf" srcId="{ED96F5C8-1F96-4745-BFAD-2E193B18CE50}" destId="{9A6090E8-C2CE-41BD-B1D3-57021AD3115A}" srcOrd="9" destOrd="0" presId="urn:microsoft.com/office/officeart/2005/8/layout/radial5"/>
    <dgm:cxn modelId="{54303969-BE59-4C31-9F38-D4A8F9938F17}" type="presParOf" srcId="{9A6090E8-C2CE-41BD-B1D3-57021AD3115A}" destId="{9D3CC826-9C9A-4040-A04E-E3F9D7BA5809}" srcOrd="0" destOrd="0" presId="urn:microsoft.com/office/officeart/2005/8/layout/radial5"/>
    <dgm:cxn modelId="{F36A95E3-9474-4E7B-82BD-3FCF0CAF5652}" type="presParOf" srcId="{ED96F5C8-1F96-4745-BFAD-2E193B18CE50}" destId="{45B106B7-151B-4DBE-A209-DACC23E7133A}" srcOrd="10" destOrd="0" presId="urn:microsoft.com/office/officeart/2005/8/layout/radial5"/>
    <dgm:cxn modelId="{DCCEFEFD-0406-498C-8E26-DABC567A211D}" type="presParOf" srcId="{ED96F5C8-1F96-4745-BFAD-2E193B18CE50}" destId="{B307744D-790E-439C-8FD5-03682F648B9C}" srcOrd="11" destOrd="0" presId="urn:microsoft.com/office/officeart/2005/8/layout/radial5"/>
    <dgm:cxn modelId="{91B9E6FD-E685-4ADF-BFF5-37B71E311F86}" type="presParOf" srcId="{B307744D-790E-439C-8FD5-03682F648B9C}" destId="{09719FE4-50A0-4547-B179-850B44FBD18F}" srcOrd="0" destOrd="0" presId="urn:microsoft.com/office/officeart/2005/8/layout/radial5"/>
    <dgm:cxn modelId="{570333BB-EED0-4D2E-B839-0A8A3C5F1BFC}" type="presParOf" srcId="{ED96F5C8-1F96-4745-BFAD-2E193B18CE50}" destId="{3B3EBD9F-7A2C-4220-9450-2F88A97E7C83}" srcOrd="12" destOrd="0" presId="urn:microsoft.com/office/officeart/2005/8/layout/radial5"/>
    <dgm:cxn modelId="{E290D90D-CC73-4CF7-A768-13EB15038B83}" type="presParOf" srcId="{ED96F5C8-1F96-4745-BFAD-2E193B18CE50}" destId="{F45F5977-CD17-4D3E-940B-2C0D000B35CA}" srcOrd="13" destOrd="0" presId="urn:microsoft.com/office/officeart/2005/8/layout/radial5"/>
    <dgm:cxn modelId="{FD2955D2-EBED-4FCC-97C8-5C4416A6E80E}" type="presParOf" srcId="{F45F5977-CD17-4D3E-940B-2C0D000B35CA}" destId="{4C5C0C24-126C-4B68-A63B-EABE3AED17AF}" srcOrd="0" destOrd="0" presId="urn:microsoft.com/office/officeart/2005/8/layout/radial5"/>
    <dgm:cxn modelId="{396B9DE9-2D87-44A0-AB98-21C7029BAF8C}" type="presParOf" srcId="{ED96F5C8-1F96-4745-BFAD-2E193B18CE50}" destId="{DAAA4696-F6BF-435C-BD3D-828DF543285A}"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1FAD6-CC35-4032-9A95-8A9C772C82E6}">
      <dsp:nvSpPr>
        <dsp:cNvPr id="0" name=""/>
        <dsp:cNvSpPr/>
      </dsp:nvSpPr>
      <dsp:spPr>
        <a:xfrm>
          <a:off x="2794027" y="2411876"/>
          <a:ext cx="1885950" cy="188595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b="1" u="sng" kern="1200" dirty="0" smtClean="0">
              <a:solidFill>
                <a:schemeClr val="tx1"/>
              </a:solidFill>
            </a:rPr>
            <a:t>TMD</a:t>
          </a:r>
          <a:endParaRPr lang="en-US" sz="4700" b="1" u="sng" kern="1200" dirty="0">
            <a:solidFill>
              <a:schemeClr val="tx1"/>
            </a:solidFill>
          </a:endParaRPr>
        </a:p>
      </dsp:txBody>
      <dsp:txXfrm>
        <a:off x="3070218" y="2688067"/>
        <a:ext cx="1333568" cy="1333568"/>
      </dsp:txXfrm>
    </dsp:sp>
    <dsp:sp modelId="{F36C7C38-AD48-42E2-A22D-65D93F1A9F5A}">
      <dsp:nvSpPr>
        <dsp:cNvPr id="0" name=""/>
        <dsp:cNvSpPr/>
      </dsp:nvSpPr>
      <dsp:spPr>
        <a:xfrm rot="16224311">
          <a:off x="3556757" y="1744724"/>
          <a:ext cx="378729" cy="6412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613165" y="1929777"/>
        <a:ext cx="265110" cy="384733"/>
      </dsp:txXfrm>
    </dsp:sp>
    <dsp:sp modelId="{7951C450-BD46-4301-8A25-CE08AE66142E}">
      <dsp:nvSpPr>
        <dsp:cNvPr id="0" name=""/>
        <dsp:cNvSpPr/>
      </dsp:nvSpPr>
      <dsp:spPr>
        <a:xfrm>
          <a:off x="2906048" y="0"/>
          <a:ext cx="1697355" cy="169735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Nucleon Spin</a:t>
          </a:r>
          <a:endParaRPr lang="en-US" sz="2400" kern="1200" dirty="0"/>
        </a:p>
      </dsp:txBody>
      <dsp:txXfrm>
        <a:off x="3154620" y="248572"/>
        <a:ext cx="1200211" cy="1200211"/>
      </dsp:txXfrm>
    </dsp:sp>
    <dsp:sp modelId="{D1D49B92-EE01-488E-82B8-69DDAE8B7196}">
      <dsp:nvSpPr>
        <dsp:cNvPr id="0" name=""/>
        <dsp:cNvSpPr/>
      </dsp:nvSpPr>
      <dsp:spPr>
        <a:xfrm rot="9862568">
          <a:off x="2238273" y="3393580"/>
          <a:ext cx="427571" cy="6412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2364174" y="3504552"/>
        <a:ext cx="299300" cy="384733"/>
      </dsp:txXfrm>
    </dsp:sp>
    <dsp:sp modelId="{B9A967E4-0457-4BA4-82A5-C7F0AEACD74A}">
      <dsp:nvSpPr>
        <dsp:cNvPr id="0" name=""/>
        <dsp:cNvSpPr/>
      </dsp:nvSpPr>
      <dsp:spPr>
        <a:xfrm>
          <a:off x="385943" y="3205976"/>
          <a:ext cx="1697355" cy="169735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QCD Dynamics</a:t>
          </a:r>
          <a:endParaRPr lang="en-US" sz="3200" kern="1200" dirty="0"/>
        </a:p>
      </dsp:txBody>
      <dsp:txXfrm>
        <a:off x="634515" y="3454548"/>
        <a:ext cx="1200211" cy="1200211"/>
      </dsp:txXfrm>
    </dsp:sp>
    <dsp:sp modelId="{980F0596-9418-4474-A422-9AB59376A62A}">
      <dsp:nvSpPr>
        <dsp:cNvPr id="0" name=""/>
        <dsp:cNvSpPr/>
      </dsp:nvSpPr>
      <dsp:spPr>
        <a:xfrm rot="823196">
          <a:off x="4818889" y="3350411"/>
          <a:ext cx="426283" cy="6412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820713" y="3463490"/>
        <a:ext cx="298398" cy="384733"/>
      </dsp:txXfrm>
    </dsp:sp>
    <dsp:sp modelId="{A378F02B-DB66-423D-AE89-FA28DD7D44B8}">
      <dsp:nvSpPr>
        <dsp:cNvPr id="0" name=""/>
        <dsp:cNvSpPr/>
      </dsp:nvSpPr>
      <dsp:spPr>
        <a:xfrm>
          <a:off x="5410215" y="3121874"/>
          <a:ext cx="1697355" cy="169735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Quark OAM/Spin</a:t>
          </a:r>
          <a:endParaRPr lang="en-US" sz="3200" kern="1200" dirty="0"/>
        </a:p>
      </dsp:txBody>
      <dsp:txXfrm>
        <a:off x="5658787" y="3370446"/>
        <a:ext cx="1200211" cy="1200211"/>
      </dsp:txXfrm>
    </dsp:sp>
    <dsp:sp modelId="{35294870-5051-4D61-871A-FE37BA87A86A}">
      <dsp:nvSpPr>
        <dsp:cNvPr id="0" name=""/>
        <dsp:cNvSpPr/>
      </dsp:nvSpPr>
      <dsp:spPr>
        <a:xfrm rot="3843193">
          <a:off x="4106415" y="4238800"/>
          <a:ext cx="433413" cy="6412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142982" y="4308586"/>
        <a:ext cx="303389" cy="384733"/>
      </dsp:txXfrm>
    </dsp:sp>
    <dsp:sp modelId="{2D586CBD-5527-4FCF-BC18-3E818A27F6D5}">
      <dsp:nvSpPr>
        <dsp:cNvPr id="0" name=""/>
        <dsp:cNvSpPr/>
      </dsp:nvSpPr>
      <dsp:spPr>
        <a:xfrm>
          <a:off x="4030038" y="4852561"/>
          <a:ext cx="1697355" cy="169735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QCD Factorization</a:t>
          </a:r>
          <a:endParaRPr lang="en-US" sz="2800" kern="1200" dirty="0"/>
        </a:p>
      </dsp:txBody>
      <dsp:txXfrm>
        <a:off x="4278610" y="5101133"/>
        <a:ext cx="1200211" cy="1200211"/>
      </dsp:txXfrm>
    </dsp:sp>
    <dsp:sp modelId="{9A6090E8-C2CE-41BD-B1D3-57021AD3115A}">
      <dsp:nvSpPr>
        <dsp:cNvPr id="0" name=""/>
        <dsp:cNvSpPr/>
      </dsp:nvSpPr>
      <dsp:spPr>
        <a:xfrm rot="13098893">
          <a:off x="2454579" y="2196892"/>
          <a:ext cx="445444" cy="6412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2573821" y="2366562"/>
        <a:ext cx="311811" cy="384733"/>
      </dsp:txXfrm>
    </dsp:sp>
    <dsp:sp modelId="{45B106B7-151B-4DBE-A209-DACC23E7133A}">
      <dsp:nvSpPr>
        <dsp:cNvPr id="0" name=""/>
        <dsp:cNvSpPr/>
      </dsp:nvSpPr>
      <dsp:spPr>
        <a:xfrm>
          <a:off x="823127" y="874308"/>
          <a:ext cx="1697355" cy="1697355"/>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3-D Tomography </a:t>
          </a:r>
          <a:endParaRPr lang="en-US" sz="2800" kern="1200" dirty="0"/>
        </a:p>
      </dsp:txBody>
      <dsp:txXfrm>
        <a:off x="1071699" y="1122880"/>
        <a:ext cx="1200211" cy="1200211"/>
      </dsp:txXfrm>
    </dsp:sp>
    <dsp:sp modelId="{B307744D-790E-439C-8FD5-03682F648B9C}">
      <dsp:nvSpPr>
        <dsp:cNvPr id="0" name=""/>
        <dsp:cNvSpPr/>
      </dsp:nvSpPr>
      <dsp:spPr>
        <a:xfrm rot="7096322">
          <a:off x="2856838" y="4239023"/>
          <a:ext cx="464427" cy="6412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2959499" y="4305914"/>
        <a:ext cx="325099" cy="384733"/>
      </dsp:txXfrm>
    </dsp:sp>
    <dsp:sp modelId="{3B3EBD9F-7A2C-4220-9450-2F88A97E7C83}">
      <dsp:nvSpPr>
        <dsp:cNvPr id="0" name=""/>
        <dsp:cNvSpPr/>
      </dsp:nvSpPr>
      <dsp:spPr>
        <a:xfrm>
          <a:off x="1624637" y="4855845"/>
          <a:ext cx="1697355" cy="169735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Lattice QCD</a:t>
          </a:r>
          <a:endParaRPr lang="en-US" sz="2800" kern="1200" dirty="0">
            <a:solidFill>
              <a:schemeClr val="tx1"/>
            </a:solidFill>
          </a:endParaRPr>
        </a:p>
      </dsp:txBody>
      <dsp:txXfrm>
        <a:off x="1873209" y="5104417"/>
        <a:ext cx="1200211" cy="1200211"/>
      </dsp:txXfrm>
    </dsp:sp>
    <dsp:sp modelId="{F45F5977-CD17-4D3E-940B-2C0D000B35CA}">
      <dsp:nvSpPr>
        <dsp:cNvPr id="0" name=""/>
        <dsp:cNvSpPr/>
      </dsp:nvSpPr>
      <dsp:spPr>
        <a:xfrm rot="19497470">
          <a:off x="4597506" y="2306297"/>
          <a:ext cx="354961" cy="6412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607158" y="2465114"/>
        <a:ext cx="248473" cy="384733"/>
      </dsp:txXfrm>
    </dsp:sp>
    <dsp:sp modelId="{DAAA4696-F6BF-435C-BD3D-828DF543285A}">
      <dsp:nvSpPr>
        <dsp:cNvPr id="0" name=""/>
        <dsp:cNvSpPr/>
      </dsp:nvSpPr>
      <dsp:spPr>
        <a:xfrm>
          <a:off x="4903539" y="1092895"/>
          <a:ext cx="1697355" cy="169735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Models</a:t>
          </a:r>
          <a:endParaRPr lang="en-US" sz="2800" kern="1200" dirty="0">
            <a:solidFill>
              <a:schemeClr val="tx1"/>
            </a:solidFill>
          </a:endParaRPr>
        </a:p>
      </dsp:txBody>
      <dsp:txXfrm>
        <a:off x="5152111" y="1341467"/>
        <a:ext cx="1200211" cy="1200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8FB5B-D6B0-462E-B916-DE8189672239}" type="datetimeFigureOut">
              <a:rPr lang="en-US" smtClean="0"/>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BA957-D5D3-49C1-B820-1BEEE1F6DE3A}" type="slidenum">
              <a:rPr lang="en-US" smtClean="0"/>
              <a:t>‹#›</a:t>
            </a:fld>
            <a:endParaRPr lang="en-US"/>
          </a:p>
        </p:txBody>
      </p:sp>
    </p:spTree>
    <p:extLst>
      <p:ext uri="{BB962C8B-B14F-4D97-AF65-F5344CB8AC3E}">
        <p14:creationId xmlns:p14="http://schemas.microsoft.com/office/powerpoint/2010/main" val="320478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Transverse</a:t>
            </a:r>
            <a:r>
              <a:rPr lang="en-US" baseline="0" dirty="0" smtClean="0"/>
              <a:t> + longitudinal</a:t>
            </a:r>
            <a:endParaRPr lang="en-US" dirty="0"/>
          </a:p>
        </p:txBody>
      </p:sp>
      <p:sp>
        <p:nvSpPr>
          <p:cNvPr id="4" name="Slide Number Placeholder 3"/>
          <p:cNvSpPr>
            <a:spLocks noGrp="1"/>
          </p:cNvSpPr>
          <p:nvPr>
            <p:ph type="sldNum" sz="quarter" idx="10"/>
          </p:nvPr>
        </p:nvSpPr>
        <p:spPr/>
        <p:txBody>
          <a:bodyPr/>
          <a:lstStyle/>
          <a:p>
            <a:fld id="{BAACB6D7-DD17-4C5D-9687-AF27B16CBCD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B88D1479-23AA-46C7-86E0-DD3D47AD6A9A}" type="slidenum">
              <a:rPr lang="en-GB"/>
              <a:pPr/>
              <a:t>3</a:t>
            </a:fld>
            <a:endParaRPr lang="en-GB"/>
          </a:p>
        </p:txBody>
      </p:sp>
      <p:sp>
        <p:nvSpPr>
          <p:cNvPr id="573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lIns="91424" tIns="45712" rIns="91424" bIns="45712" anchor="ctr"/>
          <a:lstStyle/>
          <a:p>
            <a:endParaRPr lang="en-US"/>
          </a:p>
        </p:txBody>
      </p:sp>
      <p:sp>
        <p:nvSpPr>
          <p:cNvPr id="57346" name="Rectangle 2"/>
          <p:cNvSpPr txBox="1">
            <a:spLocks noGrp="1" noChangeArrowheads="1"/>
          </p:cNvSpPr>
          <p:nvPr>
            <p:ph type="body"/>
          </p:nvPr>
        </p:nvSpPr>
        <p:spPr bwMode="auto">
          <a:xfrm>
            <a:off x="685802" y="4343402"/>
            <a:ext cx="5480050" cy="4108450"/>
          </a:xfrm>
          <a:prstGeom prst="rect">
            <a:avLst/>
          </a:prstGeom>
          <a:noFill/>
          <a:ln>
            <a:round/>
            <a:headEnd/>
            <a:tailEnd/>
          </a:ln>
        </p:spPr>
        <p:txBody>
          <a:bodyPr wrap="none" anchor="ctr"/>
          <a:lstStyle/>
          <a:p>
            <a:r>
              <a:rPr lang="en-US" dirty="0" smtClean="0"/>
              <a:t>Explain a little</a:t>
            </a:r>
            <a:r>
              <a:rPr lang="en-US" baseline="0" dirty="0" smtClean="0"/>
              <a:t> bit more SIDIS,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Arial" pitchFamily="34" charset="0"/>
              <a:buNone/>
            </a:pPr>
            <a:r>
              <a:rPr lang="en-US" dirty="0" smtClean="0"/>
              <a:t>Collinear</a:t>
            </a:r>
            <a:r>
              <a:rPr lang="en-US" baseline="0" dirty="0" smtClean="0"/>
              <a:t> PDF</a:t>
            </a:r>
          </a:p>
          <a:p>
            <a:pPr>
              <a:buFont typeface="Arial" pitchFamily="34" charset="0"/>
              <a:buNone/>
            </a:pPr>
            <a:r>
              <a:rPr lang="en-US" baseline="0" dirty="0" smtClean="0"/>
              <a:t>Explain the directions of TMDs, slow down! Explain x and y</a:t>
            </a:r>
          </a:p>
          <a:p>
            <a:pPr>
              <a:buFont typeface="Arial" pitchFamily="34" charset="0"/>
              <a:buNone/>
            </a:pPr>
            <a:r>
              <a:rPr lang="en-US" baseline="0" dirty="0" smtClean="0"/>
              <a:t>Explain more correlation.</a:t>
            </a:r>
            <a:endParaRPr lang="en-US" dirty="0"/>
          </a:p>
        </p:txBody>
      </p:sp>
      <p:sp>
        <p:nvSpPr>
          <p:cNvPr id="4" name="灯片编号占位符 3"/>
          <p:cNvSpPr>
            <a:spLocks noGrp="1"/>
          </p:cNvSpPr>
          <p:nvPr>
            <p:ph type="sldNum" sz="quarter" idx="10"/>
          </p:nvPr>
        </p:nvSpPr>
        <p:spPr/>
        <p:txBody>
          <a:bodyPr/>
          <a:lstStyle/>
          <a:p>
            <a:fld id="{81D27BB4-7507-496B-A596-4501E78419B6}"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367450-7847-4B3D-8719-39D1B6C665FC}" type="datetime1">
              <a:rPr lang="en-US" smtClean="0"/>
              <a:t>4/12/2012</a:t>
            </a:fld>
            <a:endParaRPr lang="en-US"/>
          </a:p>
        </p:txBody>
      </p:sp>
      <p:sp>
        <p:nvSpPr>
          <p:cNvPr id="5" name="Footer Placeholder 4"/>
          <p:cNvSpPr>
            <a:spLocks noGrp="1"/>
          </p:cNvSpPr>
          <p:nvPr>
            <p:ph type="ftr" sz="quarter" idx="11"/>
          </p:nvPr>
        </p:nvSpPr>
        <p:spPr/>
        <p:txBody>
          <a:bodyPr/>
          <a:lstStyle/>
          <a:p>
            <a:r>
              <a:rPr lang="en-US" smtClean="0"/>
              <a:t>SoLID Collaboration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108F6-4A36-4FEC-8954-013A10AC6007}" type="datetime1">
              <a:rPr lang="en-US" smtClean="0"/>
              <a:t>4/12/2012</a:t>
            </a:fld>
            <a:endParaRPr lang="en-US"/>
          </a:p>
        </p:txBody>
      </p:sp>
      <p:sp>
        <p:nvSpPr>
          <p:cNvPr id="5" name="Footer Placeholder 4"/>
          <p:cNvSpPr>
            <a:spLocks noGrp="1"/>
          </p:cNvSpPr>
          <p:nvPr>
            <p:ph type="ftr" sz="quarter" idx="11"/>
          </p:nvPr>
        </p:nvSpPr>
        <p:spPr/>
        <p:txBody>
          <a:bodyPr/>
          <a:lstStyle/>
          <a:p>
            <a:r>
              <a:rPr lang="en-US" smtClean="0"/>
              <a:t>SoLID Collaboration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A7F72-C55F-4C9F-A8B4-A6A79F680229}" type="datetime1">
              <a:rPr lang="en-US" smtClean="0"/>
              <a:t>4/12/2012</a:t>
            </a:fld>
            <a:endParaRPr lang="en-US"/>
          </a:p>
        </p:txBody>
      </p:sp>
      <p:sp>
        <p:nvSpPr>
          <p:cNvPr id="5" name="Footer Placeholder 4"/>
          <p:cNvSpPr>
            <a:spLocks noGrp="1"/>
          </p:cNvSpPr>
          <p:nvPr>
            <p:ph type="ftr" sz="quarter" idx="11"/>
          </p:nvPr>
        </p:nvSpPr>
        <p:spPr/>
        <p:txBody>
          <a:bodyPr/>
          <a:lstStyle/>
          <a:p>
            <a:r>
              <a:rPr lang="en-US" smtClean="0"/>
              <a:t>SoLID Collaboration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32813" cy="11350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905000"/>
            <a:ext cx="4189413" cy="4186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905000"/>
            <a:ext cx="4191000" cy="201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4073525"/>
            <a:ext cx="4191000" cy="2017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301625" y="6245225"/>
            <a:ext cx="2281238" cy="468313"/>
          </a:xfrm>
        </p:spPr>
        <p:txBody>
          <a:bodyPr/>
          <a:lstStyle>
            <a:lvl1pPr>
              <a:defRPr/>
            </a:lvl1pPr>
          </a:lstStyle>
          <a:p>
            <a:fld id="{0B95EE3F-9F28-4F6D-BB1D-68169D6FCEDB}" type="datetime1">
              <a:rPr lang="en-US" smtClean="0"/>
              <a:t>4/12/2012</a:t>
            </a:fld>
            <a:endParaRPr lang="en-GB"/>
          </a:p>
        </p:txBody>
      </p:sp>
      <p:sp>
        <p:nvSpPr>
          <p:cNvPr id="7" name="Footer Placeholder 6"/>
          <p:cNvSpPr>
            <a:spLocks noGrp="1"/>
          </p:cNvSpPr>
          <p:nvPr>
            <p:ph type="ftr" idx="11"/>
          </p:nvPr>
        </p:nvSpPr>
        <p:spPr>
          <a:xfrm>
            <a:off x="3124200" y="6245225"/>
            <a:ext cx="2887663" cy="468313"/>
          </a:xfrm>
        </p:spPr>
        <p:txBody>
          <a:bodyPr/>
          <a:lstStyle>
            <a:lvl1pPr>
              <a:defRPr/>
            </a:lvl1pPr>
          </a:lstStyle>
          <a:p>
            <a:r>
              <a:rPr lang="en-GB" smtClean="0"/>
              <a:t>SoLID Collaboration Meeting</a:t>
            </a:r>
            <a:endParaRPr lang="en-GB"/>
          </a:p>
        </p:txBody>
      </p:sp>
      <p:sp>
        <p:nvSpPr>
          <p:cNvPr id="8" name="Slide Number Placeholder 7"/>
          <p:cNvSpPr>
            <a:spLocks noGrp="1"/>
          </p:cNvSpPr>
          <p:nvPr>
            <p:ph type="sldNum" idx="12"/>
          </p:nvPr>
        </p:nvSpPr>
        <p:spPr>
          <a:xfrm>
            <a:off x="6553200" y="6245225"/>
            <a:ext cx="2281238" cy="468313"/>
          </a:xfrm>
        </p:spPr>
        <p:txBody>
          <a:bodyPr/>
          <a:lstStyle>
            <a:lvl1pPr>
              <a:defRPr/>
            </a:lvl1pPr>
          </a:lstStyle>
          <a:p>
            <a:fld id="{EE801B82-492C-427C-8F65-E082E0779BD6}" type="slidenum">
              <a:rPr lang="en-GB"/>
              <a:pPr/>
              <a:t>‹#›</a:t>
            </a:fld>
            <a:endParaRPr lang="en-GB"/>
          </a:p>
        </p:txBody>
      </p:sp>
    </p:spTree>
    <p:extLst>
      <p:ext uri="{BB962C8B-B14F-4D97-AF65-F5344CB8AC3E}">
        <p14:creationId xmlns:p14="http://schemas.microsoft.com/office/powerpoint/2010/main" val="344937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C84DA-2E2D-43E8-A3D2-D4F7611416EB}" type="datetime1">
              <a:rPr lang="en-US" smtClean="0"/>
              <a:t>4/12/2012</a:t>
            </a:fld>
            <a:endParaRPr lang="en-US"/>
          </a:p>
        </p:txBody>
      </p:sp>
      <p:sp>
        <p:nvSpPr>
          <p:cNvPr id="5" name="Footer Placeholder 4"/>
          <p:cNvSpPr>
            <a:spLocks noGrp="1"/>
          </p:cNvSpPr>
          <p:nvPr>
            <p:ph type="ftr" sz="quarter" idx="11"/>
          </p:nvPr>
        </p:nvSpPr>
        <p:spPr/>
        <p:txBody>
          <a:bodyPr/>
          <a:lstStyle/>
          <a:p>
            <a:r>
              <a:rPr lang="en-US" smtClean="0"/>
              <a:t>SoLID Collaboration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F8FB8-5FA6-4DE2-989A-501AB7A638F5}" type="datetime1">
              <a:rPr lang="en-US" smtClean="0"/>
              <a:t>4/12/2012</a:t>
            </a:fld>
            <a:endParaRPr lang="en-US"/>
          </a:p>
        </p:txBody>
      </p:sp>
      <p:sp>
        <p:nvSpPr>
          <p:cNvPr id="5" name="Footer Placeholder 4"/>
          <p:cNvSpPr>
            <a:spLocks noGrp="1"/>
          </p:cNvSpPr>
          <p:nvPr>
            <p:ph type="ftr" sz="quarter" idx="11"/>
          </p:nvPr>
        </p:nvSpPr>
        <p:spPr/>
        <p:txBody>
          <a:bodyPr/>
          <a:lstStyle/>
          <a:p>
            <a:r>
              <a:rPr lang="en-US" smtClean="0"/>
              <a:t>SoLID Collaboration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7C0DAC-2D4C-4E99-8E62-7C79B68E64E7}" type="datetime1">
              <a:rPr lang="en-US" smtClean="0"/>
              <a:t>4/12/2012</a:t>
            </a:fld>
            <a:endParaRPr lang="en-US"/>
          </a:p>
        </p:txBody>
      </p:sp>
      <p:sp>
        <p:nvSpPr>
          <p:cNvPr id="6" name="Footer Placeholder 5"/>
          <p:cNvSpPr>
            <a:spLocks noGrp="1"/>
          </p:cNvSpPr>
          <p:nvPr>
            <p:ph type="ftr" sz="quarter" idx="11"/>
          </p:nvPr>
        </p:nvSpPr>
        <p:spPr/>
        <p:txBody>
          <a:bodyPr/>
          <a:lstStyle/>
          <a:p>
            <a:r>
              <a:rPr lang="en-US" smtClean="0"/>
              <a:t>SoLID Collaboration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D1F4C-02BB-4B99-AF02-286DCF09E643}" type="datetime1">
              <a:rPr lang="en-US" smtClean="0"/>
              <a:t>4/12/2012</a:t>
            </a:fld>
            <a:endParaRPr lang="en-US"/>
          </a:p>
        </p:txBody>
      </p:sp>
      <p:sp>
        <p:nvSpPr>
          <p:cNvPr id="8" name="Footer Placeholder 7"/>
          <p:cNvSpPr>
            <a:spLocks noGrp="1"/>
          </p:cNvSpPr>
          <p:nvPr>
            <p:ph type="ftr" sz="quarter" idx="11"/>
          </p:nvPr>
        </p:nvSpPr>
        <p:spPr/>
        <p:txBody>
          <a:bodyPr/>
          <a:lstStyle/>
          <a:p>
            <a:r>
              <a:rPr lang="en-US" smtClean="0"/>
              <a:t>SoLID Collaboration Meeting</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1F627-89B4-4BF6-A1CB-8DB62C14C9C1}" type="datetime1">
              <a:rPr lang="en-US" smtClean="0"/>
              <a:t>4/12/2012</a:t>
            </a:fld>
            <a:endParaRPr lang="en-US"/>
          </a:p>
        </p:txBody>
      </p:sp>
      <p:sp>
        <p:nvSpPr>
          <p:cNvPr id="4" name="Footer Placeholder 3"/>
          <p:cNvSpPr>
            <a:spLocks noGrp="1"/>
          </p:cNvSpPr>
          <p:nvPr>
            <p:ph type="ftr" sz="quarter" idx="11"/>
          </p:nvPr>
        </p:nvSpPr>
        <p:spPr/>
        <p:txBody>
          <a:bodyPr/>
          <a:lstStyle/>
          <a:p>
            <a:r>
              <a:rPr lang="en-US" smtClean="0"/>
              <a:t>SoLID Collaboration Meeting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7F04D-4DDA-42DE-8388-C2F95DD8617E}" type="datetime1">
              <a:rPr lang="en-US" smtClean="0"/>
              <a:t>4/12/2012</a:t>
            </a:fld>
            <a:endParaRPr lang="en-US"/>
          </a:p>
        </p:txBody>
      </p:sp>
      <p:sp>
        <p:nvSpPr>
          <p:cNvPr id="3" name="Footer Placeholder 2"/>
          <p:cNvSpPr>
            <a:spLocks noGrp="1"/>
          </p:cNvSpPr>
          <p:nvPr>
            <p:ph type="ftr" sz="quarter" idx="11"/>
          </p:nvPr>
        </p:nvSpPr>
        <p:spPr/>
        <p:txBody>
          <a:bodyPr/>
          <a:lstStyle/>
          <a:p>
            <a:r>
              <a:rPr lang="en-US" smtClean="0"/>
              <a:t>SoLID Collaboration Meeting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C846A-7C99-4DBB-8534-B6268040EB41}" type="datetime1">
              <a:rPr lang="en-US" smtClean="0"/>
              <a:t>4/12/2012</a:t>
            </a:fld>
            <a:endParaRPr lang="en-US"/>
          </a:p>
        </p:txBody>
      </p:sp>
      <p:sp>
        <p:nvSpPr>
          <p:cNvPr id="6" name="Footer Placeholder 5"/>
          <p:cNvSpPr>
            <a:spLocks noGrp="1"/>
          </p:cNvSpPr>
          <p:nvPr>
            <p:ph type="ftr" sz="quarter" idx="11"/>
          </p:nvPr>
        </p:nvSpPr>
        <p:spPr/>
        <p:txBody>
          <a:bodyPr/>
          <a:lstStyle/>
          <a:p>
            <a:r>
              <a:rPr lang="en-US" smtClean="0"/>
              <a:t>SoLID Collaboration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9B1B0-0948-4C57-A428-1D026FEE5DEB}" type="datetime1">
              <a:rPr lang="en-US" smtClean="0"/>
              <a:t>4/12/2012</a:t>
            </a:fld>
            <a:endParaRPr lang="en-US"/>
          </a:p>
        </p:txBody>
      </p:sp>
      <p:sp>
        <p:nvSpPr>
          <p:cNvPr id="6" name="Footer Placeholder 5"/>
          <p:cNvSpPr>
            <a:spLocks noGrp="1"/>
          </p:cNvSpPr>
          <p:nvPr>
            <p:ph type="ftr" sz="quarter" idx="11"/>
          </p:nvPr>
        </p:nvSpPr>
        <p:spPr/>
        <p:txBody>
          <a:bodyPr/>
          <a:lstStyle/>
          <a:p>
            <a:r>
              <a:rPr lang="en-US" smtClean="0"/>
              <a:t>SoLID Collaboration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870FA-4CB9-4BCF-9F39-32A838A47A51}" type="datetime1">
              <a:rPr lang="en-US" smtClean="0"/>
              <a:t>4/12/2012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SoLID Collaboration Meeting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7.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4.bin"/><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http://springerlink.com/content/p785n2m05m812868/" TargetMode="Externa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640" y="878923"/>
            <a:ext cx="7772400" cy="1470025"/>
          </a:xfrm>
        </p:spPr>
        <p:txBody>
          <a:bodyPr/>
          <a:lstStyle/>
          <a:p>
            <a:r>
              <a:rPr lang="en-US" dirty="0" smtClean="0"/>
              <a:t>Overview of SIDIS</a:t>
            </a:r>
            <a:endParaRPr lang="en-US" dirty="0"/>
          </a:p>
        </p:txBody>
      </p:sp>
      <p:sp>
        <p:nvSpPr>
          <p:cNvPr id="3" name="Subtitle 2"/>
          <p:cNvSpPr>
            <a:spLocks noGrp="1"/>
          </p:cNvSpPr>
          <p:nvPr>
            <p:ph type="subTitle" idx="1"/>
          </p:nvPr>
        </p:nvSpPr>
        <p:spPr>
          <a:xfrm>
            <a:off x="4648200" y="3048000"/>
            <a:ext cx="4182960" cy="1752600"/>
          </a:xfrm>
        </p:spPr>
        <p:txBody>
          <a:bodyPr/>
          <a:lstStyle/>
          <a:p>
            <a:r>
              <a:rPr lang="en-US" dirty="0" err="1" smtClean="0">
                <a:solidFill>
                  <a:schemeClr val="tx1"/>
                </a:solidFill>
              </a:rPr>
              <a:t>Xin</a:t>
            </a:r>
            <a:r>
              <a:rPr lang="en-US" dirty="0" smtClean="0">
                <a:solidFill>
                  <a:schemeClr val="tx1"/>
                </a:solidFill>
              </a:rPr>
              <a:t> </a:t>
            </a:r>
            <a:r>
              <a:rPr lang="en-US" dirty="0" err="1" smtClean="0">
                <a:solidFill>
                  <a:schemeClr val="tx1"/>
                </a:solidFill>
              </a:rPr>
              <a:t>Qian</a:t>
            </a:r>
            <a:endParaRPr lang="en-US" dirty="0" smtClean="0">
              <a:solidFill>
                <a:schemeClr val="tx1"/>
              </a:solidFill>
            </a:endParaRPr>
          </a:p>
          <a:p>
            <a:r>
              <a:rPr lang="en-US" dirty="0" smtClean="0">
                <a:solidFill>
                  <a:schemeClr val="tx1"/>
                </a:solidFill>
              </a:rPr>
              <a:t>Caltech</a:t>
            </a:r>
            <a:endParaRPr lang="en-US" dirty="0">
              <a:solidFill>
                <a:schemeClr val="tx1"/>
              </a:solidFill>
            </a:endParaRPr>
          </a:p>
        </p:txBody>
      </p:sp>
      <p:pic>
        <p:nvPicPr>
          <p:cNvPr id="4" name="Picture 2"/>
          <p:cNvPicPr>
            <a:picLocks noChangeAspect="1" noChangeArrowheads="1"/>
          </p:cNvPicPr>
          <p:nvPr/>
        </p:nvPicPr>
        <p:blipFill>
          <a:blip r:embed="rId2" cstate="print"/>
          <a:srcRect t="13559" b="13559"/>
          <a:stretch>
            <a:fillRect/>
          </a:stretch>
        </p:blipFill>
        <p:spPr bwMode="auto">
          <a:xfrm>
            <a:off x="304800" y="2362200"/>
            <a:ext cx="4199040" cy="31242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SoLID Collaboration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746" y="0"/>
            <a:ext cx="4787153" cy="914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655" y="5007968"/>
            <a:ext cx="1853345" cy="185334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3313"/>
            <a:ext cx="1466850" cy="533400"/>
          </a:xfrm>
          <a:prstGeom prst="rect">
            <a:avLst/>
          </a:prstGeom>
        </p:spPr>
      </p:pic>
    </p:spTree>
    <p:extLst>
      <p:ext uri="{BB962C8B-B14F-4D97-AF65-F5344CB8AC3E}">
        <p14:creationId xmlns:p14="http://schemas.microsoft.com/office/powerpoint/2010/main" val="22417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Update on Resolution</a:t>
            </a:r>
            <a:endParaRPr lang="en-US" dirty="0"/>
          </a:p>
        </p:txBody>
      </p:sp>
      <p:sp>
        <p:nvSpPr>
          <p:cNvPr id="5" name="Subtitle 4"/>
          <p:cNvSpPr>
            <a:spLocks noGrp="1"/>
          </p:cNvSpPr>
          <p:nvPr>
            <p:ph type="subTitle"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SoLID Collaboration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36525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Table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85917396"/>
              </p:ext>
            </p:extLst>
          </p:nvPr>
        </p:nvGraphicFramePr>
        <p:xfrm>
          <a:off x="457200" y="1600200"/>
          <a:ext cx="8229600" cy="4297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r>
                        <a:rPr lang="en-US" dirty="0" smtClean="0"/>
                        <a:t>Radiation Length</a:t>
                      </a:r>
                      <a:endParaRPr lang="en-US" dirty="0"/>
                    </a:p>
                  </a:txBody>
                  <a:tcPr/>
                </a:tc>
                <a:tc>
                  <a:txBody>
                    <a:bodyPr/>
                    <a:lstStyle/>
                    <a:p>
                      <a:r>
                        <a:rPr lang="en-US" dirty="0" smtClean="0"/>
                        <a:t>Polar Angle</a:t>
                      </a:r>
                      <a:endParaRPr lang="en-US" dirty="0"/>
                    </a:p>
                  </a:txBody>
                  <a:tcPr/>
                </a:tc>
                <a:tc>
                  <a:txBody>
                    <a:bodyPr/>
                    <a:lstStyle/>
                    <a:p>
                      <a:r>
                        <a:rPr lang="en-US" dirty="0" smtClean="0"/>
                        <a:t>Azimuthal Angle</a:t>
                      </a:r>
                      <a:endParaRPr lang="en-US" dirty="0"/>
                    </a:p>
                  </a:txBody>
                  <a:tcPr/>
                </a:tc>
                <a:tc>
                  <a:txBody>
                    <a:bodyPr/>
                    <a:lstStyle/>
                    <a:p>
                      <a:r>
                        <a:rPr lang="en-US" dirty="0" smtClean="0"/>
                        <a:t>Momentum</a:t>
                      </a:r>
                      <a:endParaRPr lang="en-US" dirty="0"/>
                    </a:p>
                  </a:txBody>
                  <a:tcPr/>
                </a:tc>
              </a:tr>
              <a:tr h="370840">
                <a:tc>
                  <a:txBody>
                    <a:bodyPr/>
                    <a:lstStyle/>
                    <a:p>
                      <a:r>
                        <a:rPr lang="en-US" dirty="0" smtClean="0"/>
                        <a:t>1 mm Cell Wall + 2 m Air before </a:t>
                      </a:r>
                      <a:r>
                        <a:rPr lang="en-US" dirty="0" err="1" smtClean="0"/>
                        <a:t>SoLID</a:t>
                      </a:r>
                      <a:endParaRPr lang="en-US" dirty="0"/>
                    </a:p>
                  </a:txBody>
                  <a:tcPr/>
                </a:tc>
                <a:tc>
                  <a:txBody>
                    <a:bodyPr/>
                    <a:lstStyle/>
                    <a:p>
                      <a:r>
                        <a:rPr lang="en-US" dirty="0" smtClean="0"/>
                        <a:t>3.7% @ 15 degrees</a:t>
                      </a:r>
                      <a:endParaRPr lang="en-US" dirty="0"/>
                    </a:p>
                  </a:txBody>
                  <a:tcPr/>
                </a:tc>
                <a:tc>
                  <a:txBody>
                    <a:bodyPr/>
                    <a:lstStyle/>
                    <a:p>
                      <a:r>
                        <a:rPr lang="en-US" dirty="0" smtClean="0"/>
                        <a:t>1.6 </a:t>
                      </a:r>
                      <a:r>
                        <a:rPr lang="en-US" dirty="0" err="1" smtClean="0"/>
                        <a:t>mr</a:t>
                      </a:r>
                      <a:endParaRPr lang="en-US" dirty="0"/>
                    </a:p>
                  </a:txBody>
                  <a:tcPr/>
                </a:tc>
                <a:tc>
                  <a:txBody>
                    <a:bodyPr/>
                    <a:lstStyle/>
                    <a:p>
                      <a:r>
                        <a:rPr lang="en-US" dirty="0" smtClean="0"/>
                        <a:t> 6.2 </a:t>
                      </a:r>
                      <a:r>
                        <a:rPr lang="en-US" dirty="0" err="1" smtClean="0"/>
                        <a:t>mr</a:t>
                      </a:r>
                      <a:endParaRPr lang="en-US" dirty="0"/>
                    </a:p>
                  </a:txBody>
                  <a:tcPr/>
                </a:tc>
                <a:tc>
                  <a:txBody>
                    <a:bodyPr/>
                    <a:lstStyle/>
                    <a:p>
                      <a:r>
                        <a:rPr lang="en-US" dirty="0" smtClean="0"/>
                        <a:t>Resulting ~0.2% @ 4.4 </a:t>
                      </a:r>
                      <a:r>
                        <a:rPr lang="en-US" dirty="0" err="1" smtClean="0"/>
                        <a:t>GeV</a:t>
                      </a:r>
                      <a:r>
                        <a:rPr lang="en-US" dirty="0" smtClean="0"/>
                        <a:t> calibration</a:t>
                      </a:r>
                      <a:endParaRPr lang="en-US" dirty="0"/>
                    </a:p>
                  </a:txBody>
                  <a:tcPr/>
                </a:tc>
              </a:tr>
              <a:tr h="370840">
                <a:tc>
                  <a:txBody>
                    <a:bodyPr/>
                    <a:lstStyle/>
                    <a:p>
                      <a:r>
                        <a:rPr lang="en-US" dirty="0" smtClean="0"/>
                        <a:t>No GEM</a:t>
                      </a:r>
                      <a:r>
                        <a:rPr lang="en-US" baseline="0" dirty="0" smtClean="0"/>
                        <a:t> position resolution</a:t>
                      </a:r>
                      <a:endParaRPr lang="en-US" dirty="0"/>
                    </a:p>
                  </a:txBody>
                  <a:tcPr/>
                </a:tc>
                <a:tc>
                  <a:txBody>
                    <a:bodyPr/>
                    <a:lstStyle/>
                    <a:p>
                      <a:r>
                        <a:rPr lang="en-US" dirty="0" smtClean="0"/>
                        <a:t>N/A</a:t>
                      </a:r>
                      <a:endParaRPr lang="en-US" dirty="0"/>
                    </a:p>
                  </a:txBody>
                  <a:tcPr/>
                </a:tc>
                <a:tc>
                  <a:txBody>
                    <a:bodyPr/>
                    <a:lstStyle/>
                    <a:p>
                      <a:r>
                        <a:rPr lang="en-US" dirty="0" smtClean="0"/>
                        <a:t>0.1 </a:t>
                      </a:r>
                      <a:r>
                        <a:rPr lang="en-US" dirty="0" err="1" smtClean="0"/>
                        <a:t>mr</a:t>
                      </a:r>
                      <a:endParaRPr lang="en-US" dirty="0"/>
                    </a:p>
                  </a:txBody>
                  <a:tcPr/>
                </a:tc>
                <a:tc>
                  <a:txBody>
                    <a:bodyPr/>
                    <a:lstStyle/>
                    <a:p>
                      <a:r>
                        <a:rPr lang="en-US" dirty="0" smtClean="0"/>
                        <a:t>3 </a:t>
                      </a:r>
                      <a:r>
                        <a:rPr lang="en-US" dirty="0" err="1" smtClean="0"/>
                        <a:t>mr</a:t>
                      </a:r>
                      <a:endParaRPr lang="en-US" dirty="0"/>
                    </a:p>
                  </a:txBody>
                  <a:tcPr/>
                </a:tc>
                <a:tc>
                  <a:txBody>
                    <a:bodyPr/>
                    <a:lstStyle/>
                    <a:p>
                      <a:r>
                        <a:rPr lang="en-US" dirty="0" smtClean="0"/>
                        <a:t>0.5%</a:t>
                      </a:r>
                      <a:endParaRPr lang="en-US" dirty="0"/>
                    </a:p>
                  </a:txBody>
                  <a:tcPr/>
                </a:tc>
              </a:tr>
              <a:tr h="370840">
                <a:tc>
                  <a:txBody>
                    <a:bodyPr/>
                    <a:lstStyle/>
                    <a:p>
                      <a:r>
                        <a:rPr lang="en-US" dirty="0" smtClean="0"/>
                        <a:t>100 um + 10 degree readout</a:t>
                      </a:r>
                      <a:endParaRPr lang="en-US" dirty="0"/>
                    </a:p>
                  </a:txBody>
                  <a:tcPr/>
                </a:tc>
                <a:tc>
                  <a:txBody>
                    <a:bodyPr/>
                    <a:lstStyle/>
                    <a:p>
                      <a:r>
                        <a:rPr lang="en-US" dirty="0" smtClean="0"/>
                        <a:t>N/A</a:t>
                      </a:r>
                      <a:endParaRPr lang="en-US" dirty="0"/>
                    </a:p>
                  </a:txBody>
                  <a:tcPr/>
                </a:tc>
                <a:tc>
                  <a:txBody>
                    <a:bodyPr/>
                    <a:lstStyle/>
                    <a:p>
                      <a:r>
                        <a:rPr lang="en-US" dirty="0" smtClean="0"/>
                        <a:t>0.6 </a:t>
                      </a:r>
                      <a:r>
                        <a:rPr lang="en-US" dirty="0" err="1" smtClean="0"/>
                        <a:t>mr</a:t>
                      </a:r>
                      <a:endParaRPr lang="en-US" dirty="0"/>
                    </a:p>
                  </a:txBody>
                  <a:tcPr/>
                </a:tc>
                <a:tc>
                  <a:txBody>
                    <a:bodyPr/>
                    <a:lstStyle/>
                    <a:p>
                      <a:r>
                        <a:rPr lang="en-US" dirty="0" smtClean="0"/>
                        <a:t>6mr</a:t>
                      </a:r>
                      <a:endParaRPr lang="en-US" dirty="0"/>
                    </a:p>
                  </a:txBody>
                  <a:tcPr/>
                </a:tc>
                <a:tc>
                  <a:txBody>
                    <a:bodyPr/>
                    <a:lstStyle/>
                    <a:p>
                      <a:r>
                        <a:rPr lang="en-US" dirty="0" smtClean="0"/>
                        <a:t>1.8%</a:t>
                      </a:r>
                      <a:endParaRPr lang="en-US" dirty="0"/>
                    </a:p>
                  </a:txBody>
                  <a:tcPr/>
                </a:tc>
              </a:tr>
              <a:tr h="370840">
                <a:tc>
                  <a:txBody>
                    <a:bodyPr/>
                    <a:lstStyle/>
                    <a:p>
                      <a:r>
                        <a:rPr lang="en-US" dirty="0" smtClean="0"/>
                        <a:t>Additional Multiple scattering</a:t>
                      </a:r>
                      <a:endParaRPr lang="en-US" dirty="0"/>
                    </a:p>
                  </a:txBody>
                  <a:tcPr/>
                </a:tc>
                <a:tc>
                  <a:txBody>
                    <a:bodyPr/>
                    <a:lstStyle/>
                    <a:p>
                      <a:r>
                        <a:rPr lang="en-US" dirty="0" smtClean="0"/>
                        <a:t>0.76%</a:t>
                      </a:r>
                      <a:r>
                        <a:rPr lang="en-US" baseline="0" dirty="0" smtClean="0"/>
                        <a:t> per layer</a:t>
                      </a:r>
                    </a:p>
                    <a:p>
                      <a:r>
                        <a:rPr lang="en-US" baseline="0" dirty="0" smtClean="0"/>
                        <a:t>Equivalent to 170 um smearing</a:t>
                      </a:r>
                      <a:endParaRPr lang="en-US" dirty="0"/>
                    </a:p>
                  </a:txBody>
                  <a:tcPr/>
                </a:tc>
                <a:tc>
                  <a:txBody>
                    <a:bodyPr/>
                    <a:lstStyle/>
                    <a:p>
                      <a:r>
                        <a:rPr lang="en-US" dirty="0" smtClean="0"/>
                        <a:t>0.6 </a:t>
                      </a:r>
                      <a:r>
                        <a:rPr lang="en-US" dirty="0" err="1" smtClean="0"/>
                        <a:t>mr</a:t>
                      </a:r>
                      <a:endParaRPr lang="en-US" dirty="0"/>
                    </a:p>
                  </a:txBody>
                  <a:tcPr/>
                </a:tc>
                <a:tc>
                  <a:txBody>
                    <a:bodyPr/>
                    <a:lstStyle/>
                    <a:p>
                      <a:r>
                        <a:rPr lang="en-US" dirty="0" smtClean="0"/>
                        <a:t>6mr</a:t>
                      </a:r>
                      <a:endParaRPr lang="en-US" dirty="0"/>
                    </a:p>
                  </a:txBody>
                  <a:tcPr/>
                </a:tc>
                <a:tc>
                  <a:txBody>
                    <a:bodyPr/>
                    <a:lstStyle/>
                    <a:p>
                      <a:r>
                        <a:rPr lang="en-US" dirty="0" smtClean="0"/>
                        <a:t>2%</a:t>
                      </a:r>
                      <a:endParaRPr lang="en-US" dirty="0"/>
                    </a:p>
                  </a:txBody>
                  <a:tcPr/>
                </a:tc>
              </a:tr>
            </a:tbl>
          </a:graphicData>
        </a:graphic>
      </p:graphicFrame>
      <p:sp>
        <p:nvSpPr>
          <p:cNvPr id="9" name="Footer Placeholder 8"/>
          <p:cNvSpPr>
            <a:spLocks noGrp="1"/>
          </p:cNvSpPr>
          <p:nvPr>
            <p:ph type="ftr" sz="quarter" idx="11"/>
          </p:nvPr>
        </p:nvSpPr>
        <p:spPr/>
        <p:txBody>
          <a:bodyPr/>
          <a:lstStyle/>
          <a:p>
            <a:r>
              <a:rPr lang="en-US" smtClean="0"/>
              <a:t>SoLID Collaboration Meeting</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56096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No Multiple Scattering vs. Multiple Scattering</a:t>
            </a:r>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12</a:t>
            </a:fld>
            <a:endParaRPr lang="zh-CN" altLang="en-US"/>
          </a:p>
        </p:txBody>
      </p:sp>
      <p:sp>
        <p:nvSpPr>
          <p:cNvPr id="6" name="TextBox 5"/>
          <p:cNvSpPr txBox="1"/>
          <p:nvPr/>
        </p:nvSpPr>
        <p:spPr>
          <a:xfrm>
            <a:off x="4786314" y="1571612"/>
            <a:ext cx="3643338" cy="369332"/>
          </a:xfrm>
          <a:prstGeom prst="rect">
            <a:avLst/>
          </a:prstGeom>
          <a:noFill/>
        </p:spPr>
        <p:txBody>
          <a:bodyPr wrap="square" rtlCol="0">
            <a:spAutoFit/>
          </a:bodyPr>
          <a:lstStyle/>
          <a:p>
            <a:r>
              <a:rPr lang="en-US" dirty="0" smtClean="0"/>
              <a:t>With Multiple Scattering</a:t>
            </a:r>
            <a:endParaRPr lang="en-US" dirty="0"/>
          </a:p>
        </p:txBody>
      </p:sp>
      <p:sp>
        <p:nvSpPr>
          <p:cNvPr id="7" name="TextBox 6"/>
          <p:cNvSpPr txBox="1"/>
          <p:nvPr/>
        </p:nvSpPr>
        <p:spPr>
          <a:xfrm>
            <a:off x="428596" y="1571612"/>
            <a:ext cx="3643338" cy="369332"/>
          </a:xfrm>
          <a:prstGeom prst="rect">
            <a:avLst/>
          </a:prstGeom>
          <a:noFill/>
        </p:spPr>
        <p:txBody>
          <a:bodyPr wrap="square" rtlCol="0">
            <a:spAutoFit/>
          </a:bodyPr>
          <a:lstStyle/>
          <a:p>
            <a:r>
              <a:rPr lang="en-US" dirty="0" smtClean="0"/>
              <a:t>Without Multiple Scattering</a:t>
            </a:r>
            <a:endParaRPr lang="en-US" dirty="0"/>
          </a:p>
        </p:txBody>
      </p:sp>
      <p:pic>
        <p:nvPicPr>
          <p:cNvPr id="8" name="Picture 7" descr="without_mult.gif"/>
          <p:cNvPicPr>
            <a:picLocks noChangeAspect="1"/>
          </p:cNvPicPr>
          <p:nvPr/>
        </p:nvPicPr>
        <p:blipFill>
          <a:blip r:embed="rId2"/>
          <a:stretch>
            <a:fillRect/>
          </a:stretch>
        </p:blipFill>
        <p:spPr>
          <a:xfrm>
            <a:off x="0" y="1928802"/>
            <a:ext cx="4640484" cy="4500570"/>
          </a:xfrm>
          <a:prstGeom prst="rect">
            <a:avLst/>
          </a:prstGeom>
        </p:spPr>
      </p:pic>
      <p:pic>
        <p:nvPicPr>
          <p:cNvPr id="10" name="Picture 9" descr="with_mult.gif"/>
          <p:cNvPicPr>
            <a:picLocks noChangeAspect="1"/>
          </p:cNvPicPr>
          <p:nvPr/>
        </p:nvPicPr>
        <p:blipFill>
          <a:blip r:embed="rId3"/>
          <a:stretch>
            <a:fillRect/>
          </a:stretch>
        </p:blipFill>
        <p:spPr>
          <a:xfrm>
            <a:off x="4503491" y="1928802"/>
            <a:ext cx="4640509" cy="4500594"/>
          </a:xfrm>
          <a:prstGeom prst="rect">
            <a:avLst/>
          </a:prstGeom>
        </p:spPr>
      </p:pic>
      <p:sp>
        <p:nvSpPr>
          <p:cNvPr id="11" name="Rectangle 10"/>
          <p:cNvSpPr/>
          <p:nvPr/>
        </p:nvSpPr>
        <p:spPr>
          <a:xfrm>
            <a:off x="1285852" y="6488668"/>
            <a:ext cx="6286544" cy="369332"/>
          </a:xfrm>
          <a:prstGeom prst="rect">
            <a:avLst/>
          </a:prstGeom>
        </p:spPr>
        <p:txBody>
          <a:bodyPr wrap="square">
            <a:spAutoFit/>
          </a:bodyPr>
          <a:lstStyle/>
          <a:p>
            <a:r>
              <a:rPr lang="en-US" dirty="0" smtClean="0"/>
              <a:t>The effect due to multiple scattering is negligible. </a:t>
            </a:r>
            <a:endParaRPr lang="en-US" dirty="0"/>
          </a:p>
        </p:txBody>
      </p:sp>
      <p:sp>
        <p:nvSpPr>
          <p:cNvPr id="3" name="Footer Placeholder 2"/>
          <p:cNvSpPr>
            <a:spLocks noGrp="1"/>
          </p:cNvSpPr>
          <p:nvPr>
            <p:ph type="ftr" sz="quarter" idx="11"/>
          </p:nvPr>
        </p:nvSpPr>
        <p:spPr/>
        <p:txBody>
          <a:bodyPr/>
          <a:lstStyle/>
          <a:p>
            <a:r>
              <a:rPr lang="en-US" smtClean="0"/>
              <a:t>SoLID Collaboration Meeting</a:t>
            </a:r>
            <a:endParaRPr lang="en-US"/>
          </a:p>
        </p:txBody>
      </p:sp>
    </p:spTree>
    <p:extLst>
      <p:ext uri="{BB962C8B-B14F-4D97-AF65-F5344CB8AC3E}">
        <p14:creationId xmlns:p14="http://schemas.microsoft.com/office/powerpoint/2010/main" val="341424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smtClean="0"/>
              <a:t>Impact on High Level Variables</a:t>
            </a:r>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6" name="TextBox 5"/>
          <p:cNvSpPr txBox="1"/>
          <p:nvPr/>
        </p:nvSpPr>
        <p:spPr>
          <a:xfrm>
            <a:off x="4429124" y="928670"/>
            <a:ext cx="4500594" cy="369332"/>
          </a:xfrm>
          <a:prstGeom prst="rect">
            <a:avLst/>
          </a:prstGeom>
          <a:noFill/>
        </p:spPr>
        <p:txBody>
          <a:bodyPr wrap="square" rtlCol="0">
            <a:spAutoFit/>
          </a:bodyPr>
          <a:lstStyle/>
          <a:p>
            <a:r>
              <a:rPr lang="en-US" dirty="0" smtClean="0"/>
              <a:t>Impact are acceptable. </a:t>
            </a:r>
            <a:endParaRPr lang="en-US" dirty="0"/>
          </a:p>
        </p:txBody>
      </p:sp>
      <p:sp>
        <p:nvSpPr>
          <p:cNvPr id="7" name="TextBox 6"/>
          <p:cNvSpPr txBox="1"/>
          <p:nvPr/>
        </p:nvSpPr>
        <p:spPr>
          <a:xfrm>
            <a:off x="1000100" y="857232"/>
            <a:ext cx="2643206" cy="369332"/>
          </a:xfrm>
          <a:prstGeom prst="rect">
            <a:avLst/>
          </a:prstGeom>
          <a:noFill/>
        </p:spPr>
        <p:txBody>
          <a:bodyPr wrap="square" rtlCol="0">
            <a:spAutoFit/>
          </a:bodyPr>
          <a:lstStyle/>
          <a:p>
            <a:r>
              <a:rPr lang="en-US" dirty="0" smtClean="0"/>
              <a:t>With Target In</a:t>
            </a:r>
            <a:endParaRPr lang="en-US" dirty="0"/>
          </a:p>
        </p:txBody>
      </p:sp>
      <p:pic>
        <p:nvPicPr>
          <p:cNvPr id="8" name="Picture 7" descr="res4.gif"/>
          <p:cNvPicPr>
            <a:picLocks noChangeAspect="1"/>
          </p:cNvPicPr>
          <p:nvPr/>
        </p:nvPicPr>
        <p:blipFill>
          <a:blip r:embed="rId2"/>
          <a:stretch>
            <a:fillRect/>
          </a:stretch>
        </p:blipFill>
        <p:spPr>
          <a:xfrm>
            <a:off x="4500562" y="1643049"/>
            <a:ext cx="3643338" cy="5053073"/>
          </a:xfrm>
          <a:prstGeom prst="rect">
            <a:avLst/>
          </a:prstGeom>
        </p:spPr>
      </p:pic>
      <p:sp>
        <p:nvSpPr>
          <p:cNvPr id="9" name="TextBox 8"/>
          <p:cNvSpPr txBox="1"/>
          <p:nvPr/>
        </p:nvSpPr>
        <p:spPr>
          <a:xfrm>
            <a:off x="4643438" y="1285861"/>
            <a:ext cx="3786214" cy="369332"/>
          </a:xfrm>
          <a:prstGeom prst="rect">
            <a:avLst/>
          </a:prstGeom>
          <a:noFill/>
        </p:spPr>
        <p:txBody>
          <a:bodyPr wrap="square" rtlCol="0">
            <a:spAutoFit/>
          </a:bodyPr>
          <a:lstStyle/>
          <a:p>
            <a:r>
              <a:rPr lang="en-US" dirty="0" smtClean="0"/>
              <a:t>Intrinsic resolution from </a:t>
            </a:r>
            <a:r>
              <a:rPr lang="en-US" dirty="0" err="1" smtClean="0"/>
              <a:t>SoLID</a:t>
            </a:r>
            <a:endParaRPr lang="en-US" dirty="0"/>
          </a:p>
        </p:txBody>
      </p:sp>
      <p:pic>
        <p:nvPicPr>
          <p:cNvPr id="11" name="Content Placeholder 10" descr="res4.gif"/>
          <p:cNvPicPr>
            <a:picLocks noGrp="1" noChangeAspect="1"/>
          </p:cNvPicPr>
          <p:nvPr>
            <p:ph idx="1"/>
          </p:nvPr>
        </p:nvPicPr>
        <p:blipFill>
          <a:blip r:embed="rId3"/>
          <a:stretch>
            <a:fillRect/>
          </a:stretch>
        </p:blipFill>
        <p:spPr>
          <a:xfrm>
            <a:off x="0" y="1285860"/>
            <a:ext cx="3929058" cy="5449347"/>
          </a:xfrm>
        </p:spPr>
      </p:pic>
      <p:sp>
        <p:nvSpPr>
          <p:cNvPr id="3" name="Footer Placeholder 2"/>
          <p:cNvSpPr>
            <a:spLocks noGrp="1"/>
          </p:cNvSpPr>
          <p:nvPr>
            <p:ph type="ftr" sz="quarter" idx="11"/>
          </p:nvPr>
        </p:nvSpPr>
        <p:spPr/>
        <p:txBody>
          <a:bodyPr/>
          <a:lstStyle/>
          <a:p>
            <a:r>
              <a:rPr lang="en-US" smtClean="0"/>
              <a:t>SoLID Collaboration Meeting</a:t>
            </a:r>
            <a:endParaRPr lang="en-US"/>
          </a:p>
        </p:txBody>
      </p:sp>
    </p:spTree>
    <p:extLst>
      <p:ext uri="{BB962C8B-B14F-4D97-AF65-F5344CB8AC3E}">
        <p14:creationId xmlns:p14="http://schemas.microsoft.com/office/powerpoint/2010/main" val="207079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I: About P</a:t>
            </a:r>
            <a:r>
              <a:rPr lang="en-US" baseline="-25000" dirty="0" smtClean="0"/>
              <a:t>T</a:t>
            </a:r>
            <a:r>
              <a:rPr lang="en-US" dirty="0" smtClean="0"/>
              <a:t> resolution</a:t>
            </a:r>
            <a:endParaRPr lang="en-US" dirty="0"/>
          </a:p>
        </p:txBody>
      </p:sp>
      <p:sp>
        <p:nvSpPr>
          <p:cNvPr id="3" name="Content Placeholder 2"/>
          <p:cNvSpPr>
            <a:spLocks noGrp="1"/>
          </p:cNvSpPr>
          <p:nvPr>
            <p:ph idx="1"/>
          </p:nvPr>
        </p:nvSpPr>
        <p:spPr>
          <a:xfrm>
            <a:off x="457200" y="1285860"/>
            <a:ext cx="8229600" cy="4840303"/>
          </a:xfrm>
        </p:spPr>
        <p:txBody>
          <a:bodyPr/>
          <a:lstStyle/>
          <a:p>
            <a:r>
              <a:rPr lang="en-US" dirty="0" smtClean="0"/>
              <a:t>The cross section falls as exp(-bP</a:t>
            </a:r>
            <a:r>
              <a:rPr lang="en-US" baseline="-25000" dirty="0" smtClean="0"/>
              <a:t>T</a:t>
            </a:r>
            <a:r>
              <a:rPr lang="en-US" baseline="30000" dirty="0" smtClean="0"/>
              <a:t>2</a:t>
            </a:r>
            <a:r>
              <a:rPr lang="en-US" dirty="0" smtClean="0"/>
              <a:t>) </a:t>
            </a:r>
          </a:p>
          <a:p>
            <a:r>
              <a:rPr lang="en-US" dirty="0" smtClean="0"/>
              <a:t>The Asymmetry expect to increase as P</a:t>
            </a:r>
            <a:r>
              <a:rPr lang="en-US" baseline="-25000" dirty="0" smtClean="0"/>
              <a:t>T </a:t>
            </a:r>
            <a:r>
              <a:rPr lang="en-US" dirty="0" smtClean="0"/>
              <a:t>(for Collins and </a:t>
            </a:r>
            <a:r>
              <a:rPr lang="en-US" dirty="0" err="1" smtClean="0"/>
              <a:t>Sivers</a:t>
            </a:r>
            <a:r>
              <a:rPr lang="en-US" dirty="0" smtClean="0"/>
              <a:t>)</a:t>
            </a:r>
          </a:p>
          <a:p>
            <a:r>
              <a:rPr lang="en-US" dirty="0" smtClean="0"/>
              <a:t>PT resolution increase</a:t>
            </a:r>
            <a:br>
              <a:rPr lang="en-US" dirty="0" smtClean="0"/>
            </a:br>
            <a:r>
              <a:rPr lang="en-US" dirty="0" smtClean="0"/>
              <a:t>vs. z (shown right)</a:t>
            </a:r>
          </a:p>
          <a:p>
            <a:r>
              <a:rPr lang="en-US" dirty="0" smtClean="0"/>
              <a:t>What about PT</a:t>
            </a:r>
            <a:br>
              <a:rPr lang="en-US" dirty="0" smtClean="0"/>
            </a:br>
            <a:r>
              <a:rPr lang="en-US" dirty="0" smtClean="0"/>
              <a:t>resolution vs. PT?</a:t>
            </a:r>
            <a:br>
              <a:rPr lang="en-US" dirty="0" smtClean="0"/>
            </a:br>
            <a:r>
              <a:rPr lang="en-US" dirty="0" smtClean="0"/>
              <a:t>What about PT2?</a:t>
            </a:r>
          </a:p>
        </p:txBody>
      </p:sp>
      <p:pic>
        <p:nvPicPr>
          <p:cNvPr id="4" name="Content Placeholder 6" descr="res1.gif"/>
          <p:cNvPicPr>
            <a:picLocks noChangeAspect="1"/>
          </p:cNvPicPr>
          <p:nvPr/>
        </p:nvPicPr>
        <p:blipFill>
          <a:blip r:embed="rId2"/>
          <a:srcRect l="-1852" t="65425" r="50000"/>
          <a:stretch>
            <a:fillRect/>
          </a:stretch>
        </p:blipFill>
        <p:spPr>
          <a:xfrm>
            <a:off x="4643438" y="2571744"/>
            <a:ext cx="4071966" cy="3765764"/>
          </a:xfrm>
          <a:prstGeom prst="rect">
            <a:avLst/>
          </a:prstGeom>
        </p:spPr>
      </p:pic>
      <p:sp>
        <p:nvSpPr>
          <p:cNvPr id="5" name="Slide Number Placeholder 4"/>
          <p:cNvSpPr>
            <a:spLocks noGrp="1"/>
          </p:cNvSpPr>
          <p:nvPr>
            <p:ph type="sldNum" sz="quarter" idx="12"/>
          </p:nvPr>
        </p:nvSpPr>
        <p:spPr/>
        <p:txBody>
          <a:bodyPr/>
          <a:lstStyle/>
          <a:p>
            <a:fld id="{0C913308-F349-4B6D-A68A-DD1791B4A57B}" type="slidenum">
              <a:rPr lang="zh-CN" altLang="en-US" smtClean="0"/>
              <a:pPr/>
              <a:t>14</a:t>
            </a:fld>
            <a:endParaRPr lang="zh-CN" altLang="en-US"/>
          </a:p>
        </p:txBody>
      </p:sp>
      <p:sp>
        <p:nvSpPr>
          <p:cNvPr id="6" name="Footer Placeholder 5"/>
          <p:cNvSpPr>
            <a:spLocks noGrp="1"/>
          </p:cNvSpPr>
          <p:nvPr>
            <p:ph type="ftr" sz="quarter" idx="11"/>
          </p:nvPr>
        </p:nvSpPr>
        <p:spPr/>
        <p:txBody>
          <a:bodyPr/>
          <a:lstStyle/>
          <a:p>
            <a:r>
              <a:rPr lang="en-US" altLang="zh-CN" smtClean="0"/>
              <a:t>SoLID Collaboration Meeting</a:t>
            </a:r>
            <a:endParaRPr lang="zh-CN" altLang="en-US"/>
          </a:p>
        </p:txBody>
      </p:sp>
    </p:spTree>
    <p:extLst>
      <p:ext uri="{BB962C8B-B14F-4D97-AF65-F5344CB8AC3E}">
        <p14:creationId xmlns:p14="http://schemas.microsoft.com/office/powerpoint/2010/main" val="205659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res. Vs. PT</a:t>
            </a:r>
            <a:endParaRPr lang="en-US" dirty="0"/>
          </a:p>
        </p:txBody>
      </p:sp>
      <p:pic>
        <p:nvPicPr>
          <p:cNvPr id="4" name="Content Placeholder 3" descr="pt_res1.gif"/>
          <p:cNvPicPr>
            <a:picLocks noGrp="1" noChangeAspect="1"/>
          </p:cNvPicPr>
          <p:nvPr>
            <p:ph idx="1"/>
          </p:nvPr>
        </p:nvPicPr>
        <p:blipFill>
          <a:blip r:embed="rId2"/>
          <a:stretch>
            <a:fillRect/>
          </a:stretch>
        </p:blipFill>
        <p:spPr>
          <a:xfrm>
            <a:off x="3267954" y="2214554"/>
            <a:ext cx="5575992" cy="3781420"/>
          </a:xfrm>
        </p:spPr>
      </p:pic>
      <p:sp>
        <p:nvSpPr>
          <p:cNvPr id="5" name="TextBox 4"/>
          <p:cNvSpPr txBox="1"/>
          <p:nvPr/>
        </p:nvSpPr>
        <p:spPr>
          <a:xfrm>
            <a:off x="285720" y="2285992"/>
            <a:ext cx="2571768" cy="2862322"/>
          </a:xfrm>
          <a:prstGeom prst="rect">
            <a:avLst/>
          </a:prstGeom>
          <a:noFill/>
        </p:spPr>
        <p:txBody>
          <a:bodyPr wrap="square" rtlCol="0">
            <a:spAutoFit/>
          </a:bodyPr>
          <a:lstStyle/>
          <a:p>
            <a:r>
              <a:rPr lang="en-US" dirty="0" smtClean="0"/>
              <a:t>As shown in the right plot, resolution in PT does not have strong dependence with PT.</a:t>
            </a:r>
          </a:p>
          <a:p>
            <a:endParaRPr lang="en-US" dirty="0" smtClean="0"/>
          </a:p>
          <a:p>
            <a:r>
              <a:rPr lang="en-US" dirty="0" smtClean="0"/>
              <a:t>X-axis: PT</a:t>
            </a:r>
          </a:p>
          <a:p>
            <a:r>
              <a:rPr lang="en-US" dirty="0" smtClean="0"/>
              <a:t>Y-axis: mean of abs(</a:t>
            </a:r>
            <a:r>
              <a:rPr lang="en-US" dirty="0" err="1" smtClean="0"/>
              <a:t>pt_smeared</a:t>
            </a:r>
            <a:r>
              <a:rPr lang="en-US" dirty="0" smtClean="0"/>
              <a:t> –</a:t>
            </a:r>
            <a:r>
              <a:rPr lang="en-US" dirty="0" err="1" smtClean="0"/>
              <a:t>pt_true</a:t>
            </a:r>
            <a:r>
              <a:rPr lang="en-US" dirty="0" smtClean="0"/>
              <a:t>) </a:t>
            </a:r>
          </a:p>
          <a:p>
            <a:endParaRPr lang="en-US" dirty="0" smtClean="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15</a:t>
            </a:fld>
            <a:endParaRPr lang="zh-CN" altLang="en-US"/>
          </a:p>
        </p:txBody>
      </p:sp>
      <p:sp>
        <p:nvSpPr>
          <p:cNvPr id="7" name="Footer Placeholder 6"/>
          <p:cNvSpPr>
            <a:spLocks noGrp="1"/>
          </p:cNvSpPr>
          <p:nvPr>
            <p:ph type="ftr" sz="quarter" idx="11"/>
          </p:nvPr>
        </p:nvSpPr>
        <p:spPr/>
        <p:txBody>
          <a:bodyPr/>
          <a:lstStyle/>
          <a:p>
            <a:r>
              <a:rPr lang="en-US" altLang="zh-CN" smtClean="0"/>
              <a:t>SoLID Collaboration Meeting</a:t>
            </a:r>
            <a:endParaRPr lang="zh-CN" altLang="en-US"/>
          </a:p>
        </p:txBody>
      </p:sp>
    </p:spTree>
    <p:extLst>
      <p:ext uri="{BB962C8B-B14F-4D97-AF65-F5344CB8AC3E}">
        <p14:creationId xmlns:p14="http://schemas.microsoft.com/office/powerpoint/2010/main" val="412037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PT2 resolution vs. PT</a:t>
            </a:r>
            <a:endParaRPr lang="en-US" dirty="0"/>
          </a:p>
        </p:txBody>
      </p:sp>
      <p:pic>
        <p:nvPicPr>
          <p:cNvPr id="4" name="Content Placeholder 3" descr="pt2_res1.gif"/>
          <p:cNvPicPr>
            <a:picLocks noGrp="1" noChangeAspect="1"/>
          </p:cNvPicPr>
          <p:nvPr>
            <p:ph idx="1"/>
          </p:nvPr>
        </p:nvPicPr>
        <p:blipFill>
          <a:blip r:embed="rId3"/>
          <a:stretch>
            <a:fillRect/>
          </a:stretch>
        </p:blipFill>
        <p:spPr>
          <a:xfrm>
            <a:off x="3086104" y="1214422"/>
            <a:ext cx="6057896" cy="4108228"/>
          </a:xfrm>
        </p:spPr>
      </p:pic>
      <p:sp>
        <p:nvSpPr>
          <p:cNvPr id="5" name="TextBox 4"/>
          <p:cNvSpPr txBox="1"/>
          <p:nvPr/>
        </p:nvSpPr>
        <p:spPr>
          <a:xfrm>
            <a:off x="357158" y="1142984"/>
            <a:ext cx="2571768" cy="5632311"/>
          </a:xfrm>
          <a:prstGeom prst="rect">
            <a:avLst/>
          </a:prstGeom>
          <a:noFill/>
        </p:spPr>
        <p:txBody>
          <a:bodyPr wrap="square" rtlCol="0">
            <a:spAutoFit/>
          </a:bodyPr>
          <a:lstStyle/>
          <a:p>
            <a:r>
              <a:rPr lang="en-US" dirty="0" smtClean="0"/>
              <a:t>Resolution in PT2 does have strong dependence with PT, because</a:t>
            </a:r>
          </a:p>
          <a:p>
            <a:endParaRPr lang="en-US" dirty="0" smtClean="0"/>
          </a:p>
          <a:p>
            <a:endParaRPr lang="en-US" dirty="0" smtClean="0"/>
          </a:p>
          <a:p>
            <a:endParaRPr lang="en-US" dirty="0" smtClean="0"/>
          </a:p>
          <a:p>
            <a:endParaRPr lang="en-US" dirty="0" smtClean="0"/>
          </a:p>
          <a:p>
            <a:r>
              <a:rPr lang="en-US" dirty="0" smtClean="0"/>
              <a:t>The resolution is suppressed at small PT for PT^2. </a:t>
            </a:r>
          </a:p>
          <a:p>
            <a:endParaRPr lang="en-US" dirty="0" smtClean="0"/>
          </a:p>
          <a:p>
            <a:r>
              <a:rPr lang="en-US" dirty="0" smtClean="0"/>
              <a:t>Therefore, although the cross section drops fast at small PT, the effect of PT resolution is still small.</a:t>
            </a:r>
          </a:p>
          <a:p>
            <a:endParaRPr lang="en-US" dirty="0" smtClean="0"/>
          </a:p>
          <a:p>
            <a:r>
              <a:rPr lang="en-US" dirty="0" smtClean="0"/>
              <a:t>X-axis: PT</a:t>
            </a:r>
          </a:p>
          <a:p>
            <a:r>
              <a:rPr lang="en-US" dirty="0" smtClean="0"/>
              <a:t>Y-axis: mean of difference in smeared pt2 and true pt2. </a:t>
            </a:r>
            <a:endParaRPr lang="en-US" dirty="0"/>
          </a:p>
        </p:txBody>
      </p:sp>
      <p:graphicFrame>
        <p:nvGraphicFramePr>
          <p:cNvPr id="6" name="Object 5"/>
          <p:cNvGraphicFramePr>
            <a:graphicFrameLocks noChangeAspect="1"/>
          </p:cNvGraphicFramePr>
          <p:nvPr/>
        </p:nvGraphicFramePr>
        <p:xfrm>
          <a:off x="142843" y="2143116"/>
          <a:ext cx="2619393" cy="714380"/>
        </p:xfrm>
        <a:graphic>
          <a:graphicData uri="http://schemas.openxmlformats.org/presentationml/2006/ole">
            <mc:AlternateContent xmlns:mc="http://schemas.openxmlformats.org/markup-compatibility/2006">
              <mc:Choice xmlns:v="urn:schemas-microsoft-com:vml" Requires="v">
                <p:oleObj spid="_x0000_s2058" name="公式" r:id="rId4" imgW="838080" imgH="228600" progId="Equation.3">
                  <p:embed/>
                </p:oleObj>
              </mc:Choice>
              <mc:Fallback>
                <p:oleObj name="公式" r:id="rId4" imgW="8380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43" y="2143116"/>
                        <a:ext cx="2619393"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0C913308-F349-4B6D-A68A-DD1791B4A57B}" type="slidenum">
              <a:rPr lang="zh-CN" altLang="en-US" smtClean="0"/>
              <a:pPr/>
              <a:t>16</a:t>
            </a:fld>
            <a:endParaRPr lang="zh-CN" altLang="en-US"/>
          </a:p>
        </p:txBody>
      </p:sp>
      <p:sp>
        <p:nvSpPr>
          <p:cNvPr id="8" name="Footer Placeholder 7"/>
          <p:cNvSpPr>
            <a:spLocks noGrp="1"/>
          </p:cNvSpPr>
          <p:nvPr>
            <p:ph type="ftr" sz="quarter" idx="11"/>
          </p:nvPr>
        </p:nvSpPr>
        <p:spPr/>
        <p:txBody>
          <a:bodyPr/>
          <a:lstStyle/>
          <a:p>
            <a:r>
              <a:rPr lang="en-US" altLang="zh-CN" smtClean="0"/>
              <a:t>SoLID Collaboration Meeting</a:t>
            </a:r>
            <a:endParaRPr lang="zh-CN" altLang="en-US"/>
          </a:p>
        </p:txBody>
      </p:sp>
      <p:sp>
        <p:nvSpPr>
          <p:cNvPr id="10" name="TextBox 9"/>
          <p:cNvSpPr txBox="1"/>
          <p:nvPr/>
        </p:nvSpPr>
        <p:spPr>
          <a:xfrm>
            <a:off x="3214678" y="5357826"/>
            <a:ext cx="5786478" cy="923330"/>
          </a:xfrm>
          <a:prstGeom prst="rect">
            <a:avLst/>
          </a:prstGeom>
          <a:noFill/>
        </p:spPr>
        <p:txBody>
          <a:bodyPr wrap="square" rtlCol="0">
            <a:spAutoFit/>
          </a:bodyPr>
          <a:lstStyle/>
          <a:p>
            <a:r>
              <a:rPr lang="en-US" dirty="0" smtClean="0"/>
              <a:t>Note: this is the simulated PT2 and smeared PT2 (smearing the individual momentum and angles for electrons and </a:t>
            </a:r>
            <a:r>
              <a:rPr lang="en-US" dirty="0" err="1" smtClean="0"/>
              <a:t>pions</a:t>
            </a:r>
            <a:r>
              <a:rPr lang="en-US" dirty="0" smtClean="0"/>
              <a:t>. </a:t>
            </a:r>
            <a:endParaRPr lang="en-US" dirty="0"/>
          </a:p>
        </p:txBody>
      </p:sp>
    </p:spTree>
    <p:extLst>
      <p:ext uri="{BB962C8B-B14F-4D97-AF65-F5344CB8AC3E}">
        <p14:creationId xmlns:p14="http://schemas.microsoft.com/office/powerpoint/2010/main" val="65383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fontScale="90000"/>
          </a:bodyPr>
          <a:lstStyle/>
          <a:p>
            <a:r>
              <a:rPr lang="en-US" dirty="0" smtClean="0"/>
              <a:t>Simulation Results of (</a:t>
            </a:r>
            <a:r>
              <a:rPr lang="en-US" dirty="0" err="1" smtClean="0"/>
              <a:t>N_smear</a:t>
            </a:r>
            <a:r>
              <a:rPr lang="en-US" dirty="0" smtClean="0"/>
              <a:t>/</a:t>
            </a:r>
            <a:r>
              <a:rPr lang="en-US" dirty="0" err="1" smtClean="0"/>
              <a:t>N_nosmear</a:t>
            </a:r>
            <a:r>
              <a:rPr lang="en-US" dirty="0" smtClean="0"/>
              <a:t>)</a:t>
            </a:r>
            <a:endParaRPr lang="en-US" dirty="0"/>
          </a:p>
        </p:txBody>
      </p:sp>
      <p:pic>
        <p:nvPicPr>
          <p:cNvPr id="4" name="Content Placeholder 3" descr="pt2_dis.gif"/>
          <p:cNvPicPr>
            <a:picLocks noGrp="1" noChangeAspect="1"/>
          </p:cNvPicPr>
          <p:nvPr>
            <p:ph idx="1"/>
          </p:nvPr>
        </p:nvPicPr>
        <p:blipFill>
          <a:blip r:embed="rId2"/>
          <a:stretch>
            <a:fillRect/>
          </a:stretch>
        </p:blipFill>
        <p:spPr>
          <a:xfrm>
            <a:off x="278006" y="1142984"/>
            <a:ext cx="8865994" cy="4143404"/>
          </a:xfrm>
        </p:spPr>
      </p:pic>
      <p:sp>
        <p:nvSpPr>
          <p:cNvPr id="5" name="TextBox 4"/>
          <p:cNvSpPr txBox="1"/>
          <p:nvPr/>
        </p:nvSpPr>
        <p:spPr>
          <a:xfrm>
            <a:off x="357158" y="5286388"/>
            <a:ext cx="8501122" cy="923330"/>
          </a:xfrm>
          <a:prstGeom prst="rect">
            <a:avLst/>
          </a:prstGeom>
          <a:noFill/>
        </p:spPr>
        <p:txBody>
          <a:bodyPr wrap="square" rtlCol="0">
            <a:spAutoFit/>
          </a:bodyPr>
          <a:lstStyle/>
          <a:p>
            <a:r>
              <a:rPr lang="en-US" dirty="0" smtClean="0"/>
              <a:t>Here are the real full simulation with smearing on angles and momentum at GEM configuration of 175 um, 12 degrees readout.  Same results as the toy model that we had before.  A small visible effect is shown on the right. </a:t>
            </a:r>
            <a:endParaRPr 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17</a:t>
            </a:fld>
            <a:endParaRPr lang="zh-CN" altLang="en-US"/>
          </a:p>
        </p:txBody>
      </p:sp>
      <p:sp>
        <p:nvSpPr>
          <p:cNvPr id="7" name="Footer Placeholder 6"/>
          <p:cNvSpPr>
            <a:spLocks noGrp="1"/>
          </p:cNvSpPr>
          <p:nvPr>
            <p:ph type="ftr" sz="quarter" idx="11"/>
          </p:nvPr>
        </p:nvSpPr>
        <p:spPr/>
        <p:txBody>
          <a:bodyPr/>
          <a:lstStyle/>
          <a:p>
            <a:r>
              <a:rPr lang="en-US" altLang="zh-CN" smtClean="0"/>
              <a:t>SoLID Collaboration Meeting</a:t>
            </a:r>
            <a:endParaRPr lang="zh-CN" altLang="en-US"/>
          </a:p>
        </p:txBody>
      </p:sp>
      <p:sp>
        <p:nvSpPr>
          <p:cNvPr id="8" name="TextBox 7"/>
          <p:cNvSpPr txBox="1"/>
          <p:nvPr/>
        </p:nvSpPr>
        <p:spPr>
          <a:xfrm>
            <a:off x="1357290" y="3357562"/>
            <a:ext cx="1714512" cy="646331"/>
          </a:xfrm>
          <a:prstGeom prst="rect">
            <a:avLst/>
          </a:prstGeom>
          <a:noFill/>
        </p:spPr>
        <p:txBody>
          <a:bodyPr wrap="square" rtlCol="0">
            <a:spAutoFit/>
          </a:bodyPr>
          <a:lstStyle/>
          <a:p>
            <a:r>
              <a:rPr lang="en-US" dirty="0" smtClean="0"/>
              <a:t>Gaussian Fall Off</a:t>
            </a:r>
            <a:endParaRPr lang="en-US" dirty="0"/>
          </a:p>
        </p:txBody>
      </p:sp>
    </p:spTree>
    <p:extLst>
      <p:ext uri="{BB962C8B-B14F-4D97-AF65-F5344CB8AC3E}">
        <p14:creationId xmlns:p14="http://schemas.microsoft.com/office/powerpoint/2010/main" val="286956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ymmetry_res.gif"/>
          <p:cNvPicPr>
            <a:picLocks noChangeAspect="1"/>
          </p:cNvPicPr>
          <p:nvPr/>
        </p:nvPicPr>
        <p:blipFill>
          <a:blip r:embed="rId2"/>
          <a:stretch>
            <a:fillRect/>
          </a:stretch>
        </p:blipFill>
        <p:spPr>
          <a:xfrm>
            <a:off x="785786" y="2143116"/>
            <a:ext cx="7581900" cy="3543300"/>
          </a:xfrm>
          <a:prstGeom prst="rect">
            <a:avLst/>
          </a:prstGeom>
        </p:spPr>
      </p:pic>
      <p:sp>
        <p:nvSpPr>
          <p:cNvPr id="2" name="Title 1"/>
          <p:cNvSpPr>
            <a:spLocks noGrp="1"/>
          </p:cNvSpPr>
          <p:nvPr>
            <p:ph type="title"/>
          </p:nvPr>
        </p:nvSpPr>
        <p:spPr>
          <a:xfrm>
            <a:off x="428596" y="0"/>
            <a:ext cx="8229600" cy="857232"/>
          </a:xfrm>
        </p:spPr>
        <p:txBody>
          <a:bodyPr/>
          <a:lstStyle/>
          <a:p>
            <a:r>
              <a:rPr lang="en-US" dirty="0" smtClean="0"/>
              <a:t>Estimate of Impact</a:t>
            </a:r>
            <a:endParaRPr lang="en-US" dirty="0"/>
          </a:p>
        </p:txBody>
      </p:sp>
      <p:sp>
        <p:nvSpPr>
          <p:cNvPr id="3" name="Content Placeholder 2"/>
          <p:cNvSpPr>
            <a:spLocks noGrp="1"/>
          </p:cNvSpPr>
          <p:nvPr>
            <p:ph idx="1"/>
          </p:nvPr>
        </p:nvSpPr>
        <p:spPr>
          <a:xfrm>
            <a:off x="457200" y="571480"/>
            <a:ext cx="8229600" cy="5715040"/>
          </a:xfrm>
        </p:spPr>
        <p:txBody>
          <a:bodyPr/>
          <a:lstStyle/>
          <a:p>
            <a:r>
              <a:rPr lang="en-US" dirty="0" smtClean="0"/>
              <a:t>Assume asymmetry is proportional to PT, then we can calculate the asymmetry ratio of two cases, (with smearing and without smearing).</a:t>
            </a:r>
            <a:endParaRPr lang="en-US" dirty="0"/>
          </a:p>
        </p:txBody>
      </p:sp>
      <p:sp>
        <p:nvSpPr>
          <p:cNvPr id="4" name="Footer Placeholder 3"/>
          <p:cNvSpPr>
            <a:spLocks noGrp="1"/>
          </p:cNvSpPr>
          <p:nvPr>
            <p:ph type="ftr" sz="quarter" idx="11"/>
          </p:nvPr>
        </p:nvSpPr>
        <p:spPr/>
        <p:txBody>
          <a:bodyPr/>
          <a:lstStyle/>
          <a:p>
            <a:r>
              <a:rPr lang="en-US" altLang="zh-CN" smtClean="0"/>
              <a:t>SoLID Collaboration Meeting</a:t>
            </a:r>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18</a:t>
            </a:fld>
            <a:endParaRPr lang="zh-CN" altLang="en-US"/>
          </a:p>
        </p:txBody>
      </p:sp>
      <p:sp>
        <p:nvSpPr>
          <p:cNvPr id="7" name="TextBox 6"/>
          <p:cNvSpPr txBox="1"/>
          <p:nvPr/>
        </p:nvSpPr>
        <p:spPr>
          <a:xfrm>
            <a:off x="5214942" y="4214818"/>
            <a:ext cx="2357454" cy="646331"/>
          </a:xfrm>
          <a:prstGeom prst="rect">
            <a:avLst/>
          </a:prstGeom>
          <a:noFill/>
        </p:spPr>
        <p:txBody>
          <a:bodyPr wrap="square" rtlCol="0">
            <a:spAutoFit/>
          </a:bodyPr>
          <a:lstStyle/>
          <a:p>
            <a:r>
              <a:rPr lang="en-US" dirty="0" smtClean="0"/>
              <a:t>Asymmetry ratio</a:t>
            </a:r>
          </a:p>
          <a:p>
            <a:r>
              <a:rPr lang="en-US" dirty="0" err="1" smtClean="0"/>
              <a:t>A_smear</a:t>
            </a:r>
            <a:r>
              <a:rPr lang="en-US" dirty="0" smtClean="0"/>
              <a:t>/</a:t>
            </a:r>
            <a:r>
              <a:rPr lang="en-US" dirty="0" err="1" smtClean="0"/>
              <a:t>A_nosmear</a:t>
            </a:r>
            <a:endParaRPr lang="en-US" dirty="0"/>
          </a:p>
        </p:txBody>
      </p:sp>
      <p:sp>
        <p:nvSpPr>
          <p:cNvPr id="8" name="TextBox 7"/>
          <p:cNvSpPr txBox="1"/>
          <p:nvPr/>
        </p:nvSpPr>
        <p:spPr>
          <a:xfrm>
            <a:off x="1000100" y="5643578"/>
            <a:ext cx="7643866" cy="369332"/>
          </a:xfrm>
          <a:prstGeom prst="rect">
            <a:avLst/>
          </a:prstGeom>
          <a:noFill/>
        </p:spPr>
        <p:txBody>
          <a:bodyPr wrap="square" rtlCol="0">
            <a:spAutoFit/>
          </a:bodyPr>
          <a:lstStyle/>
          <a:p>
            <a:r>
              <a:rPr lang="en-US" dirty="0" smtClean="0"/>
              <a:t>As shown, the effect in asymmetry is smaller than 1% in the region of interests</a:t>
            </a:r>
            <a:r>
              <a:rPr lang="en-US" dirty="0" smtClean="0"/>
              <a:t>,</a:t>
            </a:r>
            <a:endParaRPr lang="en-US" dirty="0" smtClean="0"/>
          </a:p>
        </p:txBody>
      </p:sp>
      <p:cxnSp>
        <p:nvCxnSpPr>
          <p:cNvPr id="10" name="Straight Arrow Connector 9"/>
          <p:cNvCxnSpPr/>
          <p:nvPr/>
        </p:nvCxnSpPr>
        <p:spPr>
          <a:xfrm rot="16200000" flipV="1">
            <a:off x="6107917" y="4750603"/>
            <a:ext cx="214314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39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PV Pion Asymmetry</a:t>
            </a:r>
            <a:endParaRPr lang="en-US"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SoLID Collaboration Meeting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44373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43400" cy="1066800"/>
          </a:xfrm>
        </p:spPr>
        <p:txBody>
          <a:bodyPr>
            <a:normAutofit/>
          </a:bodyPr>
          <a:lstStyle/>
          <a:p>
            <a:r>
              <a:rPr lang="en-US" sz="3200" dirty="0" smtClean="0"/>
              <a:t>Transverse Momentum Dependent PDFs</a:t>
            </a:r>
            <a:endParaRPr lang="en-US" sz="3200" dirty="0"/>
          </a:p>
        </p:txBody>
      </p:sp>
      <p:graphicFrame>
        <p:nvGraphicFramePr>
          <p:cNvPr id="4" name="Content Placeholder 3"/>
          <p:cNvGraphicFramePr>
            <a:graphicFrameLocks noGrp="1"/>
          </p:cNvGraphicFramePr>
          <p:nvPr>
            <p:ph idx="1"/>
          </p:nvPr>
        </p:nvGraphicFramePr>
        <p:xfrm>
          <a:off x="1981200" y="304800"/>
          <a:ext cx="75438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8"/>
          <p:cNvGrpSpPr>
            <a:grpSpLocks/>
          </p:cNvGrpSpPr>
          <p:nvPr/>
        </p:nvGrpSpPr>
        <p:grpSpPr bwMode="auto">
          <a:xfrm>
            <a:off x="0" y="4419983"/>
            <a:ext cx="2432702" cy="2438017"/>
            <a:chOff x="46" y="542"/>
            <a:chExt cx="1615" cy="2316"/>
          </a:xfrm>
        </p:grpSpPr>
        <p:pic>
          <p:nvPicPr>
            <p:cNvPr id="6" name="Picture 16"/>
            <p:cNvPicPr>
              <a:picLocks noChangeAspect="1" noChangeArrowheads="1"/>
            </p:cNvPicPr>
            <p:nvPr/>
          </p:nvPicPr>
          <p:blipFill>
            <a:blip r:embed="rId8" cstate="print"/>
            <a:srcRect/>
            <a:stretch>
              <a:fillRect/>
            </a:stretch>
          </p:blipFill>
          <p:spPr bwMode="auto">
            <a:xfrm>
              <a:off x="46" y="976"/>
              <a:ext cx="1615" cy="1882"/>
            </a:xfrm>
            <a:prstGeom prst="rect">
              <a:avLst/>
            </a:prstGeom>
            <a:noFill/>
            <a:ln w="9525">
              <a:noFill/>
              <a:round/>
              <a:headEnd/>
              <a:tailEnd/>
            </a:ln>
            <a:effectLst/>
          </p:spPr>
        </p:pic>
        <p:sp>
          <p:nvSpPr>
            <p:cNvPr id="7" name="Text Box 9"/>
            <p:cNvSpPr txBox="1">
              <a:spLocks noChangeArrowheads="1"/>
            </p:cNvSpPr>
            <p:nvPr/>
          </p:nvSpPr>
          <p:spPr bwMode="auto">
            <a:xfrm>
              <a:off x="46" y="542"/>
              <a:ext cx="1416" cy="470"/>
            </a:xfrm>
            <a:prstGeom prst="rect">
              <a:avLst/>
            </a:prstGeom>
            <a:solidFill>
              <a:srgbClr val="FFFFFF"/>
            </a:solidFill>
            <a:ln w="9360">
              <a:solidFill>
                <a:srgbClr val="000000"/>
              </a:solidFill>
              <a:miter lim="800000"/>
              <a:headEnd/>
              <a:tailEnd/>
            </a:ln>
            <a:effectLst/>
          </p:spPr>
          <p:txBody>
            <a:bodyPr wrap="square"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2800" dirty="0">
                  <a:solidFill>
                    <a:srgbClr val="000000"/>
                  </a:solidFill>
                </a:rPr>
                <a:t>TMD </a:t>
              </a:r>
              <a:r>
                <a:rPr lang="en-GB" altLang="zh-CN" sz="2800" dirty="0" smtClean="0">
                  <a:solidFill>
                    <a:srgbClr val="000000"/>
                  </a:solidFill>
                </a:rPr>
                <a:t> </a:t>
              </a:r>
              <a:r>
                <a:rPr lang="en-GB" altLang="zh-CN" sz="2400" dirty="0">
                  <a:solidFill>
                    <a:srgbClr val="0066FF"/>
                  </a:solidFill>
                </a:rPr>
                <a:t>f</a:t>
              </a:r>
              <a:r>
                <a:rPr lang="en-GB" altLang="zh-CN" sz="2400" baseline="-25000" dirty="0">
                  <a:solidFill>
                    <a:srgbClr val="0066FF"/>
                  </a:solidFill>
                </a:rPr>
                <a:t>1</a:t>
              </a:r>
              <a:r>
                <a:rPr lang="en-GB" altLang="zh-CN" sz="2400" baseline="30000" dirty="0">
                  <a:solidFill>
                    <a:srgbClr val="000000"/>
                  </a:solidFill>
                </a:rPr>
                <a:t>u</a:t>
              </a:r>
              <a:r>
                <a:rPr lang="en-GB" altLang="zh-CN" sz="2400" dirty="0">
                  <a:solidFill>
                    <a:srgbClr val="000000"/>
                  </a:solidFill>
                </a:rPr>
                <a:t>(</a:t>
              </a:r>
              <a:r>
                <a:rPr lang="en-GB" altLang="zh-CN" sz="2400" dirty="0" err="1">
                  <a:solidFill>
                    <a:srgbClr val="000000"/>
                  </a:solidFill>
                </a:rPr>
                <a:t>x,k</a:t>
              </a:r>
              <a:r>
                <a:rPr lang="en-GB" altLang="zh-CN" sz="2400" baseline="-25000" dirty="0" err="1">
                  <a:solidFill>
                    <a:srgbClr val="000000"/>
                  </a:solidFill>
                </a:rPr>
                <a:t>T</a:t>
              </a:r>
              <a:r>
                <a:rPr lang="en-GB" altLang="zh-CN" sz="2400" dirty="0" smtClean="0">
                  <a:solidFill>
                    <a:srgbClr val="000000"/>
                  </a:solidFill>
                </a:rPr>
                <a:t>)</a:t>
              </a:r>
              <a:r>
                <a:rPr lang="ar-SA" altLang="zh-CN" sz="2800" dirty="0" smtClean="0">
                  <a:solidFill>
                    <a:srgbClr val="000000"/>
                  </a:solidFill>
                  <a:cs typeface="Arial" pitchFamily="34" charset="0"/>
                </a:rPr>
                <a:t>‏</a:t>
              </a:r>
              <a:endParaRPr lang="en-GB" altLang="zh-CN" sz="2800" dirty="0">
                <a:solidFill>
                  <a:srgbClr val="000000"/>
                </a:solidFill>
              </a:endParaRPr>
            </a:p>
          </p:txBody>
        </p:sp>
      </p:grpSp>
      <p:grpSp>
        <p:nvGrpSpPr>
          <p:cNvPr id="5" name="Group 12"/>
          <p:cNvGrpSpPr>
            <a:grpSpLocks/>
          </p:cNvGrpSpPr>
          <p:nvPr/>
        </p:nvGrpSpPr>
        <p:grpSpPr bwMode="auto">
          <a:xfrm>
            <a:off x="76200" y="1066800"/>
            <a:ext cx="2362200" cy="3048000"/>
            <a:chOff x="113" y="2750"/>
            <a:chExt cx="1451" cy="1223"/>
          </a:xfrm>
        </p:grpSpPr>
        <p:pic>
          <p:nvPicPr>
            <p:cNvPr id="9" name="Picture 13"/>
            <p:cNvPicPr>
              <a:picLocks noChangeAspect="1" noChangeArrowheads="1"/>
            </p:cNvPicPr>
            <p:nvPr/>
          </p:nvPicPr>
          <p:blipFill>
            <a:blip r:embed="rId9" cstate="print"/>
            <a:srcRect/>
            <a:stretch>
              <a:fillRect/>
            </a:stretch>
          </p:blipFill>
          <p:spPr bwMode="auto">
            <a:xfrm>
              <a:off x="113" y="2750"/>
              <a:ext cx="1451" cy="1223"/>
            </a:xfrm>
            <a:prstGeom prst="rect">
              <a:avLst/>
            </a:prstGeom>
            <a:noFill/>
            <a:ln w="9525">
              <a:noFill/>
              <a:round/>
              <a:headEnd/>
              <a:tailEnd/>
            </a:ln>
            <a:effectLst/>
          </p:spPr>
        </p:pic>
        <p:sp>
          <p:nvSpPr>
            <p:cNvPr id="10" name="Rectangle 14"/>
            <p:cNvSpPr>
              <a:spLocks noChangeArrowheads="1"/>
            </p:cNvSpPr>
            <p:nvPr/>
          </p:nvSpPr>
          <p:spPr bwMode="auto">
            <a:xfrm>
              <a:off x="1062" y="2866"/>
              <a:ext cx="369" cy="140"/>
            </a:xfrm>
            <a:prstGeom prst="rect">
              <a:avLst/>
            </a:prstGeom>
            <a:solidFill>
              <a:srgbClr val="FFFFFF"/>
            </a:solidFill>
            <a:ln w="9525">
              <a:noFill/>
              <a:round/>
              <a:headEnd/>
              <a:tailEnd/>
            </a:ln>
            <a:effectLst/>
          </p:spPr>
          <p:txBody>
            <a:bodyPr wrap="none" anchor="ctr"/>
            <a:lstStyle/>
            <a:p>
              <a:endParaRPr lang="en-US"/>
            </a:p>
          </p:txBody>
        </p:sp>
      </p:grpSp>
      <p:sp>
        <p:nvSpPr>
          <p:cNvPr id="11" name="TextBox 10"/>
          <p:cNvSpPr txBox="1"/>
          <p:nvPr/>
        </p:nvSpPr>
        <p:spPr>
          <a:xfrm>
            <a:off x="1828800" y="6019800"/>
            <a:ext cx="1600200" cy="646331"/>
          </a:xfrm>
          <a:prstGeom prst="rect">
            <a:avLst/>
          </a:prstGeom>
          <a:noFill/>
        </p:spPr>
        <p:txBody>
          <a:bodyPr wrap="square" rtlCol="0">
            <a:spAutoFit/>
          </a:bodyPr>
          <a:lstStyle/>
          <a:p>
            <a:r>
              <a:rPr lang="en-US" dirty="0" smtClean="0"/>
              <a:t>Longitudinal Direction z</a:t>
            </a:r>
            <a:endParaRPr lang="en-US" dirty="0"/>
          </a:p>
        </p:txBody>
      </p:sp>
      <p:sp>
        <p:nvSpPr>
          <p:cNvPr id="12" name="TextBox 11"/>
          <p:cNvSpPr txBox="1"/>
          <p:nvPr/>
        </p:nvSpPr>
        <p:spPr>
          <a:xfrm>
            <a:off x="152400" y="6211669"/>
            <a:ext cx="1600200" cy="646331"/>
          </a:xfrm>
          <a:prstGeom prst="rect">
            <a:avLst/>
          </a:prstGeom>
          <a:noFill/>
        </p:spPr>
        <p:txBody>
          <a:bodyPr wrap="square" rtlCol="0">
            <a:spAutoFit/>
          </a:bodyPr>
          <a:lstStyle/>
          <a:p>
            <a:r>
              <a:rPr lang="en-US" dirty="0" smtClean="0"/>
              <a:t>Transverse Plane x-y</a:t>
            </a:r>
            <a:endParaRPr lang="en-US"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2</a:t>
            </a:fld>
            <a:endParaRPr lang="en-US"/>
          </a:p>
        </p:txBody>
      </p:sp>
      <p:sp>
        <p:nvSpPr>
          <p:cNvPr id="14" name="Footer Placeholder 13"/>
          <p:cNvSpPr>
            <a:spLocks noGrp="1"/>
          </p:cNvSpPr>
          <p:nvPr>
            <p:ph type="ftr" sz="quarter" idx="11"/>
          </p:nvPr>
        </p:nvSpPr>
        <p:spPr/>
        <p:txBody>
          <a:bodyPr/>
          <a:lstStyle/>
          <a:p>
            <a:r>
              <a:rPr lang="en-US" smtClean="0"/>
              <a:t>SoLID Collaboration Meeting</a:t>
            </a:r>
            <a:endParaRPr lang="en-US"/>
          </a:p>
        </p:txBody>
      </p:sp>
    </p:spTree>
    <p:extLst>
      <p:ext uri="{BB962C8B-B14F-4D97-AF65-F5344CB8AC3E}">
        <p14:creationId xmlns:p14="http://schemas.microsoft.com/office/powerpoint/2010/main" val="679610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 Current</a:t>
            </a:r>
            <a:endParaRPr lang="en-US" dirty="0"/>
          </a:p>
        </p:txBody>
      </p:sp>
      <p:sp>
        <p:nvSpPr>
          <p:cNvPr id="3" name="Content Placeholder 2"/>
          <p:cNvSpPr>
            <a:spLocks noGrp="1"/>
          </p:cNvSpPr>
          <p:nvPr>
            <p:ph idx="1"/>
          </p:nvPr>
        </p:nvSpPr>
        <p:spPr>
          <a:xfrm>
            <a:off x="457200" y="1357298"/>
            <a:ext cx="8229600" cy="4768865"/>
          </a:xfrm>
        </p:spPr>
        <p:txBody>
          <a:bodyPr/>
          <a:lstStyle/>
          <a:p>
            <a:r>
              <a:rPr lang="en-US" dirty="0" smtClean="0"/>
              <a:t>The Asymmetry for PVDIS electron is about 100 </a:t>
            </a:r>
            <a:r>
              <a:rPr lang="en-US" dirty="0" err="1" smtClean="0"/>
              <a:t>ppm</a:t>
            </a:r>
            <a:r>
              <a:rPr lang="en-US" dirty="0" smtClean="0"/>
              <a:t> * Q</a:t>
            </a:r>
            <a:r>
              <a:rPr lang="en-US" baseline="30000" dirty="0" smtClean="0"/>
              <a:t>2</a:t>
            </a:r>
            <a:r>
              <a:rPr lang="en-US" dirty="0" smtClean="0"/>
              <a:t> ~ Q</a:t>
            </a:r>
            <a:r>
              <a:rPr lang="en-US" baseline="30000" dirty="0" smtClean="0"/>
              <a:t>2</a:t>
            </a:r>
            <a:r>
              <a:rPr lang="en-US" dirty="0" smtClean="0"/>
              <a:t>/Mz</a:t>
            </a:r>
            <a:r>
              <a:rPr lang="en-US" baseline="30000" dirty="0" smtClean="0"/>
              <a:t>2</a:t>
            </a:r>
          </a:p>
          <a:p>
            <a:r>
              <a:rPr lang="en-US" dirty="0" smtClean="0"/>
              <a:t>So one also expected that for the single </a:t>
            </a:r>
            <a:r>
              <a:rPr lang="en-US" dirty="0" err="1" smtClean="0"/>
              <a:t>pion</a:t>
            </a:r>
            <a:r>
              <a:rPr lang="en-US" dirty="0" smtClean="0"/>
              <a:t> production, the asymmetry is about Q</a:t>
            </a:r>
            <a:r>
              <a:rPr lang="en-US" baseline="30000" dirty="0" smtClean="0"/>
              <a:t>2</a:t>
            </a:r>
            <a:r>
              <a:rPr lang="en-US" dirty="0" smtClean="0"/>
              <a:t>/Mz</a:t>
            </a:r>
            <a:r>
              <a:rPr lang="en-US" baseline="30000" dirty="0" smtClean="0"/>
              <a:t>2</a:t>
            </a:r>
          </a:p>
          <a:p>
            <a:r>
              <a:rPr lang="en-US" dirty="0" smtClean="0"/>
              <a:t>Then the central question is to calculate the average Q</a:t>
            </a:r>
            <a:r>
              <a:rPr lang="en-US" baseline="30000" dirty="0" smtClean="0"/>
              <a:t>2</a:t>
            </a:r>
            <a:r>
              <a:rPr lang="en-US" dirty="0" smtClean="0"/>
              <a:t> for the </a:t>
            </a:r>
            <a:r>
              <a:rPr lang="en-US" dirty="0" err="1" smtClean="0"/>
              <a:t>eletro-pion</a:t>
            </a:r>
            <a:r>
              <a:rPr lang="en-US" dirty="0" smtClean="0"/>
              <a:t> production.</a:t>
            </a:r>
            <a:endParaRPr lang="en-US" baseline="30000"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extLst>
      <p:ext uri="{BB962C8B-B14F-4D97-AF65-F5344CB8AC3E}">
        <p14:creationId xmlns:p14="http://schemas.microsoft.com/office/powerpoint/2010/main" val="223413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Electro-</a:t>
            </a:r>
            <a:r>
              <a:rPr lang="en-US" dirty="0" err="1" smtClean="0"/>
              <a:t>Pion</a:t>
            </a:r>
            <a:r>
              <a:rPr lang="en-US" dirty="0" smtClean="0"/>
              <a:t> Production</a:t>
            </a:r>
            <a:endParaRPr lang="en-US" dirty="0"/>
          </a:p>
        </p:txBody>
      </p:sp>
      <p:sp>
        <p:nvSpPr>
          <p:cNvPr id="3" name="Content Placeholder 2"/>
          <p:cNvSpPr>
            <a:spLocks noGrp="1"/>
          </p:cNvSpPr>
          <p:nvPr>
            <p:ph idx="1"/>
          </p:nvPr>
        </p:nvSpPr>
        <p:spPr>
          <a:xfrm>
            <a:off x="457200" y="1600200"/>
            <a:ext cx="8229600" cy="5114948"/>
          </a:xfrm>
        </p:spPr>
        <p:txBody>
          <a:bodyPr>
            <a:normAutofit/>
          </a:bodyPr>
          <a:lstStyle/>
          <a:p>
            <a:r>
              <a:rPr lang="en-US" dirty="0" smtClean="0"/>
              <a:t>One can use equivalent </a:t>
            </a:r>
            <a:br>
              <a:rPr lang="en-US" dirty="0" smtClean="0"/>
            </a:br>
            <a:r>
              <a:rPr lang="en-US" dirty="0" smtClean="0"/>
              <a:t>photon flux </a:t>
            </a:r>
          </a:p>
          <a:p>
            <a:endParaRPr lang="en-US" dirty="0" smtClean="0"/>
          </a:p>
          <a:p>
            <a:r>
              <a:rPr lang="en-US" dirty="0" smtClean="0"/>
              <a:t>The average Q2 can be </a:t>
            </a:r>
            <a:br>
              <a:rPr lang="en-US" dirty="0" smtClean="0"/>
            </a:br>
            <a:r>
              <a:rPr lang="en-US" dirty="0" smtClean="0"/>
              <a:t>obtained as</a:t>
            </a:r>
          </a:p>
          <a:p>
            <a:endParaRPr lang="en-US" dirty="0" smtClean="0"/>
          </a:p>
          <a:p>
            <a:endParaRPr lang="en-US" dirty="0" smtClean="0"/>
          </a:p>
          <a:p>
            <a:r>
              <a:rPr lang="en-US" dirty="0" smtClean="0"/>
              <a:t>Here, we assume the same photon-N scattering total cross section.</a:t>
            </a:r>
          </a:p>
        </p:txBody>
      </p:sp>
      <p:graphicFrame>
        <p:nvGraphicFramePr>
          <p:cNvPr id="4" name="Object 3"/>
          <p:cNvGraphicFramePr>
            <a:graphicFrameLocks noChangeAspect="1"/>
          </p:cNvGraphicFramePr>
          <p:nvPr/>
        </p:nvGraphicFramePr>
        <p:xfrm>
          <a:off x="5357818" y="1214422"/>
          <a:ext cx="3286148" cy="2500330"/>
        </p:xfrm>
        <a:graphic>
          <a:graphicData uri="http://schemas.openxmlformats.org/presentationml/2006/ole">
            <mc:AlternateContent xmlns:mc="http://schemas.openxmlformats.org/markup-compatibility/2006">
              <mc:Choice xmlns:v="urn:schemas-microsoft-com:vml" Requires="v">
                <p:oleObj spid="_x0000_s3088" name="公式" r:id="rId3" imgW="1168200" imgH="888840" progId="Equation.3">
                  <p:embed/>
                </p:oleObj>
              </mc:Choice>
              <mc:Fallback>
                <p:oleObj name="公式" r:id="rId3" imgW="116820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8" y="1214422"/>
                        <a:ext cx="3286148" cy="2500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857620" y="4000504"/>
          <a:ext cx="3286148" cy="1314459"/>
        </p:xfrm>
        <a:graphic>
          <a:graphicData uri="http://schemas.openxmlformats.org/presentationml/2006/ole">
            <mc:AlternateContent xmlns:mc="http://schemas.openxmlformats.org/markup-compatibility/2006">
              <mc:Choice xmlns:v="urn:schemas-microsoft-com:vml" Requires="v">
                <p:oleObj spid="_x0000_s3089" name="公式" r:id="rId5" imgW="1396800" imgH="558720" progId="Equation.3">
                  <p:embed/>
                </p:oleObj>
              </mc:Choice>
              <mc:Fallback>
                <p:oleObj name="公式" r:id="rId5" imgW="1396800" imgH="558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0" y="4000504"/>
                        <a:ext cx="3286148" cy="13144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0C913308-F349-4B6D-A68A-DD1791B4A57B}" type="slidenum">
              <a:rPr lang="zh-CN" altLang="en-US" smtClean="0"/>
              <a:pPr/>
              <a:t>21</a:t>
            </a:fld>
            <a:endParaRPr lang="zh-CN" altLang="en-US"/>
          </a:p>
        </p:txBody>
      </p:sp>
    </p:spTree>
    <p:extLst>
      <p:ext uri="{BB962C8B-B14F-4D97-AF65-F5344CB8AC3E}">
        <p14:creationId xmlns:p14="http://schemas.microsoft.com/office/powerpoint/2010/main" val="410262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857232"/>
          </a:xfrm>
        </p:spPr>
        <p:txBody>
          <a:bodyPr/>
          <a:lstStyle/>
          <a:p>
            <a:r>
              <a:rPr lang="en-US" dirty="0" smtClean="0"/>
              <a:t>Simulation</a:t>
            </a:r>
            <a:endParaRPr lang="en-US" dirty="0"/>
          </a:p>
        </p:txBody>
      </p:sp>
      <p:sp>
        <p:nvSpPr>
          <p:cNvPr id="3" name="Content Placeholder 2"/>
          <p:cNvSpPr>
            <a:spLocks noGrp="1"/>
          </p:cNvSpPr>
          <p:nvPr>
            <p:ph idx="1"/>
          </p:nvPr>
        </p:nvSpPr>
        <p:spPr>
          <a:xfrm>
            <a:off x="457200" y="928670"/>
            <a:ext cx="8229600" cy="5197493"/>
          </a:xfrm>
        </p:spPr>
        <p:txBody>
          <a:bodyPr/>
          <a:lstStyle/>
          <a:p>
            <a:r>
              <a:rPr lang="en-US" dirty="0" smtClean="0"/>
              <a:t>Uniform sample electron momentum and solid angle. </a:t>
            </a:r>
          </a:p>
          <a:p>
            <a:r>
              <a:rPr lang="en-US" dirty="0" smtClean="0"/>
              <a:t>Make sure the kinematics permit a </a:t>
            </a:r>
            <a:r>
              <a:rPr lang="en-US" dirty="0" err="1" smtClean="0"/>
              <a:t>pion</a:t>
            </a:r>
            <a:r>
              <a:rPr lang="en-US" dirty="0" smtClean="0"/>
              <a:t> to reach the desired kinematics:</a:t>
            </a:r>
          </a:p>
          <a:p>
            <a:pPr lvl="1"/>
            <a:r>
              <a:rPr lang="en-US" dirty="0" smtClean="0">
                <a:sym typeface="Wingdings" pitchFamily="2" charset="2"/>
              </a:rPr>
              <a:t>12.9 degrees @ 3.66 </a:t>
            </a:r>
            <a:r>
              <a:rPr lang="en-US" dirty="0" err="1" smtClean="0">
                <a:sym typeface="Wingdings" pitchFamily="2" charset="2"/>
              </a:rPr>
              <a:t>GeV</a:t>
            </a:r>
            <a:endParaRPr lang="en-US" dirty="0" smtClean="0">
              <a:sym typeface="Wingdings" pitchFamily="2" charset="2"/>
            </a:endParaRPr>
          </a:p>
          <a:p>
            <a:r>
              <a:rPr lang="en-US" dirty="0" smtClean="0">
                <a:sym typeface="Wingdings" pitchFamily="2" charset="2"/>
              </a:rPr>
              <a:t>Weighted by Gamma Flux and calculate average Q2. </a:t>
            </a:r>
          </a:p>
          <a:p>
            <a:pPr lvl="1"/>
            <a:r>
              <a:rPr lang="en-US" dirty="0" smtClean="0">
                <a:sym typeface="Wingdings" pitchFamily="2" charset="2"/>
              </a:rPr>
              <a:t>Obtained &lt;Q2&gt; ~ 0.264 ~ 32 </a:t>
            </a:r>
            <a:r>
              <a:rPr lang="en-US" dirty="0" err="1" smtClean="0">
                <a:sym typeface="Wingdings" pitchFamily="2" charset="2"/>
              </a:rPr>
              <a:t>ppm</a:t>
            </a:r>
            <a:r>
              <a:rPr lang="en-US" dirty="0" smtClean="0">
                <a:sym typeface="Wingdings" pitchFamily="2" charset="2"/>
              </a:rPr>
              <a:t> </a:t>
            </a:r>
          </a:p>
          <a:p>
            <a:pPr lvl="1"/>
            <a:r>
              <a:rPr lang="en-US" dirty="0" smtClean="0">
                <a:sym typeface="Wingdings" pitchFamily="2" charset="2"/>
              </a:rPr>
              <a:t>Assuming a 120 pm in PVDIS electron for Q2 @ 1 GeV^2. </a:t>
            </a:r>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22</a:t>
            </a:fld>
            <a:endParaRPr lang="zh-CN" altLang="en-US"/>
          </a:p>
        </p:txBody>
      </p:sp>
    </p:spTree>
    <p:extLst>
      <p:ext uri="{BB962C8B-B14F-4D97-AF65-F5344CB8AC3E}">
        <p14:creationId xmlns:p14="http://schemas.microsoft.com/office/powerpoint/2010/main" val="269529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Contribution for Real Photon Production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internal radiation has already been taken into account in previous formula. </a:t>
            </a:r>
          </a:p>
          <a:p>
            <a:r>
              <a:rPr lang="en-US" dirty="0" smtClean="0"/>
              <a:t>The external radiation is 0.5 * 15 / 866 ~0.87%</a:t>
            </a:r>
          </a:p>
          <a:p>
            <a:pPr lvl="1"/>
            <a:r>
              <a:rPr lang="en-US" dirty="0" smtClean="0"/>
              <a:t>Comparing to ~2% effective radiation length, we will have additional dilution of 32 ppm * 2 / (2+0.87) ~ 22 ppm</a:t>
            </a:r>
          </a:p>
          <a:p>
            <a:r>
              <a:rPr lang="en-US" dirty="0" smtClean="0"/>
              <a:t>For 40 cm long target, the external radiation length is about 2.3%, so the dilution is about 0.5. </a:t>
            </a:r>
          </a:p>
          <a:p>
            <a:r>
              <a:rPr lang="en-US" dirty="0" smtClean="0"/>
              <a:t>Same method can be used to estimate the asymmetry of PV Pion for </a:t>
            </a:r>
            <a:r>
              <a:rPr lang="en-US" dirty="0" err="1" smtClean="0"/>
              <a:t>SoLID</a:t>
            </a:r>
            <a:r>
              <a:rPr lang="en-US" dirty="0" smtClean="0"/>
              <a:t>-PVDIS.</a:t>
            </a:r>
            <a:endParaRPr lang="en-US" dirty="0"/>
          </a:p>
        </p:txBody>
      </p:sp>
      <p:sp>
        <p:nvSpPr>
          <p:cNvPr id="4" name="Footer Placeholder 3"/>
          <p:cNvSpPr>
            <a:spLocks noGrp="1"/>
          </p:cNvSpPr>
          <p:nvPr>
            <p:ph type="ftr" sz="quarter" idx="11"/>
          </p:nvPr>
        </p:nvSpPr>
        <p:spPr/>
        <p:txBody>
          <a:bodyPr/>
          <a:lstStyle/>
          <a:p>
            <a:r>
              <a:rPr lang="en-US" smtClean="0"/>
              <a:t>SoLID Collaboration Meeting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18701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4" cstate="print"/>
          <a:srcRect/>
          <a:stretch>
            <a:fillRect/>
          </a:stretch>
        </p:blipFill>
        <p:spPr bwMode="auto">
          <a:xfrm>
            <a:off x="4694238" y="785794"/>
            <a:ext cx="4449762" cy="2751137"/>
          </a:xfrm>
          <a:prstGeom prst="rect">
            <a:avLst/>
          </a:prstGeom>
          <a:noFill/>
          <a:ln w="9525">
            <a:noFill/>
            <a:round/>
            <a:headEnd/>
            <a:tailEnd/>
          </a:ln>
        </p:spPr>
      </p:pic>
      <p:sp>
        <p:nvSpPr>
          <p:cNvPr id="11265" name="Rectangle 1"/>
          <p:cNvSpPr>
            <a:spLocks noGrp="1" noChangeArrowheads="1"/>
          </p:cNvSpPr>
          <p:nvPr>
            <p:ph type="title" idx="4294967295"/>
          </p:nvPr>
        </p:nvSpPr>
        <p:spPr>
          <a:xfrm>
            <a:off x="323850" y="0"/>
            <a:ext cx="8540750" cy="752475"/>
          </a:xfrm>
          <a:ln/>
        </p:spPr>
        <p:txBody>
          <a:bodyPr lIns="90000" tIns="46800" rIns="90000" bIns="4680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3600" dirty="0" smtClean="0">
                <a:solidFill>
                  <a:srgbClr val="007A77"/>
                </a:solidFill>
              </a:rPr>
              <a:t>Golden Channel of TMD: </a:t>
            </a:r>
            <a:r>
              <a:rPr lang="en-GB" altLang="zh-CN" sz="3600" b="1" dirty="0" smtClean="0">
                <a:solidFill>
                  <a:srgbClr val="007A77"/>
                </a:solidFill>
              </a:rPr>
              <a:t>Semi-Inclusive </a:t>
            </a:r>
            <a:r>
              <a:rPr lang="en-GB" altLang="zh-CN" sz="3600" b="1" dirty="0">
                <a:solidFill>
                  <a:srgbClr val="007A77"/>
                </a:solidFill>
              </a:rPr>
              <a:t>DIS</a:t>
            </a:r>
          </a:p>
        </p:txBody>
      </p:sp>
      <p:pic>
        <p:nvPicPr>
          <p:cNvPr id="11268" name="Picture 4"/>
          <p:cNvPicPr>
            <a:picLocks noChangeAspect="1" noChangeArrowheads="1"/>
          </p:cNvPicPr>
          <p:nvPr/>
        </p:nvPicPr>
        <p:blipFill>
          <a:blip r:embed="rId5" cstate="print"/>
          <a:srcRect/>
          <a:stretch>
            <a:fillRect/>
          </a:stretch>
        </p:blipFill>
        <p:spPr bwMode="auto">
          <a:xfrm>
            <a:off x="142844" y="3141663"/>
            <a:ext cx="4427537" cy="2840037"/>
          </a:xfrm>
          <a:prstGeom prst="rect">
            <a:avLst/>
          </a:prstGeom>
          <a:solidFill>
            <a:schemeClr val="bg1"/>
          </a:solidFill>
          <a:ln w="9525">
            <a:noFill/>
            <a:round/>
            <a:headEnd/>
            <a:tailEnd/>
          </a:ln>
          <a:effectLst/>
        </p:spPr>
      </p:pic>
      <p:sp>
        <p:nvSpPr>
          <p:cNvPr id="11270" name="AutoShape 6"/>
          <p:cNvSpPr>
            <a:spLocks noChangeArrowheads="1"/>
          </p:cNvSpPr>
          <p:nvPr/>
        </p:nvSpPr>
        <p:spPr bwMode="auto">
          <a:xfrm>
            <a:off x="647669" y="4149725"/>
            <a:ext cx="1295400" cy="1511300"/>
          </a:xfrm>
          <a:prstGeom prst="hexagon">
            <a:avLst>
              <a:gd name="adj" fmla="val 25000"/>
              <a:gd name="vf" fmla="val 115470"/>
            </a:avLst>
          </a:prstGeom>
          <a:solidFill>
            <a:srgbClr val="FF6600">
              <a:alpha val="21999"/>
            </a:srgbClr>
          </a:solidFill>
          <a:ln w="9360">
            <a:solidFill>
              <a:srgbClr val="007A77"/>
            </a:solidFill>
            <a:miter lim="800000"/>
            <a:headEnd/>
            <a:tailEnd/>
          </a:ln>
          <a:effectLst/>
        </p:spPr>
        <p:txBody>
          <a:bodyPr wrap="none" anchor="ctr"/>
          <a:lstStyle/>
          <a:p>
            <a:endParaRPr lang="en-US"/>
          </a:p>
        </p:txBody>
      </p:sp>
      <p:sp>
        <p:nvSpPr>
          <p:cNvPr id="11271" name="AutoShape 7"/>
          <p:cNvSpPr>
            <a:spLocks noChangeArrowheads="1"/>
          </p:cNvSpPr>
          <p:nvPr/>
        </p:nvSpPr>
        <p:spPr bwMode="auto">
          <a:xfrm>
            <a:off x="1079469" y="5734050"/>
            <a:ext cx="215900" cy="358775"/>
          </a:xfrm>
          <a:prstGeom prst="upArrow">
            <a:avLst>
              <a:gd name="adj1" fmla="val 50000"/>
              <a:gd name="adj2" fmla="val 41544"/>
            </a:avLst>
          </a:prstGeom>
          <a:solidFill>
            <a:srgbClr val="EBF7FF"/>
          </a:solidFill>
          <a:ln w="9360">
            <a:solidFill>
              <a:srgbClr val="007A77"/>
            </a:solidFill>
            <a:miter lim="800000"/>
            <a:headEnd/>
            <a:tailEnd/>
          </a:ln>
          <a:effectLst/>
        </p:spPr>
        <p:txBody>
          <a:bodyPr wrap="none" anchor="ctr"/>
          <a:lstStyle/>
          <a:p>
            <a:endParaRPr lang="en-US"/>
          </a:p>
        </p:txBody>
      </p:sp>
      <p:sp>
        <p:nvSpPr>
          <p:cNvPr id="11272" name="Text Box 8"/>
          <p:cNvSpPr txBox="1">
            <a:spLocks noChangeArrowheads="1"/>
          </p:cNvSpPr>
          <p:nvPr/>
        </p:nvSpPr>
        <p:spPr bwMode="auto">
          <a:xfrm>
            <a:off x="577819" y="6021388"/>
            <a:ext cx="2286000" cy="603250"/>
          </a:xfrm>
          <a:prstGeom prst="rect">
            <a:avLst/>
          </a:prstGeom>
          <a:solidFill>
            <a:srgbClr val="FFFFFF"/>
          </a:solidFill>
          <a:ln w="9525">
            <a:noFill/>
            <a:round/>
            <a:headEnd/>
            <a:tailEnd/>
          </a:ln>
          <a:effectLst/>
        </p:spPr>
        <p:txBody>
          <a:bodyPr wrap="none"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7A77"/>
                </a:solidFill>
              </a:rPr>
              <a:t>Parton distribution </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7A77"/>
                </a:solidFill>
              </a:rPr>
              <a:t>function (PDF)</a:t>
            </a:r>
            <a:r>
              <a:rPr lang="ar-SA" b="1">
                <a:solidFill>
                  <a:srgbClr val="007A77"/>
                </a:solidFill>
                <a:cs typeface="Arial" pitchFamily="34" charset="0"/>
              </a:rPr>
              <a:t>‏</a:t>
            </a:r>
            <a:endParaRPr lang="en-GB" b="1">
              <a:solidFill>
                <a:srgbClr val="007A77"/>
              </a:solidFill>
            </a:endParaRPr>
          </a:p>
        </p:txBody>
      </p:sp>
      <p:sp>
        <p:nvSpPr>
          <p:cNvPr id="11273" name="AutoShape 9"/>
          <p:cNvSpPr>
            <a:spLocks noChangeArrowheads="1"/>
          </p:cNvSpPr>
          <p:nvPr/>
        </p:nvSpPr>
        <p:spPr bwMode="auto">
          <a:xfrm>
            <a:off x="3095594" y="5445125"/>
            <a:ext cx="576262" cy="792163"/>
          </a:xfrm>
          <a:prstGeom prst="hexagon">
            <a:avLst>
              <a:gd name="adj" fmla="val 25000"/>
              <a:gd name="vf" fmla="val 115470"/>
            </a:avLst>
          </a:prstGeom>
          <a:solidFill>
            <a:srgbClr val="3366FF">
              <a:alpha val="23000"/>
            </a:srgbClr>
          </a:solidFill>
          <a:ln w="9360">
            <a:solidFill>
              <a:srgbClr val="007A77"/>
            </a:solidFill>
            <a:miter lim="800000"/>
            <a:headEnd/>
            <a:tailEnd/>
          </a:ln>
          <a:effectLst/>
        </p:spPr>
        <p:txBody>
          <a:bodyPr wrap="none" anchor="ctr"/>
          <a:lstStyle/>
          <a:p>
            <a:endParaRPr lang="en-US"/>
          </a:p>
        </p:txBody>
      </p:sp>
      <p:sp>
        <p:nvSpPr>
          <p:cNvPr id="11274" name="AutoShape 10"/>
          <p:cNvSpPr>
            <a:spLocks noChangeArrowheads="1"/>
          </p:cNvSpPr>
          <p:nvPr/>
        </p:nvSpPr>
        <p:spPr bwMode="auto">
          <a:xfrm>
            <a:off x="3240056" y="5013325"/>
            <a:ext cx="287338" cy="360363"/>
          </a:xfrm>
          <a:prstGeom prst="downArrow">
            <a:avLst>
              <a:gd name="adj1" fmla="val 50000"/>
              <a:gd name="adj2" fmla="val 31354"/>
            </a:avLst>
          </a:prstGeom>
          <a:solidFill>
            <a:srgbClr val="EBF7FF"/>
          </a:solidFill>
          <a:ln w="9360">
            <a:solidFill>
              <a:srgbClr val="007A77"/>
            </a:solidFill>
            <a:miter lim="800000"/>
            <a:headEnd/>
            <a:tailEnd/>
          </a:ln>
          <a:effectLst/>
        </p:spPr>
        <p:txBody>
          <a:bodyPr wrap="none" anchor="ctr"/>
          <a:lstStyle/>
          <a:p>
            <a:endParaRPr lang="en-US"/>
          </a:p>
        </p:txBody>
      </p:sp>
      <p:sp>
        <p:nvSpPr>
          <p:cNvPr id="11275" name="Text Box 11"/>
          <p:cNvSpPr txBox="1">
            <a:spLocks noChangeArrowheads="1"/>
          </p:cNvSpPr>
          <p:nvPr/>
        </p:nvSpPr>
        <p:spPr bwMode="auto">
          <a:xfrm>
            <a:off x="3255931" y="4365625"/>
            <a:ext cx="1763713" cy="603250"/>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7A77"/>
                </a:solidFill>
              </a:rPr>
              <a:t>Fragmentation</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7A77"/>
                </a:solidFill>
              </a:rPr>
              <a:t>function (FF)</a:t>
            </a:r>
            <a:r>
              <a:rPr lang="ar-SA" b="1" dirty="0">
                <a:solidFill>
                  <a:srgbClr val="007A77"/>
                </a:solidFill>
                <a:cs typeface="Arial" pitchFamily="34" charset="0"/>
              </a:rPr>
              <a:t>‏</a:t>
            </a:r>
            <a:endParaRPr lang="en-GB" b="1" dirty="0">
              <a:solidFill>
                <a:srgbClr val="007A77"/>
              </a:solidFill>
            </a:endParaRPr>
          </a:p>
        </p:txBody>
      </p:sp>
      <p:sp>
        <p:nvSpPr>
          <p:cNvPr id="21" name="TextBox 20"/>
          <p:cNvSpPr txBox="1"/>
          <p:nvPr/>
        </p:nvSpPr>
        <p:spPr>
          <a:xfrm>
            <a:off x="3190844" y="5791200"/>
            <a:ext cx="306494" cy="369332"/>
          </a:xfrm>
          <a:prstGeom prst="rect">
            <a:avLst/>
          </a:prstGeom>
          <a:noFill/>
        </p:spPr>
        <p:txBody>
          <a:bodyPr wrap="none" rtlCol="0">
            <a:spAutoFit/>
          </a:bodyPr>
          <a:lstStyle/>
          <a:p>
            <a:r>
              <a:rPr lang="en-US" dirty="0" smtClean="0"/>
              <a:t>h</a:t>
            </a:r>
            <a:endParaRPr lang="en-US" dirty="0"/>
          </a:p>
        </p:txBody>
      </p:sp>
      <p:graphicFrame>
        <p:nvGraphicFramePr>
          <p:cNvPr id="24" name="Object 23"/>
          <p:cNvGraphicFramePr>
            <a:graphicFrameLocks noChangeAspect="1"/>
          </p:cNvGraphicFramePr>
          <p:nvPr/>
        </p:nvGraphicFramePr>
        <p:xfrm>
          <a:off x="0" y="785794"/>
          <a:ext cx="4643438" cy="738729"/>
        </p:xfrm>
        <a:graphic>
          <a:graphicData uri="http://schemas.openxmlformats.org/presentationml/2006/ole">
            <mc:AlternateContent xmlns:mc="http://schemas.openxmlformats.org/markup-compatibility/2006">
              <mc:Choice xmlns:v="urn:schemas-microsoft-com:vml" Requires="v">
                <p:oleObj spid="_x0000_s1038" name="Equation" r:id="rId6" imgW="1117440" imgH="177480" progId="Equation.3">
                  <p:embed/>
                </p:oleObj>
              </mc:Choice>
              <mc:Fallback>
                <p:oleObj name="Equation" r:id="rId6" imgW="111744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85794"/>
                        <a:ext cx="4643438" cy="738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Footer Placeholder 17"/>
          <p:cNvSpPr>
            <a:spLocks noGrp="1"/>
          </p:cNvSpPr>
          <p:nvPr>
            <p:ph type="ftr" idx="11"/>
          </p:nvPr>
        </p:nvSpPr>
        <p:spPr>
          <a:xfrm>
            <a:off x="2428844" y="6245225"/>
            <a:ext cx="2887663" cy="468313"/>
          </a:xfrm>
        </p:spPr>
        <p:txBody>
          <a:bodyPr/>
          <a:lstStyle/>
          <a:p>
            <a:r>
              <a:rPr lang="en-GB" smtClean="0"/>
              <a:t>SoLID Collaboration Meeting</a:t>
            </a:r>
            <a:endParaRPr lang="en-GB" dirty="0"/>
          </a:p>
        </p:txBody>
      </p:sp>
      <p:sp>
        <p:nvSpPr>
          <p:cNvPr id="17" name="Slide Number Placeholder 16"/>
          <p:cNvSpPr>
            <a:spLocks noGrp="1"/>
          </p:cNvSpPr>
          <p:nvPr>
            <p:ph type="sldNum" idx="12"/>
          </p:nvPr>
        </p:nvSpPr>
        <p:spPr/>
        <p:txBody>
          <a:bodyPr/>
          <a:lstStyle/>
          <a:p>
            <a:fld id="{EE801B82-492C-427C-8F65-E082E0779BD6}" type="slidenum">
              <a:rPr lang="en-GB" smtClean="0"/>
              <a:pPr/>
              <a:t>3</a:t>
            </a:fld>
            <a:endParaRPr lang="en-GB"/>
          </a:p>
        </p:txBody>
      </p:sp>
      <p:sp>
        <p:nvSpPr>
          <p:cNvPr id="19" name="TextBox 18"/>
          <p:cNvSpPr txBox="1"/>
          <p:nvPr/>
        </p:nvSpPr>
        <p:spPr>
          <a:xfrm>
            <a:off x="285720" y="1571612"/>
            <a:ext cx="4214842" cy="1384995"/>
          </a:xfrm>
          <a:prstGeom prst="rect">
            <a:avLst/>
          </a:prstGeom>
          <a:noFill/>
        </p:spPr>
        <p:txBody>
          <a:bodyPr wrap="square" rtlCol="0">
            <a:spAutoFit/>
          </a:bodyPr>
          <a:lstStyle/>
          <a:p>
            <a:r>
              <a:rPr lang="en-GB" sz="2800" b="1" dirty="0" smtClean="0">
                <a:solidFill>
                  <a:srgbClr val="003399"/>
                </a:solidFill>
              </a:rPr>
              <a:t>h tags struck quark’s </a:t>
            </a:r>
            <a:br>
              <a:rPr lang="en-GB" sz="2800" b="1" dirty="0" smtClean="0">
                <a:solidFill>
                  <a:srgbClr val="003399"/>
                </a:solidFill>
              </a:rPr>
            </a:br>
            <a:r>
              <a:rPr lang="en-GB" sz="2800" b="1" dirty="0" err="1" smtClean="0">
                <a:solidFill>
                  <a:srgbClr val="003399"/>
                </a:solidFill>
              </a:rPr>
              <a:t>flavor</a:t>
            </a:r>
            <a:r>
              <a:rPr lang="en-GB" sz="2800" b="1" dirty="0" smtClean="0">
                <a:solidFill>
                  <a:srgbClr val="003399"/>
                </a:solidFill>
              </a:rPr>
              <a:t>, spin and </a:t>
            </a:r>
            <a:br>
              <a:rPr lang="en-GB" sz="2800" b="1" dirty="0" smtClean="0">
                <a:solidFill>
                  <a:srgbClr val="003399"/>
                </a:solidFill>
              </a:rPr>
            </a:br>
            <a:r>
              <a:rPr lang="en-GB" sz="2800" b="1" dirty="0" smtClean="0">
                <a:solidFill>
                  <a:srgbClr val="003399"/>
                </a:solidFill>
              </a:rPr>
              <a:t>transverse momentum</a:t>
            </a:r>
          </a:p>
        </p:txBody>
      </p:sp>
      <p:sp>
        <p:nvSpPr>
          <p:cNvPr id="22" name="TextBox 21"/>
          <p:cNvSpPr txBox="1"/>
          <p:nvPr/>
        </p:nvSpPr>
        <p:spPr>
          <a:xfrm>
            <a:off x="4857752" y="3714752"/>
            <a:ext cx="4000528" cy="2585323"/>
          </a:xfrm>
          <a:prstGeom prst="rect">
            <a:avLst/>
          </a:prstGeom>
          <a:noFill/>
        </p:spPr>
        <p:txBody>
          <a:bodyPr wrap="square" rtlCol="0">
            <a:spAutoFit/>
          </a:bodyPr>
          <a:lstStyle/>
          <a:p>
            <a:r>
              <a:rPr lang="en-US" sz="2400" dirty="0" smtClean="0">
                <a:solidFill>
                  <a:srgbClr val="FF0000"/>
                </a:solidFill>
              </a:rPr>
              <a:t>z: energy fraction of the leading </a:t>
            </a:r>
            <a:r>
              <a:rPr lang="en-US" sz="2400" dirty="0" err="1" smtClean="0">
                <a:solidFill>
                  <a:srgbClr val="FF0000"/>
                </a:solidFill>
              </a:rPr>
              <a:t>hadron</a:t>
            </a:r>
            <a:r>
              <a:rPr lang="en-US" sz="2400" dirty="0" smtClean="0">
                <a:solidFill>
                  <a:srgbClr val="FF0000"/>
                </a:solidFill>
              </a:rPr>
              <a:t> </a:t>
            </a:r>
            <a:r>
              <a:rPr lang="en-US" sz="2400" dirty="0" err="1" smtClean="0">
                <a:solidFill>
                  <a:srgbClr val="FF0000"/>
                </a:solidFill>
              </a:rPr>
              <a:t>w.r.t</a:t>
            </a:r>
            <a:r>
              <a:rPr lang="en-US" sz="2400" dirty="0" smtClean="0">
                <a:solidFill>
                  <a:srgbClr val="FF0000"/>
                </a:solidFill>
              </a:rPr>
              <a:t> virtual photon’s energy</a:t>
            </a:r>
          </a:p>
          <a:p>
            <a:endParaRPr lang="en-US" sz="2400" dirty="0" smtClean="0"/>
          </a:p>
          <a:p>
            <a:r>
              <a:rPr lang="en-US" sz="2400" dirty="0" smtClean="0">
                <a:solidFill>
                  <a:srgbClr val="FF0000"/>
                </a:solidFill>
              </a:rPr>
              <a:t>P</a:t>
            </a:r>
            <a:r>
              <a:rPr lang="en-US" sz="2400" baseline="-25000" dirty="0" smtClean="0">
                <a:solidFill>
                  <a:srgbClr val="FF0000"/>
                </a:solidFill>
              </a:rPr>
              <a:t>T</a:t>
            </a:r>
            <a:r>
              <a:rPr lang="en-US" sz="2400" dirty="0" smtClean="0">
                <a:solidFill>
                  <a:srgbClr val="FF0000"/>
                </a:solidFill>
                <a:sym typeface="Wingdings" pitchFamily="2" charset="2"/>
              </a:rPr>
              <a:t>:</a:t>
            </a:r>
            <a:r>
              <a:rPr lang="en-US" sz="2400" dirty="0" smtClean="0">
                <a:solidFill>
                  <a:srgbClr val="FF0000"/>
                </a:solidFill>
              </a:rPr>
              <a:t> transverse momentum </a:t>
            </a:r>
            <a:r>
              <a:rPr lang="en-US" sz="2400" dirty="0" err="1" smtClean="0">
                <a:solidFill>
                  <a:srgbClr val="FF0000"/>
                </a:solidFill>
              </a:rPr>
              <a:t>w.r.t</a:t>
            </a:r>
            <a:r>
              <a:rPr lang="en-US" sz="2400" dirty="0" smtClean="0">
                <a:solidFill>
                  <a:srgbClr val="FF0000"/>
                </a:solidFill>
              </a:rPr>
              <a:t>. virtual photon’s direction</a:t>
            </a:r>
          </a:p>
          <a:p>
            <a:endParaRPr lang="en-US" dirty="0"/>
          </a:p>
        </p:txBody>
      </p:sp>
    </p:spTree>
    <p:extLst>
      <p:ext uri="{BB962C8B-B14F-4D97-AF65-F5344CB8AC3E}">
        <p14:creationId xmlns:p14="http://schemas.microsoft.com/office/powerpoint/2010/main" val="15734103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1219200" y="4373940"/>
            <a:ext cx="7696200" cy="1569660"/>
          </a:xfrm>
          <a:prstGeom prst="rect">
            <a:avLst/>
          </a:prstGeom>
          <a:solidFill>
            <a:srgbClr val="FF0000">
              <a:alpha val="25000"/>
            </a:srgb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sz="2400" dirty="0"/>
          </a:p>
        </p:txBody>
      </p:sp>
      <p:graphicFrame>
        <p:nvGraphicFramePr>
          <p:cNvPr id="7" name="Table 7"/>
          <p:cNvGraphicFramePr>
            <a:graphicFrameLocks noGrp="1"/>
          </p:cNvGraphicFramePr>
          <p:nvPr/>
        </p:nvGraphicFramePr>
        <p:xfrm>
          <a:off x="298332" y="1092364"/>
          <a:ext cx="8617068" cy="4851236"/>
        </p:xfrm>
        <a:graphic>
          <a:graphicData uri="http://schemas.openxmlformats.org/drawingml/2006/table">
            <a:tbl>
              <a:tblPr firstRow="1" bandRow="1">
                <a:effectLst>
                  <a:outerShdw blurRad="50800" dist="38100" dir="2700000" algn="tl" rotWithShape="0">
                    <a:prstClr val="black">
                      <a:alpha val="40000"/>
                    </a:prstClr>
                  </a:outerShdw>
                </a:effectLst>
                <a:tableStyleId>{7E9639D4-E3E2-4D34-9284-5A2195B3D0D7}</a:tableStyleId>
              </a:tblPr>
              <a:tblGrid>
                <a:gridCol w="493964"/>
                <a:gridCol w="439560"/>
                <a:gridCol w="2562080"/>
                <a:gridCol w="2560732"/>
                <a:gridCol w="2560732"/>
              </a:tblGrid>
              <a:tr h="489045">
                <a:tc rowSpan="2" grid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hMerge="1">
                  <a:txBody>
                    <a:bodyPr/>
                    <a:lstStyle/>
                    <a:p>
                      <a:endParaRPr lang="en-US" dirty="0"/>
                    </a:p>
                  </a:txBody>
                  <a:tcPr/>
                </a:tc>
                <a:tc gridSpan="3">
                  <a:txBody>
                    <a:bodyPr/>
                    <a:lstStyle/>
                    <a:p>
                      <a:pPr algn="ctr"/>
                      <a:r>
                        <a:rPr lang="en-US" dirty="0" smtClean="0">
                          <a:ln>
                            <a:noFill/>
                          </a:ln>
                        </a:rPr>
                        <a:t>Quark polarization</a:t>
                      </a:r>
                      <a:endParaRPr lang="en-US" b="1" dirty="0">
                        <a:ln>
                          <a:noFill/>
                        </a:ln>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US" dirty="0"/>
                    </a:p>
                  </a:txBody>
                  <a:tcPr/>
                </a:tc>
                <a:tc hMerge="1">
                  <a:txBody>
                    <a:bodyPr/>
                    <a:lstStyle/>
                    <a:p>
                      <a:endParaRPr lang="en-US" dirty="0"/>
                    </a:p>
                  </a:txBody>
                  <a:tcPr/>
                </a:tc>
              </a:tr>
              <a:tr h="855828">
                <a:tc gridSpan="2" vMerge="1">
                  <a:txBody>
                    <a:bodyPr/>
                    <a:lstStyle/>
                    <a:p>
                      <a:endParaRPr lang="en-US" dirty="0"/>
                    </a:p>
                  </a:txBody>
                  <a:tcPr/>
                </a:tc>
                <a:tc hMerge="1" vMerge="1">
                  <a:txBody>
                    <a:bodyPr/>
                    <a:lstStyle/>
                    <a:p>
                      <a:endParaRPr lang="en-US"/>
                    </a:p>
                  </a:txBody>
                  <a:tcPr/>
                </a:tc>
                <a:tc>
                  <a:txBody>
                    <a:bodyPr/>
                    <a:lstStyle/>
                    <a:p>
                      <a:pPr algn="ctr"/>
                      <a:r>
                        <a:rPr lang="en-US" b="1" dirty="0" err="1" smtClean="0">
                          <a:solidFill>
                            <a:schemeClr val="bg1"/>
                          </a:solidFill>
                        </a:rPr>
                        <a:t>Unpolarized</a:t>
                      </a:r>
                      <a:endParaRPr lang="en-US" b="1" dirty="0" smtClean="0">
                        <a:solidFill>
                          <a:schemeClr val="bg1"/>
                        </a:solidFill>
                      </a:endParaRPr>
                    </a:p>
                    <a:p>
                      <a:pPr algn="ctr"/>
                      <a:r>
                        <a:rPr lang="en-US" b="1" dirty="0" smtClean="0">
                          <a:solidFill>
                            <a:schemeClr val="bg1"/>
                          </a:solidFill>
                        </a:rPr>
                        <a:t>(U)</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1" dirty="0" smtClean="0">
                          <a:solidFill>
                            <a:schemeClr val="bg1"/>
                          </a:solidFill>
                        </a:rPr>
                        <a:t>Longitudinally Polarized (L)</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1" dirty="0" smtClean="0">
                          <a:solidFill>
                            <a:schemeClr val="bg1"/>
                          </a:solidFill>
                        </a:rPr>
                        <a:t>Transversely Polarized (T)</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984075">
                <a:tc rowSpan="3">
                  <a:txBody>
                    <a:bodyPr/>
                    <a:lstStyle/>
                    <a:p>
                      <a:pPr algn="ctr"/>
                      <a:r>
                        <a:rPr lang="en-US" dirty="0" smtClean="0">
                          <a:ln>
                            <a:noFill/>
                          </a:ln>
                        </a:rPr>
                        <a:t>Nucleon</a:t>
                      </a:r>
                      <a:r>
                        <a:rPr lang="en-US" baseline="0" dirty="0" smtClean="0">
                          <a:ln>
                            <a:noFill/>
                          </a:ln>
                        </a:rPr>
                        <a:t> Polarization</a:t>
                      </a:r>
                      <a:endParaRPr lang="en-US" b="1" dirty="0">
                        <a:ln>
                          <a:noFill/>
                        </a:ln>
                        <a:solidFill>
                          <a:sysClr val="windowText" lastClr="000000"/>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US" dirty="0" smtClean="0"/>
                        <a:t>U</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39676">
                <a:tc vMerge="1">
                  <a:txBody>
                    <a:bodyPr/>
                    <a:lstStyle/>
                    <a:p>
                      <a:endParaRPr lang="en-US" dirty="0"/>
                    </a:p>
                  </a:txBody>
                  <a:tcPr/>
                </a:tc>
                <a:tc>
                  <a:txBody>
                    <a:bodyPr/>
                    <a:lstStyle/>
                    <a:p>
                      <a:pPr algn="ctr"/>
                      <a:r>
                        <a:rPr lang="en-US" dirty="0" smtClean="0"/>
                        <a:t>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2612">
                <a:tc vMerge="1">
                  <a:txBody>
                    <a:bodyPr/>
                    <a:lstStyle/>
                    <a:p>
                      <a:endParaRPr lang="en-US" dirty="0"/>
                    </a:p>
                  </a:txBody>
                  <a:tcPr/>
                </a:tc>
                <a:tc>
                  <a:txBody>
                    <a:bodyPr/>
                    <a:lstStyle/>
                    <a:p>
                      <a:pPr algn="ctr"/>
                      <a:r>
                        <a:rPr lang="en-US" dirty="0" smtClean="0"/>
                        <a:t>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椭圆 41"/>
          <p:cNvSpPr/>
          <p:nvPr/>
        </p:nvSpPr>
        <p:spPr>
          <a:xfrm>
            <a:off x="1371600" y="2514600"/>
            <a:ext cx="1447800" cy="762000"/>
          </a:xfrm>
          <a:prstGeom prst="ellipse">
            <a:avLst/>
          </a:prstGeom>
          <a:noFill/>
          <a:ln w="31750" cmpd="dbl">
            <a:solidFill>
              <a:schemeClr val="accent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effectLst/>
            </a:endParaRPr>
          </a:p>
        </p:txBody>
      </p:sp>
      <p:sp>
        <p:nvSpPr>
          <p:cNvPr id="43" name="椭圆 42"/>
          <p:cNvSpPr/>
          <p:nvPr/>
        </p:nvSpPr>
        <p:spPr>
          <a:xfrm>
            <a:off x="3886200" y="3429000"/>
            <a:ext cx="2438400" cy="914400"/>
          </a:xfrm>
          <a:prstGeom prst="ellipse">
            <a:avLst/>
          </a:prstGeom>
          <a:noFill/>
          <a:ln w="31750" cmpd="dbl">
            <a:solidFill>
              <a:schemeClr val="accent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4" name="椭圆 43"/>
          <p:cNvSpPr/>
          <p:nvPr/>
        </p:nvSpPr>
        <p:spPr>
          <a:xfrm>
            <a:off x="6400800" y="4343400"/>
            <a:ext cx="2438400" cy="762000"/>
          </a:xfrm>
          <a:prstGeom prst="ellipse">
            <a:avLst/>
          </a:prstGeom>
          <a:noFill/>
          <a:ln w="31750" cmpd="dbl">
            <a:solidFill>
              <a:schemeClr val="accent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标题 5"/>
          <p:cNvSpPr>
            <a:spLocks noGrp="1"/>
          </p:cNvSpPr>
          <p:nvPr>
            <p:ph type="title"/>
          </p:nvPr>
        </p:nvSpPr>
        <p:spPr>
          <a:xfrm>
            <a:off x="228600" y="152400"/>
            <a:ext cx="7162800" cy="792162"/>
          </a:xfrm>
        </p:spPr>
        <p:txBody>
          <a:bodyPr>
            <a:normAutofit/>
          </a:bodyPr>
          <a:lstStyle/>
          <a:p>
            <a:r>
              <a:rPr lang="en-US" dirty="0" smtClean="0"/>
              <a:t>Leading-Twist TMD PDFs</a:t>
            </a:r>
            <a:endParaRPr lang="en-US" dirty="0"/>
          </a:p>
        </p:txBody>
      </p:sp>
      <p:grpSp>
        <p:nvGrpSpPr>
          <p:cNvPr id="2" name="组合 38"/>
          <p:cNvGrpSpPr/>
          <p:nvPr/>
        </p:nvGrpSpPr>
        <p:grpSpPr>
          <a:xfrm>
            <a:off x="1486409" y="2770142"/>
            <a:ext cx="1086869" cy="376247"/>
            <a:chOff x="1527744" y="3152766"/>
            <a:chExt cx="1086869" cy="376247"/>
          </a:xfrm>
        </p:grpSpPr>
        <p:sp>
          <p:nvSpPr>
            <p:cNvPr id="9" name="TextBox 8"/>
            <p:cNvSpPr txBox="1"/>
            <p:nvPr/>
          </p:nvSpPr>
          <p:spPr>
            <a:xfrm>
              <a:off x="1527744" y="3152766"/>
              <a:ext cx="505267" cy="369332"/>
            </a:xfrm>
            <a:prstGeom prst="rect">
              <a:avLst/>
            </a:prstGeom>
            <a:noFill/>
          </p:spPr>
          <p:txBody>
            <a:bodyPr wrap="none" rtlCol="0">
              <a:spAutoFit/>
            </a:bodyPr>
            <a:lstStyle/>
            <a:p>
              <a:r>
                <a:rPr lang="en-US" b="1" i="1" dirty="0" smtClean="0">
                  <a:solidFill>
                    <a:srgbClr val="0070C0"/>
                  </a:solidFill>
                </a:rPr>
                <a:t>f</a:t>
              </a:r>
              <a:r>
                <a:rPr lang="en-US" b="1" baseline="-25000" dirty="0" smtClean="0">
                  <a:solidFill>
                    <a:srgbClr val="0070C0"/>
                  </a:solidFill>
                </a:rPr>
                <a:t>1</a:t>
              </a:r>
              <a:r>
                <a:rPr lang="en-US" b="1" dirty="0" smtClean="0"/>
                <a:t> =</a:t>
              </a:r>
              <a:endParaRPr lang="en-US" dirty="0"/>
            </a:p>
          </p:txBody>
        </p:sp>
        <p:pic>
          <p:nvPicPr>
            <p:cNvPr id="26"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3200400"/>
              <a:ext cx="328613" cy="328613"/>
            </a:xfrm>
            <a:prstGeom prst="rect">
              <a:avLst/>
            </a:prstGeom>
            <a:noFill/>
            <a:ln w="9525">
              <a:noFill/>
              <a:miter lim="800000"/>
              <a:headEnd/>
              <a:tailEnd/>
            </a:ln>
          </p:spPr>
        </p:pic>
      </p:grpSp>
      <p:grpSp>
        <p:nvGrpSpPr>
          <p:cNvPr id="3" name="组合 58"/>
          <p:cNvGrpSpPr/>
          <p:nvPr/>
        </p:nvGrpSpPr>
        <p:grpSpPr>
          <a:xfrm>
            <a:off x="1328570" y="4759923"/>
            <a:ext cx="2063858" cy="877253"/>
            <a:chOff x="1328570" y="4759923"/>
            <a:chExt cx="2063858" cy="877253"/>
          </a:xfrm>
        </p:grpSpPr>
        <p:sp>
          <p:nvSpPr>
            <p:cNvPr id="8" name="TextBox 7"/>
            <p:cNvSpPr txBox="1"/>
            <p:nvPr/>
          </p:nvSpPr>
          <p:spPr>
            <a:xfrm>
              <a:off x="1328570" y="4877330"/>
              <a:ext cx="872355" cy="369332"/>
            </a:xfrm>
            <a:prstGeom prst="rect">
              <a:avLst/>
            </a:prstGeom>
            <a:noFill/>
          </p:spPr>
          <p:txBody>
            <a:bodyPr wrap="none" rtlCol="0">
              <a:spAutoFit/>
            </a:bodyPr>
            <a:lstStyle/>
            <a:p>
              <a:r>
                <a:rPr lang="en-US" b="1" i="1" dirty="0" smtClean="0">
                  <a:solidFill>
                    <a:srgbClr val="00B050"/>
                  </a:solidFill>
                </a:rPr>
                <a:t>f</a:t>
              </a:r>
              <a:r>
                <a:rPr lang="en-US" b="1" baseline="-25000" dirty="0" smtClean="0">
                  <a:solidFill>
                    <a:srgbClr val="00B050"/>
                  </a:solidFill>
                  <a:sym typeface="Symbol"/>
                </a:rPr>
                <a:t> </a:t>
              </a:r>
              <a:r>
                <a:rPr lang="en-US" b="1" baseline="-25000" dirty="0" smtClean="0">
                  <a:solidFill>
                    <a:srgbClr val="00B050"/>
                  </a:solidFill>
                </a:rPr>
                <a:t>1T</a:t>
              </a:r>
              <a:r>
                <a:rPr lang="en-US" b="1" baseline="30000" dirty="0" smtClean="0">
                  <a:solidFill>
                    <a:srgbClr val="00B050"/>
                  </a:solidFill>
                  <a:sym typeface="Symbol"/>
                </a:rPr>
                <a:t></a:t>
              </a:r>
              <a:r>
                <a:rPr lang="en-US" b="1" dirty="0" smtClean="0">
                  <a:solidFill>
                    <a:srgbClr val="00B050"/>
                  </a:solidFill>
                  <a:sym typeface="Symbol"/>
                </a:rPr>
                <a:t> </a:t>
              </a:r>
              <a:r>
                <a:rPr lang="en-US" b="1" dirty="0" smtClean="0"/>
                <a:t>=</a:t>
              </a:r>
              <a:endParaRPr lang="en-US" dirty="0"/>
            </a:p>
          </p:txBody>
        </p:sp>
        <p:sp>
          <p:nvSpPr>
            <p:cNvPr id="19" name="TextBox 18"/>
            <p:cNvSpPr txBox="1"/>
            <p:nvPr/>
          </p:nvSpPr>
          <p:spPr>
            <a:xfrm>
              <a:off x="2167357" y="5298622"/>
              <a:ext cx="761747" cy="338554"/>
            </a:xfrm>
            <a:prstGeom prst="rect">
              <a:avLst/>
            </a:prstGeom>
            <a:noFill/>
          </p:spPr>
          <p:txBody>
            <a:bodyPr wrap="none" rtlCol="0">
              <a:spAutoFit/>
            </a:bodyPr>
            <a:lstStyle/>
            <a:p>
              <a:r>
                <a:rPr lang="en-US" sz="1600" b="1" dirty="0" smtClean="0">
                  <a:solidFill>
                    <a:srgbClr val="00B050"/>
                  </a:solidFill>
                  <a:effectLst>
                    <a:outerShdw blurRad="38100" dist="38100" dir="2700000" algn="tl">
                      <a:srgbClr val="000000">
                        <a:alpha val="43137"/>
                      </a:srgbClr>
                    </a:outerShdw>
                  </a:effectLst>
                </a:rPr>
                <a:t>Sivers</a:t>
              </a:r>
              <a:endParaRPr lang="en-US" sz="1600" b="1" dirty="0">
                <a:solidFill>
                  <a:srgbClr val="00B050"/>
                </a:solidFill>
                <a:effectLst>
                  <a:outerShdw blurRad="38100" dist="38100" dir="2700000" algn="tl">
                    <a:srgbClr val="000000">
                      <a:alpha val="43137"/>
                    </a:srgbClr>
                  </a:outerShdw>
                </a:effectLst>
              </a:endParaRPr>
            </a:p>
          </p:txBody>
        </p:sp>
        <p:pic>
          <p:nvPicPr>
            <p:cNvPr id="2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92265" y="4759923"/>
              <a:ext cx="1300163" cy="648653"/>
            </a:xfrm>
            <a:prstGeom prst="rect">
              <a:avLst/>
            </a:prstGeom>
            <a:noFill/>
            <a:ln w="9525">
              <a:noFill/>
              <a:miter lim="800000"/>
              <a:headEnd/>
              <a:tailEnd/>
            </a:ln>
          </p:spPr>
        </p:pic>
      </p:grpSp>
      <p:grpSp>
        <p:nvGrpSpPr>
          <p:cNvPr id="4" name="组合 62"/>
          <p:cNvGrpSpPr/>
          <p:nvPr/>
        </p:nvGrpSpPr>
        <p:grpSpPr>
          <a:xfrm>
            <a:off x="3977308" y="3655976"/>
            <a:ext cx="2089740" cy="685800"/>
            <a:chOff x="3977308" y="3655976"/>
            <a:chExt cx="2089740" cy="685800"/>
          </a:xfrm>
        </p:grpSpPr>
        <p:sp>
          <p:nvSpPr>
            <p:cNvPr id="20" name="TextBox 19"/>
            <p:cNvSpPr txBox="1"/>
            <p:nvPr/>
          </p:nvSpPr>
          <p:spPr>
            <a:xfrm>
              <a:off x="4683065" y="4003222"/>
              <a:ext cx="821059" cy="338554"/>
            </a:xfrm>
            <a:prstGeom prst="rect">
              <a:avLst/>
            </a:prstGeom>
            <a:noFill/>
          </p:spPr>
          <p:txBody>
            <a:bodyPr wrap="none" rtlCol="0">
              <a:spAutoFit/>
            </a:bodyPr>
            <a:lstStyle/>
            <a:p>
              <a:r>
                <a:rPr lang="en-US" sz="1600" b="1" dirty="0" smtClean="0">
                  <a:solidFill>
                    <a:srgbClr val="0070C0"/>
                  </a:solidFill>
                  <a:effectLst>
                    <a:outerShdw blurRad="38100" dist="38100" dir="2700000" algn="tl">
                      <a:srgbClr val="000000">
                        <a:alpha val="43137"/>
                      </a:srgbClr>
                    </a:outerShdw>
                  </a:effectLst>
                </a:rPr>
                <a:t>Helicity</a:t>
              </a:r>
            </a:p>
          </p:txBody>
        </p:sp>
        <p:grpSp>
          <p:nvGrpSpPr>
            <p:cNvPr id="5" name="组合 37"/>
            <p:cNvGrpSpPr/>
            <p:nvPr/>
          </p:nvGrpSpPr>
          <p:grpSpPr>
            <a:xfrm>
              <a:off x="3977308" y="3655976"/>
              <a:ext cx="2089740" cy="369332"/>
              <a:chOff x="3942443" y="4114800"/>
              <a:chExt cx="2089740" cy="369332"/>
            </a:xfrm>
          </p:grpSpPr>
          <p:sp>
            <p:nvSpPr>
              <p:cNvPr id="10" name="TextBox 9"/>
              <p:cNvSpPr txBox="1"/>
              <p:nvPr/>
            </p:nvSpPr>
            <p:spPr>
              <a:xfrm>
                <a:off x="3942443" y="4114800"/>
                <a:ext cx="684803" cy="369332"/>
              </a:xfrm>
              <a:prstGeom prst="rect">
                <a:avLst/>
              </a:prstGeom>
              <a:noFill/>
            </p:spPr>
            <p:txBody>
              <a:bodyPr wrap="none" rtlCol="0">
                <a:spAutoFit/>
              </a:bodyPr>
              <a:lstStyle/>
              <a:p>
                <a:r>
                  <a:rPr lang="en-US" b="1" i="1" dirty="0" smtClean="0">
                    <a:solidFill>
                      <a:srgbClr val="0070C0"/>
                    </a:solidFill>
                  </a:rPr>
                  <a:t>g</a:t>
                </a:r>
                <a:r>
                  <a:rPr lang="en-US" b="1" baseline="-25000" dirty="0" smtClean="0">
                    <a:solidFill>
                      <a:srgbClr val="0070C0"/>
                    </a:solidFill>
                  </a:rPr>
                  <a:t>1</a:t>
                </a:r>
                <a:r>
                  <a:rPr lang="en-US" b="1" dirty="0" smtClean="0"/>
                  <a:t> =</a:t>
                </a:r>
                <a:endParaRPr lang="en-US" dirty="0"/>
              </a:p>
            </p:txBody>
          </p:sp>
          <p:pic>
            <p:nvPicPr>
              <p:cNvPr id="28"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4114800"/>
                <a:ext cx="1460183" cy="328613"/>
              </a:xfrm>
              <a:prstGeom prst="rect">
                <a:avLst/>
              </a:prstGeom>
              <a:noFill/>
              <a:ln w="9525">
                <a:noFill/>
                <a:miter lim="800000"/>
                <a:headEnd/>
                <a:tailEnd/>
              </a:ln>
            </p:spPr>
          </p:pic>
        </p:grpSp>
      </p:grpSp>
      <p:grpSp>
        <p:nvGrpSpPr>
          <p:cNvPr id="21" name="组合 60"/>
          <p:cNvGrpSpPr/>
          <p:nvPr/>
        </p:nvGrpSpPr>
        <p:grpSpPr>
          <a:xfrm>
            <a:off x="6498554" y="4417976"/>
            <a:ext cx="1999274" cy="759331"/>
            <a:chOff x="6498554" y="4417976"/>
            <a:chExt cx="1999274" cy="759331"/>
          </a:xfrm>
        </p:grpSpPr>
        <p:sp>
          <p:nvSpPr>
            <p:cNvPr id="14" name="TextBox 13"/>
            <p:cNvSpPr txBox="1"/>
            <p:nvPr/>
          </p:nvSpPr>
          <p:spPr>
            <a:xfrm>
              <a:off x="6498554" y="4515390"/>
              <a:ext cx="683200" cy="369332"/>
            </a:xfrm>
            <a:prstGeom prst="rect">
              <a:avLst/>
            </a:prstGeom>
            <a:noFill/>
          </p:spPr>
          <p:txBody>
            <a:bodyPr wrap="none" rtlCol="0">
              <a:spAutoFit/>
            </a:bodyPr>
            <a:lstStyle/>
            <a:p>
              <a:r>
                <a:rPr lang="en-US" b="1" i="1" dirty="0" smtClean="0">
                  <a:solidFill>
                    <a:schemeClr val="accent1"/>
                  </a:solidFill>
                </a:rPr>
                <a:t>h</a:t>
              </a:r>
              <a:r>
                <a:rPr lang="en-US" b="1" baseline="-25000" dirty="0" smtClean="0">
                  <a:solidFill>
                    <a:schemeClr val="accent1"/>
                  </a:solidFill>
                </a:rPr>
                <a:t>1</a:t>
              </a:r>
              <a:r>
                <a:rPr lang="en-US" b="1" dirty="0" smtClean="0">
                  <a:solidFill>
                    <a:srgbClr val="00B050"/>
                  </a:solidFill>
                </a:rPr>
                <a:t> </a:t>
              </a:r>
              <a:r>
                <a:rPr lang="en-US" b="1" dirty="0" smtClean="0"/>
                <a:t>=</a:t>
              </a:r>
              <a:endParaRPr lang="en-US" dirty="0"/>
            </a:p>
          </p:txBody>
        </p:sp>
        <p:sp>
          <p:nvSpPr>
            <p:cNvPr id="16" name="TextBox 15"/>
            <p:cNvSpPr txBox="1"/>
            <p:nvPr/>
          </p:nvSpPr>
          <p:spPr>
            <a:xfrm>
              <a:off x="7007165" y="4838753"/>
              <a:ext cx="1394934" cy="338554"/>
            </a:xfrm>
            <a:prstGeom prst="rect">
              <a:avLst/>
            </a:prstGeom>
            <a:noFill/>
          </p:spPr>
          <p:txBody>
            <a:bodyPr wrap="none" rtlCol="0">
              <a:spAutoFit/>
            </a:bodyPr>
            <a:lstStyle/>
            <a:p>
              <a:r>
                <a:rPr lang="en-US" sz="1600" b="1" dirty="0" smtClean="0">
                  <a:solidFill>
                    <a:schemeClr val="accent1"/>
                  </a:solidFill>
                  <a:effectLst>
                    <a:outerShdw blurRad="38100" dist="38100" dir="2700000" algn="tl">
                      <a:srgbClr val="000000">
                        <a:alpha val="43137"/>
                      </a:srgbClr>
                    </a:outerShdw>
                  </a:effectLst>
                </a:rPr>
                <a:t>Transversity</a:t>
              </a:r>
            </a:p>
          </p:txBody>
        </p:sp>
        <p:pic>
          <p:nvPicPr>
            <p:cNvPr id="29"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97665" y="4417976"/>
              <a:ext cx="1300163" cy="488633"/>
            </a:xfrm>
            <a:prstGeom prst="rect">
              <a:avLst/>
            </a:prstGeom>
            <a:noFill/>
            <a:ln w="9525">
              <a:noFill/>
              <a:miter lim="800000"/>
              <a:headEnd/>
              <a:tailEnd/>
            </a:ln>
          </p:spPr>
        </p:pic>
      </p:grpSp>
      <p:grpSp>
        <p:nvGrpSpPr>
          <p:cNvPr id="22" name="组合 56"/>
          <p:cNvGrpSpPr/>
          <p:nvPr/>
        </p:nvGrpSpPr>
        <p:grpSpPr>
          <a:xfrm>
            <a:off x="6474509" y="2604999"/>
            <a:ext cx="2054451" cy="741831"/>
            <a:chOff x="6474509" y="2604999"/>
            <a:chExt cx="2054451" cy="741831"/>
          </a:xfrm>
        </p:grpSpPr>
        <p:sp>
          <p:nvSpPr>
            <p:cNvPr id="13" name="TextBox 12"/>
            <p:cNvSpPr txBox="1"/>
            <p:nvPr/>
          </p:nvSpPr>
          <p:spPr>
            <a:xfrm>
              <a:off x="6474509" y="2604999"/>
              <a:ext cx="784189" cy="369332"/>
            </a:xfrm>
            <a:prstGeom prst="rect">
              <a:avLst/>
            </a:prstGeom>
            <a:noFill/>
          </p:spPr>
          <p:txBody>
            <a:bodyPr wrap="none" rtlCol="0">
              <a:spAutoFit/>
            </a:bodyPr>
            <a:lstStyle/>
            <a:p>
              <a:r>
                <a:rPr lang="en-US" b="1" i="1" dirty="0" smtClean="0">
                  <a:solidFill>
                    <a:srgbClr val="00B050"/>
                  </a:solidFill>
                </a:rPr>
                <a:t>h</a:t>
              </a:r>
              <a:r>
                <a:rPr lang="en-US" b="1" baseline="-25000" dirty="0" smtClean="0">
                  <a:solidFill>
                    <a:srgbClr val="00B050"/>
                  </a:solidFill>
                </a:rPr>
                <a:t>1</a:t>
              </a:r>
              <a:r>
                <a:rPr lang="en-US" b="1" baseline="30000" dirty="0" smtClean="0">
                  <a:solidFill>
                    <a:srgbClr val="00B050"/>
                  </a:solidFill>
                  <a:sym typeface="Symbol"/>
                </a:rPr>
                <a:t></a:t>
              </a:r>
              <a:r>
                <a:rPr lang="en-US" b="1" dirty="0" smtClean="0">
                  <a:solidFill>
                    <a:srgbClr val="00B050"/>
                  </a:solidFill>
                  <a:sym typeface="Symbol"/>
                </a:rPr>
                <a:t> </a:t>
              </a:r>
              <a:r>
                <a:rPr lang="en-US" b="1" dirty="0" smtClean="0"/>
                <a:t>=</a:t>
              </a:r>
              <a:endParaRPr lang="en-US" dirty="0"/>
            </a:p>
          </p:txBody>
        </p:sp>
        <p:sp>
          <p:nvSpPr>
            <p:cNvPr id="17" name="TextBox 16"/>
            <p:cNvSpPr txBox="1"/>
            <p:nvPr/>
          </p:nvSpPr>
          <p:spPr>
            <a:xfrm>
              <a:off x="6988154" y="3008276"/>
              <a:ext cx="1540806" cy="338554"/>
            </a:xfrm>
            <a:prstGeom prst="rect">
              <a:avLst/>
            </a:prstGeom>
            <a:noFill/>
          </p:spPr>
          <p:txBody>
            <a:bodyPr wrap="none" rtlCol="0">
              <a:spAutoFit/>
            </a:bodyPr>
            <a:lstStyle/>
            <a:p>
              <a:r>
                <a:rPr lang="en-US" sz="1600" b="1" dirty="0" smtClean="0">
                  <a:solidFill>
                    <a:srgbClr val="00B050"/>
                  </a:solidFill>
                  <a:effectLst>
                    <a:outerShdw blurRad="38100" dist="38100" dir="2700000" algn="tl">
                      <a:srgbClr val="000000">
                        <a:alpha val="43137"/>
                      </a:srgbClr>
                    </a:outerShdw>
                  </a:effectLst>
                </a:rPr>
                <a:t>Boer-</a:t>
              </a:r>
              <a:r>
                <a:rPr lang="en-US" sz="1600" b="1" dirty="0" err="1" smtClean="0">
                  <a:solidFill>
                    <a:srgbClr val="00B050"/>
                  </a:solidFill>
                  <a:effectLst>
                    <a:outerShdw blurRad="38100" dist="38100" dir="2700000" algn="tl">
                      <a:srgbClr val="000000">
                        <a:alpha val="43137"/>
                      </a:srgbClr>
                    </a:outerShdw>
                  </a:effectLst>
                </a:rPr>
                <a:t>Mulders</a:t>
              </a:r>
              <a:endParaRPr lang="en-US" sz="1600" b="1" dirty="0">
                <a:solidFill>
                  <a:srgbClr val="00B050"/>
                </a:solidFill>
                <a:effectLst>
                  <a:outerShdw blurRad="38100" dist="38100" dir="2700000" algn="tl">
                    <a:srgbClr val="000000">
                      <a:alpha val="43137"/>
                    </a:srgbClr>
                  </a:outerShdw>
                </a:effectLst>
              </a:endParaRPr>
            </a:p>
          </p:txBody>
        </p:sp>
        <p:pic>
          <p:nvPicPr>
            <p:cNvPr id="30"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92902" y="2665376"/>
              <a:ext cx="1300163" cy="328613"/>
            </a:xfrm>
            <a:prstGeom prst="rect">
              <a:avLst/>
            </a:prstGeom>
            <a:noFill/>
            <a:ln w="9525">
              <a:noFill/>
              <a:miter lim="800000"/>
              <a:headEnd/>
              <a:tailEnd/>
            </a:ln>
          </p:spPr>
        </p:pic>
      </p:grpSp>
      <p:grpSp>
        <p:nvGrpSpPr>
          <p:cNvPr id="23" name="组合 61"/>
          <p:cNvGrpSpPr/>
          <p:nvPr/>
        </p:nvGrpSpPr>
        <p:grpSpPr>
          <a:xfrm>
            <a:off x="6397565" y="5103776"/>
            <a:ext cx="2100263" cy="812195"/>
            <a:chOff x="6397565" y="5103776"/>
            <a:chExt cx="2100263" cy="812195"/>
          </a:xfrm>
        </p:grpSpPr>
        <p:sp>
          <p:nvSpPr>
            <p:cNvPr id="15" name="TextBox 14"/>
            <p:cNvSpPr txBox="1"/>
            <p:nvPr/>
          </p:nvSpPr>
          <p:spPr>
            <a:xfrm>
              <a:off x="6397565" y="5208085"/>
              <a:ext cx="881973" cy="369332"/>
            </a:xfrm>
            <a:prstGeom prst="rect">
              <a:avLst/>
            </a:prstGeom>
            <a:noFill/>
          </p:spPr>
          <p:txBody>
            <a:bodyPr wrap="none" rtlCol="0">
              <a:spAutoFit/>
            </a:bodyPr>
            <a:lstStyle/>
            <a:p>
              <a:r>
                <a:rPr lang="en-US" b="1" i="1" dirty="0" smtClean="0">
                  <a:solidFill>
                    <a:srgbClr val="002060"/>
                  </a:solidFill>
                </a:rPr>
                <a:t>h</a:t>
              </a:r>
              <a:r>
                <a:rPr lang="en-US" b="1" baseline="-25000" dirty="0" smtClean="0">
                  <a:solidFill>
                    <a:srgbClr val="002060"/>
                  </a:solidFill>
                </a:rPr>
                <a:t>1T</a:t>
              </a:r>
              <a:r>
                <a:rPr lang="en-US" b="1" baseline="30000" dirty="0" smtClean="0">
                  <a:solidFill>
                    <a:srgbClr val="002060"/>
                  </a:solidFill>
                  <a:sym typeface="Symbol"/>
                </a:rPr>
                <a:t></a:t>
              </a:r>
              <a:r>
                <a:rPr lang="en-US" b="1" dirty="0" smtClean="0">
                  <a:solidFill>
                    <a:srgbClr val="002060"/>
                  </a:solidFill>
                  <a:sym typeface="Symbol"/>
                </a:rPr>
                <a:t> </a:t>
              </a:r>
              <a:r>
                <a:rPr lang="en-US" b="1" dirty="0" smtClean="0"/>
                <a:t>=</a:t>
              </a:r>
              <a:endParaRPr lang="en-US" dirty="0"/>
            </a:p>
          </p:txBody>
        </p:sp>
        <p:sp>
          <p:nvSpPr>
            <p:cNvPr id="18" name="TextBox 17"/>
            <p:cNvSpPr txBox="1"/>
            <p:nvPr/>
          </p:nvSpPr>
          <p:spPr>
            <a:xfrm>
              <a:off x="7007165" y="5577417"/>
              <a:ext cx="1337226" cy="338554"/>
            </a:xfrm>
            <a:prstGeom prst="rect">
              <a:avLst/>
            </a:prstGeom>
            <a:noFill/>
          </p:spPr>
          <p:txBody>
            <a:bodyPr wrap="none" rtlCol="0">
              <a:spAutoFit/>
            </a:bodyPr>
            <a:lstStyle/>
            <a:p>
              <a:r>
                <a:rPr lang="en-US" sz="1600" b="1" dirty="0" err="1" smtClean="0">
                  <a:solidFill>
                    <a:srgbClr val="002060"/>
                  </a:solidFill>
                  <a:effectLst>
                    <a:outerShdw blurRad="38100" dist="38100" dir="2700000" algn="tl">
                      <a:srgbClr val="000000">
                        <a:alpha val="43137"/>
                      </a:srgbClr>
                    </a:outerShdw>
                  </a:effectLst>
                </a:rPr>
                <a:t>Pretzelosity</a:t>
              </a:r>
              <a:endParaRPr lang="en-US" sz="1600" b="1" dirty="0" smtClean="0">
                <a:solidFill>
                  <a:srgbClr val="002060"/>
                </a:solidFill>
                <a:effectLst>
                  <a:outerShdw blurRad="38100" dist="38100" dir="2700000" algn="tl">
                    <a:srgbClr val="000000">
                      <a:alpha val="43137"/>
                    </a:srgbClr>
                  </a:outerShdw>
                </a:effectLst>
              </a:endParaRPr>
            </a:p>
          </p:txBody>
        </p:sp>
        <p:pic>
          <p:nvPicPr>
            <p:cNvPr id="31"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197665" y="5103776"/>
              <a:ext cx="1300163" cy="494348"/>
            </a:xfrm>
            <a:prstGeom prst="rect">
              <a:avLst/>
            </a:prstGeom>
            <a:noFill/>
            <a:ln w="9525">
              <a:noFill/>
              <a:miter lim="800000"/>
              <a:headEnd/>
              <a:tailEnd/>
            </a:ln>
          </p:spPr>
        </p:pic>
      </p:grpSp>
      <p:grpSp>
        <p:nvGrpSpPr>
          <p:cNvPr id="24" name="组合 59"/>
          <p:cNvGrpSpPr/>
          <p:nvPr/>
        </p:nvGrpSpPr>
        <p:grpSpPr>
          <a:xfrm>
            <a:off x="3842802" y="4875176"/>
            <a:ext cx="2216626" cy="949778"/>
            <a:chOff x="3842802" y="4875176"/>
            <a:chExt cx="2216626" cy="949778"/>
          </a:xfrm>
        </p:grpSpPr>
        <p:sp>
          <p:nvSpPr>
            <p:cNvPr id="11" name="TextBox 10"/>
            <p:cNvSpPr txBox="1"/>
            <p:nvPr/>
          </p:nvSpPr>
          <p:spPr>
            <a:xfrm>
              <a:off x="3842802" y="4991630"/>
              <a:ext cx="830677" cy="369332"/>
            </a:xfrm>
            <a:prstGeom prst="rect">
              <a:avLst/>
            </a:prstGeom>
            <a:noFill/>
          </p:spPr>
          <p:txBody>
            <a:bodyPr wrap="none" rtlCol="0">
              <a:spAutoFit/>
            </a:bodyPr>
            <a:lstStyle/>
            <a:p>
              <a:r>
                <a:rPr lang="en-US" b="1" i="1" dirty="0" smtClean="0">
                  <a:solidFill>
                    <a:srgbClr val="D67000"/>
                  </a:solidFill>
                </a:rPr>
                <a:t>g</a:t>
              </a:r>
              <a:r>
                <a:rPr lang="en-US" b="1" baseline="-25000" dirty="0" smtClean="0">
                  <a:solidFill>
                    <a:srgbClr val="D67000"/>
                  </a:solidFill>
                </a:rPr>
                <a:t>1T</a:t>
              </a:r>
              <a:r>
                <a:rPr lang="en-US" b="1" baseline="30000" dirty="0" smtClean="0">
                  <a:solidFill>
                    <a:srgbClr val="FF0000"/>
                  </a:solidFill>
                  <a:sym typeface="Symbol"/>
                </a:rPr>
                <a:t> </a:t>
              </a:r>
              <a:r>
                <a:rPr lang="en-US" b="1" dirty="0" smtClean="0">
                  <a:solidFill>
                    <a:srgbClr val="FF0000"/>
                  </a:solidFill>
                </a:rPr>
                <a:t> </a:t>
              </a:r>
              <a:r>
                <a:rPr lang="en-US" b="1" dirty="0" smtClean="0"/>
                <a:t>=</a:t>
              </a:r>
              <a:endParaRPr lang="en-US" dirty="0"/>
            </a:p>
          </p:txBody>
        </p:sp>
        <p:pic>
          <p:nvPicPr>
            <p:cNvPr id="33"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759265" y="4875176"/>
              <a:ext cx="1300163" cy="491490"/>
            </a:xfrm>
            <a:prstGeom prst="rect">
              <a:avLst/>
            </a:prstGeom>
            <a:noFill/>
            <a:ln w="9525">
              <a:noFill/>
              <a:miter lim="800000"/>
              <a:headEnd/>
              <a:tailEnd/>
            </a:ln>
          </p:spPr>
        </p:pic>
        <p:sp>
          <p:nvSpPr>
            <p:cNvPr id="35" name="TextBox 34"/>
            <p:cNvSpPr txBox="1"/>
            <p:nvPr/>
          </p:nvSpPr>
          <p:spPr>
            <a:xfrm>
              <a:off x="4343400" y="5486400"/>
              <a:ext cx="1289135" cy="338554"/>
            </a:xfrm>
            <a:prstGeom prst="rect">
              <a:avLst/>
            </a:prstGeom>
            <a:noFill/>
          </p:spPr>
          <p:txBody>
            <a:bodyPr wrap="none" rtlCol="0">
              <a:spAutoFit/>
            </a:bodyPr>
            <a:lstStyle/>
            <a:p>
              <a:r>
                <a:rPr lang="en-US" sz="1600" b="1" dirty="0" smtClean="0">
                  <a:solidFill>
                    <a:srgbClr val="D67000"/>
                  </a:solidFill>
                  <a:effectLst>
                    <a:outerShdw blurRad="38100" dist="38100" dir="2700000" algn="tl">
                      <a:srgbClr val="000000">
                        <a:alpha val="43137"/>
                      </a:srgbClr>
                    </a:outerShdw>
                  </a:effectLst>
                </a:rPr>
                <a:t>Worm Gear</a:t>
              </a:r>
            </a:p>
          </p:txBody>
        </p:sp>
      </p:grpSp>
      <p:grpSp>
        <p:nvGrpSpPr>
          <p:cNvPr id="25" name="组合 57"/>
          <p:cNvGrpSpPr/>
          <p:nvPr/>
        </p:nvGrpSpPr>
        <p:grpSpPr>
          <a:xfrm>
            <a:off x="6408786" y="3500427"/>
            <a:ext cx="2397813" cy="919173"/>
            <a:chOff x="6408786" y="3500427"/>
            <a:chExt cx="2397813" cy="919173"/>
          </a:xfrm>
        </p:grpSpPr>
        <p:grpSp>
          <p:nvGrpSpPr>
            <p:cNvPr id="34" name="组合 55"/>
            <p:cNvGrpSpPr/>
            <p:nvPr/>
          </p:nvGrpSpPr>
          <p:grpSpPr>
            <a:xfrm>
              <a:off x="6408786" y="3500427"/>
              <a:ext cx="2249062" cy="385773"/>
              <a:chOff x="6408786" y="3732176"/>
              <a:chExt cx="2249062" cy="385773"/>
            </a:xfrm>
          </p:grpSpPr>
          <p:sp>
            <p:nvSpPr>
              <p:cNvPr id="12" name="TextBox 11"/>
              <p:cNvSpPr txBox="1"/>
              <p:nvPr/>
            </p:nvSpPr>
            <p:spPr>
              <a:xfrm>
                <a:off x="6408786" y="3748617"/>
                <a:ext cx="865943" cy="369332"/>
              </a:xfrm>
              <a:prstGeom prst="rect">
                <a:avLst/>
              </a:prstGeom>
              <a:noFill/>
            </p:spPr>
            <p:txBody>
              <a:bodyPr wrap="none" rtlCol="0">
                <a:spAutoFit/>
              </a:bodyPr>
              <a:lstStyle/>
              <a:p>
                <a:r>
                  <a:rPr lang="en-US" b="1" i="1" dirty="0" smtClean="0">
                    <a:solidFill>
                      <a:srgbClr val="D67000"/>
                    </a:solidFill>
                  </a:rPr>
                  <a:t>h</a:t>
                </a:r>
                <a:r>
                  <a:rPr lang="en-US" b="1" baseline="-25000" dirty="0" smtClean="0">
                    <a:solidFill>
                      <a:srgbClr val="D67000"/>
                    </a:solidFill>
                  </a:rPr>
                  <a:t>1L</a:t>
                </a:r>
                <a:r>
                  <a:rPr lang="en-US" b="1" baseline="30000" dirty="0" smtClean="0">
                    <a:solidFill>
                      <a:srgbClr val="D67000"/>
                    </a:solidFill>
                    <a:sym typeface="Symbol"/>
                  </a:rPr>
                  <a:t></a:t>
                </a:r>
                <a:r>
                  <a:rPr lang="en-US" b="1" dirty="0" smtClean="0">
                    <a:solidFill>
                      <a:srgbClr val="D67000"/>
                    </a:solidFill>
                    <a:sym typeface="Symbol"/>
                  </a:rPr>
                  <a:t> </a:t>
                </a:r>
                <a:r>
                  <a:rPr lang="en-US" b="1" dirty="0" smtClean="0"/>
                  <a:t>=</a:t>
                </a:r>
                <a:endParaRPr lang="en-US" dirty="0"/>
              </a:p>
            </p:txBody>
          </p:sp>
          <p:pic>
            <p:nvPicPr>
              <p:cNvPr id="32"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97665" y="3732176"/>
                <a:ext cx="1460183" cy="337185"/>
              </a:xfrm>
              <a:prstGeom prst="rect">
                <a:avLst/>
              </a:prstGeom>
              <a:noFill/>
              <a:ln w="9525">
                <a:noFill/>
                <a:miter lim="800000"/>
                <a:headEnd/>
                <a:tailEnd/>
              </a:ln>
            </p:spPr>
          </p:pic>
        </p:grpSp>
        <p:sp>
          <p:nvSpPr>
            <p:cNvPr id="36" name="TextBox 35"/>
            <p:cNvSpPr txBox="1"/>
            <p:nvPr/>
          </p:nvSpPr>
          <p:spPr>
            <a:xfrm>
              <a:off x="6629400" y="3834825"/>
              <a:ext cx="2177199" cy="584775"/>
            </a:xfrm>
            <a:prstGeom prst="rect">
              <a:avLst/>
            </a:prstGeom>
            <a:noFill/>
          </p:spPr>
          <p:txBody>
            <a:bodyPr wrap="none" rtlCol="0">
              <a:spAutoFit/>
            </a:bodyPr>
            <a:lstStyle/>
            <a:p>
              <a:pPr algn="ctr"/>
              <a:r>
                <a:rPr lang="en-US" sz="1600" b="1" dirty="0" smtClean="0">
                  <a:solidFill>
                    <a:srgbClr val="D67000"/>
                  </a:solidFill>
                  <a:effectLst>
                    <a:outerShdw blurRad="38100" dist="38100" dir="2700000" algn="tl">
                      <a:srgbClr val="000000">
                        <a:alpha val="43137"/>
                      </a:srgbClr>
                    </a:outerShdw>
                  </a:effectLst>
                </a:rPr>
                <a:t>Worm Gear</a:t>
              </a:r>
            </a:p>
            <a:p>
              <a:pPr algn="ctr"/>
              <a:r>
                <a:rPr lang="en-US" sz="1600" b="1" dirty="0" smtClean="0">
                  <a:solidFill>
                    <a:srgbClr val="D67000"/>
                  </a:solidFill>
                  <a:effectLst>
                    <a:outerShdw blurRad="38100" dist="38100" dir="2700000" algn="tl">
                      <a:srgbClr val="000000">
                        <a:alpha val="43137"/>
                      </a:srgbClr>
                    </a:outerShdw>
                  </a:effectLst>
                </a:rPr>
                <a:t>(</a:t>
              </a:r>
              <a:r>
                <a:rPr lang="en-US" sz="1600" b="1" dirty="0" err="1" smtClean="0">
                  <a:solidFill>
                    <a:srgbClr val="D67000"/>
                  </a:solidFill>
                  <a:effectLst>
                    <a:outerShdw blurRad="38100" dist="38100" dir="2700000" algn="tl">
                      <a:srgbClr val="000000">
                        <a:alpha val="43137"/>
                      </a:srgbClr>
                    </a:outerShdw>
                  </a:effectLst>
                </a:rPr>
                <a:t>Kotzinian</a:t>
              </a:r>
              <a:r>
                <a:rPr lang="en-US" sz="1600" b="1" dirty="0" smtClean="0">
                  <a:solidFill>
                    <a:srgbClr val="D67000"/>
                  </a:solidFill>
                  <a:effectLst>
                    <a:outerShdw blurRad="38100" dist="38100" dir="2700000" algn="tl">
                      <a:srgbClr val="000000">
                        <a:alpha val="43137"/>
                      </a:srgbClr>
                    </a:outerShdw>
                  </a:effectLst>
                </a:rPr>
                <a:t>-Mulders)</a:t>
              </a:r>
            </a:p>
          </p:txBody>
        </p:sp>
      </p:grpSp>
      <p:grpSp>
        <p:nvGrpSpPr>
          <p:cNvPr id="37" name="组合 44"/>
          <p:cNvGrpSpPr/>
          <p:nvPr/>
        </p:nvGrpSpPr>
        <p:grpSpPr>
          <a:xfrm>
            <a:off x="7010400" y="250138"/>
            <a:ext cx="1962377" cy="747596"/>
            <a:chOff x="7147102" y="152400"/>
            <a:chExt cx="2221404" cy="846277"/>
          </a:xfrm>
        </p:grpSpPr>
        <p:sp>
          <p:nvSpPr>
            <p:cNvPr id="48" name="TextBox 47"/>
            <p:cNvSpPr txBox="1"/>
            <p:nvPr/>
          </p:nvSpPr>
          <p:spPr>
            <a:xfrm>
              <a:off x="7684199" y="158234"/>
              <a:ext cx="1684307" cy="383242"/>
            </a:xfrm>
            <a:prstGeom prst="rect">
              <a:avLst/>
            </a:prstGeom>
            <a:noFill/>
          </p:spPr>
          <p:txBody>
            <a:bodyPr wrap="none" rtlCol="0">
              <a:spAutoFit/>
            </a:bodyPr>
            <a:lstStyle/>
            <a:p>
              <a:r>
                <a:rPr lang="en-US" sz="1600" dirty="0" smtClean="0"/>
                <a:t>Nucleon Spin</a:t>
              </a:r>
              <a:endParaRPr lang="en-US" sz="1600" dirty="0"/>
            </a:p>
          </p:txBody>
        </p:sp>
        <p:sp>
          <p:nvSpPr>
            <p:cNvPr id="49" name="TextBox 48"/>
            <p:cNvSpPr txBox="1"/>
            <p:nvPr/>
          </p:nvSpPr>
          <p:spPr>
            <a:xfrm>
              <a:off x="7701193" y="615435"/>
              <a:ext cx="1448409" cy="383242"/>
            </a:xfrm>
            <a:prstGeom prst="rect">
              <a:avLst/>
            </a:prstGeom>
            <a:noFill/>
          </p:spPr>
          <p:txBody>
            <a:bodyPr wrap="none" rtlCol="0">
              <a:spAutoFit/>
            </a:bodyPr>
            <a:lstStyle/>
            <a:p>
              <a:r>
                <a:rPr lang="en-US" sz="1600" dirty="0" smtClean="0">
                  <a:solidFill>
                    <a:srgbClr val="FF0000"/>
                  </a:solidFill>
                </a:rPr>
                <a:t>Quark Spin</a:t>
              </a:r>
              <a:endParaRPr lang="en-US" sz="1600" dirty="0">
                <a:solidFill>
                  <a:srgbClr val="FF0000"/>
                </a:solidFill>
              </a:endParaRPr>
            </a:p>
          </p:txBody>
        </p:sp>
        <p:grpSp>
          <p:nvGrpSpPr>
            <p:cNvPr id="38" name="组合 42"/>
            <p:cNvGrpSpPr/>
            <p:nvPr/>
          </p:nvGrpSpPr>
          <p:grpSpPr>
            <a:xfrm>
              <a:off x="7150802" y="152400"/>
              <a:ext cx="534256" cy="381000"/>
              <a:chOff x="6922202" y="152400"/>
              <a:chExt cx="534256" cy="381000"/>
            </a:xfrm>
          </p:grpSpPr>
          <p:cxnSp>
            <p:nvCxnSpPr>
              <p:cNvPr id="54" name="Straight Arrow Connector 69"/>
              <p:cNvCxnSpPr>
                <a:stCxn id="55" idx="6"/>
              </p:cNvCxnSpPr>
              <p:nvPr/>
            </p:nvCxnSpPr>
            <p:spPr>
              <a:xfrm>
                <a:off x="7303203" y="342900"/>
                <a:ext cx="153255" cy="1"/>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6922202" y="152400"/>
                <a:ext cx="381000" cy="38100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0000"/>
                  </a:solidFill>
                </a:endParaRPr>
              </a:p>
            </p:txBody>
          </p:sp>
        </p:grpSp>
        <p:grpSp>
          <p:nvGrpSpPr>
            <p:cNvPr id="39" name="组合 43"/>
            <p:cNvGrpSpPr/>
            <p:nvPr/>
          </p:nvGrpSpPr>
          <p:grpSpPr>
            <a:xfrm>
              <a:off x="7147102" y="609600"/>
              <a:ext cx="381000" cy="381000"/>
              <a:chOff x="6934200" y="609600"/>
              <a:chExt cx="381000" cy="381000"/>
            </a:xfrm>
          </p:grpSpPr>
          <p:cxnSp>
            <p:nvCxnSpPr>
              <p:cNvPr id="52" name="Straight Arrow Connector 74"/>
              <p:cNvCxnSpPr/>
              <p:nvPr/>
            </p:nvCxnSpPr>
            <p:spPr>
              <a:xfrm flipV="1">
                <a:off x="7086600" y="800100"/>
                <a:ext cx="200025" cy="1"/>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6934200" y="609600"/>
                <a:ext cx="381000" cy="38100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000000"/>
                  </a:solidFill>
                </a:endParaRPr>
              </a:p>
            </p:txBody>
          </p:sp>
        </p:grpSp>
      </p:grpSp>
      <p:sp>
        <p:nvSpPr>
          <p:cNvPr id="59" name="TextBox 58"/>
          <p:cNvSpPr txBox="1"/>
          <p:nvPr/>
        </p:nvSpPr>
        <p:spPr>
          <a:xfrm>
            <a:off x="228600" y="6019800"/>
            <a:ext cx="8686800" cy="584775"/>
          </a:xfrm>
          <a:prstGeom prst="rect">
            <a:avLst/>
          </a:prstGeom>
          <a:noFill/>
        </p:spPr>
        <p:txBody>
          <a:bodyPr wrap="square" rtlCol="0">
            <a:spAutoFit/>
          </a:bodyPr>
          <a:lstStyle/>
          <a:p>
            <a:r>
              <a:rPr lang="en-US" sz="3200" dirty="0" smtClean="0"/>
              <a:t>Spin-orbital (trans. mom.) correlation is important!</a:t>
            </a:r>
            <a:endParaRPr lang="en-US" sz="3200" dirty="0"/>
          </a:p>
        </p:txBody>
      </p:sp>
      <p:sp>
        <p:nvSpPr>
          <p:cNvPr id="60" name="TextBox 59"/>
          <p:cNvSpPr txBox="1"/>
          <p:nvPr/>
        </p:nvSpPr>
        <p:spPr>
          <a:xfrm>
            <a:off x="2743200" y="2590800"/>
            <a:ext cx="1095621" cy="646331"/>
          </a:xfrm>
          <a:prstGeom prst="rect">
            <a:avLst/>
          </a:prstGeom>
          <a:noFill/>
        </p:spPr>
        <p:txBody>
          <a:bodyPr wrap="none" rtlCol="0">
            <a:spAutoFit/>
          </a:bodyPr>
          <a:lstStyle/>
          <a:p>
            <a:r>
              <a:rPr lang="en-US" dirty="0" smtClean="0"/>
              <a:t>Very well </a:t>
            </a:r>
          </a:p>
          <a:p>
            <a:r>
              <a:rPr lang="en-US" dirty="0" smtClean="0"/>
              <a:t>known</a:t>
            </a:r>
            <a:endParaRPr lang="en-US" dirty="0"/>
          </a:p>
        </p:txBody>
      </p:sp>
      <p:sp>
        <p:nvSpPr>
          <p:cNvPr id="61" name="TextBox 60"/>
          <p:cNvSpPr txBox="1"/>
          <p:nvPr/>
        </p:nvSpPr>
        <p:spPr>
          <a:xfrm>
            <a:off x="4114800" y="3364468"/>
            <a:ext cx="2057399" cy="369332"/>
          </a:xfrm>
          <a:prstGeom prst="rect">
            <a:avLst/>
          </a:prstGeom>
          <a:noFill/>
        </p:spPr>
        <p:txBody>
          <a:bodyPr wrap="square" rtlCol="0">
            <a:spAutoFit/>
          </a:bodyPr>
          <a:lstStyle/>
          <a:p>
            <a:r>
              <a:rPr lang="en-US" dirty="0" smtClean="0"/>
              <a:t>Reasonably known</a:t>
            </a:r>
            <a:endParaRPr lang="en-US" dirty="0"/>
          </a:p>
        </p:txBody>
      </p:sp>
      <p:sp>
        <p:nvSpPr>
          <p:cNvPr id="56" name="Footer Placeholder 55"/>
          <p:cNvSpPr>
            <a:spLocks noGrp="1"/>
          </p:cNvSpPr>
          <p:nvPr>
            <p:ph type="ftr" sz="quarter" idx="11"/>
          </p:nvPr>
        </p:nvSpPr>
        <p:spPr/>
        <p:txBody>
          <a:bodyPr/>
          <a:lstStyle/>
          <a:p>
            <a:r>
              <a:rPr lang="en-US" smtClean="0"/>
              <a:t>SoLID Collaboration Meeting</a:t>
            </a:r>
            <a:endParaRPr lang="en-US"/>
          </a:p>
        </p:txBody>
      </p:sp>
      <p:sp>
        <p:nvSpPr>
          <p:cNvPr id="57" name="Slide Number Placeholder 56"/>
          <p:cNvSpPr>
            <a:spLocks noGrp="1"/>
          </p:cNvSpPr>
          <p:nvPr>
            <p:ph type="sldNum" sz="quarter" idx="12"/>
          </p:nvPr>
        </p:nvSpPr>
        <p:spPr/>
        <p:txBody>
          <a:bodyPr/>
          <a:lstStyle/>
          <a:p>
            <a:fld id="{B6F15528-21DE-4FAA-801E-634DDDAF4B2B}" type="slidenum">
              <a:rPr lang="en-US" smtClean="0"/>
              <a:pPr/>
              <a:t>4</a:t>
            </a:fld>
            <a:endParaRPr lang="en-US"/>
          </a:p>
        </p:txBody>
      </p:sp>
    </p:spTree>
    <p:custDataLst>
      <p:tags r:id="rId1"/>
    </p:custDataLst>
    <p:extLst>
      <p:ext uri="{BB962C8B-B14F-4D97-AF65-F5344CB8AC3E}">
        <p14:creationId xmlns:p14="http://schemas.microsoft.com/office/powerpoint/2010/main" val="3005992654"/>
      </p:ext>
    </p:extLst>
  </p:cSld>
  <p:clrMapOvr>
    <a:masterClrMapping/>
  </p:clrMapOvr>
  <p:transition advTm="327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0.7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animEffect transition="in" filter="fade">
                                      <p:cBhvr>
                                        <p:cTn id="9" dur="500"/>
                                        <p:tgtEl>
                                          <p:spTgt spid="21"/>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0.7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linds(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strVal val="#ppt_w*0.70"/>
                                          </p:val>
                                        </p:tav>
                                        <p:tav tm="100000">
                                          <p:val>
                                            <p:strVal val="#ppt_w"/>
                                          </p:val>
                                        </p:tav>
                                      </p:tavLst>
                                    </p:anim>
                                    <p:anim calcmode="lin" valueType="num">
                                      <p:cBhvr>
                                        <p:cTn id="23" dur="500" fill="hold"/>
                                        <p:tgtEl>
                                          <p:spTgt spid="42"/>
                                        </p:tgtEl>
                                        <p:attrNameLst>
                                          <p:attrName>ppt_h</p:attrName>
                                        </p:attrNameLst>
                                      </p:cBhvr>
                                      <p:tavLst>
                                        <p:tav tm="0">
                                          <p:val>
                                            <p:strVal val="#ppt_h"/>
                                          </p:val>
                                        </p:tav>
                                        <p:tav tm="100000">
                                          <p:val>
                                            <p:strVal val="#ppt_h"/>
                                          </p:val>
                                        </p:tav>
                                      </p:tavLst>
                                    </p:anim>
                                    <p:animEffect transition="in" filter="fade">
                                      <p:cBhvr>
                                        <p:cTn id="24" dur="500"/>
                                        <p:tgtEl>
                                          <p:spTgt spid="4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strVal val="#ppt_w*0.70"/>
                                          </p:val>
                                        </p:tav>
                                        <p:tav tm="100000">
                                          <p:val>
                                            <p:strVal val="#ppt_w"/>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animEffect transition="in" filter="fade">
                                      <p:cBhvr>
                                        <p:cTn id="29" dur="500"/>
                                        <p:tgtEl>
                                          <p:spTgt spid="43"/>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strVal val="#ppt_w*0.70"/>
                                          </p:val>
                                        </p:tav>
                                        <p:tav tm="100000">
                                          <p:val>
                                            <p:strVal val="#ppt_w"/>
                                          </p:val>
                                        </p:tav>
                                      </p:tavLst>
                                    </p:anim>
                                    <p:anim calcmode="lin" valueType="num">
                                      <p:cBhvr>
                                        <p:cTn id="33" dur="500" fill="hold"/>
                                        <p:tgtEl>
                                          <p:spTgt spid="44"/>
                                        </p:tgtEl>
                                        <p:attrNameLst>
                                          <p:attrName>ppt_h</p:attrName>
                                        </p:attrNameLst>
                                      </p:cBhvr>
                                      <p:tavLst>
                                        <p:tav tm="0">
                                          <p:val>
                                            <p:strVal val="#ppt_h"/>
                                          </p:val>
                                        </p:tav>
                                        <p:tav tm="100000">
                                          <p:val>
                                            <p:strVal val="#ppt_h"/>
                                          </p:val>
                                        </p:tav>
                                      </p:tavLst>
                                    </p:anim>
                                    <p:animEffect transition="in" filter="fade">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strVal val="#ppt_w*0.70"/>
                                          </p:val>
                                        </p:tav>
                                        <p:tav tm="100000">
                                          <p:val>
                                            <p:strVal val="#ppt_w"/>
                                          </p:val>
                                        </p:tav>
                                      </p:tavLst>
                                    </p:anim>
                                    <p:anim calcmode="lin" valueType="num">
                                      <p:cBhvr>
                                        <p:cTn id="40" dur="500" fill="hold"/>
                                        <p:tgtEl>
                                          <p:spTgt spid="23"/>
                                        </p:tgtEl>
                                        <p:attrNameLst>
                                          <p:attrName>ppt_h</p:attrName>
                                        </p:attrNameLst>
                                      </p:cBhvr>
                                      <p:tavLst>
                                        <p:tav tm="0">
                                          <p:val>
                                            <p:strVal val="#ppt_h"/>
                                          </p:val>
                                        </p:tav>
                                        <p:tav tm="100000">
                                          <p:val>
                                            <p:strVal val="#ppt_h"/>
                                          </p:val>
                                        </p:tav>
                                      </p:tavLst>
                                    </p:anim>
                                    <p:animEffect transition="in" filter="fade">
                                      <p:cBhvr>
                                        <p:cTn id="41" dur="500"/>
                                        <p:tgtEl>
                                          <p:spTgt spid="23"/>
                                        </p:tgtEl>
                                      </p:cBhvr>
                                    </p:animEffect>
                                  </p:childTnLst>
                                </p:cTn>
                              </p:par>
                              <p:par>
                                <p:cTn id="42" presetID="55"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strVal val="#ppt_w*0.7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animEffect transition="in" filter="fade">
                                      <p:cBhvr>
                                        <p:cTn id="46" dur="500"/>
                                        <p:tgtEl>
                                          <p:spTgt spid="24"/>
                                        </p:tgtEl>
                                      </p:cBhvr>
                                    </p:animEffect>
                                  </p:childTnLst>
                                </p:cTn>
                              </p:par>
                              <p:par>
                                <p:cTn id="47" presetID="55"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strVal val="#ppt_w*0.7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animEffect transition="in" filter="fade">
                                      <p:cBhvr>
                                        <p:cTn id="51" dur="500"/>
                                        <p:tgtEl>
                                          <p:spTgt spid="3"/>
                                        </p:tgtEl>
                                      </p:cBhvr>
                                    </p:animEffect>
                                  </p:childTnLst>
                                </p:cTn>
                              </p:par>
                              <p:par>
                                <p:cTn id="52" presetID="55"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ppt_w*0.70"/>
                                          </p:val>
                                        </p:tav>
                                        <p:tav tm="100000">
                                          <p:val>
                                            <p:strVal val="#ppt_w"/>
                                          </p:val>
                                        </p:tav>
                                      </p:tavLst>
                                    </p:anim>
                                    <p:anim calcmode="lin" valueType="num">
                                      <p:cBhvr>
                                        <p:cTn id="55" dur="500" fill="hold"/>
                                        <p:tgtEl>
                                          <p:spTgt spid="25"/>
                                        </p:tgtEl>
                                        <p:attrNameLst>
                                          <p:attrName>ppt_h</p:attrName>
                                        </p:attrNameLst>
                                      </p:cBhvr>
                                      <p:tavLst>
                                        <p:tav tm="0">
                                          <p:val>
                                            <p:strVal val="#ppt_h"/>
                                          </p:val>
                                        </p:tav>
                                        <p:tav tm="100000">
                                          <p:val>
                                            <p:strVal val="#ppt_h"/>
                                          </p:val>
                                        </p:tav>
                                      </p:tavLst>
                                    </p:anim>
                                    <p:animEffect transition="in" filter="fade">
                                      <p:cBhvr>
                                        <p:cTn id="56" dur="500"/>
                                        <p:tgtEl>
                                          <p:spTgt spid="25"/>
                                        </p:tgtEl>
                                      </p:cBhvr>
                                    </p:animEffect>
                                  </p:childTnLst>
                                </p:cTn>
                              </p:par>
                              <p:par>
                                <p:cTn id="57" presetID="55"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strVal val="#ppt_w*0.70"/>
                                          </p:val>
                                        </p:tav>
                                        <p:tav tm="100000">
                                          <p:val>
                                            <p:strVal val="#ppt_w"/>
                                          </p:val>
                                        </p:tav>
                                      </p:tavLst>
                                    </p:anim>
                                    <p:anim calcmode="lin" valueType="num">
                                      <p:cBhvr>
                                        <p:cTn id="60" dur="500" fill="hold"/>
                                        <p:tgtEl>
                                          <p:spTgt spid="22"/>
                                        </p:tgtEl>
                                        <p:attrNameLst>
                                          <p:attrName>ppt_h</p:attrName>
                                        </p:attrNameLst>
                                      </p:cBhvr>
                                      <p:tavLst>
                                        <p:tav tm="0">
                                          <p:val>
                                            <p:strVal val="#ppt_h"/>
                                          </p:val>
                                        </p:tav>
                                        <p:tav tm="100000">
                                          <p:val>
                                            <p:strVal val="#ppt_h"/>
                                          </p:val>
                                        </p:tav>
                                      </p:tavLst>
                                    </p:anim>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blinds(horizontal)">
                                      <p:cBhvr>
                                        <p:cTn id="6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2" grpId="0" animBg="1"/>
      <p:bldP spid="43" grpId="0" animBg="1"/>
      <p:bldP spid="44" grpId="0" animBg="1"/>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001156" cy="714356"/>
          </a:xfrm>
        </p:spPr>
        <p:txBody>
          <a:bodyPr>
            <a:normAutofit fontScale="90000"/>
          </a:bodyPr>
          <a:lstStyle/>
          <a:p>
            <a:r>
              <a:rPr lang="en-US" dirty="0" err="1" smtClean="0"/>
              <a:t>SoLID</a:t>
            </a:r>
            <a:r>
              <a:rPr lang="en-US" dirty="0" smtClean="0"/>
              <a:t>-Spin: SIDIS on </a:t>
            </a:r>
            <a:r>
              <a:rPr lang="en-US" baseline="30000" dirty="0" smtClean="0"/>
              <a:t>3</a:t>
            </a:r>
            <a:r>
              <a:rPr lang="en-US" dirty="0" smtClean="0"/>
              <a:t>He/Proton @ 11 </a:t>
            </a:r>
            <a:r>
              <a:rPr lang="en-US" dirty="0" err="1" smtClean="0"/>
              <a:t>GeV</a:t>
            </a:r>
            <a:endParaRPr lang="en-US" dirty="0"/>
          </a:p>
        </p:txBody>
      </p:sp>
      <p:sp>
        <p:nvSpPr>
          <p:cNvPr id="6" name="Content Placeholder 5"/>
          <p:cNvSpPr>
            <a:spLocks noGrp="1"/>
          </p:cNvSpPr>
          <p:nvPr>
            <p:ph sz="half" idx="2"/>
          </p:nvPr>
        </p:nvSpPr>
        <p:spPr>
          <a:xfrm>
            <a:off x="3786182" y="785795"/>
            <a:ext cx="5357818" cy="2643206"/>
          </a:xfrm>
        </p:spPr>
        <p:txBody>
          <a:bodyPr>
            <a:normAutofit fontScale="92500" lnSpcReduction="10000"/>
          </a:bodyPr>
          <a:lstStyle/>
          <a:p>
            <a:pPr>
              <a:buNone/>
            </a:pPr>
            <a:r>
              <a:rPr lang="en-US" b="1" dirty="0" smtClean="0"/>
              <a:t>E12-10-006:</a:t>
            </a:r>
            <a:r>
              <a:rPr lang="en-US" dirty="0" smtClean="0"/>
              <a:t>     </a:t>
            </a:r>
            <a:r>
              <a:rPr lang="en-US" sz="2400" dirty="0" smtClean="0"/>
              <a:t>Single Spin Asymmetry on Transverse </a:t>
            </a:r>
            <a:r>
              <a:rPr lang="en-US" sz="2400" baseline="30000" dirty="0" smtClean="0"/>
              <a:t>3</a:t>
            </a:r>
            <a:r>
              <a:rPr lang="en-US" sz="2400" dirty="0" smtClean="0"/>
              <a:t>He @ 90 days</a:t>
            </a:r>
            <a:endParaRPr lang="en-US" dirty="0" smtClean="0"/>
          </a:p>
          <a:p>
            <a:pPr>
              <a:buNone/>
            </a:pPr>
            <a:r>
              <a:rPr lang="en-US" b="1" dirty="0" smtClean="0"/>
              <a:t>E12-11-007:</a:t>
            </a:r>
            <a:r>
              <a:rPr lang="en-US" dirty="0" smtClean="0"/>
              <a:t>     </a:t>
            </a:r>
            <a:r>
              <a:rPr lang="en-US" sz="2400" dirty="0" smtClean="0"/>
              <a:t>Single and Double Spin Asymmetry on </a:t>
            </a:r>
            <a:r>
              <a:rPr lang="en-US" sz="2400" baseline="30000" dirty="0" smtClean="0"/>
              <a:t>3</a:t>
            </a:r>
            <a:r>
              <a:rPr lang="en-US" sz="2400" dirty="0" smtClean="0"/>
              <a:t>He @ 35 days</a:t>
            </a:r>
          </a:p>
          <a:p>
            <a:pPr>
              <a:buNone/>
            </a:pPr>
            <a:r>
              <a:rPr lang="en-US" b="1" dirty="0" smtClean="0"/>
              <a:t>PR12-11-108:</a:t>
            </a:r>
            <a:r>
              <a:rPr lang="en-US" dirty="0" smtClean="0"/>
              <a:t>   </a:t>
            </a:r>
            <a:r>
              <a:rPr lang="en-US" sz="2400" dirty="0" smtClean="0"/>
              <a:t>Single and Double Spin Asymmetries on Transverse Proton (conditionally approved)</a:t>
            </a:r>
          </a:p>
          <a:p>
            <a:pPr>
              <a:buNone/>
            </a:pPr>
            <a:endParaRPr lang="en-US" dirty="0"/>
          </a:p>
        </p:txBody>
      </p:sp>
      <p:pic>
        <p:nvPicPr>
          <p:cNvPr id="7" name="Picture 2"/>
          <p:cNvPicPr>
            <a:picLocks noChangeAspect="1" noChangeArrowheads="1"/>
          </p:cNvPicPr>
          <p:nvPr/>
        </p:nvPicPr>
        <p:blipFill>
          <a:blip r:embed="rId2" cstate="print"/>
          <a:srcRect t="13559" b="13559"/>
          <a:stretch>
            <a:fillRect/>
          </a:stretch>
        </p:blipFill>
        <p:spPr bwMode="auto">
          <a:xfrm>
            <a:off x="0" y="714356"/>
            <a:ext cx="3643306" cy="2710718"/>
          </a:xfrm>
          <a:prstGeom prst="rect">
            <a:avLst/>
          </a:prstGeom>
          <a:noFill/>
          <a:ln w="9525">
            <a:noFill/>
            <a:miter lim="800000"/>
            <a:headEnd/>
            <a:tailEnd/>
          </a:ln>
        </p:spPr>
      </p:pic>
      <p:pic>
        <p:nvPicPr>
          <p:cNvPr id="8" name="Content Placeholder 9" descr="3D.gif"/>
          <p:cNvPicPr>
            <a:picLocks noChangeAspect="1"/>
          </p:cNvPicPr>
          <p:nvPr/>
        </p:nvPicPr>
        <p:blipFill>
          <a:blip r:embed="rId3"/>
          <a:srcRect t="49172" r="52112"/>
          <a:stretch>
            <a:fillRect/>
          </a:stretch>
        </p:blipFill>
        <p:spPr>
          <a:xfrm>
            <a:off x="71406" y="3643314"/>
            <a:ext cx="2914674" cy="3000372"/>
          </a:xfrm>
          <a:prstGeom prst="rect">
            <a:avLst/>
          </a:prstGeom>
        </p:spPr>
      </p:pic>
      <p:pic>
        <p:nvPicPr>
          <p:cNvPr id="9" name="Picture 8"/>
          <p:cNvPicPr/>
          <p:nvPr/>
        </p:nvPicPr>
        <p:blipFill>
          <a:blip r:embed="rId4" cstate="print"/>
          <a:srcRect/>
          <a:stretch>
            <a:fillRect/>
          </a:stretch>
        </p:blipFill>
        <p:spPr bwMode="auto">
          <a:xfrm>
            <a:off x="5715008" y="3571876"/>
            <a:ext cx="3500462" cy="2714644"/>
          </a:xfrm>
          <a:prstGeom prst="rect">
            <a:avLst/>
          </a:prstGeom>
          <a:noFill/>
          <a:ln w="9525">
            <a:noFill/>
            <a:miter lim="800000"/>
            <a:headEnd/>
            <a:tailEnd/>
          </a:ln>
        </p:spPr>
      </p:pic>
      <p:sp>
        <p:nvSpPr>
          <p:cNvPr id="10" name="TextBox 9"/>
          <p:cNvSpPr txBox="1"/>
          <p:nvPr/>
        </p:nvSpPr>
        <p:spPr>
          <a:xfrm>
            <a:off x="2928926" y="4357694"/>
            <a:ext cx="3571900" cy="2246769"/>
          </a:xfrm>
          <a:prstGeom prst="rect">
            <a:avLst/>
          </a:prstGeom>
          <a:solidFill>
            <a:srgbClr val="FFFF00"/>
          </a:solidFill>
          <a:ln w="25400">
            <a:solidFill>
              <a:schemeClr val="tx1"/>
            </a:solidFill>
          </a:ln>
        </p:spPr>
        <p:txBody>
          <a:bodyPr wrap="square" rtlCol="0">
            <a:spAutoFit/>
          </a:bodyPr>
          <a:lstStyle/>
          <a:p>
            <a:r>
              <a:rPr lang="en-US" sz="2000" dirty="0" smtClean="0"/>
              <a:t>Key of </a:t>
            </a:r>
            <a:r>
              <a:rPr lang="en-US" sz="2000" dirty="0" err="1" smtClean="0"/>
              <a:t>SoLID</a:t>
            </a:r>
            <a:r>
              <a:rPr lang="en-US" sz="2000" dirty="0" smtClean="0"/>
              <a:t>-Spin program: </a:t>
            </a:r>
          </a:p>
          <a:p>
            <a:r>
              <a:rPr lang="en-US" sz="2000" dirty="0" smtClean="0"/>
              <a:t>Large Acceptance </a:t>
            </a:r>
            <a:br>
              <a:rPr lang="en-US" sz="2000" dirty="0" smtClean="0"/>
            </a:br>
            <a:r>
              <a:rPr lang="en-US" sz="2000" dirty="0" smtClean="0"/>
              <a:t>+ High Luminosity</a:t>
            </a:r>
            <a:br>
              <a:rPr lang="en-US" sz="2000" dirty="0" smtClean="0"/>
            </a:br>
            <a:r>
              <a:rPr lang="en-US" sz="2000" dirty="0" smtClean="0"/>
              <a:t> </a:t>
            </a:r>
            <a:r>
              <a:rPr lang="en-US" sz="2000" dirty="0" smtClean="0">
                <a:sym typeface="Wingdings" pitchFamily="2" charset="2"/>
              </a:rPr>
              <a:t> </a:t>
            </a:r>
            <a:r>
              <a:rPr lang="en-US" sz="2000" b="1" dirty="0" smtClean="0">
                <a:sym typeface="Wingdings" pitchFamily="2" charset="2"/>
              </a:rPr>
              <a:t>4-D</a:t>
            </a:r>
            <a:r>
              <a:rPr lang="en-US" sz="2000" dirty="0" smtClean="0">
                <a:sym typeface="Wingdings" pitchFamily="2" charset="2"/>
              </a:rPr>
              <a:t> mapping of asymmetries</a:t>
            </a:r>
            <a:br>
              <a:rPr lang="en-US" sz="2000" dirty="0" smtClean="0">
                <a:sym typeface="Wingdings" pitchFamily="2" charset="2"/>
              </a:rPr>
            </a:br>
            <a:r>
              <a:rPr lang="en-US" sz="2000" dirty="0" smtClean="0">
                <a:sym typeface="Wingdings" pitchFamily="2" charset="2"/>
              </a:rPr>
              <a:t> Tensor charge, TMDs …</a:t>
            </a:r>
          </a:p>
          <a:p>
            <a:pPr>
              <a:buFont typeface="Wingdings" pitchFamily="2" charset="2"/>
              <a:buChar char="à"/>
            </a:pPr>
            <a:r>
              <a:rPr lang="en-US" sz="2000" dirty="0" smtClean="0">
                <a:sym typeface="Wingdings" pitchFamily="2" charset="2"/>
              </a:rPr>
              <a:t>Lattice QCD, QCD Dynamics, Models.</a:t>
            </a:r>
            <a:endParaRPr lang="en-US" sz="2000" dirty="0"/>
          </a:p>
        </p:txBody>
      </p:sp>
      <p:sp>
        <p:nvSpPr>
          <p:cNvPr id="11" name="TextBox 10"/>
          <p:cNvSpPr txBox="1"/>
          <p:nvPr/>
        </p:nvSpPr>
        <p:spPr>
          <a:xfrm>
            <a:off x="1928794" y="3357562"/>
            <a:ext cx="5000660" cy="369332"/>
          </a:xfrm>
          <a:prstGeom prst="rect">
            <a:avLst/>
          </a:prstGeom>
          <a:noFill/>
        </p:spPr>
        <p:txBody>
          <a:bodyPr wrap="square" rtlCol="0">
            <a:spAutoFit/>
          </a:bodyPr>
          <a:lstStyle/>
          <a:p>
            <a:r>
              <a:rPr lang="en-US" dirty="0" smtClean="0"/>
              <a:t>White paper: </a:t>
            </a:r>
            <a:r>
              <a:rPr lang="fr-FR" dirty="0" err="1" smtClean="0">
                <a:hlinkClick r:id="rId5"/>
              </a:rPr>
              <a:t>Eur</a:t>
            </a:r>
            <a:r>
              <a:rPr lang="fr-FR" dirty="0" smtClean="0">
                <a:hlinkClick r:id="rId5"/>
              </a:rPr>
              <a:t>. Phys. J. Plus (2011) 126:2</a:t>
            </a:r>
            <a:endParaRPr lang="en-US" dirty="0"/>
          </a:p>
        </p:txBody>
      </p:sp>
      <p:sp>
        <p:nvSpPr>
          <p:cNvPr id="12" name="Slide Number Placeholder 11"/>
          <p:cNvSpPr>
            <a:spLocks noGrp="1"/>
          </p:cNvSpPr>
          <p:nvPr>
            <p:ph type="sldNum" sz="quarter" idx="12"/>
          </p:nvPr>
        </p:nvSpPr>
        <p:spPr/>
        <p:txBody>
          <a:bodyPr/>
          <a:lstStyle/>
          <a:p>
            <a:fld id="{0C913308-F349-4B6D-A68A-DD1791B4A57B}" type="slidenum">
              <a:rPr lang="zh-CN" altLang="en-US" smtClean="0"/>
              <a:pPr/>
              <a:t>5</a:t>
            </a:fld>
            <a:endParaRPr lang="zh-CN" altLang="en-US"/>
          </a:p>
        </p:txBody>
      </p:sp>
      <p:sp>
        <p:nvSpPr>
          <p:cNvPr id="13" name="Footer Placeholder 12"/>
          <p:cNvSpPr>
            <a:spLocks noGrp="1"/>
          </p:cNvSpPr>
          <p:nvPr>
            <p:ph type="ftr" sz="quarter" idx="11"/>
          </p:nvPr>
        </p:nvSpPr>
        <p:spPr/>
        <p:txBody>
          <a:bodyPr/>
          <a:lstStyle/>
          <a:p>
            <a:r>
              <a:rPr lang="en-US" altLang="zh-CN" smtClean="0"/>
              <a:t>SoLID Collaboration Meeting</a:t>
            </a:r>
            <a:endParaRPr lang="zh-CN" altLang="en-US"/>
          </a:p>
        </p:txBody>
      </p:sp>
    </p:spTree>
    <p:extLst>
      <p:ext uri="{BB962C8B-B14F-4D97-AF65-F5344CB8AC3E}">
        <p14:creationId xmlns:p14="http://schemas.microsoft.com/office/powerpoint/2010/main" val="982329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85794"/>
          </a:xfrm>
        </p:spPr>
        <p:txBody>
          <a:bodyPr/>
          <a:lstStyle/>
          <a:p>
            <a:r>
              <a:rPr lang="en-US" dirty="0" smtClean="0"/>
              <a:t>Requirement of SIDIS</a:t>
            </a:r>
            <a:endParaRPr lang="en-US" dirty="0"/>
          </a:p>
        </p:txBody>
      </p:sp>
      <p:sp>
        <p:nvSpPr>
          <p:cNvPr id="6" name="Content Placeholder 5"/>
          <p:cNvSpPr>
            <a:spLocks noGrp="1"/>
          </p:cNvSpPr>
          <p:nvPr>
            <p:ph sz="half" idx="1"/>
          </p:nvPr>
        </p:nvSpPr>
        <p:spPr>
          <a:xfrm>
            <a:off x="0" y="642918"/>
            <a:ext cx="4643438" cy="6072206"/>
          </a:xfrm>
        </p:spPr>
        <p:txBody>
          <a:bodyPr>
            <a:normAutofit lnSpcReduction="10000"/>
          </a:bodyPr>
          <a:lstStyle/>
          <a:p>
            <a:r>
              <a:rPr lang="en-US" sz="2400" dirty="0" smtClean="0"/>
              <a:t>Kinematics Coverage:	</a:t>
            </a:r>
          </a:p>
          <a:p>
            <a:pPr lvl="1"/>
            <a:r>
              <a:rPr lang="en-US" sz="2000" b="1" dirty="0" smtClean="0"/>
              <a:t>0.05 </a:t>
            </a:r>
            <a:r>
              <a:rPr lang="en-US" sz="2000" b="1" dirty="0" smtClean="0">
                <a:sym typeface="Wingdings" pitchFamily="2" charset="2"/>
              </a:rPr>
              <a:t>~ 0.6 in x (valence)</a:t>
            </a:r>
          </a:p>
          <a:p>
            <a:pPr lvl="1"/>
            <a:r>
              <a:rPr lang="en-US" sz="2000" b="1" dirty="0" smtClean="0">
                <a:sym typeface="Wingdings" pitchFamily="2" charset="2"/>
              </a:rPr>
              <a:t>0.3 ~ 0.7 in z (factorization region)</a:t>
            </a:r>
          </a:p>
          <a:p>
            <a:pPr lvl="1"/>
            <a:r>
              <a:rPr lang="en-US" sz="2000" b="1" dirty="0" smtClean="0">
                <a:sym typeface="Wingdings" pitchFamily="2" charset="2"/>
              </a:rPr>
              <a:t>P</a:t>
            </a:r>
            <a:r>
              <a:rPr lang="en-US" sz="2000" b="1" baseline="-25000" dirty="0" smtClean="0">
                <a:sym typeface="Wingdings" pitchFamily="2" charset="2"/>
              </a:rPr>
              <a:t>T</a:t>
            </a:r>
            <a:r>
              <a:rPr lang="en-US" sz="2000" b="1" dirty="0" smtClean="0">
                <a:sym typeface="Wingdings" pitchFamily="2" charset="2"/>
              </a:rPr>
              <a:t> up to ~ 1 </a:t>
            </a:r>
            <a:r>
              <a:rPr lang="en-US" sz="2000" b="1" dirty="0" err="1" smtClean="0">
                <a:sym typeface="Wingdings" pitchFamily="2" charset="2"/>
              </a:rPr>
              <a:t>GeV</a:t>
            </a:r>
            <a:r>
              <a:rPr lang="en-US" sz="2000" b="1" dirty="0" smtClean="0">
                <a:sym typeface="Wingdings" pitchFamily="2" charset="2"/>
              </a:rPr>
              <a:t> (TMD Physics)</a:t>
            </a:r>
          </a:p>
          <a:p>
            <a:pPr lvl="1"/>
            <a:r>
              <a:rPr lang="en-US" sz="2000" b="1" dirty="0" smtClean="0">
                <a:sym typeface="Wingdings" pitchFamily="2" charset="2"/>
              </a:rPr>
              <a:t>Fixed target  Q</a:t>
            </a:r>
            <a:r>
              <a:rPr lang="en-US" sz="2000" b="1" baseline="30000" dirty="0" smtClean="0">
                <a:sym typeface="Wingdings" pitchFamily="2" charset="2"/>
              </a:rPr>
              <a:t>2</a:t>
            </a:r>
            <a:r>
              <a:rPr lang="en-US" sz="2000" b="1" dirty="0" smtClean="0">
                <a:sym typeface="Wingdings" pitchFamily="2" charset="2"/>
              </a:rPr>
              <a:t> coverage 1-8 GeV</a:t>
            </a:r>
            <a:r>
              <a:rPr lang="en-US" sz="2000" b="1" baseline="30000" dirty="0" smtClean="0">
                <a:sym typeface="Wingdings" pitchFamily="2" charset="2"/>
              </a:rPr>
              <a:t>2 </a:t>
            </a:r>
            <a:r>
              <a:rPr lang="en-US" sz="2000" b="1" dirty="0" smtClean="0">
                <a:sym typeface="Wingdings" pitchFamily="2" charset="2"/>
              </a:rPr>
              <a:t>(~ 2 GeV</a:t>
            </a:r>
            <a:r>
              <a:rPr lang="en-US" sz="2000" b="1" baseline="30000" dirty="0" smtClean="0">
                <a:sym typeface="Wingdings" pitchFamily="2" charset="2"/>
              </a:rPr>
              <a:t>2</a:t>
            </a:r>
            <a:r>
              <a:rPr lang="en-US" sz="2000" b="1" dirty="0" smtClean="0">
                <a:sym typeface="Wingdings" pitchFamily="2" charset="2"/>
              </a:rPr>
              <a:t> in </a:t>
            </a:r>
            <a:r>
              <a:rPr lang="el-GR" sz="2000" b="1" dirty="0" smtClean="0">
                <a:sym typeface="Wingdings" pitchFamily="2" charset="2"/>
              </a:rPr>
              <a:t>Δ</a:t>
            </a:r>
            <a:r>
              <a:rPr lang="en-US" sz="2000" b="1" dirty="0" smtClean="0">
                <a:sym typeface="Wingdings" pitchFamily="2" charset="2"/>
              </a:rPr>
              <a:t>Q</a:t>
            </a:r>
            <a:r>
              <a:rPr lang="en-US" sz="2000" b="1" baseline="30000" dirty="0" smtClean="0">
                <a:sym typeface="Wingdings" pitchFamily="2" charset="2"/>
              </a:rPr>
              <a:t>2</a:t>
            </a:r>
            <a:r>
              <a:rPr lang="en-US" sz="2000" b="1" dirty="0" smtClean="0">
                <a:sym typeface="Wingdings" pitchFamily="2" charset="2"/>
              </a:rPr>
              <a:t> at fixed x)</a:t>
            </a:r>
          </a:p>
          <a:p>
            <a:r>
              <a:rPr lang="en-US" sz="2400" dirty="0" err="1" smtClean="0"/>
              <a:t>Luminoisity</a:t>
            </a:r>
            <a:r>
              <a:rPr lang="en-US" sz="2400" dirty="0" smtClean="0"/>
              <a:t>:</a:t>
            </a:r>
          </a:p>
          <a:p>
            <a:pPr lvl="1"/>
            <a:r>
              <a:rPr lang="en-US" sz="2000" b="1" dirty="0" err="1" smtClean="0"/>
              <a:t>Unpolarized</a:t>
            </a:r>
            <a:r>
              <a:rPr lang="en-US" sz="2000" b="1" dirty="0" smtClean="0"/>
              <a:t> ~ 10</a:t>
            </a:r>
            <a:r>
              <a:rPr lang="en-US" sz="2000" b="1" baseline="30000" dirty="0" smtClean="0"/>
              <a:t>37</a:t>
            </a:r>
            <a:r>
              <a:rPr lang="en-US" sz="2000" b="1" dirty="0" smtClean="0"/>
              <a:t> N/cm</a:t>
            </a:r>
            <a:r>
              <a:rPr lang="en-US" sz="2000" b="1" baseline="30000" dirty="0" smtClean="0"/>
              <a:t>2</a:t>
            </a:r>
            <a:r>
              <a:rPr lang="en-US" sz="2000" b="1" dirty="0" smtClean="0"/>
              <a:t>/s</a:t>
            </a:r>
          </a:p>
          <a:p>
            <a:r>
              <a:rPr lang="en-US" sz="2400" dirty="0" smtClean="0"/>
              <a:t>Polarized </a:t>
            </a:r>
            <a:r>
              <a:rPr lang="en-US" sz="2400" baseline="30000" dirty="0" smtClean="0"/>
              <a:t>3</a:t>
            </a:r>
            <a:r>
              <a:rPr lang="en-US" sz="2400" dirty="0" smtClean="0"/>
              <a:t>He Target:</a:t>
            </a:r>
          </a:p>
          <a:p>
            <a:pPr lvl="1"/>
            <a:r>
              <a:rPr lang="en-US" sz="2000" b="1" dirty="0" smtClean="0"/>
              <a:t>~ 60% higher polarization</a:t>
            </a:r>
          </a:p>
          <a:p>
            <a:pPr lvl="1"/>
            <a:r>
              <a:rPr lang="en-US" sz="2000" b="1" dirty="0" smtClean="0"/>
              <a:t>Fast spin flip (&lt;20 </a:t>
            </a:r>
            <a:r>
              <a:rPr lang="en-US" sz="2000" b="1" dirty="0" err="1" smtClean="0"/>
              <a:t>mins</a:t>
            </a:r>
            <a:r>
              <a:rPr lang="en-US" sz="2000" b="1" dirty="0" smtClean="0"/>
              <a:t>)</a:t>
            </a:r>
          </a:p>
          <a:p>
            <a:r>
              <a:rPr lang="en-US" sz="2400" dirty="0" smtClean="0"/>
              <a:t>Electron PID:</a:t>
            </a:r>
          </a:p>
          <a:p>
            <a:pPr lvl="1"/>
            <a:r>
              <a:rPr lang="en-US" sz="2000" b="1" dirty="0" smtClean="0"/>
              <a:t>&lt;1% </a:t>
            </a:r>
            <a:r>
              <a:rPr lang="en-US" sz="2000" b="1" dirty="0" err="1" smtClean="0"/>
              <a:t>Pion</a:t>
            </a:r>
            <a:r>
              <a:rPr lang="en-US" sz="2000" b="1" dirty="0" smtClean="0"/>
              <a:t> contamination (asymmetry point of view) </a:t>
            </a:r>
          </a:p>
          <a:p>
            <a:r>
              <a:rPr lang="en-US" sz="2400" dirty="0" err="1" smtClean="0"/>
              <a:t>Pion</a:t>
            </a:r>
            <a:r>
              <a:rPr lang="en-US" sz="2400" dirty="0" smtClean="0"/>
              <a:t> PID:</a:t>
            </a:r>
          </a:p>
          <a:p>
            <a:pPr lvl="1"/>
            <a:r>
              <a:rPr lang="en-US" sz="2000" b="1" dirty="0" smtClean="0"/>
              <a:t>&lt;1% </a:t>
            </a:r>
            <a:r>
              <a:rPr lang="en-US" sz="2000" b="1" dirty="0" err="1" smtClean="0"/>
              <a:t>Kaons</a:t>
            </a:r>
            <a:r>
              <a:rPr lang="en-US" sz="2000" b="1" dirty="0" smtClean="0"/>
              <a:t> and Protons</a:t>
            </a:r>
          </a:p>
          <a:p>
            <a:pPr lvl="1"/>
            <a:r>
              <a:rPr lang="en-US" sz="2000" b="1" dirty="0" smtClean="0"/>
              <a:t>&lt;1% electron contamination</a:t>
            </a:r>
          </a:p>
          <a:p>
            <a:endParaRPr lang="en-US" b="1" dirty="0" smtClean="0"/>
          </a:p>
        </p:txBody>
      </p:sp>
      <p:sp>
        <p:nvSpPr>
          <p:cNvPr id="7" name="Content Placeholder 6"/>
          <p:cNvSpPr>
            <a:spLocks noGrp="1"/>
          </p:cNvSpPr>
          <p:nvPr>
            <p:ph sz="half" idx="2"/>
          </p:nvPr>
        </p:nvSpPr>
        <p:spPr>
          <a:xfrm>
            <a:off x="4648200" y="785794"/>
            <a:ext cx="4495800" cy="6072206"/>
          </a:xfrm>
        </p:spPr>
        <p:txBody>
          <a:bodyPr>
            <a:normAutofit lnSpcReduction="10000"/>
          </a:bodyPr>
          <a:lstStyle/>
          <a:p>
            <a:r>
              <a:rPr lang="en-US" sz="2400" dirty="0" smtClean="0"/>
              <a:t>Optics of Reconstruction:</a:t>
            </a:r>
          </a:p>
          <a:p>
            <a:pPr lvl="1"/>
            <a:r>
              <a:rPr lang="en-US" sz="2000" b="1" dirty="0" smtClean="0"/>
              <a:t>&lt; a few % in </a:t>
            </a:r>
            <a:r>
              <a:rPr lang="el-GR" sz="2000" b="1" dirty="0" smtClean="0"/>
              <a:t>δ</a:t>
            </a:r>
            <a:r>
              <a:rPr lang="en-US" sz="2000" b="1" dirty="0" smtClean="0"/>
              <a:t>P/P.</a:t>
            </a:r>
          </a:p>
          <a:p>
            <a:pPr lvl="1"/>
            <a:r>
              <a:rPr lang="en-US" sz="2000" b="1" dirty="0" smtClean="0"/>
              <a:t>&lt; 1 </a:t>
            </a:r>
            <a:r>
              <a:rPr lang="en-US" sz="2000" b="1" dirty="0" err="1" smtClean="0"/>
              <a:t>mr</a:t>
            </a:r>
            <a:r>
              <a:rPr lang="en-US" sz="2000" b="1" dirty="0" smtClean="0"/>
              <a:t> in polar angle.</a:t>
            </a:r>
          </a:p>
          <a:p>
            <a:pPr lvl="1"/>
            <a:r>
              <a:rPr lang="en-US" sz="2000" b="1" dirty="0" smtClean="0"/>
              <a:t>&lt; 10 </a:t>
            </a:r>
            <a:r>
              <a:rPr lang="en-US" sz="2000" b="1" dirty="0" err="1" smtClean="0"/>
              <a:t>mr</a:t>
            </a:r>
            <a:r>
              <a:rPr lang="en-US" sz="2000" b="1" dirty="0" smtClean="0"/>
              <a:t> in </a:t>
            </a:r>
            <a:r>
              <a:rPr lang="en-US" sz="2000" b="1" dirty="0" err="1" smtClean="0"/>
              <a:t>azimuthal</a:t>
            </a:r>
            <a:r>
              <a:rPr lang="en-US" sz="2000" b="1" dirty="0" smtClean="0"/>
              <a:t> angle </a:t>
            </a:r>
          </a:p>
          <a:p>
            <a:pPr lvl="1"/>
            <a:r>
              <a:rPr lang="en-US" sz="2000" b="1" dirty="0" smtClean="0"/>
              <a:t>~ 1-2 cm vertex resolution</a:t>
            </a:r>
          </a:p>
          <a:p>
            <a:pPr lvl="1"/>
            <a:r>
              <a:rPr lang="en-US" sz="2000" b="1" dirty="0" smtClean="0"/>
              <a:t>Similar precision required.</a:t>
            </a:r>
          </a:p>
          <a:p>
            <a:pPr lvl="1"/>
            <a:r>
              <a:rPr lang="en-US" sz="2000" b="1" dirty="0" smtClean="0"/>
              <a:t>A factor of 2-3 better already achieved in MC.</a:t>
            </a:r>
          </a:p>
          <a:p>
            <a:r>
              <a:rPr lang="en-US" sz="2400" dirty="0" smtClean="0"/>
              <a:t>DAQ:</a:t>
            </a:r>
          </a:p>
          <a:p>
            <a:pPr lvl="1"/>
            <a:r>
              <a:rPr lang="en-US" sz="2000" b="1" dirty="0" smtClean="0"/>
              <a:t>~ 3kHz Physics Coincidence</a:t>
            </a:r>
            <a:endParaRPr lang="en-US" sz="2000" dirty="0" smtClean="0"/>
          </a:p>
          <a:p>
            <a:pPr lvl="1"/>
            <a:r>
              <a:rPr lang="en-US" sz="2000" dirty="0" smtClean="0"/>
              <a:t>~ 200 kHz Single electron</a:t>
            </a:r>
          </a:p>
          <a:p>
            <a:pPr lvl="1"/>
            <a:r>
              <a:rPr lang="en-US" sz="2000" dirty="0" smtClean="0"/>
              <a:t>~ 50 kHz Coincidence</a:t>
            </a:r>
          </a:p>
          <a:p>
            <a:pPr lvl="1"/>
            <a:r>
              <a:rPr lang="en-US" sz="2000" b="1" dirty="0" smtClean="0"/>
              <a:t>Limits: 300 MB/s to tape. </a:t>
            </a:r>
          </a:p>
          <a:p>
            <a:endParaRPr lang="en-US" b="1" dirty="0" smtClean="0"/>
          </a:p>
          <a:p>
            <a:endParaRPr lang="en-US" dirty="0"/>
          </a:p>
        </p:txBody>
      </p:sp>
      <p:sp>
        <p:nvSpPr>
          <p:cNvPr id="4" name="Footer Placeholder 3"/>
          <p:cNvSpPr>
            <a:spLocks noGrp="1"/>
          </p:cNvSpPr>
          <p:nvPr>
            <p:ph type="ftr" sz="quarter" idx="11"/>
          </p:nvPr>
        </p:nvSpPr>
        <p:spPr/>
        <p:txBody>
          <a:bodyPr/>
          <a:lstStyle/>
          <a:p>
            <a:r>
              <a:rPr lang="en-US" altLang="zh-CN" smtClean="0"/>
              <a:t>SoLID Collaboration Meeting</a:t>
            </a:r>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Tree>
    <p:extLst>
      <p:ext uri="{BB962C8B-B14F-4D97-AF65-F5344CB8AC3E}">
        <p14:creationId xmlns:p14="http://schemas.microsoft.com/office/powerpoint/2010/main" val="1989765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Special Considerations (I)</a:t>
            </a:r>
            <a:endParaRPr lang="en-US" dirty="0"/>
          </a:p>
        </p:txBody>
      </p:sp>
      <p:sp>
        <p:nvSpPr>
          <p:cNvPr id="3" name="Content Placeholder 2"/>
          <p:cNvSpPr>
            <a:spLocks noGrp="1"/>
          </p:cNvSpPr>
          <p:nvPr>
            <p:ph idx="1"/>
          </p:nvPr>
        </p:nvSpPr>
        <p:spPr>
          <a:xfrm>
            <a:off x="152400" y="990600"/>
            <a:ext cx="8763000" cy="5135563"/>
          </a:xfrm>
        </p:spPr>
        <p:txBody>
          <a:bodyPr>
            <a:normAutofit lnSpcReduction="10000"/>
          </a:bodyPr>
          <a:lstStyle/>
          <a:p>
            <a:r>
              <a:rPr lang="en-US" dirty="0" smtClean="0"/>
              <a:t>SIDIS Trigger:</a:t>
            </a:r>
          </a:p>
          <a:p>
            <a:pPr lvl="1"/>
            <a:r>
              <a:rPr lang="en-US" dirty="0" smtClean="0"/>
              <a:t>With the current rate estimation, we should work out a detailed trigger design.</a:t>
            </a:r>
          </a:p>
          <a:p>
            <a:pPr lvl="1"/>
            <a:r>
              <a:rPr lang="en-US" dirty="0" smtClean="0"/>
              <a:t>Goal: running at 1e37 N/cm^2/s   ~ 200 MB/s to tape.</a:t>
            </a:r>
          </a:p>
          <a:p>
            <a:pPr lvl="1"/>
            <a:r>
              <a:rPr lang="en-US" dirty="0" smtClean="0"/>
              <a:t>Identify a clear list of risks and develop a detailed plan for the roadmap toward a full DAQ system.</a:t>
            </a:r>
          </a:p>
          <a:p>
            <a:r>
              <a:rPr lang="en-US" dirty="0" smtClean="0"/>
              <a:t>Target System:</a:t>
            </a:r>
          </a:p>
          <a:p>
            <a:pPr lvl="1"/>
            <a:r>
              <a:rPr lang="en-US" dirty="0" smtClean="0"/>
              <a:t>Design Shielding and Correction Coil for </a:t>
            </a:r>
            <a:r>
              <a:rPr lang="en-US" dirty="0" err="1" smtClean="0"/>
              <a:t>SoLID</a:t>
            </a:r>
            <a:r>
              <a:rPr lang="en-US" dirty="0" smtClean="0"/>
              <a:t> Magnets</a:t>
            </a:r>
          </a:p>
          <a:p>
            <a:pPr lvl="1"/>
            <a:r>
              <a:rPr lang="en-US" dirty="0" smtClean="0"/>
              <a:t>Lab tests/demonstration of design</a:t>
            </a:r>
          </a:p>
          <a:p>
            <a:pPr lvl="1"/>
            <a:r>
              <a:rPr lang="en-US" dirty="0" smtClean="0"/>
              <a:t>Method to reduce target </a:t>
            </a:r>
            <a:r>
              <a:rPr lang="en-US" dirty="0" err="1" smtClean="0"/>
              <a:t>endcap</a:t>
            </a:r>
            <a:r>
              <a:rPr lang="en-US" dirty="0" smtClean="0"/>
              <a:t> thickness?</a:t>
            </a:r>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SoLID Collaboration Meeting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4612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7"/>
            <a:ext cx="8229600" cy="1143000"/>
          </a:xfrm>
        </p:spPr>
        <p:txBody>
          <a:bodyPr/>
          <a:lstStyle/>
          <a:p>
            <a:r>
              <a:rPr lang="en-US" dirty="0" smtClean="0"/>
              <a:t>Special Consideration (II)</a:t>
            </a:r>
            <a:endParaRPr lang="en-US" dirty="0"/>
          </a:p>
        </p:txBody>
      </p:sp>
      <p:sp>
        <p:nvSpPr>
          <p:cNvPr id="3" name="Content Placeholder 2"/>
          <p:cNvSpPr>
            <a:spLocks noGrp="1"/>
          </p:cNvSpPr>
          <p:nvPr>
            <p:ph idx="1"/>
          </p:nvPr>
        </p:nvSpPr>
        <p:spPr>
          <a:xfrm>
            <a:off x="457200" y="1066800"/>
            <a:ext cx="8229600" cy="5486400"/>
          </a:xfrm>
        </p:spPr>
        <p:txBody>
          <a:bodyPr>
            <a:normAutofit fontScale="85000" lnSpcReduction="20000"/>
          </a:bodyPr>
          <a:lstStyle/>
          <a:p>
            <a:r>
              <a:rPr lang="en-US" dirty="0" smtClean="0"/>
              <a:t>GEM Chamber:</a:t>
            </a:r>
          </a:p>
          <a:p>
            <a:pPr lvl="1"/>
            <a:r>
              <a:rPr lang="en-US" dirty="0" smtClean="0"/>
              <a:t>Common sets of GEM chamber +reconfiguration</a:t>
            </a:r>
          </a:p>
          <a:p>
            <a:pPr lvl="1"/>
            <a:r>
              <a:rPr lang="en-US" dirty="0" smtClean="0"/>
              <a:t>Or different sets of GEM chamber</a:t>
            </a:r>
          </a:p>
          <a:p>
            <a:pPr lvl="1"/>
            <a:r>
              <a:rPr lang="en-US" dirty="0" smtClean="0"/>
              <a:t>Pad readout to replace the thin scintillator plane.</a:t>
            </a:r>
          </a:p>
          <a:p>
            <a:r>
              <a:rPr lang="en-US" dirty="0" smtClean="0"/>
              <a:t>Gas Cerenkov:</a:t>
            </a:r>
          </a:p>
          <a:p>
            <a:pPr lvl="1"/>
            <a:r>
              <a:rPr lang="en-US" dirty="0" smtClean="0"/>
              <a:t>How to reconfigure the mirror between PVDIS setup and SIDIS setup?</a:t>
            </a:r>
          </a:p>
          <a:p>
            <a:pPr lvl="1"/>
            <a:r>
              <a:rPr lang="en-US" dirty="0" smtClean="0"/>
              <a:t>What is the </a:t>
            </a:r>
            <a:r>
              <a:rPr lang="en-US" dirty="0"/>
              <a:t>risk of the background level </a:t>
            </a:r>
            <a:r>
              <a:rPr lang="en-US" dirty="0" smtClean="0"/>
              <a:t>?</a:t>
            </a:r>
          </a:p>
          <a:p>
            <a:r>
              <a:rPr lang="en-US" dirty="0" smtClean="0"/>
              <a:t>Calorimeter:</a:t>
            </a:r>
          </a:p>
          <a:p>
            <a:pPr lvl="1"/>
            <a:r>
              <a:rPr lang="en-US" dirty="0" smtClean="0"/>
              <a:t>Radiation Level: How will </a:t>
            </a:r>
            <a:r>
              <a:rPr lang="en-US" dirty="0"/>
              <a:t>c</a:t>
            </a:r>
            <a:r>
              <a:rPr lang="en-US" dirty="0" smtClean="0"/>
              <a:t>alorimeter survive SIDIS + PVDIS + additional experiments?</a:t>
            </a:r>
          </a:p>
          <a:p>
            <a:pPr lvl="1"/>
            <a:r>
              <a:rPr lang="en-US" dirty="0" smtClean="0"/>
              <a:t>Additional layers of </a:t>
            </a:r>
            <a:r>
              <a:rPr lang="en-US" dirty="0" err="1" smtClean="0"/>
              <a:t>preshower</a:t>
            </a:r>
            <a:r>
              <a:rPr lang="en-US" dirty="0" smtClean="0"/>
              <a:t>?</a:t>
            </a:r>
          </a:p>
          <a:p>
            <a:pPr lvl="1"/>
            <a:r>
              <a:rPr lang="en-US" dirty="0" smtClean="0"/>
              <a:t>R&amp;D on cable layout (large angle + forward angle)</a:t>
            </a:r>
          </a:p>
          <a:p>
            <a:pPr lvl="1"/>
            <a:r>
              <a:rPr lang="en-US" dirty="0" smtClean="0"/>
              <a:t>Improve energy resolution at high momentum?</a:t>
            </a:r>
            <a:endParaRPr lang="en-US" dirty="0"/>
          </a:p>
        </p:txBody>
      </p:sp>
      <p:sp>
        <p:nvSpPr>
          <p:cNvPr id="4" name="Footer Placeholder 3"/>
          <p:cNvSpPr>
            <a:spLocks noGrp="1"/>
          </p:cNvSpPr>
          <p:nvPr>
            <p:ph type="ftr" sz="quarter" idx="11"/>
          </p:nvPr>
        </p:nvSpPr>
        <p:spPr/>
        <p:txBody>
          <a:bodyPr/>
          <a:lstStyle/>
          <a:p>
            <a:r>
              <a:rPr lang="en-US" smtClean="0"/>
              <a:t>SoLID Collaboration Meeting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57776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Special Considerations (III)</a:t>
            </a:r>
            <a:endParaRPr lang="en-US" dirty="0"/>
          </a:p>
        </p:txBody>
      </p:sp>
      <p:sp>
        <p:nvSpPr>
          <p:cNvPr id="3" name="Content Placeholder 2"/>
          <p:cNvSpPr>
            <a:spLocks noGrp="1"/>
          </p:cNvSpPr>
          <p:nvPr>
            <p:ph idx="1"/>
          </p:nvPr>
        </p:nvSpPr>
        <p:spPr>
          <a:xfrm>
            <a:off x="304800" y="1066800"/>
            <a:ext cx="8534400" cy="5059363"/>
          </a:xfrm>
        </p:spPr>
        <p:txBody>
          <a:bodyPr/>
          <a:lstStyle/>
          <a:p>
            <a:r>
              <a:rPr lang="en-US" dirty="0" smtClean="0"/>
              <a:t>Risk in Backgrounds:</a:t>
            </a:r>
          </a:p>
          <a:p>
            <a:pPr lvl="1"/>
            <a:r>
              <a:rPr lang="en-US" dirty="0" smtClean="0"/>
              <a:t>For Low energy backgrounds:</a:t>
            </a:r>
          </a:p>
          <a:p>
            <a:pPr lvl="2"/>
            <a:r>
              <a:rPr lang="en-US" dirty="0" smtClean="0"/>
              <a:t>Is the additional shielding necessary (GEANT4)?</a:t>
            </a:r>
          </a:p>
          <a:p>
            <a:pPr lvl="1"/>
            <a:r>
              <a:rPr lang="en-US" dirty="0" smtClean="0"/>
              <a:t>Roadmap towards background validation</a:t>
            </a:r>
          </a:p>
          <a:p>
            <a:r>
              <a:rPr lang="en-US" dirty="0" smtClean="0"/>
              <a:t>Calibration and Analysis:</a:t>
            </a:r>
          </a:p>
          <a:p>
            <a:pPr lvl="1"/>
            <a:r>
              <a:rPr lang="en-US" dirty="0" smtClean="0"/>
              <a:t>Developing detailed optics calibration plan.</a:t>
            </a:r>
          </a:p>
          <a:p>
            <a:pPr lvl="1"/>
            <a:r>
              <a:rPr lang="en-US" dirty="0" smtClean="0"/>
              <a:t>Plan to get a desired TOF calibration.</a:t>
            </a:r>
          </a:p>
          <a:p>
            <a:pPr lvl="1"/>
            <a:r>
              <a:rPr lang="en-US" dirty="0" smtClean="0"/>
              <a:t>Test of online farm and fast tracking.</a:t>
            </a:r>
            <a:endParaRPr lang="en-US" dirty="0"/>
          </a:p>
        </p:txBody>
      </p:sp>
      <p:sp>
        <p:nvSpPr>
          <p:cNvPr id="4" name="Footer Placeholder 3"/>
          <p:cNvSpPr>
            <a:spLocks noGrp="1"/>
          </p:cNvSpPr>
          <p:nvPr>
            <p:ph type="ftr" sz="quarter" idx="11"/>
          </p:nvPr>
        </p:nvSpPr>
        <p:spPr/>
        <p:txBody>
          <a:bodyPr/>
          <a:lstStyle/>
          <a:p>
            <a:r>
              <a:rPr lang="en-US" smtClean="0"/>
              <a:t>SoLID Collaboration Meeting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21388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1211</Words>
  <Application>Microsoft Office PowerPoint</Application>
  <PresentationFormat>On-screen Show (4:3)</PresentationFormat>
  <Paragraphs>269</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Office Theme</vt:lpstr>
      <vt:lpstr>Equation</vt:lpstr>
      <vt:lpstr>公式</vt:lpstr>
      <vt:lpstr>Overview of SIDIS</vt:lpstr>
      <vt:lpstr>Transverse Momentum Dependent PDFs</vt:lpstr>
      <vt:lpstr>Golden Channel of TMD: Semi-Inclusive DIS</vt:lpstr>
      <vt:lpstr>Leading-Twist TMD PDFs</vt:lpstr>
      <vt:lpstr>SoLID-Spin: SIDIS on 3He/Proton @ 11 GeV</vt:lpstr>
      <vt:lpstr>Requirement of SIDIS</vt:lpstr>
      <vt:lpstr>Special Considerations (I)</vt:lpstr>
      <vt:lpstr>Special Consideration (II)</vt:lpstr>
      <vt:lpstr>Special Considerations (III)</vt:lpstr>
      <vt:lpstr>Update on Resolution</vt:lpstr>
      <vt:lpstr>Summary of Table</vt:lpstr>
      <vt:lpstr>Comparison of No Multiple Scattering vs. Multiple Scattering</vt:lpstr>
      <vt:lpstr>Impact on High Level Variables</vt:lpstr>
      <vt:lpstr>Issue I: About PT resolution</vt:lpstr>
      <vt:lpstr>PT res. Vs. PT</vt:lpstr>
      <vt:lpstr>PT2 resolution vs. PT</vt:lpstr>
      <vt:lpstr>Simulation Results of (N_smear/N_nosmear)</vt:lpstr>
      <vt:lpstr>Estimate of Impact</vt:lpstr>
      <vt:lpstr>PV Pion Asymmetry</vt:lpstr>
      <vt:lpstr>Neutral Current</vt:lpstr>
      <vt:lpstr>For Electro-Pion Production</vt:lpstr>
      <vt:lpstr>Simulation</vt:lpstr>
      <vt:lpstr>Additional Contribution for Real Photon Production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SIDIS</dc:title>
  <dc:creator>xqian</dc:creator>
  <cp:lastModifiedBy>xqian</cp:lastModifiedBy>
  <cp:revision>14</cp:revision>
  <dcterms:created xsi:type="dcterms:W3CDTF">2006-08-16T00:00:00Z</dcterms:created>
  <dcterms:modified xsi:type="dcterms:W3CDTF">2012-04-13T05:37:18Z</dcterms:modified>
</cp:coreProperties>
</file>