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2" r:id="rId7"/>
    <p:sldId id="265" r:id="rId8"/>
    <p:sldId id="261" r:id="rId9"/>
    <p:sldId id="268" r:id="rId10"/>
    <p:sldId id="267" r:id="rId11"/>
    <p:sldId id="269" r:id="rId12"/>
    <p:sldId id="270" r:id="rId13"/>
    <p:sldId id="271" r:id="rId14"/>
    <p:sldId id="264" r:id="rId15"/>
    <p:sldId id="274" r:id="rId16"/>
    <p:sldId id="273" r:id="rId17"/>
    <p:sldId id="272" r:id="rId18"/>
    <p:sldId id="275" r:id="rId19"/>
    <p:sldId id="288" r:id="rId20"/>
    <p:sldId id="287" r:id="rId21"/>
    <p:sldId id="290" r:id="rId22"/>
    <p:sldId id="276" r:id="rId23"/>
    <p:sldId id="277" r:id="rId24"/>
    <p:sldId id="278" r:id="rId25"/>
    <p:sldId id="279" r:id="rId26"/>
    <p:sldId id="280" r:id="rId27"/>
    <p:sldId id="281" r:id="rId28"/>
    <p:sldId id="283" r:id="rId29"/>
    <p:sldId id="284" r:id="rId30"/>
    <p:sldId id="285" r:id="rId31"/>
    <p:sldId id="286" r:id="rId32"/>
    <p:sldId id="289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9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11CC83-0ECC-4208-BA51-31734E0727CA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76ED2-4824-45A2-9AA9-F85F4A5DE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226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6AC2F-A4E7-4291-BBA0-D2FF4E1E1D2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42144-95A3-4403-81A3-6800080047FD}" type="datetime1">
              <a:rPr lang="en-US" smtClean="0"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Collaboration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B0C6C-B502-4BEB-A136-066E21F86550}" type="datetime1">
              <a:rPr lang="en-US" smtClean="0"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Collaboration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5346E-23F4-42A3-9820-3686DBB093DD}" type="datetime1">
              <a:rPr lang="en-US" smtClean="0"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Collaboration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7584F-57A2-427A-AF50-8F3033B0694D}" type="datetime1">
              <a:rPr lang="en-US" smtClean="0"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Collaboration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3BE09-8B30-47CC-9511-74A7342879AD}" type="datetime1">
              <a:rPr lang="en-US" smtClean="0"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Collaboration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E4A16-FAEB-41A1-AE95-42008F09EF9B}" type="datetime1">
              <a:rPr lang="en-US" smtClean="0"/>
              <a:t>4/11/2012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Collaboration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22EF8-C00B-4559-9E64-739BE189E28A}" type="datetime1">
              <a:rPr lang="en-US" smtClean="0"/>
              <a:t>4/11/2012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Collaboration Meeting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67BE5-7FFC-49A7-8084-1E7F55BF12A3}" type="datetime1">
              <a:rPr lang="en-US" smtClean="0"/>
              <a:t>4/11/2012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Collaboration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8B291-3A58-46EE-A564-988FC478D4A5}" type="datetime1">
              <a:rPr lang="en-US" smtClean="0"/>
              <a:t>4/11/2012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Collaboration Meeting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DCB68-4E44-4603-AD16-657127D202C2}" type="datetime1">
              <a:rPr lang="en-US" smtClean="0"/>
              <a:t>4/11/2012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Collaboration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18224-933E-4A21-AEFB-86BFA2CD7384}" type="datetime1">
              <a:rPr lang="en-US" smtClean="0"/>
              <a:t>4/11/2012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Collaboration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33CC-C018-49B1-8FA2-A6703703B6F3}" type="datetime1">
              <a:rPr lang="en-US" smtClean="0"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SoLID Collaboration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image" Target="../media/image28.gi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6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9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1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44.gif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51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52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53.gif"/><Relationship Id="rId4" Type="http://schemas.openxmlformats.org/officeDocument/2006/relationships/image" Target="../media/image52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2.png"/><Relationship Id="rId4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png"/><Relationship Id="rId5" Type="http://schemas.openxmlformats.org/officeDocument/2006/relationships/image" Target="../media/image17.wmf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600200"/>
          </a:xfrm>
        </p:spPr>
        <p:txBody>
          <a:bodyPr>
            <a:normAutofit/>
          </a:bodyPr>
          <a:lstStyle/>
          <a:p>
            <a:r>
              <a:rPr lang="en-US" dirty="0" err="1" smtClean="0"/>
              <a:t>SoLID</a:t>
            </a:r>
            <a:r>
              <a:rPr lang="en-US" dirty="0" smtClean="0"/>
              <a:t>-J/</a:t>
            </a:r>
            <a:r>
              <a:rPr lang="el-GR" dirty="0"/>
              <a:t>ψ</a:t>
            </a:r>
            <a:r>
              <a:rPr lang="en-US" dirty="0" smtClean="0"/>
              <a:t>: Near-Threshold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Electro/Photo-Production </a:t>
            </a:r>
            <a:r>
              <a:rPr lang="en-US" dirty="0" smtClean="0"/>
              <a:t>of J/</a:t>
            </a:r>
            <a:r>
              <a:rPr lang="el-GR" dirty="0" smtClean="0"/>
              <a:t>ψ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1487" y="2362200"/>
            <a:ext cx="4876800" cy="3200400"/>
          </a:xfrm>
        </p:spPr>
        <p:txBody>
          <a:bodyPr>
            <a:normAutofit fontScale="92500" lnSpcReduction="10000"/>
          </a:bodyPr>
          <a:lstStyle/>
          <a:p>
            <a:r>
              <a:rPr lang="en-US" sz="4200" dirty="0" err="1" smtClean="0">
                <a:solidFill>
                  <a:schemeClr val="tx1"/>
                </a:solidFill>
              </a:rPr>
              <a:t>Xin</a:t>
            </a:r>
            <a:r>
              <a:rPr lang="en-US" sz="4200" dirty="0" smtClean="0">
                <a:solidFill>
                  <a:schemeClr val="tx1"/>
                </a:solidFill>
              </a:rPr>
              <a:t> </a:t>
            </a:r>
            <a:r>
              <a:rPr lang="en-US" sz="4200" dirty="0" err="1" smtClean="0">
                <a:solidFill>
                  <a:schemeClr val="tx1"/>
                </a:solidFill>
              </a:rPr>
              <a:t>Qian</a:t>
            </a:r>
            <a:endParaRPr lang="en-US" sz="4200" dirty="0" smtClean="0">
              <a:solidFill>
                <a:schemeClr val="tx1"/>
              </a:solidFill>
            </a:endParaRPr>
          </a:p>
          <a:p>
            <a:r>
              <a:rPr lang="en-US" sz="4200" dirty="0" smtClean="0">
                <a:solidFill>
                  <a:schemeClr val="tx1"/>
                </a:solidFill>
              </a:rPr>
              <a:t>Caltech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Collaboration with K. </a:t>
            </a:r>
            <a:r>
              <a:rPr lang="en-US" dirty="0" err="1" smtClean="0">
                <a:solidFill>
                  <a:schemeClr val="tx1"/>
                </a:solidFill>
              </a:rPr>
              <a:t>Hafidi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Z.-E. </a:t>
            </a:r>
            <a:r>
              <a:rPr lang="en-US" dirty="0" err="1" smtClean="0">
                <a:solidFill>
                  <a:schemeClr val="tx1"/>
                </a:solidFill>
              </a:rPr>
              <a:t>Meziani</a:t>
            </a:r>
            <a:r>
              <a:rPr lang="en-US" dirty="0" smtClean="0">
                <a:solidFill>
                  <a:schemeClr val="tx1"/>
                </a:solidFill>
              </a:rPr>
              <a:t>, N. </a:t>
            </a:r>
            <a:r>
              <a:rPr lang="en-US" dirty="0" err="1" smtClean="0">
                <a:solidFill>
                  <a:schemeClr val="tx1"/>
                </a:solidFill>
              </a:rPr>
              <a:t>Sparveris</a:t>
            </a:r>
            <a:r>
              <a:rPr lang="en-US" dirty="0" smtClean="0">
                <a:solidFill>
                  <a:schemeClr val="tx1"/>
                </a:solidFill>
              </a:rPr>
              <a:t> and Z. Zhao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" y="5400675"/>
            <a:ext cx="1457325" cy="1457325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Collaboration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t="13559" b="13559"/>
          <a:stretch>
            <a:fillRect/>
          </a:stretch>
        </p:blipFill>
        <p:spPr bwMode="auto">
          <a:xfrm>
            <a:off x="152399" y="2133600"/>
            <a:ext cx="4021715" cy="2992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51579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2012 NPCFQCD</a:t>
            </a: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10</a:t>
            </a:fld>
            <a:endParaRPr lang="zh-CN" altLang="en-US"/>
          </a:p>
        </p:txBody>
      </p:sp>
      <p:pic>
        <p:nvPicPr>
          <p:cNvPr id="6" name="Content Placeholder 4" descr="setup_NH3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500042"/>
            <a:ext cx="8215370" cy="640468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242" y="0"/>
            <a:ext cx="8229600" cy="928670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Current </a:t>
            </a:r>
            <a:r>
              <a:rPr lang="en-US" dirty="0" err="1" smtClean="0"/>
              <a:t>SoLID</a:t>
            </a:r>
            <a:r>
              <a:rPr lang="en-US" dirty="0" smtClean="0"/>
              <a:t> SIDIS Setup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500166" y="2643182"/>
            <a:ext cx="2428892" cy="107157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500166" y="3714752"/>
            <a:ext cx="2357454" cy="107157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500166" y="2357430"/>
            <a:ext cx="5643602" cy="1357322"/>
          </a:xfrm>
          <a:prstGeom prst="straightConnector1">
            <a:avLst/>
          </a:prstGeom>
          <a:ln w="635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500166" y="3714752"/>
            <a:ext cx="5643602" cy="1285884"/>
          </a:xfrm>
          <a:prstGeom prst="straightConnector1">
            <a:avLst/>
          </a:prstGeom>
          <a:ln w="635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215042" y="3929066"/>
            <a:ext cx="2928958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Scattered Electron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00760" y="857232"/>
            <a:ext cx="2928958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Recoil Proton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14414" y="2357430"/>
            <a:ext cx="461665" cy="1143008"/>
          </a:xfrm>
          <a:prstGeom prst="rect">
            <a:avLst/>
          </a:prstGeom>
          <a:solidFill>
            <a:schemeClr val="bg1"/>
          </a:solidFill>
        </p:spPr>
        <p:txBody>
          <a:bodyPr vert="eaVert"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000100" y="2500306"/>
            <a:ext cx="192882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Decay e</a:t>
            </a:r>
            <a:r>
              <a:rPr lang="en-US" sz="2800" b="1" baseline="30000" dirty="0" smtClean="0">
                <a:solidFill>
                  <a:srgbClr val="FF0000"/>
                </a:solidFill>
              </a:rPr>
              <a:t>-</a:t>
            </a:r>
            <a:r>
              <a:rPr lang="en-US" sz="2800" b="1" dirty="0" smtClean="0">
                <a:solidFill>
                  <a:srgbClr val="FF0000"/>
                </a:solidFill>
              </a:rPr>
              <a:t>/e</a:t>
            </a:r>
            <a:r>
              <a:rPr lang="en-US" sz="2800" b="1" baseline="30000" dirty="0" smtClean="0">
                <a:solidFill>
                  <a:srgbClr val="FF0000"/>
                </a:solidFill>
              </a:rPr>
              <a:t>+</a:t>
            </a:r>
            <a:endParaRPr lang="en-US" sz="2800" b="1" baseline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60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85794"/>
          </a:xfrm>
        </p:spPr>
        <p:txBody>
          <a:bodyPr/>
          <a:lstStyle/>
          <a:p>
            <a:r>
              <a:rPr lang="en-US" dirty="0" smtClean="0"/>
              <a:t>Looking at Phase Space @ 11 </a:t>
            </a:r>
            <a:r>
              <a:rPr lang="en-US" dirty="0" err="1" smtClean="0"/>
              <a:t>GeV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714744" y="1571612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Scattered electron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786710" y="1357298"/>
            <a:ext cx="928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Recoil proton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000496" y="4500570"/>
            <a:ext cx="114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Electron from </a:t>
            </a:r>
            <a:r>
              <a:rPr lang="en-US" dirty="0" err="1" smtClean="0"/>
              <a:t>Jpsi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429520" y="4429132"/>
            <a:ext cx="114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Positron from </a:t>
            </a:r>
            <a:r>
              <a:rPr lang="en-US" dirty="0" err="1" smtClean="0"/>
              <a:t>Jpsi</a:t>
            </a:r>
            <a:endParaRPr lang="en-US" dirty="0"/>
          </a:p>
        </p:txBody>
      </p:sp>
      <p:pic>
        <p:nvPicPr>
          <p:cNvPr id="10" name="Content Placeholder 10" descr="phase_space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3174" y="732844"/>
            <a:ext cx="6500857" cy="612518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990510" y="1567020"/>
            <a:ext cx="1367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Scattered electron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929586" y="1357298"/>
            <a:ext cx="888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Recoil proton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786182" y="4500570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Decay Electron from J/</a:t>
            </a:r>
            <a:r>
              <a:rPr lang="el-GR" dirty="0" smtClean="0"/>
              <a:t>Ψ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000892" y="4500570"/>
            <a:ext cx="1643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Decay Positron from J/</a:t>
            </a:r>
            <a:r>
              <a:rPr lang="el-GR" dirty="0" smtClean="0"/>
              <a:t>Ψ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1406" y="928670"/>
            <a:ext cx="2571768" cy="5314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Scattered electrons at forward angle (low Q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)</a:t>
            </a:r>
          </a:p>
          <a:p>
            <a:endParaRPr lang="en-US" sz="2000" baseline="30000" dirty="0" smtClean="0"/>
          </a:p>
          <a:p>
            <a:endParaRPr lang="en-US" sz="2000" baseline="30000" dirty="0" smtClean="0"/>
          </a:p>
          <a:p>
            <a:r>
              <a:rPr lang="en-US" sz="2000" dirty="0" smtClean="0"/>
              <a:t>Only forward angle has the </a:t>
            </a:r>
            <a:r>
              <a:rPr lang="en-US" sz="2000" dirty="0" err="1" smtClean="0"/>
              <a:t>hadron</a:t>
            </a:r>
            <a:r>
              <a:rPr lang="en-US" sz="2000" dirty="0" smtClean="0"/>
              <a:t> PID capability</a:t>
            </a:r>
          </a:p>
          <a:p>
            <a:endParaRPr lang="en-US" sz="2000" dirty="0" smtClean="0"/>
          </a:p>
          <a:p>
            <a:endParaRPr lang="en-US" sz="2000" baseline="30000" dirty="0" smtClean="0"/>
          </a:p>
          <a:p>
            <a:r>
              <a:rPr lang="en-US" sz="2000" dirty="0" smtClean="0"/>
              <a:t>Large angle and forward angle detection for decay electrons and positrons.</a:t>
            </a:r>
          </a:p>
          <a:p>
            <a:endParaRPr lang="en-US" sz="2000" baseline="30000" dirty="0" smtClean="0"/>
          </a:p>
          <a:p>
            <a:r>
              <a:rPr lang="en-US" sz="2400" dirty="0" smtClean="0"/>
              <a:t>Cuts are applied one by one. </a:t>
            </a:r>
            <a:endParaRPr lang="en-US" sz="2400" baseline="30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87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85794"/>
          </a:xfrm>
        </p:spPr>
        <p:txBody>
          <a:bodyPr/>
          <a:lstStyle/>
          <a:p>
            <a:r>
              <a:rPr lang="en-US" dirty="0" smtClean="0"/>
              <a:t>Modification of Setup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2012 NPCFQCD</a:t>
            </a: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12</a:t>
            </a:fld>
            <a:endParaRPr lang="zh-CN" altLang="en-US"/>
          </a:p>
        </p:txBody>
      </p:sp>
      <p:pic>
        <p:nvPicPr>
          <p:cNvPr id="8" name="Content Placeholder 3" descr="new_accep.gif"/>
          <p:cNvPicPr>
            <a:picLocks noChangeAspect="1"/>
          </p:cNvPicPr>
          <p:nvPr/>
        </p:nvPicPr>
        <p:blipFill>
          <a:blip r:embed="rId2"/>
          <a:srcRect t="4545"/>
          <a:stretch>
            <a:fillRect/>
          </a:stretch>
        </p:blipFill>
        <p:spPr>
          <a:xfrm>
            <a:off x="3263192" y="2357430"/>
            <a:ext cx="5880808" cy="450057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1406" y="571480"/>
            <a:ext cx="9001156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Need larger large-angle detection for decay electron/positron:</a:t>
            </a:r>
          </a:p>
          <a:p>
            <a:r>
              <a:rPr lang="en-US" sz="2400" dirty="0" smtClean="0"/>
              <a:t>	</a:t>
            </a:r>
            <a:r>
              <a:rPr lang="en-US" sz="2400" dirty="0" smtClean="0">
                <a:solidFill>
                  <a:srgbClr val="0070C0"/>
                </a:solidFill>
              </a:rPr>
              <a:t>Larger opening angle for front yoke.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	Slightly more forward for large angle calorimeter and 4th layer of  GEM chamber. Larger GEM Chamber would needed for 1</a:t>
            </a:r>
            <a:r>
              <a:rPr lang="en-US" sz="2400" baseline="30000" dirty="0" smtClean="0">
                <a:solidFill>
                  <a:srgbClr val="0070C0"/>
                </a:solidFill>
              </a:rPr>
              <a:t>st</a:t>
            </a:r>
            <a:r>
              <a:rPr lang="en-US" sz="2400" dirty="0" smtClean="0">
                <a:solidFill>
                  <a:srgbClr val="0070C0"/>
                </a:solidFill>
              </a:rPr>
              <a:t>-3</a:t>
            </a:r>
            <a:r>
              <a:rPr lang="en-US" sz="2400" baseline="30000" dirty="0" smtClean="0">
                <a:solidFill>
                  <a:srgbClr val="0070C0"/>
                </a:solidFill>
              </a:rPr>
              <a:t>rd</a:t>
            </a:r>
            <a:r>
              <a:rPr lang="en-US" sz="2400" dirty="0" smtClean="0">
                <a:solidFill>
                  <a:srgbClr val="0070C0"/>
                </a:solidFill>
              </a:rPr>
              <a:t> chamber.</a:t>
            </a:r>
          </a:p>
          <a:p>
            <a:endParaRPr lang="en-US" sz="2400" dirty="0" smtClean="0"/>
          </a:p>
          <a:p>
            <a:r>
              <a:rPr lang="en-US" sz="2400" dirty="0" smtClean="0"/>
              <a:t>Need forward angle</a:t>
            </a:r>
            <a:br>
              <a:rPr lang="en-US" sz="2400" dirty="0" smtClean="0"/>
            </a:br>
            <a:r>
              <a:rPr lang="en-US" sz="2400" dirty="0" smtClean="0"/>
              <a:t>detection of scattered</a:t>
            </a:r>
            <a:br>
              <a:rPr lang="en-US" sz="2400" dirty="0" smtClean="0"/>
            </a:br>
            <a:r>
              <a:rPr lang="en-US" sz="2400" dirty="0" smtClean="0"/>
              <a:t>electron and recoil</a:t>
            </a:r>
            <a:br>
              <a:rPr lang="en-US" sz="2400" dirty="0" smtClean="0"/>
            </a:br>
            <a:r>
              <a:rPr lang="en-US" sz="2400" dirty="0" smtClean="0"/>
              <a:t>proton:</a:t>
            </a:r>
            <a:br>
              <a:rPr lang="en-US" sz="2400" dirty="0" smtClean="0"/>
            </a:br>
            <a:r>
              <a:rPr lang="en-US" sz="2400" dirty="0" smtClean="0"/>
              <a:t>         </a:t>
            </a:r>
            <a:r>
              <a:rPr lang="en-US" sz="2400" dirty="0" smtClean="0">
                <a:solidFill>
                  <a:srgbClr val="0070C0"/>
                </a:solidFill>
              </a:rPr>
              <a:t>Move 4 cm target</a:t>
            </a:r>
            <a:br>
              <a:rPr lang="en-US" sz="2400" dirty="0" smtClean="0">
                <a:solidFill>
                  <a:srgbClr val="0070C0"/>
                </a:solidFill>
              </a:rPr>
            </a:br>
            <a:r>
              <a:rPr lang="en-US" sz="2400" dirty="0" smtClean="0">
                <a:solidFill>
                  <a:srgbClr val="0070C0"/>
                </a:solidFill>
              </a:rPr>
              <a:t>to -10 cm (compared</a:t>
            </a:r>
            <a:br>
              <a:rPr lang="en-US" sz="2400" dirty="0" smtClean="0">
                <a:solidFill>
                  <a:srgbClr val="0070C0"/>
                </a:solidFill>
              </a:rPr>
            </a:br>
            <a:r>
              <a:rPr lang="en-US" sz="2400" dirty="0" smtClean="0">
                <a:solidFill>
                  <a:srgbClr val="0070C0"/>
                </a:solidFill>
              </a:rPr>
              <a:t>to SIDIS setup.</a:t>
            </a:r>
            <a:endParaRPr lang="en-US" sz="2400" dirty="0" smtClean="0"/>
          </a:p>
          <a:p>
            <a:r>
              <a:rPr lang="en-US" sz="2400" dirty="0" smtClean="0"/>
              <a:t>Luminosity:</a:t>
            </a:r>
            <a:br>
              <a:rPr lang="en-US" sz="2400" dirty="0" smtClean="0"/>
            </a:br>
            <a:r>
              <a:rPr lang="en-US" sz="2400" dirty="0" smtClean="0"/>
              <a:t>     </a:t>
            </a:r>
            <a:r>
              <a:rPr lang="en-US" sz="2400" dirty="0" smtClean="0">
                <a:solidFill>
                  <a:srgbClr val="0070C0"/>
                </a:solidFill>
              </a:rPr>
              <a:t>~10</a:t>
            </a:r>
            <a:r>
              <a:rPr lang="en-US" sz="2400" baseline="30000" dirty="0" smtClean="0">
                <a:solidFill>
                  <a:srgbClr val="0070C0"/>
                </a:solidFill>
              </a:rPr>
              <a:t>37</a:t>
            </a:r>
            <a:r>
              <a:rPr lang="en-US" sz="2400" dirty="0" smtClean="0">
                <a:solidFill>
                  <a:srgbClr val="0070C0"/>
                </a:solidFill>
              </a:rPr>
              <a:t> N/cm</a:t>
            </a:r>
            <a:r>
              <a:rPr lang="en-US" sz="2400" baseline="30000" dirty="0" smtClean="0">
                <a:solidFill>
                  <a:srgbClr val="0070C0"/>
                </a:solidFill>
              </a:rPr>
              <a:t>2</a:t>
            </a:r>
            <a:r>
              <a:rPr lang="en-US" sz="2400" dirty="0" smtClean="0">
                <a:solidFill>
                  <a:srgbClr val="0070C0"/>
                </a:solidFill>
              </a:rPr>
              <a:t>/s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     ~10 </a:t>
            </a:r>
            <a:r>
              <a:rPr lang="en-US" sz="2400" dirty="0" err="1" smtClean="0">
                <a:solidFill>
                  <a:srgbClr val="0070C0"/>
                </a:solidFill>
              </a:rPr>
              <a:t>uA</a:t>
            </a:r>
            <a:r>
              <a:rPr lang="en-US" sz="2400" dirty="0" smtClean="0">
                <a:solidFill>
                  <a:srgbClr val="0070C0"/>
                </a:solidFill>
              </a:rPr>
              <a:t> on 4 cm </a:t>
            </a:r>
            <a:br>
              <a:rPr lang="en-US" sz="2400" dirty="0" smtClean="0">
                <a:solidFill>
                  <a:srgbClr val="0070C0"/>
                </a:solidFill>
              </a:rPr>
            </a:br>
            <a:r>
              <a:rPr lang="en-US" sz="2400" dirty="0" smtClean="0">
                <a:solidFill>
                  <a:srgbClr val="0070C0"/>
                </a:solidFill>
              </a:rPr>
              <a:t>        LH</a:t>
            </a:r>
            <a:r>
              <a:rPr lang="en-US" sz="2400" baseline="-25000" dirty="0" smtClean="0">
                <a:solidFill>
                  <a:srgbClr val="0070C0"/>
                </a:solidFill>
              </a:rPr>
              <a:t>2</a:t>
            </a:r>
            <a:r>
              <a:rPr lang="en-US" sz="2400" dirty="0" smtClean="0">
                <a:solidFill>
                  <a:srgbClr val="0070C0"/>
                </a:solidFill>
              </a:rPr>
              <a:t> target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26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85794"/>
          </a:xfrm>
        </p:spPr>
        <p:txBody>
          <a:bodyPr/>
          <a:lstStyle/>
          <a:p>
            <a:r>
              <a:rPr lang="en-US" dirty="0" smtClean="0"/>
              <a:t>Acceptance from GEANT3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13</a:t>
            </a:fld>
            <a:endParaRPr lang="zh-CN" alt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714356"/>
            <a:ext cx="3286116" cy="607220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400" dirty="0" smtClean="0"/>
              <a:t>Scattered Electron: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smtClean="0">
                <a:solidFill>
                  <a:srgbClr val="0070C0"/>
                </a:solidFill>
              </a:rPr>
              <a:t>GC + Calorimeter @ forward angle</a:t>
            </a:r>
          </a:p>
          <a:p>
            <a:pPr>
              <a:buNone/>
            </a:pPr>
            <a:r>
              <a:rPr lang="en-US" sz="2400" dirty="0" smtClean="0"/>
              <a:t>Decay Electron/Positron: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smtClean="0">
                <a:solidFill>
                  <a:srgbClr val="0070C0"/>
                </a:solidFill>
              </a:rPr>
              <a:t>Calorimeter only @ large angle</a:t>
            </a:r>
          </a:p>
          <a:p>
            <a:pPr>
              <a:buNone/>
            </a:pPr>
            <a:r>
              <a:rPr lang="en-US" sz="2400" dirty="0" smtClean="0">
                <a:solidFill>
                  <a:srgbClr val="0070C0"/>
                </a:solidFill>
              </a:rPr>
              <a:t>	</a:t>
            </a:r>
            <a:r>
              <a:rPr lang="en-US" sz="2400" dirty="0" err="1" smtClean="0">
                <a:solidFill>
                  <a:srgbClr val="0070C0"/>
                </a:solidFill>
              </a:rPr>
              <a:t>GC+Calorimeter</a:t>
            </a:r>
            <a:r>
              <a:rPr lang="en-US" sz="2400" dirty="0" smtClean="0">
                <a:solidFill>
                  <a:srgbClr val="0070C0"/>
                </a:solidFill>
              </a:rPr>
              <a:t> at forward angle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Recoil Proton: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smtClean="0">
                <a:solidFill>
                  <a:srgbClr val="0070C0"/>
                </a:solidFill>
              </a:rPr>
              <a:t>100 </a:t>
            </a:r>
            <a:r>
              <a:rPr lang="en-US" sz="2400" dirty="0" err="1" smtClean="0">
                <a:solidFill>
                  <a:srgbClr val="0070C0"/>
                </a:solidFill>
              </a:rPr>
              <a:t>ps</a:t>
            </a:r>
            <a:r>
              <a:rPr lang="en-US" sz="2400" dirty="0" smtClean="0">
                <a:solidFill>
                  <a:srgbClr val="0070C0"/>
                </a:solidFill>
              </a:rPr>
              <a:t> TOF:  2 ns separation between p/K @ 2 </a:t>
            </a:r>
            <a:r>
              <a:rPr lang="en-US" sz="2400" dirty="0" err="1" smtClean="0">
                <a:solidFill>
                  <a:srgbClr val="0070C0"/>
                </a:solidFill>
              </a:rPr>
              <a:t>GeV</a:t>
            </a:r>
            <a:r>
              <a:rPr lang="en-US" sz="2400" dirty="0" smtClean="0">
                <a:solidFill>
                  <a:srgbClr val="0070C0"/>
                </a:solidFill>
              </a:rPr>
              <a:t>/c + 8 m  </a:t>
            </a:r>
          </a:p>
          <a:p>
            <a:pPr>
              <a:buNone/>
            </a:pPr>
            <a:r>
              <a:rPr lang="en-US" sz="2400" dirty="0" smtClean="0"/>
              <a:t>Exclusivity will further strength PID with kinematics fitting.</a:t>
            </a:r>
          </a:p>
        </p:txBody>
      </p:sp>
      <p:pic>
        <p:nvPicPr>
          <p:cNvPr id="8" name="Content Placeholder 9" descr="acce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678" y="714356"/>
            <a:ext cx="5929322" cy="575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81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039"/>
            <a:ext cx="8229600" cy="636639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Strategy of </a:t>
            </a:r>
            <a:r>
              <a:rPr lang="en-US" sz="3600" dirty="0" err="1" smtClean="0"/>
              <a:t>SoLID-JPsi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609600"/>
            <a:ext cx="4953000" cy="55165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Map the near-threshold region:</a:t>
            </a:r>
          </a:p>
          <a:p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Collaboration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1108449"/>
              </p:ext>
            </p:extLst>
          </p:nvPr>
        </p:nvGraphicFramePr>
        <p:xfrm>
          <a:off x="152400" y="1066800"/>
          <a:ext cx="3394441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3" name="Equation" r:id="rId3" imgW="1562040" imgH="736560" progId="Equation.DSMT4">
                  <p:embed/>
                </p:oleObj>
              </mc:Choice>
              <mc:Fallback>
                <p:oleObj name="Equation" r:id="rId3" imgW="1562040" imgH="736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400" y="1066800"/>
                        <a:ext cx="3394441" cy="160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546841" y="1143000"/>
            <a:ext cx="1600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4-fold </a:t>
            </a:r>
          </a:p>
          <a:p>
            <a:endParaRPr lang="en-US" dirty="0"/>
          </a:p>
          <a:p>
            <a:r>
              <a:rPr lang="en-US" dirty="0" smtClean="0"/>
              <a:t>3-fold </a:t>
            </a:r>
            <a:r>
              <a:rPr lang="en-US" dirty="0" err="1" smtClean="0"/>
              <a:t>n.p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3-flod </a:t>
            </a:r>
            <a:r>
              <a:rPr lang="en-US" dirty="0" err="1" smtClean="0"/>
              <a:t>n.s.e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876800" y="685801"/>
            <a:ext cx="4267200" cy="1934528"/>
          </a:xfrm>
        </p:spPr>
        <p:txBody>
          <a:bodyPr/>
          <a:lstStyle/>
          <a:p>
            <a:r>
              <a:rPr lang="en-US" dirty="0" smtClean="0"/>
              <a:t>Electro-production:</a:t>
            </a:r>
          </a:p>
          <a:p>
            <a:pPr lvl="1"/>
            <a:r>
              <a:rPr lang="en-US" dirty="0" smtClean="0"/>
              <a:t>4-fold + 3 fold </a:t>
            </a:r>
            <a:r>
              <a:rPr lang="en-US" dirty="0" err="1" smtClean="0"/>
              <a:t>n.p</a:t>
            </a:r>
            <a:r>
              <a:rPr lang="en-US" dirty="0" smtClean="0"/>
              <a:t>.</a:t>
            </a:r>
          </a:p>
          <a:p>
            <a:r>
              <a:rPr lang="en-US" dirty="0" smtClean="0"/>
              <a:t>Photo-production:</a:t>
            </a:r>
          </a:p>
          <a:p>
            <a:pPr lvl="1"/>
            <a:r>
              <a:rPr lang="en-US" dirty="0" smtClean="0"/>
              <a:t>3 fold </a:t>
            </a:r>
            <a:r>
              <a:rPr lang="en-US" dirty="0" err="1" smtClean="0"/>
              <a:t>n.s.e</a:t>
            </a:r>
            <a:endParaRPr lang="en-US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139083" y="2743200"/>
            <a:ext cx="8839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Advantages of electro-production: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Since the scattered electron is detected, the W (thus </a:t>
            </a:r>
            <a:r>
              <a:rPr lang="en-US" dirty="0" err="1" smtClean="0">
                <a:solidFill>
                  <a:srgbClr val="FF0000"/>
                </a:solidFill>
              </a:rPr>
              <a:t>tmin</a:t>
            </a:r>
            <a:r>
              <a:rPr lang="en-US" dirty="0" smtClean="0">
                <a:solidFill>
                  <a:srgbClr val="FF0000"/>
                </a:solidFill>
              </a:rPr>
              <a:t>) is well determined.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3-fold will have larger</a:t>
            </a:r>
            <a:br>
              <a:rPr lang="en-US" dirty="0" smtClean="0"/>
            </a:br>
            <a:r>
              <a:rPr lang="en-US" dirty="0" smtClean="0"/>
              <a:t>statistics.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Background can be understood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with 4-fold exclusive channel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Also Q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0.5-1 GeV</a:t>
            </a:r>
            <a:r>
              <a:rPr lang="en-US" baseline="30000" dirty="0" smtClean="0">
                <a:sym typeface="Wingdings" pitchFamily="2" charset="2"/>
              </a:rPr>
              <a:t>2</a:t>
            </a:r>
            <a:endParaRPr lang="en-US" baseline="30000" dirty="0">
              <a:sym typeface="Wingdings" pitchFamily="2" charset="2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Suitable to study L-T interference</a:t>
            </a:r>
            <a:br>
              <a:rPr lang="en-US" dirty="0" smtClean="0">
                <a:solidFill>
                  <a:srgbClr val="FF0000"/>
                </a:solidFill>
                <a:sym typeface="Wingdings" pitchFamily="2" charset="2"/>
              </a:rPr>
            </a:b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and </a:t>
            </a:r>
            <a:r>
              <a:rPr lang="en-US" dirty="0" err="1" smtClean="0">
                <a:solidFill>
                  <a:srgbClr val="FF0000"/>
                </a:solidFill>
                <a:sym typeface="Wingdings" pitchFamily="2" charset="2"/>
              </a:rPr>
              <a:t>helicity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-flip amplitude through J/</a:t>
            </a:r>
            <a:r>
              <a:rPr lang="el-GR" dirty="0" smtClean="0">
                <a:solidFill>
                  <a:srgbClr val="FF0000"/>
                </a:solidFill>
                <a:sym typeface="Wingdings" pitchFamily="2" charset="2"/>
              </a:rPr>
              <a:t>ψ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 decay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Suitable to study B-H</a:t>
            </a:r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,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J/</a:t>
            </a:r>
            <a:r>
              <a:rPr lang="el-GR" dirty="0" smtClean="0">
                <a:solidFill>
                  <a:srgbClr val="FF0000"/>
                </a:solidFill>
                <a:sym typeface="Wingdings" pitchFamily="2" charset="2"/>
              </a:rPr>
              <a:t>ψ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 interference.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ym typeface="Wingdings" pitchFamily="2" charset="2"/>
              </a:rPr>
              <a:t>Advantages of photo-production:</a:t>
            </a:r>
            <a:endParaRPr lang="en-US" dirty="0">
              <a:solidFill>
                <a:srgbClr val="FF0000"/>
              </a:solidFill>
              <a:sym typeface="Wingdings" pitchFamily="2" charset="2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sym typeface="Wingdings" pitchFamily="2" charset="2"/>
              </a:rPr>
              <a:t>Large statistics at Q</a:t>
            </a:r>
            <a:r>
              <a:rPr lang="en-US" baseline="30000" dirty="0" smtClean="0">
                <a:sym typeface="Wingdings" pitchFamily="2" charset="2"/>
              </a:rPr>
              <a:t>2</a:t>
            </a:r>
            <a:r>
              <a:rPr lang="en-US" dirty="0" smtClean="0">
                <a:sym typeface="Wingdings" pitchFamily="2" charset="2"/>
              </a:rPr>
              <a:t> ~ 0,  well suited to study t-dependence at high W.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sym typeface="Wingdings" pitchFamily="2" charset="2"/>
              </a:rPr>
              <a:t>Comparison between electro-production vs. photo-production.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sym typeface="Wingdings" pitchFamily="2" charset="2"/>
              </a:rPr>
              <a:t>Suitable to study Ratio of Longitudinal vs. Transverse Cross Section.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7362372"/>
              </p:ext>
            </p:extLst>
          </p:nvPr>
        </p:nvGraphicFramePr>
        <p:xfrm>
          <a:off x="4038600" y="3458333"/>
          <a:ext cx="1982869" cy="14424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4" name="Equation" r:id="rId5" imgW="977760" imgH="711000" progId="Equation.DSMT4">
                  <p:embed/>
                </p:oleObj>
              </mc:Choice>
              <mc:Fallback>
                <p:oleObj name="Equation" r:id="rId5" imgW="977760" imgH="71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38600" y="3458333"/>
                        <a:ext cx="1982869" cy="14424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Content Placeholder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426521"/>
            <a:ext cx="2590800" cy="186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3257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Rates Estimation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r>
              <a:rPr lang="en-US" dirty="0" smtClean="0"/>
              <a:t>Use Equivalent Photon Approximation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Collaboration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1948553"/>
              </p:ext>
            </p:extLst>
          </p:nvPr>
        </p:nvGraphicFramePr>
        <p:xfrm>
          <a:off x="2438400" y="1524000"/>
          <a:ext cx="3290888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2" name="公式" r:id="rId3" imgW="1498600" imgH="469900" progId="Equation.3">
                  <p:embed/>
                </p:oleObj>
              </mc:Choice>
              <mc:Fallback>
                <p:oleObj name="公式" r:id="rId3" imgW="1498600" imgH="469900" progId="Equation.3">
                  <p:embed/>
                  <p:pic>
                    <p:nvPicPr>
                      <p:cNvPr id="0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524000"/>
                        <a:ext cx="3290888" cy="1031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876346733"/>
              </p:ext>
            </p:extLst>
          </p:nvPr>
        </p:nvGraphicFramePr>
        <p:xfrm>
          <a:off x="381000" y="2819400"/>
          <a:ext cx="3403600" cy="296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3" name="Equation" r:id="rId5" imgW="1574640" imgH="1371600" progId="Equation.DSMT4">
                  <p:embed/>
                </p:oleObj>
              </mc:Choice>
              <mc:Fallback>
                <p:oleObj name="Equation" r:id="rId5" imgW="1574640" imgH="1371600" progId="Equation.DSMT4">
                  <p:embed/>
                  <p:pic>
                    <p:nvPicPr>
                      <p:cNvPr id="0" name="Content Placeholder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819400"/>
                        <a:ext cx="3403600" cy="296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4200020"/>
              </p:ext>
            </p:extLst>
          </p:nvPr>
        </p:nvGraphicFramePr>
        <p:xfrm>
          <a:off x="4267200" y="2895600"/>
          <a:ext cx="4648200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4" name="Equation" r:id="rId7" imgW="2323800" imgH="1218960" progId="Equation.DSMT4">
                  <p:embed/>
                </p:oleObj>
              </mc:Choice>
              <mc:Fallback>
                <p:oleObj name="Equation" r:id="rId7" imgW="2323800" imgH="1218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267200" y="2895600"/>
                        <a:ext cx="4648200" cy="243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40601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914400"/>
          </a:xfrm>
        </p:spPr>
        <p:txBody>
          <a:bodyPr/>
          <a:lstStyle/>
          <a:p>
            <a:r>
              <a:rPr lang="en-US" dirty="0" smtClean="0"/>
              <a:t>Event Rates @ 1e37 @ 50 days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762000"/>
            <a:ext cx="4724400" cy="6019800"/>
          </a:xfrm>
        </p:spPr>
        <p:txBody>
          <a:bodyPr>
            <a:normAutofit/>
          </a:bodyPr>
          <a:lstStyle/>
          <a:p>
            <a:r>
              <a:rPr lang="en-US" sz="3200" dirty="0"/>
              <a:t>4-fold coincidence:</a:t>
            </a:r>
          </a:p>
          <a:p>
            <a:pPr lvl="1"/>
            <a:r>
              <a:rPr lang="en-US" sz="2800" dirty="0"/>
              <a:t>0.94 * </a:t>
            </a:r>
            <a:r>
              <a:rPr lang="en-US" sz="2800" dirty="0" err="1"/>
              <a:t>exp</a:t>
            </a:r>
            <a:r>
              <a:rPr lang="en-US" sz="2800" dirty="0"/>
              <a:t>(0.97 t):   </a:t>
            </a:r>
            <a:r>
              <a:rPr lang="en-US" sz="2800" b="1" dirty="0"/>
              <a:t>4.5 k</a:t>
            </a:r>
            <a:endParaRPr lang="en-US" sz="2800" b="1" dirty="0" smtClean="0"/>
          </a:p>
          <a:p>
            <a:pPr lvl="1"/>
            <a:r>
              <a:rPr lang="en-US" sz="2800" dirty="0" smtClean="0"/>
              <a:t>2g-only</a:t>
            </a:r>
            <a:r>
              <a:rPr lang="en-US" sz="2800" dirty="0"/>
              <a:t>:   </a:t>
            </a:r>
            <a:r>
              <a:rPr lang="en-US" sz="2800" b="1" dirty="0"/>
              <a:t>0.68 k</a:t>
            </a:r>
            <a:r>
              <a:rPr lang="en-US" sz="2800" dirty="0"/>
              <a:t> events</a:t>
            </a:r>
          </a:p>
          <a:p>
            <a:pPr lvl="1"/>
            <a:r>
              <a:rPr lang="en-US" sz="2800" dirty="0"/>
              <a:t>2g + 3g:  </a:t>
            </a:r>
            <a:r>
              <a:rPr lang="en-US" sz="2800" b="1" dirty="0"/>
              <a:t>2.9 k</a:t>
            </a:r>
            <a:r>
              <a:rPr lang="en-US" sz="2800" dirty="0"/>
              <a:t> events</a:t>
            </a:r>
          </a:p>
          <a:p>
            <a:r>
              <a:rPr lang="en-US" sz="3200" dirty="0"/>
              <a:t>3-folid </a:t>
            </a:r>
            <a:r>
              <a:rPr lang="en-US" sz="3200" dirty="0" err="1" smtClean="0"/>
              <a:t>n.p</a:t>
            </a:r>
            <a:r>
              <a:rPr lang="en-US" sz="3200" dirty="0" smtClean="0"/>
              <a:t>.:</a:t>
            </a:r>
            <a:endParaRPr lang="en-US" sz="3200" dirty="0"/>
          </a:p>
          <a:p>
            <a:pPr lvl="1"/>
            <a:r>
              <a:rPr lang="en-US" sz="2800" dirty="0"/>
              <a:t>0.94*</a:t>
            </a:r>
            <a:r>
              <a:rPr lang="en-US" sz="2800" dirty="0" err="1"/>
              <a:t>exp</a:t>
            </a:r>
            <a:r>
              <a:rPr lang="en-US" sz="2800" dirty="0"/>
              <a:t>(0.97 t):  </a:t>
            </a:r>
            <a:r>
              <a:rPr lang="en-US" sz="2800" b="1" dirty="0"/>
              <a:t>12 k </a:t>
            </a:r>
            <a:endParaRPr lang="en-US" sz="2800" b="1" dirty="0" smtClean="0"/>
          </a:p>
          <a:p>
            <a:pPr lvl="1"/>
            <a:r>
              <a:rPr lang="en-US" sz="2800" dirty="0" smtClean="0"/>
              <a:t>2g-only</a:t>
            </a:r>
            <a:r>
              <a:rPr lang="en-US" sz="2800" dirty="0"/>
              <a:t>: </a:t>
            </a:r>
            <a:r>
              <a:rPr lang="en-US" sz="2800" b="1" dirty="0"/>
              <a:t>2.1 k</a:t>
            </a:r>
            <a:r>
              <a:rPr lang="en-US" sz="2800" dirty="0"/>
              <a:t> </a:t>
            </a:r>
            <a:r>
              <a:rPr lang="en-US" sz="2800" dirty="0" smtClean="0"/>
              <a:t>events</a:t>
            </a:r>
          </a:p>
          <a:p>
            <a:pPr lvl="1"/>
            <a:r>
              <a:rPr lang="en-US" sz="2800" dirty="0" smtClean="0"/>
              <a:t>2g+3g</a:t>
            </a:r>
            <a:r>
              <a:rPr lang="en-US" sz="2800" dirty="0"/>
              <a:t>: </a:t>
            </a:r>
            <a:r>
              <a:rPr lang="en-US" sz="2800" b="1" dirty="0"/>
              <a:t>8.08 k </a:t>
            </a:r>
            <a:r>
              <a:rPr lang="en-US" sz="2800" dirty="0"/>
              <a:t>events</a:t>
            </a:r>
          </a:p>
          <a:p>
            <a:r>
              <a:rPr lang="en-US" dirty="0" smtClean="0"/>
              <a:t>Good to study a ~10% asymmetry of B-H &amp; J/</a:t>
            </a:r>
            <a:r>
              <a:rPr lang="el-GR" dirty="0" smtClean="0"/>
              <a:t>ψ</a:t>
            </a:r>
            <a:r>
              <a:rPr lang="en-US" dirty="0" smtClean="0"/>
              <a:t> interference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Collaboration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990600"/>
            <a:ext cx="3798094" cy="257571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15000" y="1371600"/>
            <a:ext cx="1137047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4-fold</a:t>
            </a:r>
            <a:endParaRPr lang="en-US" dirty="0"/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281" y="3886200"/>
            <a:ext cx="4157419" cy="281939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315200" y="57150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3-fold </a:t>
            </a:r>
            <a:r>
              <a:rPr lang="en-US" dirty="0" err="1" smtClean="0"/>
              <a:t>n.p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094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8068"/>
            <a:ext cx="8229600" cy="846268"/>
          </a:xfrm>
        </p:spPr>
        <p:txBody>
          <a:bodyPr/>
          <a:lstStyle/>
          <a:p>
            <a:r>
              <a:rPr lang="en-US" dirty="0" smtClean="0"/>
              <a:t>Projections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4056610"/>
            <a:ext cx="4038600" cy="2648990"/>
          </a:xfrm>
        </p:spPr>
        <p:txBody>
          <a:bodyPr>
            <a:normAutofit/>
          </a:bodyPr>
          <a:lstStyle/>
          <a:p>
            <a:r>
              <a:rPr lang="en-US" dirty="0" smtClean="0"/>
              <a:t>For W &lt; 4.12 </a:t>
            </a:r>
            <a:r>
              <a:rPr lang="en-US" dirty="0" err="1" smtClean="0"/>
              <a:t>GeV</a:t>
            </a:r>
            <a:endParaRPr lang="en-US" dirty="0" smtClean="0"/>
          </a:p>
          <a:p>
            <a:pPr lvl="1"/>
            <a:r>
              <a:rPr lang="en-US" dirty="0"/>
              <a:t>3-fold </a:t>
            </a:r>
            <a:r>
              <a:rPr lang="en-US" dirty="0" err="1" smtClean="0"/>
              <a:t>n.p</a:t>
            </a:r>
            <a:r>
              <a:rPr lang="en-US" dirty="0" smtClean="0"/>
              <a:t>.</a:t>
            </a:r>
            <a:endParaRPr lang="en-US" dirty="0"/>
          </a:p>
          <a:p>
            <a:pPr lvl="2"/>
            <a:r>
              <a:rPr lang="en-US" dirty="0"/>
              <a:t>2-3g:  342 </a:t>
            </a:r>
            <a:r>
              <a:rPr lang="en-US" dirty="0" smtClean="0"/>
              <a:t>events</a:t>
            </a:r>
            <a:endParaRPr lang="en-US" dirty="0"/>
          </a:p>
          <a:p>
            <a:pPr lvl="1"/>
            <a:r>
              <a:rPr lang="en-US" dirty="0"/>
              <a:t>4-fold</a:t>
            </a:r>
          </a:p>
          <a:p>
            <a:pPr lvl="2"/>
            <a:r>
              <a:rPr lang="en-US" dirty="0"/>
              <a:t>2-3g:  50.8 events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Collaboration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8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785307"/>
            <a:ext cx="4410419" cy="3169296"/>
          </a:xfrm>
          <a:prstGeom prst="rect">
            <a:avLst/>
          </a:prstGeom>
        </p:spPr>
      </p:pic>
      <p:pic>
        <p:nvPicPr>
          <p:cNvPr id="10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3" y="762000"/>
            <a:ext cx="4478767" cy="321841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85800" y="2514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4-fold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257800" y="2186539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3-fold </a:t>
            </a:r>
            <a:r>
              <a:rPr lang="en-US" dirty="0" err="1" smtClean="0"/>
              <a:t>n.p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13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970" y="3980410"/>
            <a:ext cx="4004478" cy="287759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562600" y="427886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3-fold </a:t>
            </a:r>
            <a:r>
              <a:rPr lang="en-US" dirty="0" err="1" smtClean="0"/>
              <a:t>n.p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8169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19" y="-76200"/>
            <a:ext cx="8229600" cy="914400"/>
          </a:xfrm>
        </p:spPr>
        <p:txBody>
          <a:bodyPr/>
          <a:lstStyle/>
          <a:p>
            <a:r>
              <a:rPr lang="en-US" dirty="0" smtClean="0"/>
              <a:t>Angular Coverage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627" y="1295401"/>
            <a:ext cx="40386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875852"/>
            <a:ext cx="3048000" cy="4525963"/>
          </a:xfrm>
        </p:spPr>
        <p:txBody>
          <a:bodyPr/>
          <a:lstStyle/>
          <a:p>
            <a:r>
              <a:rPr lang="en-US" dirty="0" smtClean="0"/>
              <a:t>Also good coverage of azimuthal angle of J/</a:t>
            </a:r>
            <a:r>
              <a:rPr lang="el-GR" dirty="0" smtClean="0"/>
              <a:t>ψ</a:t>
            </a:r>
            <a:r>
              <a:rPr lang="en-US" dirty="0" smtClean="0"/>
              <a:t> production angle due to 2</a:t>
            </a:r>
            <a:r>
              <a:rPr lang="el-GR" dirty="0" smtClean="0"/>
              <a:t>π</a:t>
            </a:r>
            <a:r>
              <a:rPr lang="en-US" dirty="0" smtClean="0"/>
              <a:t> azimuthal coverage in the lab frame.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Collaboration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01797" y="5715000"/>
            <a:ext cx="7786742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One can study the J/</a:t>
            </a:r>
            <a:r>
              <a:rPr lang="el-GR" sz="2800" dirty="0" smtClean="0"/>
              <a:t>Ψ</a:t>
            </a:r>
            <a:r>
              <a:rPr lang="en-US" sz="2800" dirty="0" smtClean="0"/>
              <a:t> Decay Distributions at different kinematics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8" name="Content Placeholder 9" descr="decay_di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867784"/>
            <a:ext cx="6096000" cy="438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2765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3-fold </a:t>
            </a:r>
            <a:r>
              <a:rPr lang="en-US" dirty="0" err="1" smtClean="0"/>
              <a:t>n.s.e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505200"/>
            <a:ext cx="4191000" cy="3011623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Collaboration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0" y="689789"/>
            <a:ext cx="44958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2-3g: 70 k events</a:t>
            </a:r>
          </a:p>
          <a:p>
            <a:r>
              <a:rPr lang="en-US" sz="2000" dirty="0" smtClean="0"/>
              <a:t>2 g:   20 k events</a:t>
            </a:r>
            <a:endParaRPr lang="en-US" sz="2000" dirty="0"/>
          </a:p>
          <a:p>
            <a:r>
              <a:rPr lang="en-US" sz="2000" dirty="0" smtClean="0"/>
              <a:t>For |t-</a:t>
            </a:r>
            <a:r>
              <a:rPr lang="en-US" sz="2000" dirty="0" err="1" smtClean="0"/>
              <a:t>tmin</a:t>
            </a:r>
            <a:r>
              <a:rPr lang="en-US" sz="2000" dirty="0" smtClean="0"/>
              <a:t>|&gt;0.5 GeV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or W&lt;4.25</a:t>
            </a:r>
          </a:p>
          <a:p>
            <a:r>
              <a:rPr lang="en-US" sz="2000" dirty="0" smtClean="0"/>
              <a:t>2-3g: 25.4 k events</a:t>
            </a:r>
          </a:p>
          <a:p>
            <a:r>
              <a:rPr lang="en-US" sz="2000" dirty="0" smtClean="0"/>
              <a:t>2g:  3.8 k events</a:t>
            </a:r>
          </a:p>
          <a:p>
            <a:r>
              <a:rPr lang="en-US" sz="2400" dirty="0" smtClean="0"/>
              <a:t>Decay Angular distribution at low t</a:t>
            </a:r>
          </a:p>
          <a:p>
            <a:r>
              <a:rPr lang="en-US" sz="2400" dirty="0" smtClean="0"/>
              <a:t>Cross check </a:t>
            </a:r>
            <a:r>
              <a:rPr lang="en-US" sz="2400" dirty="0" err="1" smtClean="0"/>
              <a:t>eletro</a:t>
            </a:r>
            <a:r>
              <a:rPr lang="en-US" sz="2400" dirty="0" smtClean="0"/>
              <a:t>-production + threshold enhancement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73251"/>
            <a:ext cx="4343400" cy="2945524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1600200" y="3200400"/>
            <a:ext cx="2362200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600200" y="3200400"/>
            <a:ext cx="0" cy="22860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705600" y="38862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Events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0"/>
            <a:ext cx="4122326" cy="296227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4400" y="58674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High t events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959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txBody>
          <a:bodyPr/>
          <a:lstStyle/>
          <a:p>
            <a:r>
              <a:rPr lang="en-US" dirty="0" smtClean="0"/>
              <a:t>Motivation:</a:t>
            </a:r>
          </a:p>
          <a:p>
            <a:pPr lvl="1"/>
            <a:r>
              <a:rPr lang="en-US" dirty="0" smtClean="0"/>
              <a:t>With Proton Target </a:t>
            </a:r>
          </a:p>
          <a:p>
            <a:pPr lvl="1"/>
            <a:r>
              <a:rPr lang="en-US" dirty="0" smtClean="0"/>
              <a:t>With Deuteron Target</a:t>
            </a:r>
          </a:p>
          <a:p>
            <a:r>
              <a:rPr lang="en-US" dirty="0" smtClean="0"/>
              <a:t>Experimental Details:</a:t>
            </a:r>
          </a:p>
          <a:p>
            <a:pPr lvl="1"/>
            <a:r>
              <a:rPr lang="en-US" dirty="0" err="1" smtClean="0"/>
              <a:t>SoLID</a:t>
            </a:r>
            <a:r>
              <a:rPr lang="en-US" dirty="0" smtClean="0"/>
              <a:t>-J/</a:t>
            </a:r>
            <a:r>
              <a:rPr lang="el-GR" dirty="0"/>
              <a:t>ψ</a:t>
            </a:r>
            <a:r>
              <a:rPr lang="en-US" dirty="0" smtClean="0"/>
              <a:t> Setup</a:t>
            </a:r>
          </a:p>
          <a:p>
            <a:pPr lvl="1"/>
            <a:r>
              <a:rPr lang="en-US" dirty="0" smtClean="0"/>
              <a:t>Backgrounds</a:t>
            </a:r>
          </a:p>
          <a:p>
            <a:pPr lvl="1"/>
            <a:r>
              <a:rPr lang="en-US" dirty="0" smtClean="0"/>
              <a:t>Trigger Setup</a:t>
            </a:r>
          </a:p>
          <a:p>
            <a:r>
              <a:rPr lang="en-US" dirty="0" smtClean="0"/>
              <a:t>Summary/Plan/Comparison with Hall B/C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Collaboration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/>
          <a:srcRect b="49752"/>
          <a:stretch>
            <a:fillRect/>
          </a:stretch>
        </p:blipFill>
        <p:spPr bwMode="auto">
          <a:xfrm>
            <a:off x="4800600" y="1524000"/>
            <a:ext cx="4143404" cy="3107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872038" y="4238644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ZEUS, PLB 708, 14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2018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Physics with Deuteron (incoherent)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3586" y="3278703"/>
            <a:ext cx="4733924" cy="2468563"/>
          </a:xfrm>
        </p:spPr>
        <p:txBody>
          <a:bodyPr/>
          <a:lstStyle/>
          <a:p>
            <a:r>
              <a:rPr lang="en-US" dirty="0" smtClean="0"/>
              <a:t>Suggest a 1% intrinsic charm.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5105400"/>
            <a:ext cx="4038600" cy="1020763"/>
          </a:xfrm>
        </p:spPr>
        <p:txBody>
          <a:bodyPr/>
          <a:lstStyle/>
          <a:p>
            <a:r>
              <a:rPr lang="en-US" dirty="0" smtClean="0"/>
              <a:t>Also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SoLID</a:t>
            </a:r>
            <a:r>
              <a:rPr lang="en-US" dirty="0" smtClean="0"/>
              <a:t>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762000"/>
            <a:ext cx="2993832" cy="3673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892409" y="4544473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Brodsky et al PLB 498 23 (2001)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0"/>
            <a:ext cx="4429125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19200" y="30480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 descr="FSI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272" y="3796924"/>
            <a:ext cx="4529653" cy="3071834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347148" y="4511304"/>
            <a:ext cx="1214446" cy="1500198"/>
          </a:xfrm>
          <a:prstGeom prst="ellipse">
            <a:avLst/>
          </a:prstGeom>
          <a:solidFill>
            <a:srgbClr val="0070C0">
              <a:alpha val="10000"/>
            </a:srgbClr>
          </a:solidFill>
          <a:ln w="381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3926998"/>
              </p:ext>
            </p:extLst>
          </p:nvPr>
        </p:nvGraphicFramePr>
        <p:xfrm>
          <a:off x="5943600" y="4913805"/>
          <a:ext cx="2159015" cy="1214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8" name="公式" r:id="rId6" imgW="812520" imgH="457200" progId="Equation.3">
                  <p:embed/>
                </p:oleObj>
              </mc:Choice>
              <mc:Fallback>
                <p:oleObj name="公式" r:id="rId6" imgW="8125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4913805"/>
                        <a:ext cx="2159015" cy="121444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362200" y="4289606"/>
            <a:ext cx="19288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J/</a:t>
            </a:r>
            <a:r>
              <a:rPr lang="el-GR" dirty="0" smtClean="0"/>
              <a:t>Ψ</a:t>
            </a:r>
            <a:r>
              <a:rPr lang="en-US" dirty="0" smtClean="0"/>
              <a:t>-N FSI</a:t>
            </a:r>
          </a:p>
          <a:p>
            <a:r>
              <a:rPr lang="en-US" dirty="0" smtClean="0"/>
              <a:t>Looking at high missing momentum region to study the interaction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1656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01"/>
            <a:ext cx="8229600" cy="1035592"/>
          </a:xfrm>
        </p:spPr>
        <p:txBody>
          <a:bodyPr/>
          <a:lstStyle/>
          <a:p>
            <a:r>
              <a:rPr lang="en-US" dirty="0" smtClean="0"/>
              <a:t>Physics with Deuteron (Coherent)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4800600"/>
            <a:ext cx="4724399" cy="20574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Also Physics with nuclear target </a:t>
            </a:r>
          </a:p>
          <a:p>
            <a:r>
              <a:rPr lang="en-US" dirty="0" smtClean="0"/>
              <a:t>Medium </a:t>
            </a:r>
            <a:r>
              <a:rPr lang="en-US" dirty="0" err="1" smtClean="0"/>
              <a:t>propogation</a:t>
            </a:r>
            <a:r>
              <a:rPr lang="en-US" dirty="0" smtClean="0"/>
              <a:t> of J/</a:t>
            </a:r>
            <a:r>
              <a:rPr lang="el-GR" dirty="0" smtClean="0"/>
              <a:t>ψ</a:t>
            </a:r>
            <a:r>
              <a:rPr lang="en-US" dirty="0" smtClean="0"/>
              <a:t> (existing Hall C proposal)</a:t>
            </a:r>
          </a:p>
          <a:p>
            <a:r>
              <a:rPr lang="en-US" dirty="0" smtClean="0"/>
              <a:t>Eugene: </a:t>
            </a:r>
            <a:r>
              <a:rPr lang="en-US" dirty="0" err="1" smtClean="0"/>
              <a:t>SoLID</a:t>
            </a:r>
            <a:r>
              <a:rPr lang="en-US" dirty="0" smtClean="0"/>
              <a:t> is the ideal device to do this study.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2974" y="4114800"/>
            <a:ext cx="4038600" cy="22860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Search for the change of slope in coherent deuteron production</a:t>
            </a:r>
          </a:p>
          <a:p>
            <a:r>
              <a:rPr lang="en-US" dirty="0" smtClean="0"/>
              <a:t>Enough Rate?</a:t>
            </a:r>
          </a:p>
          <a:p>
            <a:r>
              <a:rPr lang="en-US" dirty="0" smtClean="0"/>
              <a:t>Work in progress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Collaboration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18" y="1060693"/>
            <a:ext cx="4714638" cy="3624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121" y="1097448"/>
            <a:ext cx="4185761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40594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28670"/>
          </a:xfrm>
        </p:spPr>
        <p:txBody>
          <a:bodyPr/>
          <a:lstStyle/>
          <a:p>
            <a:r>
              <a:rPr lang="en-US" dirty="0" smtClean="0"/>
              <a:t>Backgrounds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785794"/>
            <a:ext cx="8229600" cy="585791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Random Coincidence 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   (e.g. e</a:t>
            </a:r>
            <a:r>
              <a:rPr lang="en-US" baseline="30000" dirty="0" smtClean="0">
                <a:solidFill>
                  <a:srgbClr val="0070C0"/>
                </a:solidFill>
              </a:rPr>
              <a:t>-</a:t>
            </a:r>
            <a:r>
              <a:rPr lang="en-US" dirty="0" smtClean="0">
                <a:solidFill>
                  <a:srgbClr val="0070C0"/>
                </a:solidFill>
              </a:rPr>
              <a:t>p + </a:t>
            </a:r>
            <a:r>
              <a:rPr lang="en-US" dirty="0" err="1" smtClean="0">
                <a:solidFill>
                  <a:srgbClr val="0070C0"/>
                </a:solidFill>
              </a:rPr>
              <a:t>e</a:t>
            </a:r>
            <a:r>
              <a:rPr lang="en-US" baseline="30000" dirty="0" err="1" smtClean="0">
                <a:solidFill>
                  <a:srgbClr val="0070C0"/>
                </a:solidFill>
              </a:rPr>
              <a:t>+</a:t>
            </a:r>
            <a:r>
              <a:rPr lang="en-US" dirty="0" err="1" smtClean="0">
                <a:solidFill>
                  <a:srgbClr val="0070C0"/>
                </a:solidFill>
              </a:rPr>
              <a:t>e</a:t>
            </a:r>
            <a:r>
              <a:rPr lang="en-US" baseline="30000" dirty="0" smtClean="0">
                <a:solidFill>
                  <a:srgbClr val="0070C0"/>
                </a:solidFill>
              </a:rPr>
              <a:t>-</a:t>
            </a:r>
            <a:r>
              <a:rPr lang="en-US" dirty="0" smtClean="0">
                <a:solidFill>
                  <a:srgbClr val="0070C0"/>
                </a:solidFill>
              </a:rPr>
              <a:t>)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Multiple combinations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Suppressed by exclusive condition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(detector resolution)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Physics Backgrounds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Single rate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Rate comparison with </a:t>
            </a:r>
            <a:r>
              <a:rPr lang="en-US" dirty="0" err="1" smtClean="0">
                <a:solidFill>
                  <a:srgbClr val="FF0000"/>
                </a:solidFill>
              </a:rPr>
              <a:t>Pythia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Design of trigger and DAQ</a:t>
            </a:r>
          </a:p>
          <a:p>
            <a:r>
              <a:rPr lang="en-US" dirty="0" smtClean="0"/>
              <a:t>Background Rate on Detectors </a:t>
            </a:r>
            <a:br>
              <a:rPr lang="en-US" dirty="0" smtClean="0"/>
            </a:br>
            <a:r>
              <a:rPr lang="en-US" dirty="0" smtClean="0"/>
              <a:t>@  1e37 N/cm</a:t>
            </a:r>
            <a:r>
              <a:rPr lang="en-US" baseline="30000" dirty="0" smtClean="0"/>
              <a:t>2</a:t>
            </a:r>
            <a:r>
              <a:rPr lang="en-US" dirty="0" smtClean="0"/>
              <a:t>/s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2012 NPCFQCD</a:t>
            </a:r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22</a:t>
            </a:fld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 rot="19503752">
            <a:off x="6276277" y="1310090"/>
            <a:ext cx="29289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0070C0"/>
                </a:solidFill>
              </a:rPr>
              <a:t>Pythia</a:t>
            </a:r>
            <a:endParaRPr lang="en-US" sz="54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621943">
            <a:off x="5891759" y="4109892"/>
            <a:ext cx="32182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Wiser/QFS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20344909">
            <a:off x="5867010" y="5390592"/>
            <a:ext cx="32182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GEANT3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60362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57232"/>
          </a:xfrm>
        </p:spPr>
        <p:txBody>
          <a:bodyPr/>
          <a:lstStyle/>
          <a:p>
            <a:r>
              <a:rPr lang="en-US" dirty="0" smtClean="0"/>
              <a:t>Backgrounds (GEM + MRPC)</a:t>
            </a:r>
            <a:endParaRPr lang="en-US" dirty="0"/>
          </a:p>
        </p:txBody>
      </p:sp>
      <p:pic>
        <p:nvPicPr>
          <p:cNvPr id="6" name="Content Placeholder 5" descr="background.gif"/>
          <p:cNvPicPr>
            <a:picLocks noGrp="1" noChangeAspect="1"/>
          </p:cNvPicPr>
          <p:nvPr>
            <p:ph idx="1"/>
          </p:nvPr>
        </p:nvPicPr>
        <p:blipFill>
          <a:blip r:embed="rId2"/>
          <a:srcRect l="505" t="5333" r="1879" b="2666"/>
          <a:stretch>
            <a:fillRect/>
          </a:stretch>
        </p:blipFill>
        <p:spPr>
          <a:xfrm>
            <a:off x="0" y="1000108"/>
            <a:ext cx="4484029" cy="435771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2012 NPCFQCD</a:t>
            </a: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23</a:t>
            </a:fld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500034" y="1142984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Background Rate </a:t>
            </a:r>
            <a:r>
              <a:rPr lang="en-US" dirty="0" err="1" smtClean="0"/>
              <a:t>SoLID</a:t>
            </a:r>
            <a:r>
              <a:rPr lang="en-US" dirty="0" smtClean="0"/>
              <a:t>-J/</a:t>
            </a:r>
            <a:r>
              <a:rPr lang="el-GR" dirty="0" smtClean="0"/>
              <a:t>Ψ</a:t>
            </a:r>
            <a:r>
              <a:rPr lang="en-US" dirty="0" smtClean="0"/>
              <a:t>-CLEO</a:t>
            </a:r>
            <a:endParaRPr lang="en-US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14850" y="1071546"/>
            <a:ext cx="462915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643570" y="1428736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Background Rate </a:t>
            </a:r>
            <a:r>
              <a:rPr lang="en-US" dirty="0" err="1" smtClean="0"/>
              <a:t>SoLID</a:t>
            </a:r>
            <a:r>
              <a:rPr lang="en-US" dirty="0" smtClean="0"/>
              <a:t>-Spin-CDF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00166" y="5572140"/>
            <a:ext cx="6072230" cy="830997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Background rates on GEM are very close to the </a:t>
            </a:r>
            <a:r>
              <a:rPr lang="en-US" sz="2400" b="1" dirty="0" err="1" smtClean="0"/>
              <a:t>SoLID</a:t>
            </a:r>
            <a:r>
              <a:rPr lang="en-US" sz="2400" b="1" dirty="0" smtClean="0"/>
              <a:t>-Spin Setup.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29837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Backgrounds (Calorimeter)</a:t>
            </a:r>
            <a:endParaRPr lang="en-US" dirty="0"/>
          </a:p>
        </p:txBody>
      </p:sp>
      <p:pic>
        <p:nvPicPr>
          <p:cNvPr id="8" name="Content Placeholder 7" descr="background_shower.gif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5146" r="2712" b="2219"/>
          <a:stretch>
            <a:fillRect/>
          </a:stretch>
        </p:blipFill>
        <p:spPr>
          <a:xfrm>
            <a:off x="0" y="1285860"/>
            <a:ext cx="4292895" cy="4214842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2012 NPCFQCD</a:t>
            </a: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24</a:t>
            </a:fld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7158" y="1428736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Background Rate </a:t>
            </a:r>
            <a:r>
              <a:rPr lang="en-US" dirty="0" err="1" smtClean="0"/>
              <a:t>SoLID</a:t>
            </a:r>
            <a:r>
              <a:rPr lang="en-US" dirty="0" smtClean="0"/>
              <a:t>-J/</a:t>
            </a:r>
            <a:r>
              <a:rPr lang="el-GR" dirty="0" smtClean="0"/>
              <a:t>Ψ</a:t>
            </a:r>
            <a:r>
              <a:rPr lang="en-US" dirty="0" smtClean="0"/>
              <a:t>-CLEO</a:t>
            </a:r>
            <a:endParaRPr lang="en-US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2500306"/>
            <a:ext cx="4757739" cy="2154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5143504" y="1714488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Background Rate </a:t>
            </a:r>
            <a:r>
              <a:rPr lang="en-US" dirty="0" err="1" smtClean="0"/>
              <a:t>SoLID</a:t>
            </a:r>
            <a:r>
              <a:rPr lang="en-US" dirty="0" smtClean="0"/>
              <a:t>-Spin-CDF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500166" y="5572140"/>
            <a:ext cx="6072230" cy="830997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Background rates on Calorimeter are slightly higher without the target collimator.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29732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000108"/>
          </a:xfrm>
        </p:spPr>
        <p:txBody>
          <a:bodyPr/>
          <a:lstStyle/>
          <a:p>
            <a:r>
              <a:rPr lang="en-US" dirty="0" smtClean="0"/>
              <a:t>Trigger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85789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We potentially have </a:t>
            </a:r>
            <a:r>
              <a:rPr lang="en-US" dirty="0" smtClean="0"/>
              <a:t>the following </a:t>
            </a:r>
            <a:r>
              <a:rPr lang="en-US" dirty="0" smtClean="0"/>
              <a:t>physics topics: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 triple coincidence of scattered electron, decay electron and positrons from J/</a:t>
            </a:r>
            <a:r>
              <a:rPr lang="el-GR" dirty="0" smtClean="0"/>
              <a:t>Ψ</a:t>
            </a:r>
            <a:r>
              <a:rPr lang="en-US" dirty="0" smtClean="0"/>
              <a:t> will be good enough for both channels. </a:t>
            </a:r>
          </a:p>
          <a:p>
            <a:r>
              <a:rPr lang="en-US" b="1" u="sng" dirty="0" smtClean="0"/>
              <a:t>Trigger Rate &lt; 1 kHz @ 1e37 N/cm</a:t>
            </a:r>
            <a:r>
              <a:rPr lang="en-US" b="1" u="sng" baseline="30000" dirty="0" smtClean="0"/>
              <a:t>2</a:t>
            </a:r>
            <a:r>
              <a:rPr lang="en-US" b="1" u="sng" dirty="0" smtClean="0"/>
              <a:t>/s</a:t>
            </a:r>
          </a:p>
          <a:p>
            <a:r>
              <a:rPr lang="en-US" dirty="0" smtClean="0"/>
              <a:t>Compare to SIDIS ~50 kHz L2 rate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2012 NPCFQCD</a:t>
            </a: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25</a:t>
            </a:fld>
            <a:endParaRPr lang="zh-CN" altLang="en-US"/>
          </a:p>
        </p:txBody>
      </p:sp>
      <p:graphicFrame>
        <p:nvGraphicFramePr>
          <p:cNvPr id="7170" name="Content Placeholder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6965545"/>
              </p:ext>
            </p:extLst>
          </p:nvPr>
        </p:nvGraphicFramePr>
        <p:xfrm>
          <a:off x="190500" y="1428750"/>
          <a:ext cx="8712200" cy="276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4" name="Equation" r:id="rId3" imgW="2323800" imgH="736560" progId="Equation.DSMT4">
                  <p:embed/>
                </p:oleObj>
              </mc:Choice>
              <mc:Fallback>
                <p:oleObj name="Equation" r:id="rId3" imgW="2323800" imgH="736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" y="1428750"/>
                        <a:ext cx="8712200" cy="2762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937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8572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Backgrounds (Random Coincidence)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2012 NPCFQCD</a:t>
            </a: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26</a:t>
            </a:fld>
            <a:endParaRPr lang="zh-CN" altLang="en-US"/>
          </a:p>
        </p:txBody>
      </p:sp>
      <p:graphicFrame>
        <p:nvGraphicFramePr>
          <p:cNvPr id="6" name="Content Placeholder 5"/>
          <p:cNvGraphicFramePr>
            <a:graphicFrameLocks noGrp="1" noChangeAspect="1"/>
          </p:cNvGraphicFramePr>
          <p:nvPr>
            <p:ph idx="1"/>
          </p:nvPr>
        </p:nvGraphicFramePr>
        <p:xfrm>
          <a:off x="928662" y="714356"/>
          <a:ext cx="7380859" cy="857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8" name="公式" r:id="rId3" imgW="1968480" imgH="228600" progId="Equation.3">
                  <p:embed/>
                </p:oleObj>
              </mc:Choice>
              <mc:Fallback>
                <p:oleObj name="公式" r:id="rId3" imgW="1968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62" y="714356"/>
                        <a:ext cx="7380859" cy="8572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85720" y="1592786"/>
            <a:ext cx="864399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We used </a:t>
            </a:r>
            <a:r>
              <a:rPr lang="en-US" sz="2800" b="1" dirty="0" smtClean="0">
                <a:solidFill>
                  <a:srgbClr val="FF0000"/>
                </a:solidFill>
              </a:rPr>
              <a:t>e</a:t>
            </a:r>
            <a:r>
              <a:rPr lang="en-US" sz="2800" dirty="0" smtClean="0">
                <a:solidFill>
                  <a:srgbClr val="FF0000"/>
                </a:solidFill>
              </a:rPr>
              <a:t> (scattered electron), </a:t>
            </a:r>
            <a:r>
              <a:rPr lang="en-US" sz="2800" b="1" dirty="0" smtClean="0">
                <a:solidFill>
                  <a:srgbClr val="00B050"/>
                </a:solidFill>
              </a:rPr>
              <a:t>p</a:t>
            </a:r>
            <a:r>
              <a:rPr lang="en-US" sz="2800" dirty="0" smtClean="0">
                <a:solidFill>
                  <a:srgbClr val="00B050"/>
                </a:solidFill>
              </a:rPr>
              <a:t> (recoil proton), </a:t>
            </a:r>
            <a:r>
              <a:rPr lang="en-US" sz="2800" dirty="0" smtClean="0">
                <a:solidFill>
                  <a:srgbClr val="7030A0"/>
                </a:solidFill>
              </a:rPr>
              <a:t>Je (decay electron from J/</a:t>
            </a:r>
            <a:r>
              <a:rPr lang="el-GR" sz="2800" dirty="0" smtClean="0">
                <a:solidFill>
                  <a:srgbClr val="7030A0"/>
                </a:solidFill>
              </a:rPr>
              <a:t>Ψ</a:t>
            </a:r>
            <a:r>
              <a:rPr lang="en-US" sz="2800" dirty="0" smtClean="0">
                <a:solidFill>
                  <a:srgbClr val="7030A0"/>
                </a:solidFill>
              </a:rPr>
              <a:t>) and </a:t>
            </a:r>
            <a:r>
              <a:rPr lang="en-US" sz="2800" dirty="0" err="1" smtClean="0">
                <a:solidFill>
                  <a:srgbClr val="7030A0"/>
                </a:solidFill>
              </a:rPr>
              <a:t>Jp</a:t>
            </a:r>
            <a:r>
              <a:rPr lang="en-US" sz="2800" dirty="0" smtClean="0">
                <a:solidFill>
                  <a:srgbClr val="7030A0"/>
                </a:solidFill>
              </a:rPr>
              <a:t> (decay positron from J/</a:t>
            </a:r>
            <a:r>
              <a:rPr lang="el-GR" sz="2800" dirty="0" smtClean="0">
                <a:solidFill>
                  <a:srgbClr val="7030A0"/>
                </a:solidFill>
              </a:rPr>
              <a:t>Ψ</a:t>
            </a:r>
            <a:r>
              <a:rPr lang="en-US" sz="2800" dirty="0" smtClean="0">
                <a:solidFill>
                  <a:srgbClr val="7030A0"/>
                </a:solidFill>
              </a:rPr>
              <a:t>)</a:t>
            </a:r>
            <a:r>
              <a:rPr lang="en-US" sz="2800" dirty="0" smtClean="0"/>
              <a:t>.</a:t>
            </a:r>
          </a:p>
          <a:p>
            <a:endParaRPr lang="en-US" sz="2800" dirty="0" smtClean="0"/>
          </a:p>
          <a:p>
            <a:r>
              <a:rPr lang="en-US" sz="2800" dirty="0" smtClean="0"/>
              <a:t>2-fold coincidence includes: (</a:t>
            </a:r>
            <a:r>
              <a:rPr lang="en-US" sz="2800" dirty="0" err="1" smtClean="0"/>
              <a:t>e,p</a:t>
            </a:r>
            <a:r>
              <a:rPr lang="en-US" sz="2800" dirty="0" smtClean="0"/>
              <a:t>)+(</a:t>
            </a:r>
            <a:r>
              <a:rPr lang="en-US" sz="2800" dirty="0" err="1" smtClean="0"/>
              <a:t>Je,Jp</a:t>
            </a:r>
            <a:r>
              <a:rPr lang="en-US" sz="2800" dirty="0" smtClean="0"/>
              <a:t>), (</a:t>
            </a:r>
            <a:r>
              <a:rPr lang="en-US" sz="2800" dirty="0" err="1" smtClean="0"/>
              <a:t>e,Je</a:t>
            </a:r>
            <a:r>
              <a:rPr lang="en-US" sz="2800" dirty="0" smtClean="0"/>
              <a:t>)+(</a:t>
            </a:r>
            <a:r>
              <a:rPr lang="en-US" sz="2800" dirty="0" err="1" smtClean="0"/>
              <a:t>p,Jp</a:t>
            </a:r>
            <a:r>
              <a:rPr lang="en-US" sz="2800" dirty="0" smtClean="0"/>
              <a:t>), (</a:t>
            </a:r>
            <a:r>
              <a:rPr lang="en-US" sz="2800" dirty="0" err="1" smtClean="0"/>
              <a:t>e,Jp</a:t>
            </a:r>
            <a:r>
              <a:rPr lang="en-US" sz="2800" dirty="0" smtClean="0"/>
              <a:t>)+(</a:t>
            </a:r>
            <a:r>
              <a:rPr lang="en-US" sz="2800" dirty="0" err="1" smtClean="0"/>
              <a:t>Je,p</a:t>
            </a:r>
            <a:r>
              <a:rPr lang="en-US" sz="2800" dirty="0" smtClean="0"/>
              <a:t>) and (</a:t>
            </a:r>
            <a:r>
              <a:rPr lang="en-US" sz="2800" dirty="0" err="1" smtClean="0"/>
              <a:t>e,Je,Jp</a:t>
            </a:r>
            <a:r>
              <a:rPr lang="en-US" sz="2800" dirty="0" smtClean="0"/>
              <a:t>)+(p), (</a:t>
            </a:r>
            <a:r>
              <a:rPr lang="en-US" sz="2800" dirty="0" err="1" smtClean="0"/>
              <a:t>e,Je,p</a:t>
            </a:r>
            <a:r>
              <a:rPr lang="en-US" sz="2800" dirty="0" smtClean="0"/>
              <a:t>)+(</a:t>
            </a:r>
            <a:r>
              <a:rPr lang="en-US" sz="2800" dirty="0" err="1" smtClean="0"/>
              <a:t>Jp</a:t>
            </a:r>
            <a:r>
              <a:rPr lang="en-US" sz="2800" dirty="0" smtClean="0"/>
              <a:t>), (</a:t>
            </a:r>
            <a:r>
              <a:rPr lang="en-US" sz="2800" dirty="0" err="1" smtClean="0"/>
              <a:t>e,Jp,p</a:t>
            </a:r>
            <a:r>
              <a:rPr lang="en-US" sz="2800" dirty="0" smtClean="0"/>
              <a:t>)+(Je), (</a:t>
            </a:r>
            <a:r>
              <a:rPr lang="en-US" sz="2800" dirty="0" err="1" smtClean="0"/>
              <a:t>p,Jp,Je</a:t>
            </a:r>
            <a:r>
              <a:rPr lang="en-US" sz="2800" dirty="0" smtClean="0"/>
              <a:t>)+(e)</a:t>
            </a:r>
          </a:p>
          <a:p>
            <a:endParaRPr lang="en-US" sz="2800" dirty="0" smtClean="0"/>
          </a:p>
          <a:p>
            <a:r>
              <a:rPr lang="en-US" sz="2800" dirty="0" smtClean="0"/>
              <a:t>3-fold coincidence includes: (</a:t>
            </a:r>
            <a:r>
              <a:rPr lang="en-US" sz="2800" dirty="0" err="1" smtClean="0"/>
              <a:t>e,p</a:t>
            </a:r>
            <a:r>
              <a:rPr lang="en-US" sz="2800" dirty="0" smtClean="0"/>
              <a:t>)+(Je)+(</a:t>
            </a:r>
            <a:r>
              <a:rPr lang="en-US" sz="2800" dirty="0" err="1" smtClean="0"/>
              <a:t>Jp</a:t>
            </a:r>
            <a:r>
              <a:rPr lang="en-US" sz="2800" dirty="0" smtClean="0"/>
              <a:t>), (</a:t>
            </a:r>
            <a:r>
              <a:rPr lang="en-US" sz="2800" dirty="0" err="1" smtClean="0"/>
              <a:t>e,Je</a:t>
            </a:r>
            <a:r>
              <a:rPr lang="en-US" sz="2800" dirty="0" smtClean="0"/>
              <a:t>)+(p)+(</a:t>
            </a:r>
            <a:r>
              <a:rPr lang="en-US" sz="2800" dirty="0" err="1" smtClean="0"/>
              <a:t>Jp</a:t>
            </a:r>
            <a:r>
              <a:rPr lang="en-US" sz="2800" dirty="0" smtClean="0"/>
              <a:t>), (</a:t>
            </a:r>
            <a:r>
              <a:rPr lang="en-US" sz="2800" dirty="0" err="1" smtClean="0"/>
              <a:t>e,Jp</a:t>
            </a:r>
            <a:r>
              <a:rPr lang="en-US" sz="2800" dirty="0" smtClean="0"/>
              <a:t>)+(p)+(Je), (</a:t>
            </a:r>
            <a:r>
              <a:rPr lang="en-US" sz="2800" dirty="0" err="1" smtClean="0"/>
              <a:t>Je,Jp</a:t>
            </a:r>
            <a:r>
              <a:rPr lang="en-US" sz="2800" dirty="0" smtClean="0"/>
              <a:t>)+(e)+(p), (</a:t>
            </a:r>
            <a:r>
              <a:rPr lang="en-US" sz="2800" dirty="0" err="1" smtClean="0"/>
              <a:t>Je,p</a:t>
            </a:r>
            <a:r>
              <a:rPr lang="en-US" sz="2800" dirty="0" smtClean="0"/>
              <a:t>)+(e)+(</a:t>
            </a:r>
            <a:r>
              <a:rPr lang="en-US" sz="2800" dirty="0" err="1" smtClean="0"/>
              <a:t>Jp</a:t>
            </a:r>
            <a:r>
              <a:rPr lang="en-US" sz="2800" dirty="0" smtClean="0"/>
              <a:t>), (</a:t>
            </a:r>
            <a:r>
              <a:rPr lang="en-US" sz="2800" dirty="0" err="1" smtClean="0"/>
              <a:t>Jp,p</a:t>
            </a:r>
            <a:r>
              <a:rPr lang="en-US" sz="2800" dirty="0" smtClean="0"/>
              <a:t>)+(e)+(Je)</a:t>
            </a:r>
          </a:p>
          <a:p>
            <a:endParaRPr lang="en-US" sz="2800" dirty="0" smtClean="0"/>
          </a:p>
          <a:p>
            <a:r>
              <a:rPr lang="en-US" sz="2800" dirty="0" smtClean="0"/>
              <a:t>4-fold coincidence is (e)+(p)+(Je)+(</a:t>
            </a:r>
            <a:r>
              <a:rPr lang="en-US" sz="2800" dirty="0" err="1" smtClean="0"/>
              <a:t>Jp</a:t>
            </a:r>
            <a:r>
              <a:rPr lang="en-US" sz="2800" dirty="0" smtClean="0"/>
              <a:t>)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204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857232"/>
          </a:xfrm>
        </p:spPr>
        <p:txBody>
          <a:bodyPr/>
          <a:lstStyle/>
          <a:p>
            <a:r>
              <a:rPr lang="en-US" dirty="0" err="1" smtClean="0"/>
              <a:t>Pythia</a:t>
            </a:r>
            <a:r>
              <a:rPr lang="en-US" dirty="0" smtClean="0"/>
              <a:t> (11 </a:t>
            </a:r>
            <a:r>
              <a:rPr lang="en-US" dirty="0" err="1" smtClean="0"/>
              <a:t>GeV</a:t>
            </a:r>
            <a:r>
              <a:rPr lang="en-US" dirty="0" smtClean="0"/>
              <a:t> </a:t>
            </a:r>
            <a:r>
              <a:rPr lang="en-US" dirty="0" err="1" smtClean="0"/>
              <a:t>e+p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928646"/>
            <a:ext cx="8643998" cy="592935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Use PYTHIA exclusive event generator. </a:t>
            </a:r>
          </a:p>
          <a:p>
            <a:pPr lvl="1"/>
            <a:r>
              <a:rPr lang="en-US" dirty="0" smtClean="0"/>
              <a:t>Input file (HERMES tuned, from H. </a:t>
            </a:r>
            <a:r>
              <a:rPr lang="en-US" dirty="0" err="1" smtClean="0"/>
              <a:t>Avakian</a:t>
            </a:r>
            <a:r>
              <a:rPr lang="en-US" dirty="0" smtClean="0"/>
              <a:t>) </a:t>
            </a:r>
          </a:p>
          <a:p>
            <a:pPr lvl="1"/>
            <a:r>
              <a:rPr lang="en-US" dirty="0" smtClean="0"/>
              <a:t>SIDIS (</a:t>
            </a:r>
            <a:r>
              <a:rPr lang="en-US" dirty="0" err="1" smtClean="0"/>
              <a:t>e,e</a:t>
            </a:r>
            <a:r>
              <a:rPr lang="el-GR" dirty="0" smtClean="0"/>
              <a:t>π</a:t>
            </a:r>
            <a:r>
              <a:rPr lang="en-US" dirty="0" smtClean="0"/>
              <a:t>) rates are in reasonable agreement with data/calculations. </a:t>
            </a:r>
          </a:p>
          <a:p>
            <a:pPr lvl="1"/>
            <a:r>
              <a:rPr lang="en-US" dirty="0" smtClean="0"/>
              <a:t>Event range</a:t>
            </a:r>
          </a:p>
          <a:p>
            <a:pPr lvl="2"/>
            <a:r>
              <a:rPr lang="en-US" dirty="0" smtClean="0"/>
              <a:t>0.05 &lt; y &lt; 0.95  and  0.1 &lt; Q</a:t>
            </a:r>
            <a:r>
              <a:rPr lang="en-US" baseline="30000" dirty="0" smtClean="0"/>
              <a:t>2</a:t>
            </a:r>
            <a:r>
              <a:rPr lang="en-US" dirty="0" smtClean="0"/>
              <a:t> &lt; 1500  GeV</a:t>
            </a:r>
            <a:r>
              <a:rPr lang="en-US" baseline="30000" dirty="0" smtClean="0"/>
              <a:t>2</a:t>
            </a:r>
          </a:p>
          <a:p>
            <a:pPr lvl="1"/>
            <a:r>
              <a:rPr lang="en-US" dirty="0" smtClean="0"/>
              <a:t>Event Selection (mimic </a:t>
            </a:r>
            <a:r>
              <a:rPr lang="en-US" dirty="0" err="1" smtClean="0"/>
              <a:t>SoLID</a:t>
            </a:r>
            <a:r>
              <a:rPr lang="en-US" dirty="0" smtClean="0"/>
              <a:t> acceptance):</a:t>
            </a:r>
          </a:p>
          <a:p>
            <a:pPr lvl="2"/>
            <a:r>
              <a:rPr lang="en-US" dirty="0" smtClean="0"/>
              <a:t>Recoil Proton:               P &gt; 1 </a:t>
            </a:r>
            <a:r>
              <a:rPr lang="en-US" dirty="0" err="1" smtClean="0"/>
              <a:t>GeV</a:t>
            </a:r>
            <a:r>
              <a:rPr lang="en-US" dirty="0" smtClean="0"/>
              <a:t>,            8</a:t>
            </a:r>
            <a:r>
              <a:rPr lang="en-US" dirty="0" smtClean="0">
                <a:sym typeface="Wingdings" pitchFamily="2" charset="2"/>
              </a:rPr>
              <a:t>15 degrees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Scattered Electron:      2.5 &gt; P &gt; 1 </a:t>
            </a:r>
            <a:r>
              <a:rPr lang="en-US" dirty="0" err="1" smtClean="0">
                <a:sym typeface="Wingdings" pitchFamily="2" charset="2"/>
              </a:rPr>
              <a:t>GeV</a:t>
            </a:r>
            <a:r>
              <a:rPr lang="en-US" dirty="0" smtClean="0">
                <a:sym typeface="Wingdings" pitchFamily="2" charset="2"/>
              </a:rPr>
              <a:t>,  8 15 degrees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Decay Electron:            P &gt; 2.5 </a:t>
            </a:r>
            <a:r>
              <a:rPr lang="en-US" dirty="0" err="1" smtClean="0">
                <a:sym typeface="Wingdings" pitchFamily="2" charset="2"/>
              </a:rPr>
              <a:t>GeV</a:t>
            </a:r>
            <a:r>
              <a:rPr lang="en-US" dirty="0" smtClean="0">
                <a:sym typeface="Wingdings" pitchFamily="2" charset="2"/>
              </a:rPr>
              <a:t>          825 degrees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Decay Positron:            P &gt; 2.5 </a:t>
            </a:r>
            <a:r>
              <a:rPr lang="en-US" dirty="0" err="1" smtClean="0">
                <a:sym typeface="Wingdings" pitchFamily="2" charset="2"/>
              </a:rPr>
              <a:t>GeV</a:t>
            </a:r>
            <a:r>
              <a:rPr lang="en-US" dirty="0" smtClean="0">
                <a:sym typeface="Wingdings" pitchFamily="2" charset="2"/>
              </a:rPr>
              <a:t>          825 degrees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2012 NPCFQCD </a:t>
            </a:r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784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429288"/>
          </a:xfrm>
        </p:spPr>
        <p:txBody>
          <a:bodyPr/>
          <a:lstStyle/>
          <a:p>
            <a:r>
              <a:rPr lang="en-US" dirty="0" smtClean="0"/>
              <a:t>This channel is selected using invariant mass of J/</a:t>
            </a:r>
            <a:r>
              <a:rPr lang="el-GR" dirty="0" smtClean="0"/>
              <a:t>Ψ</a:t>
            </a:r>
            <a:r>
              <a:rPr lang="en-US" dirty="0" smtClean="0"/>
              <a:t>, and missing mass.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2012 NPCFQCD</a:t>
            </a: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28</a:t>
            </a:fld>
            <a:endParaRPr lang="zh-CN" altLang="en-US"/>
          </a:p>
        </p:txBody>
      </p:sp>
      <p:graphicFrame>
        <p:nvGraphicFramePr>
          <p:cNvPr id="5122" name="Content Placeholder 5"/>
          <p:cNvGraphicFramePr>
            <a:graphicFrameLocks noChangeAspect="1"/>
          </p:cNvGraphicFramePr>
          <p:nvPr/>
        </p:nvGraphicFramePr>
        <p:xfrm>
          <a:off x="928662" y="0"/>
          <a:ext cx="7380287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2" name="公式" r:id="rId3" imgW="1968480" imgH="228600" progId="Equation.3">
                  <p:embed/>
                </p:oleObj>
              </mc:Choice>
              <mc:Fallback>
                <p:oleObj name="公式" r:id="rId3" imgW="1968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62" y="0"/>
                        <a:ext cx="7380287" cy="857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1234_1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0166" y="2077053"/>
            <a:ext cx="6653206" cy="4780947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2071670" y="2500306"/>
            <a:ext cx="1285884" cy="1214446"/>
          </a:xfrm>
          <a:prstGeom prst="ellipse">
            <a:avLst/>
          </a:prstGeom>
          <a:solidFill>
            <a:srgbClr val="FF0000">
              <a:alpha val="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686148" y="1945481"/>
            <a:ext cx="385765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With momentum/angles smeared according to expected detector resolution.</a:t>
            </a:r>
          </a:p>
          <a:p>
            <a:endParaRPr lang="en-US" sz="2000" dirty="0" smtClean="0"/>
          </a:p>
          <a:p>
            <a:r>
              <a:rPr lang="en-US" sz="2400" b="1" dirty="0" smtClean="0"/>
              <a:t>No physics background for this channel in </a:t>
            </a:r>
            <a:r>
              <a:rPr lang="en-US" sz="2400" b="1" dirty="0" err="1" smtClean="0"/>
              <a:t>Pythia</a:t>
            </a:r>
            <a:r>
              <a:rPr lang="en-US" sz="2400" b="1" dirty="0" smtClean="0"/>
              <a:t>. </a:t>
            </a:r>
            <a:r>
              <a:rPr lang="en-US" sz="2400" b="1" dirty="0" smtClean="0"/>
              <a:t>Preliminary study of B-H show small contamination. </a:t>
            </a:r>
            <a:endParaRPr lang="en-US" sz="2400" b="1" dirty="0" smtClean="0"/>
          </a:p>
          <a:p>
            <a:endParaRPr lang="en-US" sz="2000" dirty="0" smtClean="0"/>
          </a:p>
          <a:p>
            <a:r>
              <a:rPr lang="en-US" sz="2000" dirty="0" smtClean="0"/>
              <a:t>                      Very  Clear Separation!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7702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Suppression Factor is 8e-5 for </a:t>
            </a:r>
            <a:r>
              <a:rPr lang="en-US" dirty="0" smtClean="0">
                <a:sym typeface="Wingdings" pitchFamily="2" charset="2"/>
              </a:rPr>
              <a:t>(</a:t>
            </a:r>
            <a:r>
              <a:rPr lang="en-US" dirty="0" err="1" smtClean="0">
                <a:sym typeface="Wingdings" pitchFamily="2" charset="2"/>
              </a:rPr>
              <a:t>e,p</a:t>
            </a:r>
            <a:r>
              <a:rPr lang="en-US" dirty="0" smtClean="0">
                <a:sym typeface="Wingdings" pitchFamily="2" charset="2"/>
              </a:rPr>
              <a:t>) + (</a:t>
            </a:r>
            <a:r>
              <a:rPr lang="en-US" dirty="0" err="1" smtClean="0">
                <a:sym typeface="Wingdings" pitchFamily="2" charset="2"/>
              </a:rPr>
              <a:t>Je,Jp</a:t>
            </a:r>
            <a:r>
              <a:rPr lang="en-US" dirty="0" smtClean="0">
                <a:sym typeface="Wingdings" pitchFamily="2" charset="2"/>
              </a:rPr>
              <a:t>)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5500702"/>
            <a:ext cx="8229600" cy="1357298"/>
          </a:xfrm>
        </p:spPr>
        <p:txBody>
          <a:bodyPr>
            <a:normAutofit/>
          </a:bodyPr>
          <a:lstStyle/>
          <a:p>
            <a:r>
              <a:rPr lang="en-US" dirty="0" smtClean="0"/>
              <a:t>Random Coincidence Rate is then: 4.3 e-7 Hz</a:t>
            </a:r>
          </a:p>
          <a:p>
            <a:r>
              <a:rPr lang="en-US" dirty="0" smtClean="0"/>
              <a:t> Physics Rate is 0.015 Hz in </a:t>
            </a:r>
            <a:r>
              <a:rPr lang="en-US" dirty="0" err="1" smtClean="0"/>
              <a:t>Pythia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2012 NPCFQCD</a:t>
            </a:r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29</a:t>
            </a:fld>
            <a:endParaRPr lang="zh-CN" altLang="en-US"/>
          </a:p>
        </p:txBody>
      </p:sp>
      <p:pic>
        <p:nvPicPr>
          <p:cNvPr id="6" name="Picture 5" descr="14_2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857232"/>
            <a:ext cx="6500858" cy="4671471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929190" y="1500174"/>
            <a:ext cx="571504" cy="571504"/>
          </a:xfrm>
          <a:prstGeom prst="ellipse">
            <a:avLst/>
          </a:prstGeom>
          <a:solidFill>
            <a:srgbClr val="FF0000">
              <a:alpha val="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96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031" y="1371600"/>
            <a:ext cx="3282969" cy="4426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"/>
            <a:ext cx="8229600" cy="895350"/>
          </a:xfrm>
        </p:spPr>
        <p:txBody>
          <a:bodyPr/>
          <a:lstStyle/>
          <a:p>
            <a:r>
              <a:rPr lang="en-US" dirty="0" smtClean="0"/>
              <a:t>Introduction: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12" y="914400"/>
            <a:ext cx="8229600" cy="5867400"/>
          </a:xfrm>
        </p:spPr>
        <p:txBody>
          <a:bodyPr/>
          <a:lstStyle/>
          <a:p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J/</a:t>
            </a:r>
            <a:r>
              <a:rPr lang="el-GR" sz="2800" dirty="0" smtClean="0">
                <a:solidFill>
                  <a:schemeClr val="accent2">
                    <a:lumMod val="50000"/>
                  </a:schemeClr>
                </a:solidFill>
              </a:rPr>
              <a:t>ψ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is a compact relativistic system.</a:t>
            </a:r>
          </a:p>
          <a:p>
            <a:pPr lvl="1"/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Quark component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ccbar</a:t>
            </a:r>
            <a:endParaRPr lang="en-US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1"/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Typical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ccbar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distance 0.2-0.3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fm</a:t>
            </a:r>
            <a:endParaRPr lang="en-US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J/</a:t>
            </a:r>
            <a:r>
              <a:rPr lang="el-GR" sz="2800" dirty="0" smtClean="0">
                <a:solidFill>
                  <a:schemeClr val="accent2">
                    <a:lumMod val="50000"/>
                  </a:schemeClr>
                </a:solidFill>
              </a:rPr>
              <a:t>ψ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-N interaction</a:t>
            </a:r>
          </a:p>
          <a:p>
            <a:pPr lvl="1"/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Quark exchange are strongly suppressed </a:t>
            </a:r>
          </a:p>
          <a:p>
            <a:pPr lvl="1"/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An unique place to study multi-gluon </a:t>
            </a:r>
            <a:b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interactions.</a:t>
            </a:r>
          </a:p>
          <a:p>
            <a:r>
              <a:rPr lang="en-US" sz="2800" dirty="0" smtClean="0"/>
              <a:t>Detecting J/</a:t>
            </a:r>
            <a:r>
              <a:rPr lang="el-GR" sz="2800" dirty="0"/>
              <a:t> </a:t>
            </a:r>
            <a:r>
              <a:rPr lang="el-GR" sz="2800" dirty="0" smtClean="0"/>
              <a:t>ψ</a:t>
            </a:r>
            <a:endParaRPr lang="en-US" sz="2800" dirty="0" smtClean="0"/>
          </a:p>
          <a:p>
            <a:pPr lvl="1"/>
            <a:r>
              <a:rPr lang="en-US" sz="2400" dirty="0" smtClean="0"/>
              <a:t>Large BR ~ 6% to </a:t>
            </a:r>
            <a:r>
              <a:rPr lang="en-US" sz="2400" dirty="0" err="1" smtClean="0"/>
              <a:t>e</a:t>
            </a:r>
            <a:r>
              <a:rPr lang="en-US" sz="2400" baseline="30000" dirty="0" err="1" smtClean="0"/>
              <a:t>+</a:t>
            </a:r>
            <a:r>
              <a:rPr lang="en-US" sz="2400" dirty="0" err="1" smtClean="0"/>
              <a:t>e</a:t>
            </a:r>
            <a:r>
              <a:rPr lang="en-US" sz="2400" baseline="30000" dirty="0" smtClean="0"/>
              <a:t>-</a:t>
            </a:r>
          </a:p>
          <a:p>
            <a:pPr lvl="1"/>
            <a:r>
              <a:rPr lang="en-US" sz="2400" dirty="0" smtClean="0"/>
              <a:t>3.097 </a:t>
            </a:r>
            <a:r>
              <a:rPr lang="en-US" sz="2400" dirty="0" err="1" smtClean="0"/>
              <a:t>GeV</a:t>
            </a:r>
            <a:r>
              <a:rPr lang="en-US" sz="2400" dirty="0" smtClean="0"/>
              <a:t> mass </a:t>
            </a:r>
            <a:r>
              <a:rPr lang="en-US" sz="2400" dirty="0" smtClean="0">
                <a:sym typeface="Wingdings" pitchFamily="2" charset="2"/>
              </a:rPr>
              <a:t> Small background</a:t>
            </a:r>
          </a:p>
          <a:p>
            <a:r>
              <a:rPr lang="en-US" sz="2800" dirty="0" smtClean="0">
                <a:sym typeface="Wingdings" pitchFamily="2" charset="2"/>
              </a:rPr>
              <a:t>Exclusive Channel</a:t>
            </a:r>
          </a:p>
          <a:p>
            <a:pPr lvl="1"/>
            <a:r>
              <a:rPr lang="en-US" sz="2400" dirty="0" smtClean="0">
                <a:sym typeface="Wingdings" pitchFamily="2" charset="2"/>
              </a:rPr>
              <a:t>Benefit in PID/Trigger/Background</a:t>
            </a:r>
            <a:endParaRPr lang="en-US" sz="2400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SoLID</a:t>
            </a:r>
            <a:r>
              <a:rPr lang="en-US" dirty="0" smtClean="0"/>
              <a:t> Collaboration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951738" y="58674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Frankfurt, </a:t>
            </a:r>
            <a:r>
              <a:rPr lang="en-US" dirty="0" err="1" smtClean="0"/>
              <a:t>Koepf</a:t>
            </a:r>
            <a:r>
              <a:rPr lang="en-US" dirty="0" smtClean="0"/>
              <a:t> and </a:t>
            </a:r>
            <a:r>
              <a:rPr lang="en-US" dirty="0" err="1" smtClean="0"/>
              <a:t>Strikman</a:t>
            </a:r>
            <a:r>
              <a:rPr lang="en-US" dirty="0" smtClean="0"/>
              <a:t> </a:t>
            </a:r>
            <a:r>
              <a:rPr lang="en-US" dirty="0" err="1" smtClean="0"/>
              <a:t>hep-ph</a:t>
            </a:r>
            <a:r>
              <a:rPr lang="en-US" dirty="0" smtClean="0"/>
              <a:t>: 9702216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2761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0"/>
            <a:ext cx="8372476" cy="85723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2-Fold Random Coincidence (</a:t>
            </a:r>
            <a:r>
              <a:rPr lang="en-US" sz="3600" dirty="0" err="1" smtClean="0"/>
              <a:t>Subtractable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2810" y="714356"/>
          <a:ext cx="900119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38"/>
                <a:gridCol w="1800238"/>
                <a:gridCol w="1800238"/>
                <a:gridCol w="1800238"/>
                <a:gridCol w="180023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Channel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Rate of first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Rate of second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Suppression Factor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Effective Rate (Hz)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(</a:t>
                      </a:r>
                      <a:r>
                        <a:rPr lang="en-US" sz="2400" dirty="0" err="1" smtClean="0"/>
                        <a:t>e,Je</a:t>
                      </a:r>
                      <a:r>
                        <a:rPr lang="en-US" sz="2400" dirty="0" smtClean="0"/>
                        <a:t>)+(</a:t>
                      </a:r>
                      <a:r>
                        <a:rPr lang="en-US" sz="2400" dirty="0" err="1" smtClean="0"/>
                        <a:t>Jp,p</a:t>
                      </a:r>
                      <a:r>
                        <a:rPr lang="en-US" sz="2400" dirty="0" smtClean="0"/>
                        <a:t>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0.28 kHz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67 kHz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3e-7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3.4e-8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(</a:t>
                      </a:r>
                      <a:r>
                        <a:rPr lang="en-US" sz="2400" dirty="0" err="1" smtClean="0"/>
                        <a:t>e,Jp</a:t>
                      </a:r>
                      <a:r>
                        <a:rPr lang="en-US" sz="2400" dirty="0" smtClean="0"/>
                        <a:t>)+(</a:t>
                      </a:r>
                      <a:r>
                        <a:rPr lang="en-US" sz="2400" dirty="0" err="1" smtClean="0"/>
                        <a:t>Je,p</a:t>
                      </a:r>
                      <a:r>
                        <a:rPr lang="en-US" sz="2400" dirty="0" smtClean="0"/>
                        <a:t>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0.035 kHz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67 kHz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5e-8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7.0e-10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(</a:t>
                      </a:r>
                      <a:r>
                        <a:rPr lang="en-US" sz="2400" dirty="0" err="1" smtClean="0"/>
                        <a:t>e,p</a:t>
                      </a:r>
                      <a:r>
                        <a:rPr lang="en-US" sz="2400" dirty="0" smtClean="0"/>
                        <a:t>)+(</a:t>
                      </a:r>
                      <a:r>
                        <a:rPr lang="en-US" sz="2400" dirty="0" err="1" smtClean="0"/>
                        <a:t>Je,Jp</a:t>
                      </a:r>
                      <a:r>
                        <a:rPr lang="en-US" sz="2400" dirty="0" smtClean="0"/>
                        <a:t>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22.3 kHz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0.04 kHz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8e-5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4.3e-7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(</a:t>
                      </a:r>
                      <a:r>
                        <a:rPr lang="en-US" sz="2400" dirty="0" err="1" smtClean="0"/>
                        <a:t>e,Je,Jp</a:t>
                      </a:r>
                      <a:r>
                        <a:rPr lang="en-US" sz="2400" dirty="0" smtClean="0"/>
                        <a:t>)+(p)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0.01 kHz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306 kHz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9.3e-5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1.7e-6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(</a:t>
                      </a:r>
                      <a:r>
                        <a:rPr lang="en-US" sz="2400" dirty="0" err="1" smtClean="0"/>
                        <a:t>e,Je,p</a:t>
                      </a:r>
                      <a:r>
                        <a:rPr lang="en-US" sz="2400" dirty="0" smtClean="0"/>
                        <a:t>)+(</a:t>
                      </a:r>
                      <a:r>
                        <a:rPr lang="en-US" sz="2400" dirty="0" err="1" smtClean="0"/>
                        <a:t>Jp</a:t>
                      </a:r>
                      <a:r>
                        <a:rPr lang="en-US" sz="2400" dirty="0" smtClean="0"/>
                        <a:t>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0.04 kHz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0.13 kHz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1.3e-8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4e-13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(</a:t>
                      </a:r>
                      <a:r>
                        <a:rPr lang="en-US" sz="2400" dirty="0" err="1" smtClean="0"/>
                        <a:t>e,Jp,p</a:t>
                      </a:r>
                      <a:r>
                        <a:rPr lang="en-US" sz="2400" dirty="0" smtClean="0"/>
                        <a:t>)+(Je)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0.0037 kHz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460 kHz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4.7e-7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4.8e-9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(</a:t>
                      </a:r>
                      <a:r>
                        <a:rPr lang="en-US" sz="2400" dirty="0" err="1" smtClean="0"/>
                        <a:t>Je,Jp,p</a:t>
                      </a:r>
                      <a:r>
                        <a:rPr lang="en-US" sz="2400" dirty="0" smtClean="0"/>
                        <a:t>)+(e)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0.0048 kHz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165 kHz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1.75e-3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8.3e-6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4714884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Physics Rate is 0.015 Hz in </a:t>
            </a:r>
            <a:r>
              <a:rPr lang="en-US" sz="2800" dirty="0" err="1" smtClean="0"/>
              <a:t>Pythia</a:t>
            </a:r>
            <a:r>
              <a:rPr lang="en-US" sz="2800" dirty="0" smtClean="0"/>
              <a:t>, 1.2e-3 in our calculation </a:t>
            </a:r>
          </a:p>
          <a:p>
            <a:r>
              <a:rPr lang="en-US" sz="2800" dirty="0" smtClean="0"/>
              <a:t>The background is expected to be </a:t>
            </a:r>
            <a:r>
              <a:rPr lang="en-US" sz="2800" b="1" dirty="0" smtClean="0"/>
              <a:t>&lt; 1% </a:t>
            </a:r>
            <a:r>
              <a:rPr lang="en-US" sz="2800" dirty="0" smtClean="0"/>
              <a:t>level for (</a:t>
            </a:r>
            <a:r>
              <a:rPr lang="en-US" sz="2800" dirty="0" err="1" smtClean="0"/>
              <a:t>e,Je,Jp,p</a:t>
            </a:r>
            <a:r>
              <a:rPr lang="en-US" sz="2800" dirty="0" smtClean="0"/>
              <a:t>).</a:t>
            </a:r>
          </a:p>
          <a:p>
            <a:r>
              <a:rPr lang="en-US" sz="2800" dirty="0" smtClean="0"/>
              <a:t>Long extended target at low beam current would help.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1472" y="6143644"/>
            <a:ext cx="7929618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Random Coincidence should not be a problem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8780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Comparison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10600" cy="5867400"/>
          </a:xfrm>
        </p:spPr>
        <p:txBody>
          <a:bodyPr>
            <a:normAutofit/>
          </a:bodyPr>
          <a:lstStyle/>
          <a:p>
            <a:r>
              <a:rPr lang="en-US" dirty="0" err="1" smtClean="0"/>
              <a:t>SoLID-Jpsi</a:t>
            </a:r>
            <a:r>
              <a:rPr lang="en-US" dirty="0" smtClean="0"/>
              <a:t> will emphasize the electro-production and related mechanism.</a:t>
            </a:r>
          </a:p>
          <a:p>
            <a:r>
              <a:rPr lang="en-US" dirty="0" smtClean="0"/>
              <a:t>Complementary to other Halls</a:t>
            </a:r>
          </a:p>
          <a:p>
            <a:pPr lvl="1"/>
            <a:r>
              <a:rPr lang="en-US" dirty="0" smtClean="0"/>
              <a:t>Hall B will only do photo-production of J/</a:t>
            </a:r>
            <a:r>
              <a:rPr lang="el-GR" dirty="0" smtClean="0"/>
              <a:t>ψ</a:t>
            </a:r>
            <a:endParaRPr lang="en-US" dirty="0"/>
          </a:p>
          <a:p>
            <a:pPr lvl="2"/>
            <a:r>
              <a:rPr lang="en-US" sz="2000" dirty="0" err="1" smtClean="0"/>
              <a:t>SoLID</a:t>
            </a:r>
            <a:r>
              <a:rPr lang="en-US" sz="2000" dirty="0" smtClean="0"/>
              <a:t> will win in luminosity (x50), probably ran later though.</a:t>
            </a:r>
            <a:endParaRPr lang="en-US" sz="2000" dirty="0"/>
          </a:p>
          <a:p>
            <a:pPr lvl="1"/>
            <a:r>
              <a:rPr lang="en-US" dirty="0" smtClean="0"/>
              <a:t>Hall C will have 1 or 2 points in W (100</a:t>
            </a:r>
            <a:r>
              <a:rPr lang="en-US" dirty="0" smtClean="0">
                <a:sym typeface="Wingdings" pitchFamily="2" charset="2"/>
              </a:rPr>
              <a:t>200 events with 2-3 g)</a:t>
            </a:r>
            <a:endParaRPr lang="en-US" dirty="0" smtClean="0"/>
          </a:p>
          <a:p>
            <a:pPr lvl="2"/>
            <a:r>
              <a:rPr lang="en-US" sz="2000" dirty="0" err="1" smtClean="0"/>
              <a:t>SoLID</a:t>
            </a:r>
            <a:r>
              <a:rPr lang="en-US" sz="2000" dirty="0" smtClean="0"/>
              <a:t> will do a thorough scan in the near-threshold W range.  </a:t>
            </a:r>
          </a:p>
          <a:p>
            <a:r>
              <a:rPr lang="en-US" dirty="0" smtClean="0"/>
              <a:t>We shoot to finish draft proposal by 24</a:t>
            </a:r>
            <a:r>
              <a:rPr lang="en-US" baseline="30000" dirty="0" smtClean="0"/>
              <a:t>th</a:t>
            </a:r>
            <a:r>
              <a:rPr lang="en-US" dirty="0" smtClean="0"/>
              <a:t> this month. We will circulate draft proposal in </a:t>
            </a:r>
            <a:r>
              <a:rPr lang="en-US" dirty="0" err="1" smtClean="0"/>
              <a:t>SoLID</a:t>
            </a:r>
            <a:r>
              <a:rPr lang="en-US" dirty="0" smtClean="0"/>
              <a:t> collaboration shortly after that.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Collaboration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7874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Near-threshold electro/photo J/</a:t>
            </a:r>
            <a:r>
              <a:rPr lang="el-GR" dirty="0" smtClean="0"/>
              <a:t>ψ</a:t>
            </a:r>
            <a:r>
              <a:rPr lang="en-US" dirty="0" smtClean="0"/>
              <a:t> production would reveal the role of the non-</a:t>
            </a:r>
            <a:r>
              <a:rPr lang="en-US" dirty="0" err="1" smtClean="0"/>
              <a:t>perturbative</a:t>
            </a:r>
            <a:r>
              <a:rPr lang="en-US" dirty="0" smtClean="0"/>
              <a:t> gluon interaction. </a:t>
            </a:r>
          </a:p>
          <a:p>
            <a:pPr lvl="1"/>
            <a:r>
              <a:rPr lang="en-US" dirty="0" smtClean="0"/>
              <a:t>Search for threshold enhancement.</a:t>
            </a:r>
          </a:p>
          <a:p>
            <a:pPr lvl="1"/>
            <a:r>
              <a:rPr lang="en-US" dirty="0" smtClean="0"/>
              <a:t>J/</a:t>
            </a:r>
            <a:r>
              <a:rPr lang="el-GR" dirty="0" smtClean="0"/>
              <a:t>ψ</a:t>
            </a:r>
            <a:r>
              <a:rPr lang="en-US" dirty="0" smtClean="0"/>
              <a:t> Decay angular distribution</a:t>
            </a:r>
          </a:p>
          <a:p>
            <a:pPr lvl="1"/>
            <a:r>
              <a:rPr lang="en-US" dirty="0" smtClean="0"/>
              <a:t>Measure interference with B-H (real vs. imaginary part of amplitude)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lso physics with deuteron/nuclei (hidden color, </a:t>
            </a:r>
            <a:r>
              <a:rPr lang="en-US" dirty="0" err="1" smtClean="0"/>
              <a:t>Jpsi</a:t>
            </a:r>
            <a:r>
              <a:rPr lang="en-US" dirty="0" smtClean="0"/>
              <a:t>-N interaction etc.) to be carefully studied</a:t>
            </a:r>
          </a:p>
          <a:p>
            <a:r>
              <a:rPr lang="en-US" dirty="0" err="1" smtClean="0"/>
              <a:t>SoLID</a:t>
            </a:r>
            <a:r>
              <a:rPr lang="en-US" dirty="0" smtClean="0"/>
              <a:t> is a near ideal device for this study </a:t>
            </a:r>
          </a:p>
          <a:p>
            <a:pPr lvl="1"/>
            <a:r>
              <a:rPr lang="en-US" dirty="0" smtClean="0"/>
              <a:t>High luminosity + Large acceptance </a:t>
            </a:r>
            <a:r>
              <a:rPr lang="en-US" dirty="0" smtClean="0">
                <a:sym typeface="Wingdings" pitchFamily="2" charset="2"/>
              </a:rPr>
              <a:t> Rare signal.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Collaboration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429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Near Threshold Production On Proton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828590"/>
            <a:ext cx="4971117" cy="357221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Collaboration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953000" y="3962400"/>
            <a:ext cx="0" cy="114300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781800" y="35814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2-g exchange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53200" y="42026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3</a:t>
            </a:r>
            <a:r>
              <a:rPr lang="en-US" dirty="0" smtClean="0">
                <a:solidFill>
                  <a:srgbClr val="0000FF"/>
                </a:solidFill>
              </a:rPr>
              <a:t>-g exchange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24400" y="6477000"/>
            <a:ext cx="3886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Brodsky et al PLB 498 23 (2001)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6200" y="838200"/>
            <a:ext cx="9067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Motivation: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/>
              <a:t>Search for threshold </a:t>
            </a:r>
            <a:br>
              <a:rPr lang="en-US" sz="2800" dirty="0" smtClean="0"/>
            </a:br>
            <a:r>
              <a:rPr lang="en-US" sz="2800" dirty="0" smtClean="0"/>
              <a:t>enhancement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/>
              <a:t>Study the angular </a:t>
            </a:r>
            <a:r>
              <a:rPr lang="en-US" sz="2800" dirty="0"/>
              <a:t>d</a:t>
            </a:r>
            <a:r>
              <a:rPr lang="en-US" sz="2800" dirty="0" smtClean="0"/>
              <a:t>istribution </a:t>
            </a:r>
            <a:br>
              <a:rPr lang="en-US" sz="2800" dirty="0" smtClean="0"/>
            </a:br>
            <a:r>
              <a:rPr lang="en-US" sz="2800" dirty="0" smtClean="0"/>
              <a:t>of J/</a:t>
            </a:r>
            <a:r>
              <a:rPr lang="el-GR" sz="2800" dirty="0" smtClean="0"/>
              <a:t>ψ</a:t>
            </a:r>
            <a:r>
              <a:rPr lang="en-US" sz="2800" dirty="0" smtClean="0"/>
              <a:t> production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/>
              <a:t>Study the J/</a:t>
            </a:r>
            <a:r>
              <a:rPr lang="el-GR" sz="2800" dirty="0"/>
              <a:t> </a:t>
            </a:r>
            <a:r>
              <a:rPr lang="el-GR" sz="2800" dirty="0" smtClean="0"/>
              <a:t>ψ</a:t>
            </a:r>
            <a:r>
              <a:rPr lang="en-US" sz="2800" dirty="0" smtClean="0"/>
              <a:t> decay</a:t>
            </a:r>
            <a:br>
              <a:rPr lang="en-US" sz="2800" dirty="0" smtClean="0"/>
            </a:br>
            <a:r>
              <a:rPr lang="en-US" sz="2800" dirty="0" smtClean="0"/>
              <a:t>angular distribution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sz="2800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838200"/>
            <a:ext cx="3048000" cy="188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7400" y="4183828"/>
            <a:ext cx="1905000" cy="1823936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120" y="4191000"/>
            <a:ext cx="1869440" cy="1764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Box 18"/>
          <p:cNvSpPr txBox="1"/>
          <p:nvPr/>
        </p:nvSpPr>
        <p:spPr>
          <a:xfrm>
            <a:off x="457200" y="6007764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Change </a:t>
            </a:r>
            <a:r>
              <a:rPr lang="en-US" dirty="0" err="1" smtClean="0"/>
              <a:t>Kaon</a:t>
            </a:r>
            <a:r>
              <a:rPr lang="en-US" dirty="0" smtClean="0"/>
              <a:t> to electron for this case.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061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5400"/>
            <a:ext cx="8229600" cy="787400"/>
          </a:xfrm>
        </p:spPr>
        <p:txBody>
          <a:bodyPr/>
          <a:lstStyle/>
          <a:p>
            <a:r>
              <a:rPr lang="en-US" dirty="0" smtClean="0"/>
              <a:t>Search for Threshold Enhancement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76200" y="762000"/>
            <a:ext cx="4419600" cy="6172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Threshold enhancement has been widely observed in: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A threshold enhancement in J/</a:t>
            </a:r>
            <a:r>
              <a:rPr lang="el-GR" sz="2400" dirty="0" smtClean="0"/>
              <a:t>ψ</a:t>
            </a:r>
            <a:r>
              <a:rPr lang="en-US" sz="2400" dirty="0" smtClean="0"/>
              <a:t> photo/electro-production would indicate existence of multi-gluon interaction (&gt;2)</a:t>
            </a:r>
          </a:p>
          <a:p>
            <a:pPr lvl="1"/>
            <a:r>
              <a:rPr lang="en-US" sz="2000" b="1" dirty="0" smtClean="0"/>
              <a:t>Non-</a:t>
            </a:r>
            <a:r>
              <a:rPr lang="en-US" sz="2000" b="1" dirty="0" err="1" smtClean="0"/>
              <a:t>perturbative</a:t>
            </a:r>
            <a:r>
              <a:rPr lang="en-US" sz="2000" b="1" dirty="0" smtClean="0"/>
              <a:t> gluon interaction!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762000"/>
            <a:ext cx="4419600" cy="5364163"/>
          </a:xfrm>
        </p:spPr>
        <p:txBody>
          <a:bodyPr/>
          <a:lstStyle/>
          <a:p>
            <a:r>
              <a:rPr lang="en-US" dirty="0" smtClean="0"/>
              <a:t>As an example:</a:t>
            </a:r>
          </a:p>
          <a:p>
            <a:pPr lvl="1"/>
            <a:r>
              <a:rPr lang="en-US" dirty="0" smtClean="0"/>
              <a:t>Brodsky et al proposed the 3-gluon interaction: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SoLID</a:t>
            </a:r>
            <a:r>
              <a:rPr lang="en-US" dirty="0" smtClean="0"/>
              <a:t> Collaboration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658316"/>
              </p:ext>
            </p:extLst>
          </p:nvPr>
        </p:nvGraphicFramePr>
        <p:xfrm>
          <a:off x="1219200" y="1600200"/>
          <a:ext cx="1960544" cy="29408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2" name="Equation" r:id="rId3" imgW="838080" imgH="1257120" progId="Equation.DSMT4">
                  <p:embed/>
                </p:oleObj>
              </mc:Choice>
              <mc:Fallback>
                <p:oleObj name="Equation" r:id="rId3" imgW="838080" imgH="1257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9200" y="1600200"/>
                        <a:ext cx="1960544" cy="29408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133600"/>
            <a:ext cx="3124200" cy="23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444812"/>
              </p:ext>
            </p:extLst>
          </p:nvPr>
        </p:nvGraphicFramePr>
        <p:xfrm>
          <a:off x="6019800" y="4572000"/>
          <a:ext cx="2057400" cy="21167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3" name="Equation" r:id="rId6" imgW="1320480" imgH="1358640" progId="Equation.DSMT4">
                  <p:embed/>
                </p:oleObj>
              </mc:Choice>
              <mc:Fallback>
                <p:oleObj name="Equation" r:id="rId6" imgW="1320480" imgH="1358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019800" y="4572000"/>
                        <a:ext cx="2057400" cy="21167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8804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Autofit/>
          </a:bodyPr>
          <a:lstStyle/>
          <a:p>
            <a:r>
              <a:rPr lang="en-US" sz="3200" dirty="0"/>
              <a:t>Study the </a:t>
            </a:r>
            <a:r>
              <a:rPr lang="en-US" sz="3200" dirty="0" smtClean="0"/>
              <a:t>Decay Angular </a:t>
            </a:r>
            <a:r>
              <a:rPr lang="en-US" sz="3200" dirty="0"/>
              <a:t>Distribution of </a:t>
            </a:r>
            <a:r>
              <a:rPr lang="en-US" sz="3200" dirty="0" smtClean="0"/>
              <a:t>J/ψ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0" y="762000"/>
            <a:ext cx="9144000" cy="5364163"/>
          </a:xfrm>
        </p:spPr>
        <p:txBody>
          <a:bodyPr/>
          <a:lstStyle/>
          <a:p>
            <a:r>
              <a:rPr lang="en-US" dirty="0" smtClean="0"/>
              <a:t>The decay angular distribution of J/</a:t>
            </a:r>
            <a:r>
              <a:rPr lang="el-GR" dirty="0" smtClean="0"/>
              <a:t>ψ</a:t>
            </a:r>
            <a:r>
              <a:rPr lang="en-US" dirty="0" smtClean="0"/>
              <a:t> would reveal important information of the production mechanism.</a:t>
            </a:r>
          </a:p>
          <a:p>
            <a:pPr lvl="1"/>
            <a:r>
              <a:rPr lang="en-US" dirty="0" smtClean="0"/>
              <a:t>Test s-channel </a:t>
            </a:r>
            <a:r>
              <a:rPr lang="en-US" dirty="0" err="1" smtClean="0"/>
              <a:t>helicity</a:t>
            </a:r>
            <a:r>
              <a:rPr lang="en-US" dirty="0" smtClean="0"/>
              <a:t> conservation (SCHC) near threshold.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Collaboration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7360377"/>
              </p:ext>
            </p:extLst>
          </p:nvPr>
        </p:nvGraphicFramePr>
        <p:xfrm>
          <a:off x="207736" y="2133600"/>
          <a:ext cx="8921848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0" name="Equation" r:id="rId3" imgW="6235560" imgH="1650960" progId="Equation.DSMT4">
                  <p:embed/>
                </p:oleObj>
              </mc:Choice>
              <mc:Fallback>
                <p:oleObj name="Equation" r:id="rId3" imgW="6235560" imgH="1650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7736" y="2133600"/>
                        <a:ext cx="8921848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2" y="4419600"/>
            <a:ext cx="5029200" cy="217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572000"/>
            <a:ext cx="390525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410200" y="60960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EPJC 13 371 (2000) change </a:t>
            </a:r>
            <a:r>
              <a:rPr lang="en-US" dirty="0" err="1" smtClean="0"/>
              <a:t>pions</a:t>
            </a:r>
            <a:r>
              <a:rPr lang="en-US" dirty="0" smtClean="0"/>
              <a:t> to electrons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314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Expectation: Natural </a:t>
            </a:r>
            <a:r>
              <a:rPr lang="en-US" dirty="0"/>
              <a:t>P</a:t>
            </a:r>
            <a:r>
              <a:rPr lang="en-US" dirty="0" smtClean="0"/>
              <a:t>arity Exchange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Collaboration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14400"/>
            <a:ext cx="6429375" cy="469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8600" y="5610225"/>
            <a:ext cx="800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M. </a:t>
            </a:r>
            <a:r>
              <a:rPr lang="en-US" dirty="0" err="1" smtClean="0"/>
              <a:t>Vanderhaeghen</a:t>
            </a:r>
            <a:r>
              <a:rPr lang="en-US" dirty="0" smtClean="0"/>
              <a:t>: SCHC well tested at HERA energy,  no systematic tests near threshold.                      Natural vs. unnatural parity exchange.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Working in progress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207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Study the Angular Distribution of J/</a:t>
            </a:r>
            <a:r>
              <a:rPr lang="el-GR" dirty="0" smtClean="0"/>
              <a:t>ψ</a:t>
            </a:r>
            <a:r>
              <a:rPr lang="en-US" dirty="0" smtClean="0"/>
              <a:t> 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3819456"/>
            <a:ext cx="4953000" cy="296234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Real Part Dominates near threshold</a:t>
            </a:r>
          </a:p>
          <a:p>
            <a:r>
              <a:rPr lang="en-US" sz="2400" dirty="0" smtClean="0"/>
              <a:t>M. </a:t>
            </a:r>
            <a:r>
              <a:rPr lang="en-US" sz="2400" dirty="0" err="1" smtClean="0"/>
              <a:t>Vanderhaeghen</a:t>
            </a:r>
            <a:r>
              <a:rPr lang="en-US" sz="2400" dirty="0" smtClean="0"/>
              <a:t>: </a:t>
            </a:r>
          </a:p>
          <a:p>
            <a:pPr lvl="1"/>
            <a:r>
              <a:rPr lang="en-US" sz="2000" dirty="0" smtClean="0"/>
              <a:t>Disentangle Re/</a:t>
            </a:r>
            <a:r>
              <a:rPr lang="en-US" sz="2000" dirty="0" err="1" smtClean="0"/>
              <a:t>Im</a:t>
            </a:r>
            <a:r>
              <a:rPr lang="en-US" sz="2000" dirty="0" smtClean="0"/>
              <a:t> part using interference with Bethe-</a:t>
            </a:r>
            <a:r>
              <a:rPr lang="en-US" sz="2000" dirty="0" err="1" smtClean="0"/>
              <a:t>Heitler</a:t>
            </a:r>
            <a:r>
              <a:rPr lang="en-US" sz="2000" dirty="0" smtClean="0"/>
              <a:t> </a:t>
            </a:r>
          </a:p>
          <a:p>
            <a:pPr lvl="1"/>
            <a:r>
              <a:rPr lang="en-US" sz="2000" dirty="0" smtClean="0"/>
              <a:t>Measure angular dependence (lepton vs. hadron plane)</a:t>
            </a:r>
          </a:p>
          <a:p>
            <a:pPr lvl="1"/>
            <a:r>
              <a:rPr lang="en-US" sz="2000" dirty="0" smtClean="0"/>
              <a:t>Working in progress to estimate size of asymmetry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Collaboration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752600"/>
            <a:ext cx="3969258" cy="4133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162800" y="3352800"/>
            <a:ext cx="1374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Imaginary Part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6931534" y="3154680"/>
            <a:ext cx="307466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6855333" y="4267200"/>
            <a:ext cx="840867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696200" y="4108704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Real Part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063299" y="5943600"/>
            <a:ext cx="3584067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D. </a:t>
            </a:r>
            <a:r>
              <a:rPr lang="en-US" dirty="0" err="1" smtClean="0"/>
              <a:t>Kharzeev</a:t>
            </a:r>
            <a:r>
              <a:rPr lang="en-US" dirty="0" smtClean="0"/>
              <a:t> et al.  EPJC 9, 459 (1999)</a:t>
            </a:r>
            <a:endParaRPr lang="en-US" dirty="0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3452309"/>
              </p:ext>
            </p:extLst>
          </p:nvPr>
        </p:nvGraphicFramePr>
        <p:xfrm>
          <a:off x="76201" y="1524000"/>
          <a:ext cx="4724400" cy="8186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3" name="Equation" r:id="rId4" imgW="3517560" imgH="609480" progId="Equation.DSMT4">
                  <p:embed/>
                </p:oleObj>
              </mc:Choice>
              <mc:Fallback>
                <p:oleObj name="Equation" r:id="rId4" imgW="3517560" imgH="609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201" y="1524000"/>
                        <a:ext cx="4724400" cy="8186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30152"/>
            <a:ext cx="4357337" cy="660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952750"/>
            <a:ext cx="2238375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4786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hase_space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14612" y="800159"/>
            <a:ext cx="6429388" cy="605784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85794"/>
          </a:xfrm>
        </p:spPr>
        <p:txBody>
          <a:bodyPr/>
          <a:lstStyle/>
          <a:p>
            <a:r>
              <a:rPr lang="en-US" dirty="0" smtClean="0"/>
              <a:t>Looking at Phase Space @ 11 </a:t>
            </a:r>
            <a:r>
              <a:rPr lang="en-US" dirty="0" err="1" smtClean="0"/>
              <a:t>GeV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714744" y="1571612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Scattered electron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786710" y="1357298"/>
            <a:ext cx="928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Recoil proton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000496" y="4500570"/>
            <a:ext cx="114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Electron from </a:t>
            </a:r>
            <a:r>
              <a:rPr lang="en-US" dirty="0" err="1" smtClean="0"/>
              <a:t>Jpsi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429520" y="4429132"/>
            <a:ext cx="114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Positron from </a:t>
            </a:r>
            <a:r>
              <a:rPr lang="en-US" dirty="0" err="1" smtClean="0"/>
              <a:t>Jpsi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928670"/>
            <a:ext cx="278605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Scattered electrons at forward angle (low Q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)</a:t>
            </a:r>
          </a:p>
          <a:p>
            <a:endParaRPr lang="en-US" sz="2000" baseline="30000" dirty="0" smtClean="0"/>
          </a:p>
          <a:p>
            <a:endParaRPr lang="en-US" sz="2000" baseline="30000" dirty="0" smtClean="0"/>
          </a:p>
          <a:p>
            <a:r>
              <a:rPr lang="en-US" sz="2000" dirty="0" smtClean="0"/>
              <a:t>Only forward angle has the </a:t>
            </a:r>
            <a:r>
              <a:rPr lang="en-US" sz="2000" dirty="0" err="1" smtClean="0"/>
              <a:t>hadron</a:t>
            </a:r>
            <a:r>
              <a:rPr lang="en-US" sz="2000" dirty="0" smtClean="0"/>
              <a:t> PID capability</a:t>
            </a:r>
          </a:p>
          <a:p>
            <a:endParaRPr lang="en-US" sz="2000" dirty="0" smtClean="0"/>
          </a:p>
          <a:p>
            <a:endParaRPr lang="en-US" sz="2000" baseline="30000" dirty="0" smtClean="0"/>
          </a:p>
          <a:p>
            <a:r>
              <a:rPr lang="en-US" sz="2000" dirty="0" smtClean="0"/>
              <a:t>Large angle and forward angle detection for decay electrons and positrons. </a:t>
            </a:r>
            <a:endParaRPr lang="en-US" sz="2000" baseline="30000" dirty="0" smtClean="0"/>
          </a:p>
        </p:txBody>
      </p:sp>
    </p:spTree>
    <p:extLst>
      <p:ext uri="{BB962C8B-B14F-4D97-AF65-F5344CB8AC3E}">
        <p14:creationId xmlns:p14="http://schemas.microsoft.com/office/powerpoint/2010/main" val="330303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1336</TotalTime>
  <Words>1580</Words>
  <Application>Microsoft Office PowerPoint</Application>
  <PresentationFormat>On-screen Show (4:3)</PresentationFormat>
  <Paragraphs>365</Paragraphs>
  <Slides>32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Office Theme</vt:lpstr>
      <vt:lpstr>MathType 6.0 Equation</vt:lpstr>
      <vt:lpstr>公式</vt:lpstr>
      <vt:lpstr>SoLID-J/ψ: Near-Threshold Electro/Photo-Production of J/ψ</vt:lpstr>
      <vt:lpstr>Outline</vt:lpstr>
      <vt:lpstr>Introduction:</vt:lpstr>
      <vt:lpstr>Near Threshold Production On Proton</vt:lpstr>
      <vt:lpstr>Search for Threshold Enhancement</vt:lpstr>
      <vt:lpstr>Study the Decay Angular Distribution of J/ψ</vt:lpstr>
      <vt:lpstr>Expectation: Natural Parity Exchange</vt:lpstr>
      <vt:lpstr>Study the Angular Distribution of J/ψ Production</vt:lpstr>
      <vt:lpstr>Looking at Phase Space @ 11 GeV</vt:lpstr>
      <vt:lpstr>Current SoLID SIDIS Setup</vt:lpstr>
      <vt:lpstr>Looking at Phase Space @ 11 GeV</vt:lpstr>
      <vt:lpstr>Modification of Setup</vt:lpstr>
      <vt:lpstr>Acceptance from GEANT3  </vt:lpstr>
      <vt:lpstr>Strategy of SoLID-JPsi</vt:lpstr>
      <vt:lpstr>Rates Estimation</vt:lpstr>
      <vt:lpstr>Event Rates @ 1e37 @ 50 days</vt:lpstr>
      <vt:lpstr>Projections</vt:lpstr>
      <vt:lpstr>Angular Coverage</vt:lpstr>
      <vt:lpstr>3-fold n.s.e.</vt:lpstr>
      <vt:lpstr>Physics with Deuteron (incoherent)</vt:lpstr>
      <vt:lpstr>Physics with Deuteron (Coherent)</vt:lpstr>
      <vt:lpstr>Backgrounds</vt:lpstr>
      <vt:lpstr>Backgrounds (GEM + MRPC)</vt:lpstr>
      <vt:lpstr>Backgrounds (Calorimeter)</vt:lpstr>
      <vt:lpstr>Trigger Design</vt:lpstr>
      <vt:lpstr>Backgrounds (Random Coincidence)</vt:lpstr>
      <vt:lpstr>Pythia (11 GeV e+p)</vt:lpstr>
      <vt:lpstr>PowerPoint Presentation</vt:lpstr>
      <vt:lpstr>Suppression Factor is 8e-5 for (e,p) + (Je,Jp) </vt:lpstr>
      <vt:lpstr>2-Fold Random Coincidence (Subtractable)</vt:lpstr>
      <vt:lpstr>Comparison </vt:lpstr>
      <vt:lpstr>Summary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New Proposal: Near-Threshold Electro/Photo-Production of J/ψ</dc:title>
  <dc:creator>xqian</dc:creator>
  <cp:lastModifiedBy>xqian</cp:lastModifiedBy>
  <cp:revision>81</cp:revision>
  <dcterms:created xsi:type="dcterms:W3CDTF">2006-08-16T00:00:00Z</dcterms:created>
  <dcterms:modified xsi:type="dcterms:W3CDTF">2012-04-13T02:54:43Z</dcterms:modified>
</cp:coreProperties>
</file>