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5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78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E72C38F-9C2B-45B3-99FF-65CDAF7DA981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918A75-D359-47A2-80F8-5580A9EA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FB17-D9C4-46C0-9A67-3546993B879D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3583-F7FB-4F76-9148-ECD8C6852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7636-E083-4AC2-93BE-4E7C8EE56192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CA96-3ABC-46F2-94C8-E8A1C9F0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0C98-F336-40C1-93D8-4AD0C163C79B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4D80-0908-4FEB-BD87-F4C1DE36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7BAF-5939-4AE2-9A97-2C91F3B0E8A2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2212-0763-468A-A859-385C019E1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D11D-ED41-4B4C-932A-BA77D20D8191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BB47-D374-4D1A-AC70-C2823B805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3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9402-9E97-4CA4-99E6-C5973880690A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68EF-336F-4FE7-8BDC-B7CE5CA9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3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E463-8434-490E-A924-DCC7DA3ED1EB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6507-AFD7-43AC-9022-B918B206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9F51-B27B-41B2-844B-E229701543F2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3B1F-53E0-4818-93E8-C5D70CE4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39D0-D7AC-4DCD-8E7B-EA279E1999A4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0FB3-9D68-4D48-8D9A-5C4AEB6B2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2FFB-17D4-4872-ADBE-4B94CB8221A4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A594-A57D-4660-B889-AFB70E35E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144C9-1379-40D1-B04D-AAA0D69C6F35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55CA9-988E-4A94-BE1C-40F8BD9F8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733925" y="2438400"/>
            <a:ext cx="3313113" cy="1971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Progress/Status on Cherenkov Beam </a:t>
            </a:r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4-14-2012</a:t>
            </a:r>
            <a:endParaRPr lang="en-US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dirty="0" smtClean="0"/>
              <a:t>TK Hemmick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687" cy="762000"/>
          </a:xfrm>
        </p:spPr>
        <p:txBody>
          <a:bodyPr/>
          <a:lstStyle/>
          <a:p>
            <a:r>
              <a:rPr lang="en-US" dirty="0" smtClean="0"/>
              <a:t>Analysis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32075"/>
          </a:xfrm>
        </p:spPr>
        <p:txBody>
          <a:bodyPr/>
          <a:lstStyle/>
          <a:p>
            <a:r>
              <a:rPr lang="en-US" dirty="0" smtClean="0"/>
              <a:t>Combinatorial Hough Transform:</a:t>
            </a:r>
          </a:p>
          <a:p>
            <a:pPr lvl="1"/>
            <a:r>
              <a:rPr lang="en-US" dirty="0" smtClean="0"/>
              <a:t>Any three points define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center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center</a:t>
            </a:r>
            <a:r>
              <a:rPr lang="en-US" dirty="0" smtClean="0"/>
              <a:t>, R</a:t>
            </a:r>
          </a:p>
          <a:p>
            <a:pPr lvl="1"/>
            <a:r>
              <a:rPr lang="en-US" dirty="0" smtClean="0"/>
              <a:t>Pseudo-points: all X/Y combinations in a quadrant.</a:t>
            </a:r>
          </a:p>
          <a:p>
            <a:pPr lvl="1"/>
            <a:r>
              <a:rPr lang="en-US" dirty="0" smtClean="0"/>
              <a:t>Fill 3D histogram with X,Y,R…peak bin = ring.</a:t>
            </a:r>
          </a:p>
          <a:p>
            <a:r>
              <a:rPr lang="en-US" dirty="0" smtClean="0"/>
              <a:t>Graduate Student: </a:t>
            </a:r>
            <a:r>
              <a:rPr lang="en-US" dirty="0" err="1" smtClean="0"/>
              <a:t>Huijun</a:t>
            </a:r>
            <a:r>
              <a:rPr lang="en-US" dirty="0" smtClean="0"/>
              <a:t> </a:t>
            </a:r>
            <a:r>
              <a:rPr lang="en-US" dirty="0" err="1" smtClean="0"/>
              <a:t>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8" y="1107503"/>
            <a:ext cx="2476500" cy="23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28539"/>
            <a:ext cx="3386077" cy="2306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9618" y="6096000"/>
            <a:ext cx="28504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could be missing?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7" cy="762000"/>
          </a:xfrm>
        </p:spPr>
        <p:txBody>
          <a:bodyPr/>
          <a:lstStyle/>
          <a:p>
            <a:r>
              <a:rPr lang="en-US" dirty="0" smtClean="0"/>
              <a:t>Mirror,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077200" cy="2057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Finally arrived!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 mirrors… reflectivity (&gt;80% down to 120 nm)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Aligned in two steps: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Laser hits mirror center &amp; reflects back to itself.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Laser hits target in Hall A.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5"/>
          <a:stretch/>
        </p:blipFill>
        <p:spPr>
          <a:xfrm>
            <a:off x="518886" y="1219200"/>
            <a:ext cx="8128000" cy="29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7" cy="725487"/>
          </a:xfrm>
        </p:spPr>
        <p:txBody>
          <a:bodyPr/>
          <a:lstStyle/>
          <a:p>
            <a:r>
              <a:rPr lang="en-US" dirty="0" err="1" smtClean="0"/>
              <a:t>CsI</a:t>
            </a:r>
            <a:r>
              <a:rPr lang="en-US" dirty="0" smtClean="0"/>
              <a:t> cathode done.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971799" cy="2362200"/>
          </a:xfrm>
        </p:spPr>
        <p:txBody>
          <a:bodyPr/>
          <a:lstStyle/>
          <a:p>
            <a:r>
              <a:rPr lang="en-US" dirty="0" smtClean="0"/>
              <a:t>Vessel goes 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 err="1" smtClean="0"/>
              <a:t>Glovebox</a:t>
            </a:r>
            <a:endParaRPr lang="en-US" dirty="0" smtClean="0"/>
          </a:p>
          <a:p>
            <a:r>
              <a:rPr lang="en-US" dirty="0" smtClean="0"/>
              <a:t>Installed Thursday night.</a:t>
            </a:r>
          </a:p>
          <a:p>
            <a:r>
              <a:rPr lang="en-US" dirty="0" smtClean="0"/>
              <a:t>Tests Friday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15212"/>
          <a:stretch/>
        </p:blipFill>
        <p:spPr>
          <a:xfrm rot="10800000">
            <a:off x="304801" y="1143000"/>
            <a:ext cx="5740400" cy="279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 b="18081"/>
          <a:stretch/>
        </p:blipFill>
        <p:spPr>
          <a:xfrm rot="10800000">
            <a:off x="2895600" y="4038600"/>
            <a:ext cx="6121400" cy="27054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210221"/>
            <a:ext cx="29717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CONCERN:</a:t>
            </a:r>
          </a:p>
          <a:p>
            <a:pPr marL="366713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One GEM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started to draw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current last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277372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687" cy="838200"/>
          </a:xfrm>
        </p:spPr>
        <p:txBody>
          <a:bodyPr/>
          <a:lstStyle/>
          <a:p>
            <a:r>
              <a:rPr lang="en-US" dirty="0" smtClean="0"/>
              <a:t>April 15 (if GEM recovers)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r>
              <a:rPr lang="en-US" dirty="0" smtClean="0"/>
              <a:t>Drive on Sunday.</a:t>
            </a:r>
          </a:p>
          <a:p>
            <a:r>
              <a:rPr lang="en-US" dirty="0" smtClean="0"/>
              <a:t>Work with Kondo more on DAQ Monday.</a:t>
            </a:r>
          </a:p>
          <a:p>
            <a:r>
              <a:rPr lang="en-US" dirty="0" smtClean="0"/>
              <a:t>Install Tuesday.</a:t>
            </a:r>
          </a:p>
          <a:p>
            <a:endParaRPr lang="en-US" dirty="0"/>
          </a:p>
          <a:p>
            <a:r>
              <a:rPr lang="en-US" dirty="0" smtClean="0"/>
              <a:t>If GEM requires replacement.</a:t>
            </a:r>
          </a:p>
          <a:p>
            <a:pPr lvl="1"/>
            <a:r>
              <a:rPr lang="en-US" dirty="0" smtClean="0"/>
              <a:t>Have spares.</a:t>
            </a:r>
          </a:p>
          <a:p>
            <a:pPr lvl="1"/>
            <a:r>
              <a:rPr lang="en-US" dirty="0" smtClean="0"/>
              <a:t>Place vessel in </a:t>
            </a:r>
            <a:r>
              <a:rPr lang="en-US" dirty="0" err="1" smtClean="0"/>
              <a:t>glovebox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 days to get below 10 ppm water.</a:t>
            </a:r>
          </a:p>
          <a:p>
            <a:pPr lvl="1"/>
            <a:r>
              <a:rPr lang="en-US" dirty="0" smtClean="0"/>
              <a:t>1 day to replace &amp; start CF4.</a:t>
            </a:r>
          </a:p>
          <a:p>
            <a:pPr lvl="1"/>
            <a:r>
              <a:rPr lang="en-US" dirty="0" smtClean="0"/>
              <a:t>1 day to test.</a:t>
            </a:r>
          </a:p>
          <a:p>
            <a:pPr lvl="1"/>
            <a:r>
              <a:rPr lang="en-US" dirty="0" smtClean="0"/>
              <a:t>Delivery next week only </a:t>
            </a:r>
            <a:r>
              <a:rPr lang="en-US" dirty="0" smtClean="0">
                <a:sym typeface="Wingdings" pitchFamily="2" charset="2"/>
              </a:rPr>
              <a:t>…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411480"/>
            <a:ext cx="7405294" cy="891540"/>
          </a:xfrm>
        </p:spPr>
        <p:txBody>
          <a:bodyPr/>
          <a:lstStyle/>
          <a:p>
            <a:r>
              <a:rPr lang="en-US" dirty="0" smtClean="0"/>
              <a:t>Reminder: Spring Test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4457700"/>
            <a:ext cx="7886700" cy="1920240"/>
          </a:xfrm>
        </p:spPr>
        <p:txBody>
          <a:bodyPr/>
          <a:lstStyle/>
          <a:p>
            <a:r>
              <a:rPr lang="en-US" dirty="0" smtClean="0"/>
              <a:t>“Beam” consists of scattered electrons &amp; </a:t>
            </a:r>
            <a:r>
              <a:rPr lang="en-US" dirty="0" err="1" smtClean="0"/>
              <a:t>pions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Particles must be “collimated”.</a:t>
            </a:r>
          </a:p>
          <a:p>
            <a:r>
              <a:rPr lang="en-US" dirty="0" smtClean="0"/>
              <a:t>Need to point detector at target.</a:t>
            </a:r>
          </a:p>
          <a:p>
            <a:r>
              <a:rPr lang="en-US" dirty="0" smtClean="0"/>
              <a:t>Slide jack post </a:t>
            </a:r>
            <a:r>
              <a:rPr lang="en-US" dirty="0" err="1" smtClean="0"/>
              <a:t>back&amp;forth</a:t>
            </a:r>
            <a:r>
              <a:rPr lang="en-US" dirty="0" smtClean="0"/>
              <a:t> via remote control.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EE434-B035-4985-A70C-6979D019DD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14500"/>
            <a:ext cx="7192328" cy="234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1260158"/>
            <a:ext cx="9078278" cy="306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342900"/>
            <a:ext cx="7405294" cy="891540"/>
          </a:xfrm>
        </p:spPr>
        <p:txBody>
          <a:bodyPr/>
          <a:lstStyle/>
          <a:p>
            <a:r>
              <a:rPr lang="en-US" dirty="0" smtClean="0"/>
              <a:t>Reminder: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3429000"/>
            <a:ext cx="7886700" cy="3154680"/>
          </a:xfrm>
        </p:spPr>
        <p:txBody>
          <a:bodyPr/>
          <a:lstStyle/>
          <a:p>
            <a:r>
              <a:rPr lang="en-US" dirty="0" smtClean="0"/>
              <a:t>All aboard!</a:t>
            </a:r>
          </a:p>
          <a:p>
            <a:r>
              <a:rPr lang="en-US" dirty="0" smtClean="0"/>
              <a:t>Quintuple </a:t>
            </a:r>
            <a:r>
              <a:rPr lang="en-US" dirty="0" err="1" smtClean="0"/>
              <a:t>GEMstack</a:t>
            </a:r>
            <a:r>
              <a:rPr lang="en-US" dirty="0" smtClean="0"/>
              <a:t> (can always “shrink”).</a:t>
            </a:r>
          </a:p>
          <a:p>
            <a:r>
              <a:rPr lang="en-US" dirty="0" smtClean="0"/>
              <a:t>Need trackers to know each particle’s trajectory.</a:t>
            </a:r>
          </a:p>
          <a:p>
            <a:r>
              <a:rPr lang="en-US" dirty="0" err="1" smtClean="0"/>
              <a:t>PbGl</a:t>
            </a:r>
            <a:r>
              <a:rPr lang="en-US" dirty="0" smtClean="0"/>
              <a:t> is used to identify electrons.</a:t>
            </a:r>
          </a:p>
          <a:p>
            <a:r>
              <a:rPr lang="en-US" dirty="0" smtClean="0"/>
              <a:t>Bore site laser for initial alignment.</a:t>
            </a:r>
          </a:p>
          <a:p>
            <a:r>
              <a:rPr lang="en-US" dirty="0" smtClean="0"/>
              <a:t>Coarse pads in case scintillators fire too fast.</a:t>
            </a:r>
          </a:p>
          <a:p>
            <a:r>
              <a:rPr lang="en-US" dirty="0" smtClean="0"/>
              <a:t>MRCP??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EE434-B035-4985-A70C-6979D019DD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07" y="0"/>
            <a:ext cx="3506153" cy="133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020"/>
            <a:ext cx="9144000" cy="201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05740"/>
            <a:ext cx="7405294" cy="891540"/>
          </a:xfrm>
        </p:spPr>
        <p:txBody>
          <a:bodyPr/>
          <a:lstStyle/>
          <a:p>
            <a:r>
              <a:rPr lang="en-US" dirty="0" smtClean="0"/>
              <a:t>Reminder: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4320540"/>
            <a:ext cx="7886700" cy="2400300"/>
          </a:xfrm>
        </p:spPr>
        <p:txBody>
          <a:bodyPr/>
          <a:lstStyle/>
          <a:p>
            <a:r>
              <a:rPr lang="en-US" dirty="0" smtClean="0"/>
              <a:t>RING images produce POSITION CORRELATION!</a:t>
            </a:r>
          </a:p>
          <a:p>
            <a:r>
              <a:rPr lang="en-US" dirty="0"/>
              <a:t>A</a:t>
            </a:r>
            <a:r>
              <a:rPr lang="en-US" dirty="0" smtClean="0"/>
              <a:t>mbiguity for Compass (Cartesian) Coordinates</a:t>
            </a:r>
          </a:p>
          <a:p>
            <a:r>
              <a:rPr lang="en-US" dirty="0" smtClean="0"/>
              <a:t>SOLN:  New pad plane</a:t>
            </a:r>
          </a:p>
          <a:p>
            <a:pPr lvl="1"/>
            <a:r>
              <a:rPr lang="en-US" dirty="0" smtClean="0"/>
              <a:t>¼ rings in four quadrants</a:t>
            </a:r>
          </a:p>
          <a:p>
            <a:pPr lvl="1"/>
            <a:r>
              <a:rPr lang="en-US" dirty="0" smtClean="0"/>
              <a:t>STAR-style strip-pixels.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EE434-B035-4985-A70C-6979D019DD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1076" y="925830"/>
            <a:ext cx="2535604" cy="312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104433"/>
            <a:ext cx="2918937" cy="29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739628" y="1714500"/>
            <a:ext cx="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98569" y="2575326"/>
            <a:ext cx="16792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687" cy="762000"/>
          </a:xfrm>
        </p:spPr>
        <p:txBody>
          <a:bodyPr/>
          <a:lstStyle/>
          <a:p>
            <a:r>
              <a:rPr lang="en-US" dirty="0" smtClean="0"/>
              <a:t>Progress: Lift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077200" cy="2286000"/>
          </a:xfrm>
        </p:spPr>
        <p:txBody>
          <a:bodyPr/>
          <a:lstStyle/>
          <a:p>
            <a:r>
              <a:rPr lang="en-US" dirty="0" smtClean="0"/>
              <a:t>Lift Table design:  </a:t>
            </a:r>
            <a:r>
              <a:rPr lang="en-US" dirty="0" err="1" smtClean="0"/>
              <a:t>Benji</a:t>
            </a:r>
            <a:r>
              <a:rPr lang="en-US" dirty="0" smtClean="0"/>
              <a:t> Lewis (postdoc)</a:t>
            </a:r>
          </a:p>
          <a:p>
            <a:r>
              <a:rPr lang="en-US" dirty="0" smtClean="0"/>
              <a:t>Lift Table build by SBU Machinists.</a:t>
            </a:r>
          </a:p>
          <a:p>
            <a:r>
              <a:rPr lang="en-US" dirty="0" smtClean="0"/>
              <a:t>Required: ~10 degrees.</a:t>
            </a:r>
          </a:p>
          <a:p>
            <a:r>
              <a:rPr lang="en-US" dirty="0" smtClean="0"/>
              <a:t>Lifts machinist for 7 degrees and above.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5544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5154" y="1030846"/>
            <a:ext cx="3328870" cy="24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2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7" cy="838200"/>
          </a:xfrm>
        </p:spPr>
        <p:txBody>
          <a:bodyPr/>
          <a:lstStyle/>
          <a:p>
            <a:r>
              <a:rPr lang="en-US" dirty="0" smtClean="0"/>
              <a:t>Progress: Pad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75" y="3810000"/>
            <a:ext cx="6017025" cy="2667000"/>
          </a:xfrm>
        </p:spPr>
        <p:txBody>
          <a:bodyPr/>
          <a:lstStyle/>
          <a:p>
            <a:r>
              <a:rPr lang="en-US" dirty="0" smtClean="0"/>
              <a:t>Pad Plane Design, </a:t>
            </a:r>
            <a:br>
              <a:rPr lang="en-US" dirty="0" smtClean="0"/>
            </a:br>
            <a:r>
              <a:rPr lang="en-US" dirty="0" smtClean="0"/>
              <a:t>SBU Engineer Chuck Pancake.</a:t>
            </a:r>
          </a:p>
          <a:p>
            <a:r>
              <a:rPr lang="en-US" dirty="0" smtClean="0"/>
              <a:t>Pad Plane(s) delivered 3 weeks late.</a:t>
            </a:r>
          </a:p>
          <a:p>
            <a:r>
              <a:rPr lang="en-US" dirty="0" smtClean="0"/>
              <a:t>Good News:  Pin test was free.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7042" y="1547117"/>
            <a:ext cx="2614731" cy="195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1911" y="1110505"/>
            <a:ext cx="2503507" cy="2714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03520" y="3702998"/>
            <a:ext cx="2015974" cy="2687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23406" y="735409"/>
            <a:ext cx="1981200" cy="29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7" cy="1066800"/>
          </a:xfrm>
        </p:spPr>
        <p:txBody>
          <a:bodyPr/>
          <a:lstStyle/>
          <a:p>
            <a:r>
              <a:rPr lang="en-US" dirty="0" smtClean="0"/>
              <a:t>Pad Plane 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5281612" cy="2209800"/>
          </a:xfrm>
        </p:spPr>
        <p:txBody>
          <a:bodyPr/>
          <a:lstStyle/>
          <a:p>
            <a:r>
              <a:rPr lang="en-US" dirty="0" smtClean="0"/>
              <a:t>Desire:  Pump to change gas.</a:t>
            </a:r>
          </a:p>
          <a:p>
            <a:r>
              <a:rPr lang="en-US" dirty="0" smtClean="0"/>
              <a:t>Challenge:  Pad plane can’t withstand diff. pressure of 1 atm.</a:t>
            </a:r>
          </a:p>
          <a:p>
            <a:r>
              <a:rPr lang="en-US" dirty="0" smtClean="0"/>
              <a:t>Solution:  Pump both sides using removable flange.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50763" y="946588"/>
            <a:ext cx="2169848" cy="309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29093" y="965813"/>
            <a:ext cx="2172069" cy="30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7" cy="838200"/>
          </a:xfrm>
        </p:spPr>
        <p:txBody>
          <a:bodyPr/>
          <a:lstStyle/>
          <a:p>
            <a:r>
              <a:rPr lang="en-US" dirty="0" smtClean="0"/>
              <a:t>System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077200" cy="1828800"/>
          </a:xfrm>
        </p:spPr>
        <p:txBody>
          <a:bodyPr/>
          <a:lstStyle/>
          <a:p>
            <a:r>
              <a:rPr lang="en-US" dirty="0" smtClean="0"/>
              <a:t>Kondo and </a:t>
            </a:r>
            <a:r>
              <a:rPr lang="en-US" dirty="0" err="1" smtClean="0"/>
              <a:t>Kiad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UVA) bring trackers &amp; DAQ.</a:t>
            </a:r>
          </a:p>
          <a:p>
            <a:r>
              <a:rPr lang="en-US" dirty="0" smtClean="0"/>
              <a:t>Calorimeter from M. Jones.</a:t>
            </a:r>
          </a:p>
          <a:p>
            <a:r>
              <a:rPr lang="en-US" dirty="0" smtClean="0"/>
              <a:t>Gas System running:  1ppm O</a:t>
            </a:r>
            <a:r>
              <a:rPr lang="en-US" baseline="-25000" dirty="0" smtClean="0"/>
              <a:t>2  </a:t>
            </a:r>
            <a:r>
              <a:rPr lang="en-US" dirty="0" smtClean="0"/>
              <a:t> 0.23 ppm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47013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0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7" cy="914400"/>
          </a:xfrm>
        </p:spPr>
        <p:txBody>
          <a:bodyPr/>
          <a:lstStyle/>
          <a:p>
            <a:r>
              <a:rPr lang="en-US" dirty="0" smtClean="0"/>
              <a:t>Remote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800600"/>
            <a:ext cx="4198010" cy="1436293"/>
          </a:xfrm>
        </p:spPr>
        <p:txBody>
          <a:bodyPr/>
          <a:lstStyle/>
          <a:p>
            <a:r>
              <a:rPr lang="en-US" dirty="0" smtClean="0"/>
              <a:t>Author mostly </a:t>
            </a:r>
            <a:r>
              <a:rPr lang="en-US" dirty="0" err="1" smtClean="0"/>
              <a:t>Benji</a:t>
            </a:r>
            <a:r>
              <a:rPr lang="en-US" dirty="0" smtClean="0"/>
              <a:t> Lewis</a:t>
            </a:r>
          </a:p>
          <a:p>
            <a:r>
              <a:rPr lang="en-US" dirty="0" smtClean="0"/>
              <a:t>Gas System:</a:t>
            </a:r>
            <a:br>
              <a:rPr lang="en-US" dirty="0" smtClean="0"/>
            </a:br>
            <a:r>
              <a:rPr lang="en-US" dirty="0" smtClean="0"/>
              <a:t>Ben </a:t>
            </a:r>
            <a:r>
              <a:rPr lang="en-US" dirty="0" err="1" smtClean="0"/>
              <a:t>Chonigman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5" y="1219200"/>
            <a:ext cx="2863126" cy="276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1" y="1219200"/>
            <a:ext cx="3732520" cy="276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44" y="1219200"/>
            <a:ext cx="2359835" cy="2766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428" y="3985575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Lift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6251" y="3985575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Lift Table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6161" y="3988035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Tracker HV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2"/>
          <a:stretch/>
        </p:blipFill>
        <p:spPr>
          <a:xfrm>
            <a:off x="4655210" y="4463197"/>
            <a:ext cx="4564990" cy="23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397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Progress/Status on Cherenkov Beam Test 4-14-2012</vt:lpstr>
      <vt:lpstr>Reminder: Spring Test Config</vt:lpstr>
      <vt:lpstr>Reminder: Layout</vt:lpstr>
      <vt:lpstr>Reminder: Segmentation</vt:lpstr>
      <vt:lpstr>Progress: Lift Table</vt:lpstr>
      <vt:lpstr>Progress: Pad Plane</vt:lpstr>
      <vt:lpstr>Pad Plane Vacuum System</vt:lpstr>
      <vt:lpstr>System Assembly</vt:lpstr>
      <vt:lpstr>Remote Control Software</vt:lpstr>
      <vt:lpstr>Analysis Software</vt:lpstr>
      <vt:lpstr>Mirror, Mirror</vt:lpstr>
      <vt:lpstr>CsI cathode done.</vt:lpstr>
      <vt:lpstr>April 15 (if GEM recovers)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HBD Ideas for Proposal</dc:title>
  <dc:creator>Thomas K Hemmick</dc:creator>
  <cp:lastModifiedBy>Thomas K Hemmick</cp:lastModifiedBy>
  <cp:revision>12</cp:revision>
  <dcterms:created xsi:type="dcterms:W3CDTF">2012-03-26T19:27:14Z</dcterms:created>
  <dcterms:modified xsi:type="dcterms:W3CDTF">2012-04-14T11:21:32Z</dcterms:modified>
</cp:coreProperties>
</file>