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2" r:id="rId3"/>
    <p:sldId id="283" r:id="rId4"/>
    <p:sldId id="285" r:id="rId5"/>
    <p:sldId id="286" r:id="rId6"/>
    <p:sldId id="287" r:id="rId7"/>
    <p:sldId id="268" r:id="rId8"/>
    <p:sldId id="293" r:id="rId9"/>
    <p:sldId id="294" r:id="rId10"/>
    <p:sldId id="295" r:id="rId11"/>
    <p:sldId id="292" r:id="rId12"/>
    <p:sldId id="288" r:id="rId13"/>
    <p:sldId id="289" r:id="rId14"/>
    <p:sldId id="290" r:id="rId15"/>
    <p:sldId id="291" r:id="rId16"/>
    <p:sldId id="277" r:id="rId17"/>
    <p:sldId id="278" r:id="rId18"/>
    <p:sldId id="279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CAEB9-1FCC-4792-9364-43DF1999829E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A0928-52DC-492F-BFF7-E72B2ADE3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CE4C-735D-42A2-A4EB-1A819801A8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23F2-7B83-4D17-851A-D1E7D3C5B5FD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282F-2A61-4A66-8CB3-BE5FE0B52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23F2-7B83-4D17-851A-D1E7D3C5B5FD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282F-2A61-4A66-8CB3-BE5FE0B52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23F2-7B83-4D17-851A-D1E7D3C5B5FD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282F-2A61-4A66-8CB3-BE5FE0B52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23F2-7B83-4D17-851A-D1E7D3C5B5FD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282F-2A61-4A66-8CB3-BE5FE0B52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23F2-7B83-4D17-851A-D1E7D3C5B5FD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282F-2A61-4A66-8CB3-BE5FE0B52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23F2-7B83-4D17-851A-D1E7D3C5B5FD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282F-2A61-4A66-8CB3-BE5FE0B52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23F2-7B83-4D17-851A-D1E7D3C5B5FD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282F-2A61-4A66-8CB3-BE5FE0B52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23F2-7B83-4D17-851A-D1E7D3C5B5FD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282F-2A61-4A66-8CB3-BE5FE0B52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23F2-7B83-4D17-851A-D1E7D3C5B5FD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282F-2A61-4A66-8CB3-BE5FE0B52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23F2-7B83-4D17-851A-D1E7D3C5B5FD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282F-2A61-4A66-8CB3-BE5FE0B52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23F2-7B83-4D17-851A-D1E7D3C5B5FD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282F-2A61-4A66-8CB3-BE5FE0B52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923F2-7B83-4D17-851A-D1E7D3C5B5FD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D282F-2A61-4A66-8CB3-BE5FE0B528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Magnet Update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667000"/>
          </a:xfrm>
        </p:spPr>
        <p:txBody>
          <a:bodyPr>
            <a:normAutofit/>
          </a:bodyPr>
          <a:lstStyle/>
          <a:p>
            <a:r>
              <a:rPr lang="en-US" sz="2500" i="1" dirty="0" err="1" smtClean="0">
                <a:solidFill>
                  <a:schemeClr val="tx1"/>
                </a:solidFill>
              </a:rPr>
              <a:t>Zhiwen</a:t>
            </a:r>
            <a:r>
              <a:rPr lang="en-US" sz="2500" i="1" dirty="0" smtClean="0">
                <a:solidFill>
                  <a:schemeClr val="tx1"/>
                </a:solidFill>
              </a:rPr>
              <a:t> Zhao (</a:t>
            </a:r>
            <a:r>
              <a:rPr lang="en-US" sz="2500" i="1" dirty="0" err="1" smtClean="0">
                <a:solidFill>
                  <a:schemeClr val="tx1"/>
                </a:solidFill>
              </a:rPr>
              <a:t>UVa</a:t>
            </a:r>
            <a:r>
              <a:rPr lang="en-US" sz="2500" i="1" dirty="0" smtClean="0">
                <a:solidFill>
                  <a:schemeClr val="tx1"/>
                </a:solidFill>
              </a:rPr>
              <a:t>)/Paul Reimer (Argonne)</a:t>
            </a:r>
            <a:endParaRPr lang="en-US" sz="2500" i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altLang="zh-CN" dirty="0" err="1" smtClean="0">
                <a:solidFill>
                  <a:schemeClr val="tx2"/>
                </a:solidFill>
              </a:rPr>
              <a:t>SoLID</a:t>
            </a:r>
            <a:r>
              <a:rPr lang="en-US" altLang="zh-CN" dirty="0" smtClean="0">
                <a:solidFill>
                  <a:schemeClr val="tx2"/>
                </a:solidFill>
              </a:rPr>
              <a:t> Collaboration Meeting</a:t>
            </a:r>
          </a:p>
          <a:p>
            <a:r>
              <a:rPr lang="en-US" dirty="0" smtClean="0"/>
              <a:t>2012/04/13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 descr="J:\talk\UVA_Rotunda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181600"/>
            <a:ext cx="1577872" cy="1600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400800"/>
            <a:ext cx="1428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6019800"/>
            <a:ext cx="3989288" cy="76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3"/>
            <a:ext cx="96012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36576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free iron around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coil?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CLEOv6 PVDIS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54050"/>
            <a:ext cx="37538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work_doc\CLEOv6_PVDIS_SF7map_B_50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947" y="654050"/>
            <a:ext cx="3753853" cy="2743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47" y="3657600"/>
            <a:ext cx="37538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work_doc\CLEOv6_PVDIS_SF7map_B_100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947" y="3657600"/>
            <a:ext cx="3753853" cy="2743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43000" y="914400"/>
            <a:ext cx="245612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Short nose, &gt;50G</a:t>
            </a:r>
            <a:endParaRPr lang="en-US" sz="2500" b="1" dirty="0"/>
          </a:p>
        </p:txBody>
      </p:sp>
      <p:sp>
        <p:nvSpPr>
          <p:cNvPr id="9" name="Rectangle 8"/>
          <p:cNvSpPr/>
          <p:nvPr/>
        </p:nvSpPr>
        <p:spPr>
          <a:xfrm>
            <a:off x="1143000" y="3942546"/>
            <a:ext cx="26180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Short nose, &gt;100G</a:t>
            </a:r>
            <a:endParaRPr lang="en-US" sz="2500" b="1" dirty="0"/>
          </a:p>
        </p:txBody>
      </p:sp>
      <p:sp>
        <p:nvSpPr>
          <p:cNvPr id="10" name="Rectangle 9"/>
          <p:cNvSpPr/>
          <p:nvPr/>
        </p:nvSpPr>
        <p:spPr>
          <a:xfrm>
            <a:off x="5621078" y="914400"/>
            <a:ext cx="23679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Long nose, &gt;50G</a:t>
            </a:r>
            <a:endParaRPr lang="en-US" sz="2500" b="1" dirty="0"/>
          </a:p>
        </p:txBody>
      </p:sp>
      <p:sp>
        <p:nvSpPr>
          <p:cNvPr id="11" name="Rectangle 10"/>
          <p:cNvSpPr/>
          <p:nvPr/>
        </p:nvSpPr>
        <p:spPr>
          <a:xfrm>
            <a:off x="5621078" y="3942546"/>
            <a:ext cx="24721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long nose, &gt;100G</a:t>
            </a:r>
            <a:endParaRPr lang="en-US" sz="25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1" y="654050"/>
            <a:ext cx="37538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CLEOv6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SI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1" y="3810000"/>
            <a:ext cx="37538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work_doc\CLEOv6_SIDIS_SF7map_B_50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947" y="654050"/>
            <a:ext cx="3753853" cy="2743200"/>
          </a:xfrm>
          <a:prstGeom prst="rect">
            <a:avLst/>
          </a:prstGeom>
          <a:noFill/>
        </p:spPr>
      </p:pic>
      <p:pic>
        <p:nvPicPr>
          <p:cNvPr id="8" name="Picture 2" descr="E:\work_doc\CLEOv6_SIDIS_SF7map_B_100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947" y="3810000"/>
            <a:ext cx="3753853" cy="2743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43000" y="914400"/>
            <a:ext cx="245612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Short nose, &gt;50G</a:t>
            </a:r>
            <a:endParaRPr lang="en-US" sz="2500" b="1" dirty="0"/>
          </a:p>
        </p:txBody>
      </p:sp>
      <p:sp>
        <p:nvSpPr>
          <p:cNvPr id="10" name="Rectangle 9"/>
          <p:cNvSpPr/>
          <p:nvPr/>
        </p:nvSpPr>
        <p:spPr>
          <a:xfrm>
            <a:off x="1143000" y="3942546"/>
            <a:ext cx="26180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Short nose, &gt;100G</a:t>
            </a:r>
            <a:endParaRPr lang="en-US" sz="2500" b="1" dirty="0"/>
          </a:p>
        </p:txBody>
      </p:sp>
      <p:sp>
        <p:nvSpPr>
          <p:cNvPr id="11" name="Rectangle 10"/>
          <p:cNvSpPr/>
          <p:nvPr/>
        </p:nvSpPr>
        <p:spPr>
          <a:xfrm>
            <a:off x="5621078" y="914400"/>
            <a:ext cx="23679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Long nose, &gt;50G</a:t>
            </a:r>
            <a:endParaRPr lang="en-US" sz="2500" b="1" dirty="0"/>
          </a:p>
        </p:txBody>
      </p:sp>
      <p:sp>
        <p:nvSpPr>
          <p:cNvPr id="12" name="Rectangle 11"/>
          <p:cNvSpPr/>
          <p:nvPr/>
        </p:nvSpPr>
        <p:spPr>
          <a:xfrm>
            <a:off x="5621078" y="3942546"/>
            <a:ext cx="24721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long nose, &gt;100G</a:t>
            </a:r>
            <a:endParaRPr lang="en-US" sz="25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CLEOv6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PVDIS </a:t>
            </a:r>
            <a:r>
              <a:rPr lang="en-US" sz="4400" dirty="0" smtClean="0"/>
              <a:t> (long nose)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E:\work_doc\CLEOv6_PVDIS_SF7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654050"/>
            <a:ext cx="7594600" cy="554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CLEOv6 SI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DIS </a:t>
            </a:r>
            <a:r>
              <a:rPr lang="en-US" sz="4400" dirty="0" smtClean="0"/>
              <a:t> (long nose)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E:\work_doc\CLEOv6_SIDIS_SF7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654050"/>
            <a:ext cx="7594600" cy="554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BABARv4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E:\vmware\shared\BABAR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1" y="654050"/>
            <a:ext cx="37538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BABARv4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1" y="3657600"/>
            <a:ext cx="37538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156743" y="3962400"/>
            <a:ext cx="103425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&gt;100G</a:t>
            </a:r>
            <a:endParaRPr lang="en-US" sz="2500" b="1" dirty="0"/>
          </a:p>
        </p:txBody>
      </p:sp>
      <p:sp>
        <p:nvSpPr>
          <p:cNvPr id="9" name="Rectangle 8"/>
          <p:cNvSpPr/>
          <p:nvPr/>
        </p:nvSpPr>
        <p:spPr>
          <a:xfrm>
            <a:off x="3352800" y="914400"/>
            <a:ext cx="87235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&gt;50G</a:t>
            </a:r>
            <a:endParaRPr lang="en-US" sz="25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654050"/>
            <a:ext cx="75946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BABARv4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CLEOv6 with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/>
              <a:t>Only small change comparing to </a:t>
            </a:r>
            <a:r>
              <a:rPr lang="en-US" sz="2500" dirty="0" err="1" smtClean="0"/>
              <a:t>BaBar</a:t>
            </a:r>
            <a:r>
              <a:rPr lang="en-US" sz="2500" dirty="0" smtClean="0"/>
              <a:t> </a:t>
            </a:r>
            <a:r>
              <a:rPr lang="en-US" sz="2500" dirty="0" smtClean="0"/>
              <a:t>magnet, Including longer Cherenkov, longer EC, end cup radiu</a:t>
            </a:r>
            <a:r>
              <a:rPr lang="en-US" sz="2500" dirty="0" smtClean="0"/>
              <a:t>s reaching max allowed due to </a:t>
            </a:r>
            <a:r>
              <a:rPr lang="en-US" sz="2500" dirty="0" err="1" smtClean="0"/>
              <a:t>HallA</a:t>
            </a:r>
            <a:r>
              <a:rPr lang="en-US" sz="2500" smtClean="0"/>
              <a:t> beam line </a:t>
            </a:r>
            <a:r>
              <a:rPr lang="en-US" sz="2500" dirty="0" smtClean="0"/>
              <a:t>height about 10 feet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38772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95600"/>
            <a:ext cx="450303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2590800"/>
            <a:ext cx="26565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PVDIS (short nose)</a:t>
            </a:r>
            <a:endParaRPr lang="en-US" sz="2500" b="1" dirty="0"/>
          </a:p>
        </p:txBody>
      </p:sp>
      <p:sp>
        <p:nvSpPr>
          <p:cNvPr id="7" name="Rectangle 6"/>
          <p:cNvSpPr/>
          <p:nvPr/>
        </p:nvSpPr>
        <p:spPr>
          <a:xfrm>
            <a:off x="5105400" y="2647146"/>
            <a:ext cx="25362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SIDIS (short nose)</a:t>
            </a:r>
            <a:endParaRPr lang="en-US" sz="25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PVDIS</a:t>
            </a:r>
            <a:endParaRPr lang="en-US" dirty="0"/>
          </a:p>
        </p:txBody>
      </p:sp>
      <p:pic>
        <p:nvPicPr>
          <p:cNvPr id="11266" name="Picture 2" descr="E:\vmware\shared\CLEOv6_PVD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934373" cy="2743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1427946"/>
            <a:ext cx="26565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PVDIS (short nose)</a:t>
            </a:r>
            <a:endParaRPr lang="en-US" sz="25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1547" y="1035050"/>
            <a:ext cx="37538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1494" y="4038600"/>
            <a:ext cx="37538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771147" y="1295400"/>
            <a:ext cx="245612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Short nose, &gt;50G</a:t>
            </a:r>
            <a:endParaRPr lang="en-US" sz="2500" b="1" dirty="0"/>
          </a:p>
        </p:txBody>
      </p:sp>
      <p:sp>
        <p:nvSpPr>
          <p:cNvPr id="18" name="Rectangle 17"/>
          <p:cNvSpPr/>
          <p:nvPr/>
        </p:nvSpPr>
        <p:spPr>
          <a:xfrm>
            <a:off x="5771147" y="4323546"/>
            <a:ext cx="26180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Short nose, &gt;100G</a:t>
            </a:r>
            <a:endParaRPr lang="en-US" sz="2500" b="1" dirty="0"/>
          </a:p>
        </p:txBody>
      </p:sp>
      <p:sp>
        <p:nvSpPr>
          <p:cNvPr id="19" name="Rectangle 18"/>
          <p:cNvSpPr/>
          <p:nvPr/>
        </p:nvSpPr>
        <p:spPr>
          <a:xfrm>
            <a:off x="304800" y="4419600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/>
              <a:t>PVDIS has </a:t>
            </a:r>
            <a:r>
              <a:rPr lang="en-US" sz="2500" dirty="0" smtClean="0"/>
              <a:t>nose further into the solenoid to make field </a:t>
            </a:r>
            <a:r>
              <a:rPr lang="en-US" sz="2700" dirty="0" smtClean="0">
                <a:solidFill>
                  <a:prstClr val="black"/>
                </a:solidFill>
              </a:rPr>
              <a:t>homogeneous </a:t>
            </a:r>
            <a:r>
              <a:rPr lang="en-US" sz="2500" dirty="0" smtClean="0"/>
              <a:t>at baffle region.</a:t>
            </a:r>
            <a:endParaRPr lang="en-US" sz="2500" dirty="0"/>
          </a:p>
        </p:txBody>
      </p:sp>
      <p:sp>
        <p:nvSpPr>
          <p:cNvPr id="12" name="Oval 11"/>
          <p:cNvSpPr/>
          <p:nvPr/>
        </p:nvSpPr>
        <p:spPr>
          <a:xfrm>
            <a:off x="6934200" y="1676400"/>
            <a:ext cx="762000" cy="7620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10400" y="4648200"/>
            <a:ext cx="762000" cy="7620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05400" y="3962400"/>
            <a:ext cx="5334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5181600" y="990600"/>
            <a:ext cx="5334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vmware\shared\CLEOv6_SID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7" y="1295400"/>
            <a:ext cx="4934373" cy="2743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SIDIS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95400" y="1504146"/>
            <a:ext cx="25362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SIDIS (short nose)</a:t>
            </a:r>
            <a:endParaRPr lang="en-US" sz="25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347" y="806450"/>
            <a:ext cx="37538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347" y="3962400"/>
            <a:ext cx="375385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453646" y="1066800"/>
            <a:ext cx="245612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Short nose, &gt;50G</a:t>
            </a:r>
            <a:endParaRPr lang="en-US" sz="2500" b="1" dirty="0"/>
          </a:p>
        </p:txBody>
      </p:sp>
      <p:sp>
        <p:nvSpPr>
          <p:cNvPr id="17" name="Rectangle 16"/>
          <p:cNvSpPr/>
          <p:nvPr/>
        </p:nvSpPr>
        <p:spPr>
          <a:xfrm>
            <a:off x="5453646" y="4094946"/>
            <a:ext cx="26180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/>
              <a:t>Short nose, &gt;100G</a:t>
            </a:r>
            <a:endParaRPr lang="en-US" sz="2500" b="1" dirty="0"/>
          </a:p>
        </p:txBody>
      </p:sp>
      <p:sp>
        <p:nvSpPr>
          <p:cNvPr id="18" name="Rectangle 17"/>
          <p:cNvSpPr/>
          <p:nvPr/>
        </p:nvSpPr>
        <p:spPr>
          <a:xfrm>
            <a:off x="304800" y="4419600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/>
              <a:t>SIDIS </a:t>
            </a:r>
            <a:r>
              <a:rPr lang="en-US" sz="2500" dirty="0" smtClean="0"/>
              <a:t>has </a:t>
            </a:r>
            <a:r>
              <a:rPr lang="en-US" sz="2500" dirty="0" smtClean="0"/>
              <a:t>an additional 90cm wide donut shape which holds the heavy gas Cherenkov.</a:t>
            </a:r>
            <a:endParaRPr lang="en-US" sz="2500" dirty="0"/>
          </a:p>
        </p:txBody>
      </p:sp>
      <p:sp>
        <p:nvSpPr>
          <p:cNvPr id="13" name="Oval 12"/>
          <p:cNvSpPr/>
          <p:nvPr/>
        </p:nvSpPr>
        <p:spPr>
          <a:xfrm>
            <a:off x="7010400" y="4648200"/>
            <a:ext cx="762000" cy="7620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34200" y="1447800"/>
            <a:ext cx="762000" cy="7620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29200" y="762000"/>
            <a:ext cx="5334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5029200" y="3962400"/>
            <a:ext cx="5334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654050"/>
            <a:ext cx="75946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CLEOv6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PVDIS (short nose)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438400"/>
            <a:ext cx="5334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/>
              <a:t>Bz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62000" y="4262735"/>
            <a:ext cx="5334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62000" y="457200"/>
            <a:ext cx="5334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Br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495800" y="545068"/>
            <a:ext cx="9144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dBz</a:t>
            </a:r>
            <a:r>
              <a:rPr lang="en-US" dirty="0" smtClean="0"/>
              <a:t>/</a:t>
            </a:r>
            <a:r>
              <a:rPr lang="en-US" dirty="0" err="1" smtClean="0"/>
              <a:t>dz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95800" y="2450068"/>
            <a:ext cx="9144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dBr</a:t>
            </a:r>
            <a:r>
              <a:rPr lang="en-US" dirty="0" smtClean="0"/>
              <a:t>/</a:t>
            </a:r>
            <a:r>
              <a:rPr lang="en-US" dirty="0" err="1" smtClean="0"/>
              <a:t>dz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4267200"/>
            <a:ext cx="12954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Field index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654050"/>
            <a:ext cx="75946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CLEOv6 SI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DIS </a:t>
            </a:r>
            <a:r>
              <a:rPr lang="en-US" sz="4400" dirty="0" smtClean="0"/>
              <a:t>(short nose)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438400"/>
            <a:ext cx="5334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/>
              <a:t>Bz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2000" y="4262735"/>
            <a:ext cx="5334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62000" y="457200"/>
            <a:ext cx="533400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Br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495800" y="609600"/>
            <a:ext cx="9144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dBz</a:t>
            </a:r>
            <a:r>
              <a:rPr lang="en-US" dirty="0" smtClean="0"/>
              <a:t>/</a:t>
            </a:r>
            <a:r>
              <a:rPr lang="en-US" dirty="0" err="1" smtClean="0"/>
              <a:t>dz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2438400"/>
            <a:ext cx="9144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dBr</a:t>
            </a:r>
            <a:r>
              <a:rPr lang="en-US" dirty="0" smtClean="0"/>
              <a:t>/</a:t>
            </a:r>
            <a:r>
              <a:rPr lang="en-US" dirty="0" err="1" smtClean="0"/>
              <a:t>dz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0" y="4267200"/>
            <a:ext cx="129540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Field index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CLEOv6 may small field at the region where Cherenkov detectors will be.  We need to look at field strength  relative to photon sensor orientation. </a:t>
            </a:r>
          </a:p>
          <a:p>
            <a:r>
              <a:rPr lang="en-US" dirty="0" smtClean="0"/>
              <a:t>CLEOv6 PVDIS has homogeneous region where the baffle is. We will test how </a:t>
            </a:r>
            <a:r>
              <a:rPr lang="en-US" dirty="0" err="1" smtClean="0"/>
              <a:t>BaBar</a:t>
            </a:r>
            <a:r>
              <a:rPr lang="en-US" dirty="0" smtClean="0"/>
              <a:t> baffle design give acceptance.</a:t>
            </a:r>
          </a:p>
          <a:p>
            <a:r>
              <a:rPr lang="en-US" dirty="0" smtClean="0"/>
              <a:t>Short nose has better homogeneous region around baffle and better force balance than long nose.</a:t>
            </a:r>
          </a:p>
          <a:p>
            <a:r>
              <a:rPr lang="en-US" dirty="0" smtClean="0"/>
              <a:t>The large Br could be a concern for the GEM, we need to look into it.</a:t>
            </a:r>
          </a:p>
          <a:p>
            <a:r>
              <a:rPr lang="en-US" dirty="0" smtClean="0"/>
              <a:t>Magnetic Force and supporting structure need to be checked to make sure it’s ok for engineering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CLEO iron around coil , then make our front and end cups?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3"/>
            <a:ext cx="96012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3"/>
            <a:ext cx="96012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22746</TotalTime>
  <Words>336</Words>
  <Application>Microsoft Office PowerPoint</Application>
  <PresentationFormat>On-screen Show (4:3)</PresentationFormat>
  <Paragraphs>66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Magnet Update</vt:lpstr>
      <vt:lpstr>CLEOv6 with detectors</vt:lpstr>
      <vt:lpstr>PVDIS</vt:lpstr>
      <vt:lpstr>SIDIS</vt:lpstr>
      <vt:lpstr>Slide 5</vt:lpstr>
      <vt:lpstr>Slide 6</vt:lpstr>
      <vt:lpstr>Summary</vt:lpstr>
      <vt:lpstr>backup</vt:lpstr>
      <vt:lpstr>Slide 9</vt:lpstr>
      <vt:lpstr>Slide 10</vt:lpstr>
      <vt:lpstr>backup</vt:lpstr>
      <vt:lpstr>CLEOv6 PVDIS</vt:lpstr>
      <vt:lpstr>Slide 13</vt:lpstr>
      <vt:lpstr>Slide 14</vt:lpstr>
      <vt:lpstr>Slide 15</vt:lpstr>
      <vt:lpstr>BABARv4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zhao</cp:lastModifiedBy>
  <cp:revision>49</cp:revision>
  <dcterms:created xsi:type="dcterms:W3CDTF">2012-02-15T18:17:18Z</dcterms:created>
  <dcterms:modified xsi:type="dcterms:W3CDTF">2012-04-13T18:49:12Z</dcterms:modified>
</cp:coreProperties>
</file>