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65" r:id="rId3"/>
    <p:sldId id="295" r:id="rId4"/>
    <p:sldId id="274" r:id="rId5"/>
    <p:sldId id="293" r:id="rId6"/>
    <p:sldId id="291" r:id="rId7"/>
    <p:sldId id="294" r:id="rId8"/>
    <p:sldId id="281" r:id="rId9"/>
    <p:sldId id="296" r:id="rId10"/>
    <p:sldId id="298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4EBF-21CF-4CBF-B7A2-A19ABF30A856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73FA-F1FE-4285-82F5-C9D4FFD5B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85" y="8684559"/>
            <a:ext cx="2972233" cy="4575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43386CF-48A0-449D-BE68-BD8733B2FC5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4B73-7483-425B-B1C9-13E3526666C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7432" y="437272"/>
            <a:ext cx="4874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       </a:t>
            </a:r>
            <a:r>
              <a:rPr lang="en-US" sz="3600" b="1" dirty="0" smtClean="0">
                <a:solidFill>
                  <a:srgbClr val="C00000"/>
                </a:solidFill>
              </a:rPr>
              <a:t>Hall A    Status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SOLID Collaboration Meeting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               June 13-14, 2012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0416" y="2232076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Robert  Michaels    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Acting  Hall A   Leader</a:t>
            </a:r>
          </a:p>
          <a:p>
            <a:r>
              <a:rPr lang="en-US" sz="1600" i="1" dirty="0" smtClean="0"/>
              <a:t>for  </a:t>
            </a:r>
            <a:r>
              <a:rPr lang="en-US" sz="1600" i="1" dirty="0" smtClean="0"/>
              <a:t>2  </a:t>
            </a:r>
            <a:r>
              <a:rPr lang="en-US" sz="1600" i="1" dirty="0" smtClean="0"/>
              <a:t>more  weeks,  and  then:         </a:t>
            </a:r>
            <a:r>
              <a:rPr lang="en-US" sz="2000" dirty="0" smtClean="0">
                <a:solidFill>
                  <a:srgbClr val="00B050"/>
                </a:solidFill>
              </a:rPr>
              <a:t>new  Hall  A   Leader 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Cynthia  Keppel </a:t>
            </a:r>
          </a:p>
          <a:p>
            <a:r>
              <a:rPr lang="en-US" sz="1600" dirty="0" smtClean="0"/>
              <a:t>         starts  July  1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66249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   Recent  Activity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 PAC39  Proposals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   g2p / </a:t>
            </a:r>
            <a:r>
              <a:rPr lang="en-US" sz="2000" dirty="0" err="1" smtClean="0">
                <a:solidFill>
                  <a:srgbClr val="00B050"/>
                </a:solidFill>
              </a:rPr>
              <a:t>GEp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 Future Physics Program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   </a:t>
            </a:r>
            <a:r>
              <a:rPr lang="en-US" sz="2000" dirty="0" err="1" smtClean="0">
                <a:solidFill>
                  <a:srgbClr val="00B050"/>
                </a:solidFill>
              </a:rPr>
              <a:t>Strawman</a:t>
            </a:r>
            <a:r>
              <a:rPr lang="en-US" sz="2000" dirty="0" smtClean="0">
                <a:solidFill>
                  <a:srgbClr val="00B050"/>
                </a:solidFill>
              </a:rPr>
              <a:t>  Schedule  for  Commissioning and  Early 12 </a:t>
            </a:r>
            <a:r>
              <a:rPr lang="en-US" sz="2000" dirty="0" err="1" smtClean="0">
                <a:solidFill>
                  <a:srgbClr val="00B050"/>
                </a:solidFill>
              </a:rPr>
              <a:t>GeV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3" descr="arm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873" y="363420"/>
            <a:ext cx="3908480" cy="2605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228600"/>
            <a:ext cx="600106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Expected  Future  Publications  of  Hall 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Transverse asymmetries from 4 nuclei (a byproduct of HAPPEX, PREX)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NIM article about PREX detector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PVDIS at 6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both a PRL and a longer archival article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Xiaochao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Zheng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NIM article about PVDIS DAQ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Xiaochao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Zheng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9Be(e,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e'k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+) from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hypernuclear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collaboration (Franco Garibaldi).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E08-005: Transverse QE 3He(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E05-102: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') 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E05-102:  QE 3He(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&amp; 3He(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E05-015:  Transverse QE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')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J.P.Chen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E04-007: pi0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E07-006: Short Range Correlations 4He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E08-008: D(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with Focal Plane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Polarimeter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E08-009: 4He(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E08-010: H(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N-&gt;Delta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E08-014: x&gt;2 SRC with 48Ca &amp; 40Ca (Arrington,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Solvignon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He-3(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e,e'n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– PRC paper with all four data points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polarized He3 target – PRC or NIM paper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NIM paper about S1m s-shape counter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PRL on H(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gamma,p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+\pi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^0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Single Spin Asymmetry in DIS (E07-013)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SSA in inclusive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hadron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(Part of E06-010)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SSA in SIDIS production of K+- and proton (Part of E06-010)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Polarized 3He target for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transversity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(NIM)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E08-007: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') elastic – ran this Spring using polarized NH3 target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g2p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experiment – ran this Spring using polarized NH3 target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A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510" y="782800"/>
            <a:ext cx="5105400" cy="332823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3505200"/>
            <a:ext cx="6248400" cy="2708549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                      Publications  :   ~10  per  year  recently</a:t>
            </a:r>
          </a:p>
          <a:p>
            <a:pPr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               </a:t>
            </a:r>
            <a:r>
              <a:rPr lang="en-US" sz="3400" dirty="0" smtClean="0">
                <a:solidFill>
                  <a:srgbClr val="0070C0"/>
                </a:solidFill>
              </a:rPr>
              <a:t>Timely  publications  and  Archival  Papers  are  important !</a:t>
            </a:r>
          </a:p>
          <a:p>
            <a:pPr>
              <a:buNone/>
            </a:pPr>
            <a:endParaRPr lang="en-US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                       </a:t>
            </a:r>
            <a:r>
              <a:rPr lang="en-US" sz="3400" b="1" dirty="0" smtClean="0">
                <a:solidFill>
                  <a:srgbClr val="00B050"/>
                </a:solidFill>
              </a:rPr>
              <a:t>g2p / </a:t>
            </a:r>
            <a:r>
              <a:rPr lang="en-US" sz="3400" b="1" dirty="0" err="1" smtClean="0">
                <a:solidFill>
                  <a:srgbClr val="00B050"/>
                </a:solidFill>
              </a:rPr>
              <a:t>GEp</a:t>
            </a:r>
            <a:r>
              <a:rPr lang="en-US" sz="3400" b="1" dirty="0" smtClean="0">
                <a:solidFill>
                  <a:srgbClr val="00B050"/>
                </a:solidFill>
              </a:rPr>
              <a:t>   has  been  completed.   End of 6 </a:t>
            </a:r>
            <a:r>
              <a:rPr lang="en-US" sz="3400" b="1" dirty="0" err="1" smtClean="0">
                <a:solidFill>
                  <a:srgbClr val="00B050"/>
                </a:solidFill>
              </a:rPr>
              <a:t>GeV</a:t>
            </a:r>
            <a:r>
              <a:rPr lang="en-US" sz="3400" b="1" dirty="0" smtClean="0">
                <a:solidFill>
                  <a:srgbClr val="00B050"/>
                </a:solidFill>
              </a:rPr>
              <a:t> era. </a:t>
            </a:r>
            <a:endParaRPr lang="en-US" sz="3400" i="1" dirty="0" smtClean="0"/>
          </a:p>
          <a:p>
            <a:endParaRPr lang="en-US" sz="3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                      Bright  future  for  the  12 </a:t>
            </a:r>
            <a:r>
              <a:rPr lang="en-US" sz="3400" b="1" dirty="0" err="1" smtClean="0">
                <a:solidFill>
                  <a:srgbClr val="C00000"/>
                </a:solidFill>
              </a:rPr>
              <a:t>GeV</a:t>
            </a:r>
            <a:r>
              <a:rPr lang="en-US" sz="3400" b="1" dirty="0" smtClean="0">
                <a:solidFill>
                  <a:srgbClr val="C00000"/>
                </a:solidFill>
              </a:rPr>
              <a:t>  era</a:t>
            </a:r>
            <a:r>
              <a:rPr lang="en-US" sz="3400" dirty="0" smtClean="0"/>
              <a:t> 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                     </a:t>
            </a:r>
            <a:r>
              <a:rPr lang="en-US" sz="3400" i="1" dirty="0" smtClean="0"/>
              <a:t>Looking  forward  to working on  SOLID</a:t>
            </a:r>
          </a:p>
          <a:p>
            <a:endParaRPr lang="en-US" sz="3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95"/>
            <a:ext cx="8229600" cy="715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Summary :   Hall A  Status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1842" y="5982237"/>
            <a:ext cx="1650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Michaels</a:t>
            </a:r>
          </a:p>
          <a:p>
            <a:r>
              <a:rPr lang="en-US" sz="1400" dirty="0" smtClean="0"/>
              <a:t>Hall A  </a:t>
            </a:r>
            <a:r>
              <a:rPr lang="en-US" sz="1400" dirty="0" err="1" smtClean="0"/>
              <a:t>Collab</a:t>
            </a:r>
            <a:r>
              <a:rPr lang="en-US" sz="1400" dirty="0" smtClean="0"/>
              <a:t>. Mtg. </a:t>
            </a:r>
          </a:p>
          <a:p>
            <a:r>
              <a:rPr lang="en-US" sz="1400" dirty="0" smtClean="0"/>
              <a:t>June 13,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4" y="15240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Recent  Activity  in  Hall A  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B0F0"/>
                </a:solidFill>
              </a:rPr>
              <a:t>since  Dec 2011  </a:t>
            </a:r>
            <a:r>
              <a:rPr lang="en-US" dirty="0" err="1" smtClean="0">
                <a:solidFill>
                  <a:srgbClr val="00B0F0"/>
                </a:solidFill>
              </a:rPr>
              <a:t>collab</a:t>
            </a:r>
            <a:r>
              <a:rPr lang="en-US" dirty="0" smtClean="0">
                <a:solidFill>
                  <a:srgbClr val="00B0F0"/>
                </a:solidFill>
              </a:rPr>
              <a:t>.  mtg.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90601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Jan - Feb               Recovered  the  polarized   target  for  g2p/</a:t>
            </a:r>
            <a:r>
              <a:rPr lang="en-US" dirty="0" err="1" smtClean="0">
                <a:solidFill>
                  <a:srgbClr val="008000"/>
                </a:solidFill>
              </a:rPr>
              <a:t>GEp</a:t>
            </a:r>
            <a:r>
              <a:rPr lang="en-US" dirty="0" smtClean="0">
                <a:solidFill>
                  <a:srgbClr val="008000"/>
                </a:solidFill>
              </a:rPr>
              <a:t> 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                       Repairs  went  well.    Achieved  90%  polarization  at 5T.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                       Have  a robust, long-lifetime  target  that  is easier  to  service.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		(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 see talk by Josh Pierce)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Mar 1 – May 18        Ran  g2p/</a:t>
            </a:r>
            <a:r>
              <a:rPr lang="en-US" dirty="0" err="1" smtClean="0">
                <a:solidFill>
                  <a:srgbClr val="0070C0"/>
                </a:solidFill>
              </a:rPr>
              <a:t>Gep</a:t>
            </a:r>
            <a:r>
              <a:rPr lang="en-US" dirty="0" smtClean="0">
                <a:solidFill>
                  <a:srgbClr val="0070C0"/>
                </a:solidFill>
              </a:rPr>
              <a:t>.    Collected ~60%  data,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	but no  “septum out” (higher 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 points.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 Mar 17 - 27         Septum magnet  failure  and  repair  (or “workarounds”).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	</a:t>
            </a:r>
            <a:r>
              <a:rPr lang="en-US" i="1" dirty="0" smtClean="0">
                <a:solidFill>
                  <a:srgbClr val="008000"/>
                </a:solidFill>
              </a:rPr>
              <a:t>outstanding  effort  by  Jack Segal  and  the  technical crew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Apr 12              DOE   approval of  the  SBS  Project  Management  Plan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with  glowing  physics  endorsement.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</a:t>
            </a:r>
            <a:r>
              <a:rPr lang="en-US" sz="1400" dirty="0" err="1" smtClean="0">
                <a:solidFill>
                  <a:srgbClr val="002060"/>
                </a:solidFill>
              </a:rPr>
              <a:t>Proj</a:t>
            </a:r>
            <a:r>
              <a:rPr lang="en-US" sz="1400" dirty="0" smtClean="0">
                <a:solidFill>
                  <a:srgbClr val="002060"/>
                </a:solidFill>
              </a:rPr>
              <a:t>. Mgt.  Team:    John </a:t>
            </a:r>
            <a:r>
              <a:rPr lang="en-US" sz="1400" dirty="0" err="1" smtClean="0">
                <a:solidFill>
                  <a:srgbClr val="002060"/>
                </a:solidFill>
              </a:rPr>
              <a:t>LeRose</a:t>
            </a:r>
            <a:r>
              <a:rPr lang="en-US" sz="14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</a:rPr>
              <a:t>Bogdan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Wojtsekhowski</a:t>
            </a:r>
            <a:r>
              <a:rPr lang="en-US" sz="1400" dirty="0" smtClean="0">
                <a:solidFill>
                  <a:srgbClr val="002060"/>
                </a:solidFill>
              </a:rPr>
              <a:t> ,    </a:t>
            </a:r>
            <a:r>
              <a:rPr lang="en-US" sz="1400" dirty="0" err="1" smtClean="0">
                <a:solidFill>
                  <a:srgbClr val="002060"/>
                </a:solidFill>
              </a:rPr>
              <a:t>Gordan</a:t>
            </a:r>
            <a:r>
              <a:rPr lang="en-US" sz="1400" dirty="0" smtClean="0">
                <a:solidFill>
                  <a:srgbClr val="002060"/>
                </a:solidFill>
              </a:rPr>
              <a:t> Cates,  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				</a:t>
            </a:r>
            <a:r>
              <a:rPr lang="en-US" sz="1400" dirty="0" err="1" smtClean="0">
                <a:solidFill>
                  <a:srgbClr val="002060"/>
                </a:solidFill>
              </a:rPr>
              <a:t>Kees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deJager</a:t>
            </a:r>
            <a:r>
              <a:rPr lang="en-US" sz="1400" dirty="0" smtClean="0">
                <a:solidFill>
                  <a:srgbClr val="002060"/>
                </a:solidFill>
              </a:rPr>
              <a:t>    +   Hall  A  Leader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Jan - now         Local  discussions  re:   APEX/PREX  for  commissioning,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	plus  other plans  for  early   12 </a:t>
            </a:r>
            <a:r>
              <a:rPr lang="en-US" dirty="0" err="1" smtClean="0">
                <a:solidFill>
                  <a:srgbClr val="008000"/>
                </a:solidFill>
              </a:rPr>
              <a:t>GeV</a:t>
            </a:r>
            <a:r>
              <a:rPr lang="en-US" dirty="0" smtClean="0">
                <a:solidFill>
                  <a:srgbClr val="008000"/>
                </a:solidFill>
              </a:rPr>
              <a:t>  running.  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		</a:t>
            </a:r>
            <a:r>
              <a:rPr lang="en-US" i="1" dirty="0" smtClean="0">
                <a:solidFill>
                  <a:srgbClr val="002060"/>
                </a:solidFill>
              </a:rPr>
              <a:t>Thanks  to  Ron Gilman  &amp;  the  12 </a:t>
            </a:r>
            <a:r>
              <a:rPr lang="en-US" i="1" dirty="0" err="1" smtClean="0">
                <a:solidFill>
                  <a:srgbClr val="002060"/>
                </a:solidFill>
              </a:rPr>
              <a:t>GeV</a:t>
            </a:r>
            <a:r>
              <a:rPr lang="en-US" i="1" dirty="0" smtClean="0">
                <a:solidFill>
                  <a:srgbClr val="002060"/>
                </a:solidFill>
              </a:rPr>
              <a:t> Planning Committee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PAC  39    Proposals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91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 Hall  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C12 – 11 – 108       </a:t>
            </a:r>
            <a:r>
              <a:rPr lang="en-US" b="1" dirty="0" smtClean="0">
                <a:solidFill>
                  <a:srgbClr val="00B0F0"/>
                </a:solidFill>
              </a:rPr>
              <a:t>SOLID / SIDIS  with  polarized  proton  target  </a:t>
            </a:r>
          </a:p>
          <a:p>
            <a:r>
              <a:rPr lang="en-US" sz="1600" dirty="0" smtClean="0"/>
              <a:t>“An  Update to Proposal PR12-11-108:  Target Single Spin Asymmetry in Semi-Inclusive Deep-Inelastic (</a:t>
            </a:r>
            <a:r>
              <a:rPr lang="en-US" sz="1600" dirty="0" err="1" smtClean="0"/>
              <a:t>e,e’pi</a:t>
            </a:r>
            <a:r>
              <a:rPr lang="en-US" sz="1600" dirty="0" smtClean="0"/>
              <a:t>+/-) Reaction on a Transversely  Polarized Proton Target”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Kalyan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Allada</a:t>
            </a:r>
            <a:r>
              <a:rPr lang="en-US" sz="1600" dirty="0" smtClean="0">
                <a:solidFill>
                  <a:srgbClr val="00B050"/>
                </a:solidFill>
              </a:rPr>
              <a:t>,  </a:t>
            </a:r>
            <a:r>
              <a:rPr lang="en-US" sz="1600" dirty="0" err="1" smtClean="0">
                <a:solidFill>
                  <a:srgbClr val="00B050"/>
                </a:solidFill>
              </a:rPr>
              <a:t>Jian</a:t>
            </a:r>
            <a:r>
              <a:rPr lang="en-US" sz="1600" dirty="0" smtClean="0">
                <a:solidFill>
                  <a:srgbClr val="00B050"/>
                </a:solidFill>
              </a:rPr>
              <a:t>-Ping Chen,  </a:t>
            </a:r>
            <a:r>
              <a:rPr lang="en-US" sz="1600" dirty="0" err="1" smtClean="0">
                <a:solidFill>
                  <a:srgbClr val="00B050"/>
                </a:solidFill>
              </a:rPr>
              <a:t>Haiyan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Gao</a:t>
            </a:r>
            <a:r>
              <a:rPr lang="en-US" sz="1600" dirty="0" smtClean="0">
                <a:solidFill>
                  <a:srgbClr val="00B050"/>
                </a:solidFill>
              </a:rPr>
              <a:t>,   </a:t>
            </a:r>
            <a:r>
              <a:rPr lang="en-US" sz="1600" dirty="0" err="1" smtClean="0">
                <a:solidFill>
                  <a:srgbClr val="00B050"/>
                </a:solidFill>
              </a:rPr>
              <a:t>Xiaomei</a:t>
            </a:r>
            <a:r>
              <a:rPr lang="en-US" sz="1600" dirty="0" smtClean="0">
                <a:solidFill>
                  <a:srgbClr val="00B050"/>
                </a:solidFill>
              </a:rPr>
              <a:t> Li,   </a:t>
            </a:r>
            <a:r>
              <a:rPr lang="en-US" sz="1600" dirty="0" err="1" smtClean="0">
                <a:solidFill>
                  <a:srgbClr val="00B050"/>
                </a:solidFill>
              </a:rPr>
              <a:t>Zein-Eddine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Meziani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0146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PR12-12-005        </a:t>
            </a:r>
            <a:r>
              <a:rPr lang="en-US" b="1" dirty="0" smtClean="0">
                <a:solidFill>
                  <a:srgbClr val="00B0F0"/>
                </a:solidFill>
              </a:rPr>
              <a:t> C-REX:   </a:t>
            </a:r>
            <a:r>
              <a:rPr lang="en-US" b="1" baseline="30000" dirty="0" smtClean="0">
                <a:solidFill>
                  <a:srgbClr val="00B0F0"/>
                </a:solidFill>
              </a:rPr>
              <a:t>48</a:t>
            </a:r>
            <a:r>
              <a:rPr lang="en-US" b="1" dirty="0" smtClean="0">
                <a:solidFill>
                  <a:srgbClr val="00B0F0"/>
                </a:solidFill>
              </a:rPr>
              <a:t>Ca  Parity </a:t>
            </a:r>
          </a:p>
          <a:p>
            <a:r>
              <a:rPr lang="en-US" sz="1600" dirty="0" smtClean="0"/>
              <a:t>“C-REX: A Parity-Violating Measurement of the Weak Charge Distribution of </a:t>
            </a:r>
            <a:r>
              <a:rPr lang="en-US" sz="1600" baseline="30000" dirty="0" smtClean="0"/>
              <a:t>48</a:t>
            </a:r>
            <a:r>
              <a:rPr lang="en-US" sz="1600" dirty="0" smtClean="0"/>
              <a:t>Ca to 0.03 fm Accuracy”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Seamus Riordan,  Juliette </a:t>
            </a:r>
            <a:r>
              <a:rPr lang="en-US" sz="1600" dirty="0" err="1" smtClean="0">
                <a:solidFill>
                  <a:srgbClr val="00B050"/>
                </a:solidFill>
              </a:rPr>
              <a:t>Mammei</a:t>
            </a:r>
            <a:r>
              <a:rPr lang="en-US" sz="1600" dirty="0" smtClean="0">
                <a:solidFill>
                  <a:srgbClr val="00B050"/>
                </a:solidFill>
              </a:rPr>
              <a:t>,  Robert Michaels, Kent </a:t>
            </a:r>
            <a:r>
              <a:rPr lang="en-US" sz="1600" dirty="0" err="1" smtClean="0">
                <a:solidFill>
                  <a:srgbClr val="00B050"/>
                </a:solidFill>
              </a:rPr>
              <a:t>Paschke</a:t>
            </a:r>
            <a:r>
              <a:rPr lang="en-US" sz="1600" dirty="0" smtClean="0">
                <a:solidFill>
                  <a:srgbClr val="00B050"/>
                </a:solidFill>
              </a:rPr>
              <a:t>,  Paul  Souder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390272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PR12-12-012        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GEn</a:t>
            </a:r>
            <a:r>
              <a:rPr lang="en-US" b="1" dirty="0" smtClean="0">
                <a:solidFill>
                  <a:srgbClr val="00B0F0"/>
                </a:solidFill>
              </a:rPr>
              <a:t> / </a:t>
            </a:r>
            <a:r>
              <a:rPr lang="en-US" b="1" dirty="0" err="1" smtClean="0">
                <a:solidFill>
                  <a:srgbClr val="00B0F0"/>
                </a:solidFill>
              </a:rPr>
              <a:t>GMn</a:t>
            </a:r>
            <a:r>
              <a:rPr lang="en-US" b="1" dirty="0" smtClean="0">
                <a:solidFill>
                  <a:srgbClr val="00B0F0"/>
                </a:solidFill>
              </a:rPr>
              <a:t>  on  d  with  SBS </a:t>
            </a:r>
          </a:p>
          <a:p>
            <a:r>
              <a:rPr lang="en-US" sz="1600" dirty="0" smtClean="0"/>
              <a:t>“Measurement of  the Ratio  Gen/</a:t>
            </a:r>
            <a:r>
              <a:rPr lang="en-US" sz="1600" dirty="0" err="1" smtClean="0"/>
              <a:t>GMn</a:t>
            </a:r>
            <a:r>
              <a:rPr lang="en-US" sz="1600" dirty="0" smtClean="0"/>
              <a:t> by the Double-polarized 2H(</a:t>
            </a:r>
            <a:r>
              <a:rPr lang="en-US" sz="1600" dirty="0" err="1" smtClean="0"/>
              <a:t>e,e’n</a:t>
            </a:r>
            <a:r>
              <a:rPr lang="en-US" sz="1600" dirty="0" smtClean="0"/>
              <a:t>) Reaction”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John </a:t>
            </a:r>
            <a:r>
              <a:rPr lang="en-US" sz="1600" dirty="0" err="1" smtClean="0">
                <a:solidFill>
                  <a:srgbClr val="00B050"/>
                </a:solidFill>
              </a:rPr>
              <a:t>Annand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Bogdan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Wojtsekhowski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Nikolay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Piskunov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Vincenzo</a:t>
            </a:r>
            <a:r>
              <a:rPr lang="en-US" sz="1600" dirty="0" smtClean="0">
                <a:solidFill>
                  <a:srgbClr val="00B050"/>
                </a:solidFill>
              </a:rPr>
              <a:t> Bellini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219136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PR12-12-006        </a:t>
            </a:r>
            <a:r>
              <a:rPr lang="en-US" b="1" dirty="0" smtClean="0">
                <a:solidFill>
                  <a:srgbClr val="00B0F0"/>
                </a:solidFill>
              </a:rPr>
              <a:t> J/Psi  with  SOLID </a:t>
            </a:r>
          </a:p>
          <a:p>
            <a:r>
              <a:rPr lang="en-US" sz="1600" dirty="0" smtClean="0"/>
              <a:t>“Near Threshold </a:t>
            </a:r>
            <a:r>
              <a:rPr lang="en-US" sz="1600" dirty="0" err="1" smtClean="0"/>
              <a:t>Electroproduction</a:t>
            </a:r>
            <a:r>
              <a:rPr lang="en-US" sz="1600" dirty="0" smtClean="0"/>
              <a:t> of the J/Psi  at 11 </a:t>
            </a:r>
            <a:r>
              <a:rPr lang="en-US" sz="1600" dirty="0" err="1" smtClean="0"/>
              <a:t>GeV</a:t>
            </a:r>
            <a:r>
              <a:rPr lang="en-US" sz="1600" dirty="0" smtClean="0"/>
              <a:t>”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Kawtar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Hafidi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Zein-Eddine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Meziani</a:t>
            </a:r>
            <a:r>
              <a:rPr lang="en-US" sz="1600" dirty="0" smtClean="0">
                <a:solidFill>
                  <a:srgbClr val="00B050"/>
                </a:solidFill>
              </a:rPr>
              <a:t>,  </a:t>
            </a:r>
            <a:r>
              <a:rPr lang="en-US" sz="1600" dirty="0" err="1" smtClean="0">
                <a:solidFill>
                  <a:srgbClr val="00B050"/>
                </a:solidFill>
              </a:rPr>
              <a:t>Xin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Qian</a:t>
            </a:r>
            <a:r>
              <a:rPr lang="en-US" sz="1600" dirty="0" smtClean="0">
                <a:solidFill>
                  <a:srgbClr val="00B050"/>
                </a:solidFill>
              </a:rPr>
              <a:t>,  Nikos </a:t>
            </a:r>
            <a:r>
              <a:rPr lang="en-US" sz="1600" dirty="0" err="1" smtClean="0">
                <a:solidFill>
                  <a:srgbClr val="00B050"/>
                </a:solidFill>
              </a:rPr>
              <a:t>Sparveris</a:t>
            </a:r>
            <a:r>
              <a:rPr lang="en-US" sz="1600" dirty="0" smtClean="0">
                <a:solidFill>
                  <a:srgbClr val="00B050"/>
                </a:solidFill>
              </a:rPr>
              <a:t>,  </a:t>
            </a:r>
            <a:r>
              <a:rPr lang="en-US" sz="1600" dirty="0" err="1" smtClean="0">
                <a:solidFill>
                  <a:srgbClr val="00B050"/>
                </a:solidFill>
              </a:rPr>
              <a:t>Zhiwen</a:t>
            </a:r>
            <a:r>
              <a:rPr lang="en-US" sz="1600" dirty="0" smtClean="0">
                <a:solidFill>
                  <a:srgbClr val="00B050"/>
                </a:solidFill>
              </a:rPr>
              <a:t> Zhao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380" y="2196802"/>
            <a:ext cx="7005852" cy="457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60" y="1018315"/>
            <a:ext cx="2819400" cy="37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5" y="713510"/>
            <a:ext cx="2438400" cy="304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Uva</a:t>
            </a:r>
            <a:r>
              <a:rPr lang="en-US" sz="1400" b="1" dirty="0" smtClean="0">
                <a:solidFill>
                  <a:schemeClr val="tx1"/>
                </a:solidFill>
              </a:rPr>
              <a:t>/</a:t>
            </a:r>
            <a:r>
              <a:rPr lang="en-US" sz="1400" b="1" dirty="0" err="1" smtClean="0">
                <a:solidFill>
                  <a:schemeClr val="tx1"/>
                </a:solidFill>
              </a:rPr>
              <a:t>Jlab</a:t>
            </a:r>
            <a:r>
              <a:rPr lang="en-US" sz="1400" b="1" dirty="0" smtClean="0">
                <a:solidFill>
                  <a:schemeClr val="tx1"/>
                </a:solidFill>
              </a:rPr>
              <a:t>  Polarized NH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</a:rPr>
              <a:t> Target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35464" y="152400"/>
            <a:ext cx="5410200" cy="1066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Low Q</a:t>
            </a:r>
            <a:r>
              <a:rPr lang="en-GB" sz="2000" b="1" baseline="30000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2  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 g</a:t>
            </a:r>
            <a:r>
              <a:rPr lang="en-GB" sz="2000" b="1" baseline="30000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p</a:t>
            </a:r>
            <a:r>
              <a:rPr lang="en-GB" sz="2000" b="1" baseline="-25000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2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 and </a:t>
            </a:r>
            <a:r>
              <a:rPr lang="en-GB" sz="2000" b="1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G</a:t>
            </a:r>
            <a:r>
              <a:rPr lang="en-GB" sz="2000" b="1" baseline="30000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E</a:t>
            </a:r>
            <a:r>
              <a:rPr lang="en-GB" sz="2000" b="1" baseline="-25000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p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 Experiments (6 </a:t>
            </a:r>
            <a:r>
              <a:rPr lang="en-GB" sz="2000" b="1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GeV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3592" y="990600"/>
            <a:ext cx="32848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Production   Mar -  May  2012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       +  test run  Dec 13 – 22,  2011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Overcame  problems  with target  magnet,  late  </a:t>
            </a:r>
            <a:r>
              <a:rPr lang="en-US" dirty="0" err="1" smtClean="0">
                <a:solidFill>
                  <a:srgbClr val="002060"/>
                </a:solidFill>
              </a:rPr>
              <a:t>beamline</a:t>
            </a:r>
            <a:r>
              <a:rPr lang="en-US" dirty="0" smtClean="0">
                <a:solidFill>
                  <a:srgbClr val="002060"/>
                </a:solidFill>
              </a:rPr>
              <a:t>  instrumentation,  bracing  of  bellows,  and  septum failure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5243732"/>
            <a:ext cx="2438400" cy="304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Modified  </a:t>
            </a:r>
            <a:r>
              <a:rPr lang="en-US" sz="1400" b="1" dirty="0" err="1" smtClean="0">
                <a:solidFill>
                  <a:schemeClr val="tx1"/>
                </a:solidFill>
              </a:rPr>
              <a:t>Beamline</a:t>
            </a:r>
            <a:r>
              <a:rPr lang="en-US" sz="1400" b="1" dirty="0" smtClean="0">
                <a:solidFill>
                  <a:schemeClr val="tx1"/>
                </a:solidFill>
              </a:rPr>
              <a:t>  in Hall 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64716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0.02 &lt;  Q</a:t>
            </a:r>
            <a:r>
              <a:rPr lang="en-US" baseline="30000" dirty="0" smtClean="0"/>
              <a:t>2</a:t>
            </a:r>
            <a:r>
              <a:rPr lang="en-US" dirty="0" smtClean="0"/>
              <a:t>  &lt;  0.30  GeV</a:t>
            </a:r>
            <a:r>
              <a:rPr lang="en-US" baseline="30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145356"/>
            <a:ext cx="13716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Jian</a:t>
            </a:r>
            <a:r>
              <a:rPr lang="en-US" sz="1400" dirty="0" smtClean="0">
                <a:solidFill>
                  <a:schemeClr val="tx2"/>
                </a:solidFill>
              </a:rPr>
              <a:t>-Ping  Chen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A. </a:t>
            </a:r>
            <a:r>
              <a:rPr lang="en-US" sz="1400" dirty="0" err="1" smtClean="0">
                <a:solidFill>
                  <a:schemeClr val="tx2"/>
                </a:solidFill>
              </a:rPr>
              <a:t>Camsonne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en-US" sz="1400" dirty="0" smtClean="0">
                <a:solidFill>
                  <a:schemeClr val="tx2"/>
                </a:solidFill>
              </a:rPr>
              <a:t>K. </a:t>
            </a:r>
            <a:r>
              <a:rPr lang="en-US" sz="1400" dirty="0" err="1" smtClean="0">
                <a:solidFill>
                  <a:schemeClr val="tx2"/>
                </a:solidFill>
              </a:rPr>
              <a:t>Slifer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en-US" sz="1400" dirty="0" smtClean="0">
                <a:solidFill>
                  <a:schemeClr val="tx2"/>
                </a:solidFill>
              </a:rPr>
              <a:t>D.  </a:t>
            </a:r>
            <a:r>
              <a:rPr lang="en-US" sz="1400" dirty="0" err="1" smtClean="0">
                <a:solidFill>
                  <a:schemeClr val="tx2"/>
                </a:solidFill>
              </a:rPr>
              <a:t>Crabb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R.  Gilman</a:t>
            </a: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G. Ron</a:t>
            </a: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D.  Day</a:t>
            </a: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A. </a:t>
            </a:r>
            <a:r>
              <a:rPr lang="en-US" sz="1400" dirty="0" err="1" smtClean="0">
                <a:solidFill>
                  <a:schemeClr val="tx2"/>
                </a:solidFill>
              </a:rPr>
              <a:t>Sarty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J.  Arrington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9120" y="5282424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 smtClean="0"/>
          </a:p>
          <a:p>
            <a:endParaRPr lang="en-US" baseline="30000" dirty="0" smtClean="0"/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Chicane  Magnets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Septum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Low-current  Monitors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Local  Beam  dump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</a:t>
            </a:r>
            <a:r>
              <a:rPr lang="en-US" sz="1200" dirty="0" smtClean="0"/>
              <a:t>Slow Raster</a:t>
            </a:r>
            <a:endParaRPr lang="en-US" sz="1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tal G2p install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319" b="15319"/>
          <a:stretch>
            <a:fillRect/>
          </a:stretch>
        </p:blipFill>
        <p:spPr>
          <a:xfrm>
            <a:off x="0" y="2512846"/>
            <a:ext cx="9144000" cy="4333875"/>
          </a:xfrm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542415" y="2827422"/>
            <a:ext cx="2317730" cy="523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en-US" dirty="0"/>
              <a:t>New Beam Diagnostics</a:t>
            </a:r>
          </a:p>
          <a:p>
            <a:pPr algn="ctr"/>
            <a:r>
              <a:rPr lang="en-US" sz="1000" dirty="0"/>
              <a:t>(</a:t>
            </a:r>
            <a:r>
              <a:rPr lang="en-US" sz="1000" dirty="0" err="1"/>
              <a:t>BPM,BCM,Harps,Tungsten</a:t>
            </a:r>
            <a:r>
              <a:rPr lang="en-US" sz="1000" dirty="0"/>
              <a:t> </a:t>
            </a:r>
            <a:r>
              <a:rPr lang="en-US" sz="1000" dirty="0" err="1"/>
              <a:t>Calo</a:t>
            </a:r>
            <a:r>
              <a:rPr lang="en-US" sz="1000" dirty="0"/>
              <a:t>)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882172" y="3189622"/>
            <a:ext cx="926517" cy="369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en-US"/>
              <a:t>Chicane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8116" y="6316579"/>
            <a:ext cx="1673387" cy="369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en-US"/>
              <a:t>Polarized Target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43194" y="6316579"/>
            <a:ext cx="1287192" cy="369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en-US"/>
              <a:t>Local Dump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1670590" y="2545431"/>
            <a:ext cx="711393" cy="369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en-US"/>
              <a:t>Septa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937001" y="3561848"/>
            <a:ext cx="1304290" cy="103271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965575" y="4022984"/>
            <a:ext cx="1219451" cy="29718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142641" y="4923540"/>
            <a:ext cx="1832309" cy="95377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416" idx="2"/>
          </p:cNvCxnSpPr>
          <p:nvPr/>
        </p:nvCxnSpPr>
        <p:spPr>
          <a:xfrm>
            <a:off x="2026287" y="2914755"/>
            <a:ext cx="146683" cy="166977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91111" y="5146199"/>
            <a:ext cx="1798470" cy="54229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2" name="TextBox 10"/>
          <p:cNvSpPr txBox="1">
            <a:spLocks noChangeArrowheads="1"/>
          </p:cNvSpPr>
          <p:nvPr/>
        </p:nvSpPr>
        <p:spPr bwMode="auto">
          <a:xfrm>
            <a:off x="595745" y="159320"/>
            <a:ext cx="2939185" cy="51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2900" u="sng" dirty="0" smtClean="0"/>
              <a:t>g2p  /  </a:t>
            </a:r>
            <a:r>
              <a:rPr lang="en-US" sz="2900" u="sng" dirty="0" err="1" smtClean="0"/>
              <a:t>Gep</a:t>
            </a:r>
            <a:r>
              <a:rPr lang="en-US" sz="2900" u="sng" dirty="0" smtClean="0"/>
              <a:t>  (cont) </a:t>
            </a:r>
            <a:endParaRPr lang="en-US" sz="29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671935"/>
            <a:ext cx="731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Students: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University of New Hampshire                                     University of  Virginia</a:t>
            </a:r>
          </a:p>
          <a:p>
            <a:r>
              <a:rPr lang="en-US" sz="1400" dirty="0" smtClean="0"/>
              <a:t>		Toby </a:t>
            </a:r>
            <a:r>
              <a:rPr lang="en-US" sz="1400" dirty="0" err="1" smtClean="0"/>
              <a:t>Badman</a:t>
            </a:r>
            <a:r>
              <a:rPr lang="en-US" sz="1400" dirty="0" smtClean="0"/>
              <a:t>			Chao </a:t>
            </a:r>
            <a:r>
              <a:rPr lang="en-US" sz="1400" dirty="0" err="1" smtClean="0"/>
              <a:t>Gu</a:t>
            </a:r>
            <a:endParaRPr lang="en-US" sz="1400" dirty="0" smtClean="0"/>
          </a:p>
          <a:p>
            <a:r>
              <a:rPr lang="en-US" sz="1400" dirty="0" smtClean="0"/>
              <a:t>		Ryan </a:t>
            </a:r>
            <a:r>
              <a:rPr lang="en-US" sz="1400" dirty="0" err="1" smtClean="0"/>
              <a:t>Zielinksi</a:t>
            </a:r>
            <a:r>
              <a:rPr lang="en-US" sz="1400" dirty="0" smtClean="0"/>
              <a:t>			</a:t>
            </a:r>
            <a:r>
              <a:rPr lang="en-US" sz="1400" dirty="0" err="1" smtClean="0"/>
              <a:t>Jie</a:t>
            </a:r>
            <a:r>
              <a:rPr lang="en-US" sz="1400" dirty="0" smtClean="0"/>
              <a:t> Lieu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College of William and Mary                                        Duke University</a:t>
            </a:r>
          </a:p>
          <a:p>
            <a:r>
              <a:rPr lang="en-US" sz="1400" dirty="0" smtClean="0"/>
              <a:t>		Melissa Cummings			Min Huang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University of Science and Technology of China 	Hebrew University of Jerusalem</a:t>
            </a:r>
          </a:p>
          <a:p>
            <a:r>
              <a:rPr lang="en-US" sz="1400" dirty="0" smtClean="0"/>
              <a:t>		</a:t>
            </a:r>
            <a:r>
              <a:rPr lang="en-US" sz="1400" dirty="0" err="1" smtClean="0"/>
              <a:t>Pengjia</a:t>
            </a:r>
            <a:r>
              <a:rPr lang="en-US" sz="1400" dirty="0" smtClean="0"/>
              <a:t> Zhu				Moshe Friedman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228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60%  of  data  collected,  but  no “septum-out” (higher Q</a:t>
            </a:r>
            <a:r>
              <a:rPr lang="en-US" sz="1600" b="1" baseline="30000" dirty="0" smtClean="0">
                <a:solidFill>
                  <a:srgbClr val="00B0F0"/>
                </a:solidFill>
              </a:rPr>
              <a:t>2</a:t>
            </a:r>
            <a:r>
              <a:rPr lang="en-US" sz="1600" b="1" dirty="0" smtClean="0">
                <a:solidFill>
                  <a:srgbClr val="00B0F0"/>
                </a:solidFill>
              </a:rPr>
              <a:t>)  running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3" descr="Moller_from_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025" y="2337516"/>
            <a:ext cx="2462642" cy="15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42137" y="547468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1671285" y="139521"/>
            <a:ext cx="4168809" cy="6858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 year  view  of   Hall  A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467215" y="5495859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81692" y="546882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8" name="TextBox 7"/>
          <p:cNvSpPr txBox="1">
            <a:spLocks noChangeArrowheads="1"/>
          </p:cNvSpPr>
          <p:nvPr/>
        </p:nvSpPr>
        <p:spPr bwMode="auto">
          <a:xfrm>
            <a:off x="1181692" y="5502816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47123" name="TextBox 12"/>
          <p:cNvSpPr txBox="1">
            <a:spLocks noChangeArrowheads="1"/>
          </p:cNvSpPr>
          <p:nvPr/>
        </p:nvSpPr>
        <p:spPr bwMode="auto">
          <a:xfrm>
            <a:off x="6986690" y="5489509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2017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00920" y="3111216"/>
            <a:ext cx="1082384" cy="129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14800" y="2438400"/>
            <a:ext cx="990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2438400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944792" y="3764928"/>
            <a:ext cx="1532208" cy="140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2" name="TextBox 43"/>
          <p:cNvSpPr txBox="1">
            <a:spLocks noChangeArrowheads="1"/>
          </p:cNvSpPr>
          <p:nvPr/>
        </p:nvSpPr>
        <p:spPr bwMode="auto">
          <a:xfrm>
            <a:off x="304800" y="2615484"/>
            <a:ext cx="101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g2p/</a:t>
            </a:r>
            <a:r>
              <a:rPr lang="en-US" dirty="0" err="1">
                <a:solidFill>
                  <a:srgbClr val="00B050"/>
                </a:solidFill>
              </a:rPr>
              <a:t>GEp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133" name="TextBox 44"/>
          <p:cNvSpPr txBox="1">
            <a:spLocks noChangeArrowheads="1"/>
          </p:cNvSpPr>
          <p:nvPr/>
        </p:nvSpPr>
        <p:spPr bwMode="auto">
          <a:xfrm>
            <a:off x="1257837" y="2500656"/>
            <a:ext cx="156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16 </a:t>
            </a:r>
            <a:r>
              <a:rPr lang="en-US" sz="1600" dirty="0">
                <a:solidFill>
                  <a:srgbClr val="C00000"/>
                </a:solidFill>
              </a:rPr>
              <a:t>mo.  Shutdown   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2712202" y="2620249"/>
            <a:ext cx="1426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Early </a:t>
            </a:r>
            <a:r>
              <a:rPr lang="en-US" dirty="0" smtClean="0">
                <a:solidFill>
                  <a:srgbClr val="00B050"/>
                </a:solidFill>
              </a:rPr>
              <a:t> 12 </a:t>
            </a:r>
            <a:r>
              <a:rPr lang="en-US" dirty="0" err="1" smtClean="0">
                <a:solidFill>
                  <a:srgbClr val="00B050"/>
                </a:solidFill>
              </a:rPr>
              <a:t>GeV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Experiments</a:t>
            </a: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2372190" y="3443990"/>
            <a:ext cx="180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12 </a:t>
            </a:r>
            <a:r>
              <a:rPr lang="en-US" dirty="0" err="1" smtClean="0">
                <a:solidFill>
                  <a:srgbClr val="0070C0"/>
                </a:solidFill>
              </a:rPr>
              <a:t>GeV</a:t>
            </a:r>
            <a:r>
              <a:rPr lang="en-US" dirty="0" smtClean="0">
                <a:solidFill>
                  <a:srgbClr val="0070C0"/>
                </a:solidFill>
              </a:rPr>
              <a:t> Commissioning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7137" name="TextBox 48"/>
          <p:cNvSpPr txBox="1">
            <a:spLocks noChangeArrowheads="1"/>
          </p:cNvSpPr>
          <p:nvPr/>
        </p:nvSpPr>
        <p:spPr bwMode="auto">
          <a:xfrm>
            <a:off x="4572000" y="243840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SuperBigbite</a:t>
            </a:r>
            <a:r>
              <a:rPr lang="en-US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47138" name="TextBox 49"/>
          <p:cNvSpPr txBox="1">
            <a:spLocks noChangeArrowheads="1"/>
          </p:cNvSpPr>
          <p:nvPr/>
        </p:nvSpPr>
        <p:spPr bwMode="auto">
          <a:xfrm>
            <a:off x="4800600" y="3371049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MOLLER  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7139" name="TextBox 50"/>
          <p:cNvSpPr txBox="1">
            <a:spLocks noChangeArrowheads="1"/>
          </p:cNvSpPr>
          <p:nvPr/>
        </p:nvSpPr>
        <p:spPr bwMode="auto">
          <a:xfrm>
            <a:off x="5715000" y="483058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SOLID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369188" y="3776648"/>
            <a:ext cx="1143000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65116" y="4619472"/>
            <a:ext cx="0" cy="60373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072788" y="2957856"/>
            <a:ext cx="1270612" cy="5253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52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1588871" cy="10380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 descr="NP-logo-Nl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3" descr="arms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32" y="56272"/>
            <a:ext cx="1905000" cy="1270000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 l="3403" t="14978" r="1875" b="4770"/>
          <a:stretch>
            <a:fillRect/>
          </a:stretch>
        </p:blipFill>
        <p:spPr bwMode="auto">
          <a:xfrm>
            <a:off x="6809548" y="3817624"/>
            <a:ext cx="2159388" cy="186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cxnSp>
        <p:nvCxnSpPr>
          <p:cNvPr id="60" name="Straight Connector 59"/>
          <p:cNvCxnSpPr/>
          <p:nvPr/>
        </p:nvCxnSpPr>
        <p:spPr>
          <a:xfrm>
            <a:off x="5086636" y="4800600"/>
            <a:ext cx="17526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33540" y="4800600"/>
            <a:ext cx="17526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386" y="381000"/>
            <a:ext cx="2457164" cy="1910860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Connector 69"/>
          <p:cNvCxnSpPr/>
          <p:nvPr/>
        </p:nvCxnSpPr>
        <p:spPr>
          <a:xfrm>
            <a:off x="2511068" y="2957856"/>
            <a:ext cx="1066800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895628" y="546882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45908" y="5466472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1889768" y="5502816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2657628" y="5502816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345776" y="5472332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073780" y="546882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21" name="TextBox 10"/>
          <p:cNvSpPr txBox="1">
            <a:spLocks noChangeArrowheads="1"/>
          </p:cNvSpPr>
          <p:nvPr/>
        </p:nvSpPr>
        <p:spPr bwMode="auto">
          <a:xfrm>
            <a:off x="3363356" y="5488748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47122" name="TextBox 11"/>
          <p:cNvSpPr txBox="1">
            <a:spLocks noChangeArrowheads="1"/>
          </p:cNvSpPr>
          <p:nvPr/>
        </p:nvSpPr>
        <p:spPr bwMode="auto">
          <a:xfrm>
            <a:off x="4083152" y="5488748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763092" y="546882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05164" y="547468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190964" y="5477028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8896" y="547468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38764" y="546882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4800600" y="5488748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5520396" y="5480540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6236680" y="5488748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6976404" y="5502816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80" name="TextBox 13"/>
          <p:cNvSpPr txBox="1">
            <a:spLocks noChangeArrowheads="1"/>
          </p:cNvSpPr>
          <p:nvPr/>
        </p:nvSpPr>
        <p:spPr bwMode="auto">
          <a:xfrm>
            <a:off x="7670412" y="5488748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29064" y="50878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fiscal year</a:t>
            </a:r>
            <a:endParaRPr lang="en-US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4648200" y="2438400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39575" y="79013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GeV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Planning   Committee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09800" y="1080868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Ron Gilman (chair),   Javier Gomez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Douglas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Higinbotham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Charles Hyde</a:t>
            </a:r>
          </a:p>
          <a:p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Nilanga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Liyanage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Kent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Paschke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48"/>
          <p:cNvSpPr txBox="1">
            <a:spLocks noChangeArrowheads="1"/>
          </p:cNvSpPr>
          <p:nvPr/>
        </p:nvSpPr>
        <p:spPr bwMode="auto">
          <a:xfrm>
            <a:off x="7030923" y="1830948"/>
            <a:ext cx="118056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SuperBigbite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3" name="TextBox 49"/>
          <p:cNvSpPr txBox="1">
            <a:spLocks noChangeArrowheads="1"/>
          </p:cNvSpPr>
          <p:nvPr/>
        </p:nvSpPr>
        <p:spPr bwMode="auto">
          <a:xfrm>
            <a:off x="7809962" y="2336442"/>
            <a:ext cx="850005" cy="3077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MOLLER  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84" name="Right Brace 83"/>
          <p:cNvSpPr/>
          <p:nvPr/>
        </p:nvSpPr>
        <p:spPr>
          <a:xfrm rot="16200000">
            <a:off x="2978670" y="976110"/>
            <a:ext cx="381000" cy="2133600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49"/>
          <p:cNvSpPr txBox="1">
            <a:spLocks noChangeArrowheads="1"/>
          </p:cNvSpPr>
          <p:nvPr/>
        </p:nvSpPr>
        <p:spPr bwMode="auto">
          <a:xfrm>
            <a:off x="4572000" y="4038600"/>
            <a:ext cx="1315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--  Tritium --</a:t>
            </a:r>
            <a:r>
              <a:rPr lang="en-US" sz="1400" dirty="0" smtClean="0">
                <a:solidFill>
                  <a:srgbClr val="002060"/>
                </a:solidFill>
              </a:rPr>
              <a:t>  </a:t>
            </a:r>
            <a:endParaRPr lang="en-US" sz="14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494020" y="3120544"/>
            <a:ext cx="869430" cy="36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14600" y="5164110"/>
            <a:ext cx="836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~Feb 2014</a:t>
            </a:r>
            <a:endParaRPr lang="en-US" sz="1200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2514600" y="3778770"/>
            <a:ext cx="869430" cy="3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1524000" y="4263154"/>
            <a:ext cx="2396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Physics Beam  </a:t>
            </a:r>
            <a:r>
              <a:rPr lang="en-US" dirty="0">
                <a:solidFill>
                  <a:srgbClr val="FF6600"/>
                </a:solidFill>
              </a:rPr>
              <a:t>to  Hall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85305" y="53340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562600" cy="8080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Preliminary   Plans   for </a:t>
            </a:r>
            <a:b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Early    Beam    in    Hall   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63435" y="2479950"/>
            <a:ext cx="1905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29400" y="3733800"/>
            <a:ext cx="2473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44"/>
          <p:cNvSpPr txBox="1">
            <a:spLocks noChangeArrowheads="1"/>
          </p:cNvSpPr>
          <p:nvPr/>
        </p:nvSpPr>
        <p:spPr bwMode="auto">
          <a:xfrm>
            <a:off x="304800" y="179415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16 </a:t>
            </a:r>
            <a:r>
              <a:rPr lang="en-US" dirty="0">
                <a:solidFill>
                  <a:srgbClr val="C00000"/>
                </a:solidFill>
              </a:rPr>
              <a:t>mo.  Shutdown   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4495800" y="1932705"/>
            <a:ext cx="2269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Early   Experiments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1905000" y="180801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12 </a:t>
            </a:r>
            <a:r>
              <a:rPr lang="en-US" dirty="0" err="1" smtClean="0">
                <a:solidFill>
                  <a:srgbClr val="00B050"/>
                </a:solidFill>
              </a:rPr>
              <a:t>GeV</a:t>
            </a:r>
            <a:r>
              <a:rPr lang="en-US" dirty="0" smtClean="0">
                <a:solidFill>
                  <a:srgbClr val="00B050"/>
                </a:solidFill>
              </a:rPr>
              <a:t> Commissioning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137" name="TextBox 48"/>
          <p:cNvSpPr txBox="1">
            <a:spLocks noChangeArrowheads="1"/>
          </p:cNvSpPr>
          <p:nvPr/>
        </p:nvSpPr>
        <p:spPr bwMode="auto">
          <a:xfrm>
            <a:off x="5334000" y="41910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SuperBigbite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183115" y="4800602"/>
            <a:ext cx="0" cy="53339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1084974" y="4763092"/>
            <a:ext cx="2219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Beam  1</a:t>
            </a:r>
            <a:r>
              <a:rPr lang="en-US" baseline="30000" dirty="0">
                <a:solidFill>
                  <a:srgbClr val="FF6600"/>
                </a:solidFill>
              </a:rPr>
              <a:t>st</a:t>
            </a:r>
            <a:r>
              <a:rPr lang="en-US" dirty="0">
                <a:solidFill>
                  <a:srgbClr val="FF6600"/>
                </a:solidFill>
              </a:rPr>
              <a:t>  </a:t>
            </a:r>
            <a:r>
              <a:rPr lang="en-US" dirty="0" smtClean="0">
                <a:solidFill>
                  <a:srgbClr val="FF6600"/>
                </a:solidFill>
              </a:rPr>
              <a:t>    </a:t>
            </a:r>
            <a:r>
              <a:rPr lang="en-US" dirty="0">
                <a:solidFill>
                  <a:srgbClr val="FF6600"/>
                </a:solidFill>
              </a:rPr>
              <a:t>to  Hall A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876800" y="2479950"/>
            <a:ext cx="1676400" cy="0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 descr="NP-logo-Nl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3" descr="arm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7090" y="96980"/>
            <a:ext cx="2514600" cy="1676400"/>
          </a:xfrm>
          <a:prstGeom prst="rect">
            <a:avLst/>
          </a:prstGeom>
          <a:noFill/>
        </p:spPr>
      </p:pic>
      <p:pic>
        <p:nvPicPr>
          <p:cNvPr id="61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120" y="3830785"/>
            <a:ext cx="1757077" cy="1447800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598964" y="6538797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Michaels,  Hall 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52400" y="2479950"/>
            <a:ext cx="167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0000" y="2479950"/>
            <a:ext cx="1600200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4170220" y="535478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2015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0775" y="5327075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415630" y="537556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2013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75513" y="53340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35725" y="53270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562595" y="53270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TextBox 8"/>
          <p:cNvSpPr txBox="1">
            <a:spLocks noChangeArrowheads="1"/>
          </p:cNvSpPr>
          <p:nvPr/>
        </p:nvSpPr>
        <p:spPr bwMode="auto">
          <a:xfrm>
            <a:off x="5888185" y="535478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2016</a:t>
            </a:r>
            <a:endParaRPr lang="en-US" dirty="0"/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2209800" y="536864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2014</a:t>
            </a:r>
            <a:endParaRPr lang="en-US" dirty="0"/>
          </a:p>
        </p:txBody>
      </p:sp>
      <p:sp>
        <p:nvSpPr>
          <p:cNvPr id="76" name="TextBox 8"/>
          <p:cNvSpPr txBox="1">
            <a:spLocks noChangeArrowheads="1"/>
          </p:cNvSpPr>
          <p:nvPr/>
        </p:nvSpPr>
        <p:spPr bwMode="auto">
          <a:xfrm>
            <a:off x="7696200" y="534786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2017</a:t>
            </a:r>
            <a:endParaRPr lang="en-US" dirty="0"/>
          </a:p>
        </p:txBody>
      </p:sp>
      <p:sp>
        <p:nvSpPr>
          <p:cNvPr id="80" name="TextBox 48"/>
          <p:cNvSpPr txBox="1">
            <a:spLocks noChangeArrowheads="1"/>
          </p:cNvSpPr>
          <p:nvPr/>
        </p:nvSpPr>
        <p:spPr bwMode="auto">
          <a:xfrm>
            <a:off x="7204365" y="302029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SBS  Experiments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1" name="TextBox 48"/>
          <p:cNvSpPr txBox="1">
            <a:spLocks noChangeArrowheads="1"/>
          </p:cNvSpPr>
          <p:nvPr/>
        </p:nvSpPr>
        <p:spPr bwMode="auto">
          <a:xfrm>
            <a:off x="2514600" y="374072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SBS Project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2" name="TextBox 47"/>
          <p:cNvSpPr txBox="1">
            <a:spLocks noChangeArrowheads="1"/>
          </p:cNvSpPr>
          <p:nvPr/>
        </p:nvSpPr>
        <p:spPr bwMode="auto">
          <a:xfrm>
            <a:off x="1759519" y="2563075"/>
            <a:ext cx="194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APEX  </a:t>
            </a:r>
            <a:r>
              <a:rPr lang="en-US" sz="1400" dirty="0" smtClean="0">
                <a:solidFill>
                  <a:srgbClr val="00B050"/>
                </a:solidFill>
              </a:rPr>
              <a:t>and/or </a:t>
            </a:r>
            <a:r>
              <a:rPr lang="en-US" dirty="0" smtClean="0">
                <a:solidFill>
                  <a:srgbClr val="00B050"/>
                </a:solidFill>
              </a:rPr>
              <a:t> PREX  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6172200" y="2479950"/>
            <a:ext cx="1600200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4779820" y="2528440"/>
            <a:ext cx="16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A1n   /   DVCS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99" name="TextBox 56"/>
          <p:cNvSpPr txBox="1">
            <a:spLocks noChangeArrowheads="1"/>
          </p:cNvSpPr>
          <p:nvPr/>
        </p:nvSpPr>
        <p:spPr bwMode="auto">
          <a:xfrm>
            <a:off x="3657600" y="440575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 </a:t>
            </a:r>
            <a:r>
              <a:rPr lang="en-US" dirty="0" err="1" smtClean="0">
                <a:solidFill>
                  <a:srgbClr val="FF6600"/>
                </a:solidFill>
              </a:rPr>
              <a:t>GeV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191000" y="4800600"/>
            <a:ext cx="0" cy="53339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Dark Matter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30235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Neutron Skin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1658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Neutron Spin</a:t>
            </a:r>
          </a:p>
          <a:p>
            <a:r>
              <a:rPr lang="en-US" sz="1400" dirty="0" smtClean="0"/>
              <a:t>Structure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687285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Deeply Virtual Compton </a:t>
            </a:r>
            <a:r>
              <a:rPr lang="en-US" sz="1400" dirty="0" err="1" smtClean="0"/>
              <a:t>Scatt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273640" y="325582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EM  Form  Factors </a:t>
            </a:r>
          </a:p>
          <a:p>
            <a:r>
              <a:rPr lang="en-US" sz="1400" dirty="0" smtClean="0"/>
              <a:t>at  high  Q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3482924" y="1143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Decisions (soon)   </a:t>
            </a:r>
            <a:r>
              <a:rPr lang="en-US" dirty="0" smtClean="0">
                <a:sym typeface="Wingdings" pitchFamily="2" charset="2"/>
              </a:rPr>
              <a:t>   affects  FY13 budget (this Oct)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856" y="3100760"/>
            <a:ext cx="1981200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Projects</a:t>
            </a:r>
            <a:r>
              <a:rPr lang="en-US" dirty="0" smtClean="0"/>
              <a:t>:   </a:t>
            </a:r>
            <a:r>
              <a:rPr lang="en-US" sz="1400" dirty="0" smtClean="0"/>
              <a:t>1.   </a:t>
            </a:r>
            <a:r>
              <a:rPr lang="en-US" sz="1400" dirty="0" err="1" smtClean="0"/>
              <a:t>Moller</a:t>
            </a:r>
            <a:r>
              <a:rPr lang="en-US" sz="1400" dirty="0" smtClean="0"/>
              <a:t> </a:t>
            </a:r>
            <a:r>
              <a:rPr lang="en-US" sz="1400" dirty="0" err="1" smtClean="0"/>
              <a:t>pol</a:t>
            </a:r>
            <a:r>
              <a:rPr lang="en-US" sz="1400" dirty="0" smtClean="0"/>
              <a:t> (J. Gomez)</a:t>
            </a:r>
          </a:p>
          <a:p>
            <a:r>
              <a:rPr lang="en-US" sz="1400" dirty="0" smtClean="0"/>
              <a:t>  </a:t>
            </a:r>
          </a:p>
          <a:p>
            <a:pPr marL="342900" indent="-342900"/>
            <a:r>
              <a:rPr lang="en-US" sz="1400" dirty="0" smtClean="0"/>
              <a:t>2.  Compton </a:t>
            </a:r>
            <a:r>
              <a:rPr lang="en-US" sz="1400" dirty="0" err="1" smtClean="0"/>
              <a:t>pol</a:t>
            </a:r>
            <a:r>
              <a:rPr lang="en-US" sz="1400" dirty="0" smtClean="0"/>
              <a:t> </a:t>
            </a:r>
          </a:p>
          <a:p>
            <a:pPr marL="342900" indent="-342900"/>
            <a:r>
              <a:rPr lang="en-US" sz="1400" dirty="0" smtClean="0"/>
              <a:t>        (S. Nanda)  </a:t>
            </a:r>
          </a:p>
          <a:p>
            <a:pPr marL="342900" indent="-342900"/>
            <a:r>
              <a:rPr lang="en-US" sz="1400" dirty="0" smtClean="0"/>
              <a:t>3. Energy </a:t>
            </a:r>
            <a:r>
              <a:rPr lang="en-US" sz="1400" dirty="0" err="1" smtClean="0"/>
              <a:t>Meas.Upgrade</a:t>
            </a:r>
            <a:r>
              <a:rPr lang="en-US" sz="1400" dirty="0" smtClean="0"/>
              <a:t> (D. </a:t>
            </a:r>
            <a:r>
              <a:rPr lang="en-US" sz="1400" dirty="0" err="1" smtClean="0"/>
              <a:t>Higinbotham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733800"/>
            <a:ext cx="5763490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408" y="3733800"/>
            <a:ext cx="19050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5676" y="274789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 Ban 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Parity Violating Electron Scattering Measurements of Neutron Densities  </a:t>
            </a:r>
            <a:r>
              <a:rPr lang="en-US" sz="1400" b="1" dirty="0" smtClean="0">
                <a:solidFill>
                  <a:schemeClr val="accent2"/>
                </a:solidFill>
              </a:rPr>
              <a:t>J. Phys. </a:t>
            </a:r>
          </a:p>
          <a:p>
            <a:r>
              <a:rPr lang="en-US" sz="1400" b="1" dirty="0" smtClean="0">
                <a:solidFill>
                  <a:schemeClr val="accent2"/>
                </a:solidFill>
              </a:rPr>
              <a:t>G39 014104 , 2012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9404" y="1974176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</a:t>
            </a:r>
            <a:r>
              <a:rPr lang="en-US" sz="1400" dirty="0" smtClean="0"/>
              <a:t>S. </a:t>
            </a:r>
            <a:r>
              <a:rPr lang="en-US" sz="1400" dirty="0" err="1" smtClean="0"/>
              <a:t>Abrahamyan</a:t>
            </a:r>
            <a:r>
              <a:rPr lang="en-US" sz="1400" dirty="0" smtClean="0"/>
              <a:t>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Neutron Radius of  208Pb  (PREX)  </a:t>
            </a:r>
            <a:r>
              <a:rPr lang="en-US" sz="1400" b="1" dirty="0" smtClean="0">
                <a:solidFill>
                  <a:schemeClr val="accent2"/>
                </a:solidFill>
              </a:rPr>
              <a:t> PRL 108 (2012) 112502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917" y="2389173"/>
            <a:ext cx="8001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</a:t>
            </a:r>
            <a:r>
              <a:rPr lang="en-US" sz="1400" dirty="0" smtClean="0"/>
              <a:t>C.J. Horowitz,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Weak Charge Form Factor and Radius of  208Pb  (PREX)  </a:t>
            </a:r>
            <a:r>
              <a:rPr lang="en-US" sz="1400" b="1" dirty="0" smtClean="0">
                <a:solidFill>
                  <a:schemeClr val="accent2"/>
                </a:solidFill>
              </a:rPr>
              <a:t> PRC C85 (2012) 032501.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613" y="1328232"/>
            <a:ext cx="8664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</a:t>
            </a:r>
            <a:r>
              <a:rPr lang="en-US" sz="1400" dirty="0" smtClean="0"/>
              <a:t>H. </a:t>
            </a:r>
            <a:r>
              <a:rPr lang="en-US" sz="1400" dirty="0" err="1" smtClean="0"/>
              <a:t>Fonvielle</a:t>
            </a:r>
            <a:r>
              <a:rPr lang="en-US" sz="1400" dirty="0" smtClean="0"/>
              <a:t>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Virtual Compton Scattering and Generalized </a:t>
            </a:r>
            <a:r>
              <a:rPr lang="en-US" sz="1400" b="1" dirty="0" err="1" smtClean="0"/>
              <a:t>Polarizabilities</a:t>
            </a:r>
            <a:r>
              <a:rPr lang="en-US" sz="1400" b="1" dirty="0" smtClean="0"/>
              <a:t> of the Proton at</a:t>
            </a:r>
          </a:p>
          <a:p>
            <a:r>
              <a:rPr lang="en-US" sz="1400" b="1" dirty="0" smtClean="0"/>
              <a:t>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= 0.92 and 1.76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 </a:t>
            </a:r>
            <a:r>
              <a:rPr lang="en-US" sz="1400" b="1" dirty="0" smtClean="0">
                <a:solidFill>
                  <a:schemeClr val="accent2"/>
                </a:solidFill>
              </a:rPr>
              <a:t>  arXiv:1205.3387 [</a:t>
            </a:r>
            <a:r>
              <a:rPr lang="en-US" sz="1400" b="1" dirty="0" err="1" smtClean="0">
                <a:solidFill>
                  <a:schemeClr val="accent2"/>
                </a:solidFill>
              </a:rPr>
              <a:t>nucl</a:t>
            </a:r>
            <a:r>
              <a:rPr lang="en-US" sz="1400" b="1" dirty="0" smtClean="0">
                <a:solidFill>
                  <a:schemeClr val="accent2"/>
                </a:solidFill>
              </a:rPr>
              <a:t>-ex]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5604" y="336570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N. </a:t>
            </a:r>
            <a:r>
              <a:rPr lang="en-US" sz="1400" dirty="0" err="1" smtClean="0"/>
              <a:t>Fomin</a:t>
            </a:r>
            <a:r>
              <a:rPr lang="en-US" sz="1400" dirty="0" smtClean="0"/>
              <a:t> 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New measurements of high-momentum nucleons and short-range structures in nuclei      </a:t>
            </a:r>
            <a:r>
              <a:rPr lang="en-US" sz="1400" b="1" dirty="0" smtClean="0">
                <a:solidFill>
                  <a:schemeClr val="accent2"/>
                </a:solidFill>
              </a:rPr>
              <a:t>PRL 108  (2012) 092502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9672" y="397530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Z. Ahmed 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New  Precision Limit on the Strange vector Form Factors of the Proton      </a:t>
            </a:r>
            <a:r>
              <a:rPr lang="en-US" sz="1400" b="1" dirty="0" smtClean="0">
                <a:solidFill>
                  <a:schemeClr val="accent2"/>
                </a:solidFill>
              </a:rPr>
              <a:t>PRL 108  (2012) 102001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5676" y="4562628"/>
            <a:ext cx="812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  Huang</a:t>
            </a:r>
            <a:r>
              <a:rPr lang="en-US" sz="1400" b="1" dirty="0" smtClean="0"/>
              <a:t>,  </a:t>
            </a:r>
            <a:r>
              <a:rPr lang="en-US" sz="1400" i="1" dirty="0" smtClean="0"/>
              <a:t>et.al.</a:t>
            </a:r>
            <a:r>
              <a:rPr lang="en-US" sz="1400" b="1" dirty="0" smtClean="0"/>
              <a:t>  Beam-Target Double Spin Asymmetry A_LT in Charged </a:t>
            </a:r>
            <a:r>
              <a:rPr lang="en-US" sz="1400" b="1" dirty="0" err="1" smtClean="0"/>
              <a:t>Pion</a:t>
            </a:r>
            <a:r>
              <a:rPr lang="en-US" sz="1400" b="1" dirty="0" smtClean="0"/>
              <a:t> Production from Deep Inelastic Scattering on a Transversely Polarized He-3 Target at 1.4 &lt;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&lt;2.7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.   </a:t>
            </a:r>
            <a:r>
              <a:rPr lang="en-US" sz="1400" b="1" dirty="0" smtClean="0">
                <a:solidFill>
                  <a:schemeClr val="accent2"/>
                </a:solidFill>
              </a:rPr>
              <a:t>PRL 108 (2012) 052001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1608" y="5146440"/>
            <a:ext cx="78486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A.J.R. Puckett, </a:t>
            </a:r>
            <a:r>
              <a:rPr lang="en-US" sz="1400" i="1" dirty="0" smtClean="0"/>
              <a:t>et.al.</a:t>
            </a:r>
            <a:r>
              <a:rPr lang="en-US" sz="1400" dirty="0" smtClean="0"/>
              <a:t>, </a:t>
            </a:r>
            <a:r>
              <a:rPr lang="en-US" sz="1400" b="1" dirty="0" smtClean="0"/>
              <a:t>Reanalysis of Proton Form Factor Ratio Data at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=  4.0, 4.8, and 5.6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   </a:t>
            </a:r>
            <a:r>
              <a:rPr lang="en-US" sz="1400" b="1" dirty="0" smtClean="0">
                <a:solidFill>
                  <a:schemeClr val="accent2"/>
                </a:solidFill>
              </a:rPr>
              <a:t>PRC 85 (2012) 045203</a:t>
            </a:r>
            <a:endParaRPr lang="en-US" sz="1400" dirty="0" smtClean="0">
              <a:solidFill>
                <a:schemeClr val="accent2"/>
              </a:solidFill>
            </a:endParaRPr>
          </a:p>
          <a:p>
            <a:endParaRPr lang="en-US" sz="1400" dirty="0" smtClean="0">
              <a:solidFill>
                <a:schemeClr val="accent2"/>
              </a:solidFill>
            </a:endParaRPr>
          </a:p>
          <a:p>
            <a:endParaRPr lang="en-US" sz="1400" baseline="30000" dirty="0" smtClean="0">
              <a:solidFill>
                <a:schemeClr val="accent2"/>
              </a:solidFill>
            </a:endParaRPr>
          </a:p>
          <a:p>
            <a:endParaRPr lang="en-US" sz="1400" baseline="30000" dirty="0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9744" y="5790037"/>
            <a:ext cx="824952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M. Friend,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Upgraded photon detector with integrating readout </a:t>
            </a:r>
            <a:r>
              <a:rPr lang="en-US" sz="1400" b="1" dirty="0" smtClean="0">
                <a:solidFill>
                  <a:schemeClr val="accent2"/>
                </a:solidFill>
              </a:rPr>
              <a:t> NIM A676 (2012) 96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60248" y="13395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Hall A    Publications  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in  </a:t>
            </a:r>
            <a:r>
              <a:rPr lang="en-US" sz="2000" b="1" dirty="0" smtClean="0">
                <a:solidFill>
                  <a:srgbClr val="00B0F0"/>
                </a:solidFill>
              </a:rPr>
              <a:t>2012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40" y="465408"/>
            <a:ext cx="6858000" cy="4270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Hall A    Publications  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in  </a:t>
            </a:r>
            <a:r>
              <a:rPr lang="en-US" sz="2000" b="1" dirty="0" smtClean="0">
                <a:solidFill>
                  <a:srgbClr val="00B0F0"/>
                </a:solidFill>
              </a:rPr>
              <a:t>2011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197" y="1994679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  </a:t>
            </a:r>
            <a:r>
              <a:rPr lang="en-US" sz="1400" dirty="0" err="1" smtClean="0"/>
              <a:t>Abrahamyan</a:t>
            </a:r>
            <a:r>
              <a:rPr lang="en-US" sz="1400" dirty="0" smtClean="0"/>
              <a:t>, </a:t>
            </a:r>
            <a:r>
              <a:rPr lang="en-US" sz="1400" i="1" dirty="0" smtClean="0"/>
              <a:t>et.al. </a:t>
            </a:r>
            <a:r>
              <a:rPr lang="en-US" sz="1400" b="1" dirty="0" smtClean="0"/>
              <a:t>Search for new gauge boson in the  A‘  </a:t>
            </a:r>
            <a:r>
              <a:rPr lang="en-US" sz="1400" b="1" dirty="0" err="1" smtClean="0"/>
              <a:t>Expt</a:t>
            </a:r>
            <a:r>
              <a:rPr lang="en-US" sz="1400" b="1" dirty="0" smtClean="0"/>
              <a:t> (APEX).  </a:t>
            </a:r>
            <a:r>
              <a:rPr lang="en-US" sz="1400" b="1" dirty="0" smtClean="0">
                <a:solidFill>
                  <a:schemeClr val="accent2"/>
                </a:solidFill>
              </a:rPr>
              <a:t>Phys. Rev.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 107:191804, 2011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193" y="143842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X. </a:t>
            </a:r>
            <a:r>
              <a:rPr lang="en-US" sz="1400" dirty="0" err="1" smtClean="0"/>
              <a:t>Qian</a:t>
            </a:r>
            <a:r>
              <a:rPr lang="en-US" sz="1400" dirty="0" smtClean="0"/>
              <a:t>, </a:t>
            </a:r>
            <a:r>
              <a:rPr lang="en-US" sz="1400" i="1" dirty="0" smtClean="0"/>
              <a:t>et.al</a:t>
            </a:r>
            <a:r>
              <a:rPr lang="en-US" sz="1400" dirty="0" smtClean="0"/>
              <a:t>., </a:t>
            </a:r>
            <a:r>
              <a:rPr lang="en-US" sz="1400" b="1" dirty="0" smtClean="0"/>
              <a:t>Single Spin Asymmetries in Charged </a:t>
            </a:r>
            <a:r>
              <a:rPr lang="en-US" sz="1400" b="1" dirty="0" err="1" smtClean="0"/>
              <a:t>Pion</a:t>
            </a:r>
            <a:r>
              <a:rPr lang="en-US" sz="1400" b="1" dirty="0" smtClean="0"/>
              <a:t> Production from Semi-Inclusive Deep Inelastic Scattering on a Transversely Polarized  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He Target. </a:t>
            </a:r>
            <a:r>
              <a:rPr lang="en-US" sz="1400" b="1" dirty="0" smtClean="0">
                <a:solidFill>
                  <a:schemeClr val="accent2"/>
                </a:solidFill>
              </a:rPr>
              <a:t>Phys.Rev.Lett.107:072003,2011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413" y="2349039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G. Ron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Low 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measurements of the proton form factor ratio $</a:t>
            </a:r>
            <a:r>
              <a:rPr lang="en-US" sz="1400" b="1" dirty="0" err="1" smtClean="0"/>
              <a:t>mu_p</a:t>
            </a:r>
            <a:r>
              <a:rPr lang="en-US" sz="1400" b="1" dirty="0" smtClean="0"/>
              <a:t> G_E / G_M$.   </a:t>
            </a:r>
            <a:r>
              <a:rPr lang="en-US" sz="1400" b="1" dirty="0" smtClean="0">
                <a:solidFill>
                  <a:schemeClr val="accent2"/>
                </a:solidFill>
              </a:rPr>
              <a:t>PRC 84 (2011) 055204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755" y="4427322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 P. </a:t>
            </a:r>
            <a:r>
              <a:rPr lang="en-US" sz="1400" dirty="0" err="1" smtClean="0"/>
              <a:t>Malace</a:t>
            </a:r>
            <a:r>
              <a:rPr lang="en-US" sz="1400" dirty="0" smtClean="0"/>
              <a:t>, et.al</a:t>
            </a:r>
            <a:r>
              <a:rPr lang="en-US" sz="1400" b="1" dirty="0" smtClean="0"/>
              <a:t>.  A precise extraction of the induced polarization in the </a:t>
            </a:r>
            <a:r>
              <a:rPr lang="en-US" sz="1400" b="1" baseline="30000" dirty="0" smtClean="0"/>
              <a:t>4</a:t>
            </a:r>
            <a:r>
              <a:rPr lang="en-US" sz="1400" b="1" dirty="0" smtClean="0"/>
              <a:t>He(</a:t>
            </a:r>
            <a:r>
              <a:rPr lang="en-US" sz="1400" b="1" dirty="0" err="1" smtClean="0"/>
              <a:t>e,e'p</a:t>
            </a:r>
            <a:r>
              <a:rPr lang="en-US" sz="1400" b="1" dirty="0" smtClean="0"/>
              <a:t>)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H reaction </a:t>
            </a:r>
            <a:r>
              <a:rPr lang="en-US" sz="1400" b="1" dirty="0" smtClean="0">
                <a:solidFill>
                  <a:schemeClr val="accent2"/>
                </a:solidFill>
              </a:rPr>
              <a:t>Phys.Rev.Lett.106:052501,2011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548" y="5323670"/>
            <a:ext cx="6927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Fuchey</a:t>
            </a:r>
            <a:r>
              <a:rPr lang="en-US" sz="1400" dirty="0" smtClean="0"/>
              <a:t>, </a:t>
            </a:r>
            <a:r>
              <a:rPr lang="en-US" sz="1400" i="1" dirty="0" smtClean="0"/>
              <a:t>et.al.,  </a:t>
            </a:r>
            <a:r>
              <a:rPr lang="en-US" sz="1400" b="1" dirty="0" smtClean="0"/>
              <a:t>Exclusive Neutral </a:t>
            </a:r>
            <a:r>
              <a:rPr lang="en-US" sz="1400" b="1" dirty="0" err="1" smtClean="0"/>
              <a:t>Pion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Electroproduction</a:t>
            </a:r>
            <a:r>
              <a:rPr lang="en-US" sz="1400" b="1" dirty="0" smtClean="0"/>
              <a:t> in the Deeply Virtual Regime  </a:t>
            </a:r>
            <a:r>
              <a:rPr lang="en-US" sz="1400" b="1" dirty="0" smtClean="0">
                <a:solidFill>
                  <a:schemeClr val="accent2"/>
                </a:solidFill>
              </a:rPr>
              <a:t>Phys.Rev.C83:025201,2011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408" y="5905593"/>
            <a:ext cx="8664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 Glister,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Polarization </a:t>
            </a:r>
            <a:r>
              <a:rPr lang="en-US" sz="1400" b="1" dirty="0" err="1" smtClean="0"/>
              <a:t>Obs</a:t>
            </a:r>
            <a:r>
              <a:rPr lang="en-US" sz="1400" b="1" dirty="0" smtClean="0"/>
              <a:t> in Deuteron Photodisintegration below 360 </a:t>
            </a:r>
            <a:r>
              <a:rPr lang="en-US" sz="1400" b="1" dirty="0" err="1" smtClean="0"/>
              <a:t>MeV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Phys.Lett.B697:194-198,2011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3754" y="4945251"/>
            <a:ext cx="8700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G.D. Cates, </a:t>
            </a:r>
            <a:r>
              <a:rPr lang="en-US" sz="1400" i="1" dirty="0" smtClean="0"/>
              <a:t>et.al., </a:t>
            </a:r>
            <a:r>
              <a:rPr lang="en-US" sz="1400" b="1" dirty="0" smtClean="0"/>
              <a:t>Flavor decomposition of elastic nucleon E&amp;M form factors   </a:t>
            </a:r>
            <a:r>
              <a:rPr lang="en-US" sz="1400" b="1" dirty="0" smtClean="0">
                <a:solidFill>
                  <a:srgbClr val="C00000"/>
                </a:solidFill>
              </a:rPr>
              <a:t>Phys.Rev.Lett.106:252003,2011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413" y="3607188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X. Zhan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Proton Elastic FF Ratio at low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  </a:t>
            </a:r>
            <a:r>
              <a:rPr lang="en-US" sz="1400" b="1" dirty="0" smtClean="0">
                <a:solidFill>
                  <a:schemeClr val="accent2"/>
                </a:solidFill>
              </a:rPr>
              <a:t>Phys.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. B705 59 (2011)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481" y="3101924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L. B. </a:t>
            </a:r>
            <a:r>
              <a:rPr lang="en-US" sz="1400" dirty="0" err="1" smtClean="0"/>
              <a:t>Weinsten</a:t>
            </a:r>
            <a:r>
              <a:rPr lang="en-US" sz="1400" dirty="0" smtClean="0"/>
              <a:t>, </a:t>
            </a:r>
            <a:r>
              <a:rPr lang="en-US" sz="1400" i="1" dirty="0" smtClean="0"/>
              <a:t>et.al</a:t>
            </a:r>
            <a:r>
              <a:rPr lang="en-US" sz="1400" dirty="0" smtClean="0"/>
              <a:t>., </a:t>
            </a:r>
            <a:r>
              <a:rPr lang="en-US" sz="1400" b="1" dirty="0" smtClean="0"/>
              <a:t>Short Range Correlations and the EMC Effect   </a:t>
            </a:r>
            <a:r>
              <a:rPr lang="en-US" sz="1400" b="1" dirty="0" smtClean="0">
                <a:solidFill>
                  <a:schemeClr val="accent2"/>
                </a:solidFill>
              </a:rPr>
              <a:t>Phys. Rev.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. 106: 052301, 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3413" y="4068249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Meziane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Effects Beyond Born in Pol. Transf. Obs. </a:t>
            </a:r>
            <a:r>
              <a:rPr lang="en-US" sz="1400" b="1" dirty="0" err="1" smtClean="0"/>
              <a:t>ep</a:t>
            </a:r>
            <a:r>
              <a:rPr lang="en-US" sz="1400" b="1" dirty="0" smtClean="0"/>
              <a:t> Elastic   </a:t>
            </a:r>
            <a:r>
              <a:rPr lang="en-US" sz="1400" b="1" dirty="0" smtClean="0">
                <a:solidFill>
                  <a:schemeClr val="accent2"/>
                </a:solidFill>
              </a:rPr>
              <a:t>Phys. Rev.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 106. 132501, 2011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26670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 Arrington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Short-Range Nucleon-Nucleon Correlations   </a:t>
            </a:r>
            <a:r>
              <a:rPr lang="en-US" sz="1400" b="1" dirty="0" smtClean="0">
                <a:solidFill>
                  <a:schemeClr val="accent2"/>
                </a:solidFill>
              </a:rPr>
              <a:t>arXiv:1104.1196 [</a:t>
            </a:r>
            <a:r>
              <a:rPr lang="en-US" sz="1400" b="1" dirty="0" err="1" smtClean="0">
                <a:solidFill>
                  <a:schemeClr val="accent2"/>
                </a:solidFill>
              </a:rPr>
              <a:t>nucl</a:t>
            </a:r>
            <a:r>
              <a:rPr lang="en-US" sz="1400" b="1" dirty="0" smtClean="0">
                <a:solidFill>
                  <a:schemeClr val="accent2"/>
                </a:solidFill>
              </a:rPr>
              <a:t>-ex]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1212</Words>
  <Application>Microsoft Office PowerPoint</Application>
  <PresentationFormat>On-screen Show (4:3)</PresentationFormat>
  <Paragraphs>221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11  year  view  of   Hall  A</vt:lpstr>
      <vt:lpstr>Preliminary   Plans   for  Early    Beam    in    Hall   A</vt:lpstr>
      <vt:lpstr>Hall A    Publications    in  2012</vt:lpstr>
      <vt:lpstr>Hall A    Publications    in  2011</vt:lpstr>
      <vt:lpstr>Slide 10</vt:lpstr>
      <vt:lpstr>Summary :   Hall A  Status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</dc:creator>
  <cp:lastModifiedBy>zwzhao</cp:lastModifiedBy>
  <cp:revision>234</cp:revision>
  <dcterms:created xsi:type="dcterms:W3CDTF">2011-06-01T18:15:06Z</dcterms:created>
  <dcterms:modified xsi:type="dcterms:W3CDTF">2012-06-13T12:59:04Z</dcterms:modified>
</cp:coreProperties>
</file>