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78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9" r:id="rId22"/>
    <p:sldId id="285" r:id="rId23"/>
    <p:sldId id="282" r:id="rId24"/>
    <p:sldId id="280" r:id="rId25"/>
    <p:sldId id="281" r:id="rId26"/>
    <p:sldId id="274" r:id="rId27"/>
    <p:sldId id="275" r:id="rId28"/>
    <p:sldId id="283" r:id="rId29"/>
    <p:sldId id="286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April 13, 2010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PVDIS with SOlid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3B317C-4130-DA46-AA73-78A83E419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2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4889-8FD6-0B42-89C1-4C8F376BC705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jpe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7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81.wmf"/><Relationship Id="rId9" Type="http://schemas.openxmlformats.org/officeDocument/2006/relationships/image" Target="../media/image8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hyperlink" Target="http://springerlink.com/content/p785n2m05m812868/" TargetMode="External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emf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://arXiv.org/abs/1203.1102v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PVDIS at 11 </a:t>
            </a:r>
            <a:r>
              <a:rPr lang="en-US" dirty="0" err="1" smtClean="0"/>
              <a:t>GeV</a:t>
            </a:r>
            <a:r>
              <a:rPr lang="en-US" dirty="0" smtClean="0"/>
              <a:t> with 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3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Other New </a:t>
            </a:r>
            <a:r>
              <a:rPr lang="en-US" dirty="0"/>
              <a:t>Physics Examples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1" y="1587252"/>
            <a:ext cx="1526977" cy="10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5536406" y="1276946"/>
            <a:ext cx="3607594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 i="1" dirty="0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Does </a:t>
            </a:r>
            <a:r>
              <a:rPr lang="en-US" sz="1700" b="1" i="1" dirty="0" err="1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Supersymmetry</a:t>
            </a:r>
            <a:r>
              <a:rPr lang="en-US" sz="1700" b="1" i="1" dirty="0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 provide a candidate for dark matter?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03" y="2705695"/>
            <a:ext cx="1535906" cy="8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5866805" y="2080617"/>
            <a:ext cx="3045023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 anchor="ctr"/>
          <a:lstStyle/>
          <a:p>
            <a:pPr marL="27905">
              <a:spcBef>
                <a:spcPts val="879"/>
              </a:spcBef>
              <a:buClr>
                <a:srgbClr val="000000"/>
              </a:buClr>
              <a:buSzPct val="100000"/>
              <a:buFont typeface="Comic Sans MS" charset="0"/>
              <a:buChar char="•"/>
            </a:pPr>
            <a:r>
              <a:rPr lang="en-US" sz="1700">
                <a:solidFill>
                  <a:srgbClr val="333399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B and/or L need not be conserved: neutralino decay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5688211" y="2754808"/>
            <a:ext cx="3455789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 anchor="ctr"/>
          <a:lstStyle/>
          <a:p>
            <a:pPr marL="187517">
              <a:spcBef>
                <a:spcPts val="879"/>
              </a:spcBef>
              <a:buClr>
                <a:srgbClr val="000000"/>
              </a:buClr>
              <a:buSzPct val="100000"/>
              <a:buFont typeface="Comic Sans MS" charset="0"/>
              <a:buChar char="•"/>
            </a:pPr>
            <a:r>
              <a:rPr lang="en-US" sz="1700">
                <a:solidFill>
                  <a:srgbClr val="333399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Depending on size and sign of deviation: could lose appeal as a dark matter candidate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" y="1151930"/>
            <a:ext cx="3804047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/>
          </p:cNvSpPr>
          <p:nvPr/>
        </p:nvSpPr>
        <p:spPr bwMode="auto">
          <a:xfrm>
            <a:off x="169664" y="857250"/>
            <a:ext cx="4321969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500" b="1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MSSM sensitivity if light super-partners, large tanβ</a:t>
            </a: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2899916" y="2874243"/>
            <a:ext cx="946547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000" b="1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Ramsey-Musolf </a:t>
            </a:r>
          </a:p>
          <a:p>
            <a:pPr marL="27905"/>
            <a:r>
              <a:rPr lang="en-US" sz="1000" b="1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and Su, Phys. Rep. 456 (2008)</a:t>
            </a:r>
          </a:p>
        </p:txBody>
      </p:sp>
      <p:sp>
        <p:nvSpPr>
          <p:cNvPr id="21515" name="Rectangle 11"/>
          <p:cNvSpPr>
            <a:spLocks/>
          </p:cNvSpPr>
          <p:nvPr/>
        </p:nvSpPr>
        <p:spPr bwMode="auto">
          <a:xfrm>
            <a:off x="669726" y="2714625"/>
            <a:ext cx="152697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solidFill>
                  <a:srgbClr val="001F67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 or L violation</a:t>
            </a:r>
          </a:p>
          <a:p>
            <a:r>
              <a:rPr lang="en-US" sz="1300">
                <a:solidFill>
                  <a:srgbClr val="001F67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(R-parity violation)</a:t>
            </a:r>
          </a:p>
        </p:txBody>
      </p:sp>
      <p:sp>
        <p:nvSpPr>
          <p:cNvPr id="21516" name="Rectangle 12"/>
          <p:cNvSpPr>
            <a:spLocks/>
          </p:cNvSpPr>
          <p:nvPr/>
        </p:nvSpPr>
        <p:spPr bwMode="auto">
          <a:xfrm>
            <a:off x="3053953" y="1151930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solidFill>
                  <a:srgbClr val="001F67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MSSM</a:t>
            </a:r>
          </a:p>
        </p:txBody>
      </p:sp>
      <p:sp>
        <p:nvSpPr>
          <p:cNvPr id="21522" name="Rectangle 18"/>
          <p:cNvSpPr>
            <a:spLocks/>
          </p:cNvSpPr>
          <p:nvPr/>
        </p:nvSpPr>
        <p:spPr bwMode="auto">
          <a:xfrm>
            <a:off x="4205883" y="1276946"/>
            <a:ext cx="1160859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500" b="1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SUSY loops</a:t>
            </a:r>
          </a:p>
        </p:txBody>
      </p: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 t="3465" b="3465"/>
          <a:stretch>
            <a:fillRect/>
          </a:stretch>
        </p:blipFill>
        <p:spPr>
          <a:xfrm>
            <a:off x="4680900" y="3923072"/>
            <a:ext cx="4467231" cy="2456805"/>
          </a:xfrm>
        </p:spPr>
      </p:pic>
      <p:sp>
        <p:nvSpPr>
          <p:cNvPr id="2" name="TextBox 1"/>
          <p:cNvSpPr txBox="1"/>
          <p:nvPr/>
        </p:nvSpPr>
        <p:spPr>
          <a:xfrm>
            <a:off x="2023638" y="5287029"/>
            <a:ext cx="206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Z’s can have </a:t>
            </a:r>
          </a:p>
          <a:p>
            <a:r>
              <a:rPr lang="en-US" dirty="0" smtClean="0"/>
              <a:t>Different couplings</a:t>
            </a:r>
          </a:p>
          <a:p>
            <a:r>
              <a:rPr lang="en-US" dirty="0" smtClean="0"/>
              <a:t>(Yens </a:t>
            </a:r>
            <a:r>
              <a:rPr lang="en-US" dirty="0" err="1" smtClean="0"/>
              <a:t>Erler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Spectrometer Acceptanace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83A7199-CDA3-EC41-9F41-0D68B74F8C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3494" name="Picture 2" descr="pvdis_kin_2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5051" r="50000" b="4034"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sol_dis_acc_x_1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38388"/>
            <a:ext cx="4022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E3E4-84D5-A44C-8455-6D3F0B16BB88}" type="slidenum">
              <a:rPr lang="en-US"/>
              <a:pPr/>
              <a:t>12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92919" y="0"/>
            <a:ext cx="8229600" cy="951971"/>
          </a:xfrm>
          <a:ln/>
        </p:spPr>
        <p:txBody>
          <a:bodyPr/>
          <a:lstStyle/>
          <a:p>
            <a:r>
              <a:rPr lang="en-US" dirty="0"/>
              <a:t>Program of Measurements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2"/>
          <a:stretch>
            <a:fillRect/>
          </a:stretch>
        </p:blipFill>
        <p:spPr bwMode="auto">
          <a:xfrm>
            <a:off x="3562946" y="1268016"/>
            <a:ext cx="5409158" cy="3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7385968" y="2571750"/>
            <a:ext cx="15164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8500A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4 months at 11 GeV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5867922" y="3857625"/>
            <a:ext cx="1580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66B13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 months at 6.6 GeV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4215929" y="1446610"/>
            <a:ext cx="27075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statistical error bar σ</a:t>
            </a:r>
            <a:r>
              <a:rPr lang="en-US" sz="1700" baseline="-20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/A (%)</a:t>
            </a:r>
          </a:p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shown at center of bins</a:t>
            </a:r>
          </a:p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 Q</a:t>
            </a:r>
            <a:r>
              <a:rPr lang="en-US" sz="1700" baseline="30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x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6067722" y="2615075"/>
            <a:ext cx="294680" cy="437555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6197203" y="1991320"/>
            <a:ext cx="1241227" cy="1821656"/>
            <a:chOff x="0" y="0"/>
            <a:chExt cx="1112" cy="1632"/>
          </a:xfrm>
        </p:grpSpPr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16" y="16"/>
              <a:ext cx="1080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2536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7500938" y="1785938"/>
            <a:ext cx="366117" cy="759023"/>
            <a:chOff x="0" y="0"/>
            <a:chExt cx="328" cy="680"/>
          </a:xfrm>
        </p:grpSpPr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16" y="16"/>
              <a:ext cx="29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2539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4607719" y="3348633"/>
            <a:ext cx="741164" cy="955477"/>
            <a:chOff x="0" y="0"/>
            <a:chExt cx="664" cy="856"/>
          </a:xfrm>
        </p:grpSpPr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16" y="16"/>
              <a:ext cx="6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2542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Rectangle 16"/>
          <p:cNvSpPr>
            <a:spLocks/>
          </p:cNvSpPr>
          <p:nvPr/>
        </p:nvSpPr>
        <p:spPr bwMode="auto">
          <a:xfrm>
            <a:off x="4643437" y="3402211"/>
            <a:ext cx="546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i="1">
                <a:solidFill>
                  <a:srgbClr val="11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sea </a:t>
            </a:r>
          </a:p>
          <a:p>
            <a:pPr marL="27905"/>
            <a:r>
              <a:rPr lang="en-US" sz="1300" b="1" i="1">
                <a:solidFill>
                  <a:srgbClr val="11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quarks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4121051" y="2268141"/>
            <a:ext cx="2009180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 i="1">
                <a:solidFill>
                  <a:srgbClr val="D90B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standard model test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6340078" y="3018234"/>
            <a:ext cx="8867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i="1">
                <a:solidFill>
                  <a:srgbClr val="0092D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higher twist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7929562" y="1803797"/>
            <a:ext cx="730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i="1">
                <a:solidFill>
                  <a:srgbClr val="008A3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charge</a:t>
            </a:r>
          </a:p>
          <a:p>
            <a:pPr marL="27905"/>
            <a:r>
              <a:rPr lang="en-US" sz="1300" b="1" i="1">
                <a:solidFill>
                  <a:srgbClr val="008A3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symmetry</a:t>
            </a:r>
          </a:p>
          <a:p>
            <a:pPr marL="27905"/>
            <a:r>
              <a:rPr lang="en-US" sz="1300" b="1" i="1">
                <a:solidFill>
                  <a:srgbClr val="008A3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violation</a:t>
            </a: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196453" y="4777383"/>
            <a:ext cx="8751094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u="sng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Strategy: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sub-1% precision </a:t>
            </a:r>
            <a:r>
              <a:rPr lang="en-US" sz="1700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over broad kinematic range: 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sensitive Standard Model test </a:t>
            </a:r>
            <a:r>
              <a:rPr lang="en-US" sz="1700">
                <a:solidFill>
                  <a:srgbClr val="333399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and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detailed study of hadronic structure contributions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0" y="5902523"/>
            <a:ext cx="913507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no CSV, HT, quark sea or nuclear effects, ALL Q</a:t>
            </a:r>
            <a:r>
              <a:rPr lang="en-US" sz="2100" baseline="320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2</a:t>
            </a:r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, x bins </a:t>
            </a:r>
          </a:p>
          <a:p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should give the same answer within statistics modulo kinematic factors!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6789" y="1839515"/>
            <a:ext cx="4098727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High Luminosity with E &gt; 10 GeV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Large scattering angles (for high x &amp; y) 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Better than 1% errors for small bins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x-range 0.25-0.75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W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  &gt; 4 GeV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Q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 range a factor of 2 for each x</a:t>
            </a:r>
          </a:p>
          <a:p>
            <a:pPr marL="268998" indent="-241093">
              <a:spcBef>
                <a:spcPts val="308"/>
              </a:spcBef>
              <a:buClr>
                <a:srgbClr val="CC0000"/>
              </a:buClr>
              <a:buSzPct val="100000"/>
              <a:buFont typeface="Century" charset="0"/>
              <a:buChar char="–"/>
            </a:pPr>
            <a:r>
              <a:rPr lang="en-US" sz="1700">
                <a:solidFill>
                  <a:srgbClr val="CC0000"/>
                </a:solidFill>
                <a:latin typeface="Century" charset="0"/>
                <a:ea typeface="ＭＳ Ｐゴシック" charset="0"/>
                <a:cs typeface="Century" charset="0"/>
                <a:sym typeface="Century" charset="0"/>
              </a:rPr>
              <a:t>(Except at very high x)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Moderate running times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736700" y="1433125"/>
            <a:ext cx="1419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Requirements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0" y="789162"/>
            <a:ext cx="913507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002D99"/>
                </a:solidFill>
                <a:ea typeface="ＭＳ Ｐゴシック" charset="0"/>
                <a:cs typeface="Palatino" charset="0"/>
              </a:rPr>
              <a:t>Requires 12 GeV upgrade of JLab and a large superconducting solenoid</a:t>
            </a:r>
          </a:p>
        </p:txBody>
      </p:sp>
      <p:sp>
        <p:nvSpPr>
          <p:cNvPr id="22553" name="AutoShape 25"/>
          <p:cNvSpPr>
            <a:spLocks/>
          </p:cNvSpPr>
          <p:nvPr/>
        </p:nvSpPr>
        <p:spPr bwMode="auto">
          <a:xfrm rot="1800000">
            <a:off x="5341070" y="2569518"/>
            <a:ext cx="508992" cy="232172"/>
          </a:xfrm>
          <a:prstGeom prst="rightArrow">
            <a:avLst>
              <a:gd name="adj1" fmla="val 31750"/>
              <a:gd name="adj2" fmla="val 87875"/>
            </a:avLst>
          </a:prstGeom>
          <a:solidFill>
            <a:srgbClr val="D90B00"/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2" y="5286375"/>
            <a:ext cx="3536156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4727-4CF5-6B4F-994C-52B33A0E40B7}" type="slidenum">
              <a:rPr lang="en-US"/>
              <a:pPr/>
              <a:t>13</a:t>
            </a:fld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84" y="2411015"/>
            <a:ext cx="115193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5774160" y="2944565"/>
            <a:ext cx="2811735" cy="3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A</a:t>
            </a:r>
            <a:r>
              <a:rPr lang="en-US" baseline="-2100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PV</a:t>
            </a:r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in electron-</a:t>
            </a:r>
            <a:r>
              <a:rPr lang="en-US" baseline="3000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 DIS 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54" y="1279178"/>
            <a:ext cx="4284018" cy="6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1" y="2221260"/>
            <a:ext cx="325152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/>
          </p:cNvSpPr>
          <p:nvPr/>
        </p:nvSpPr>
        <p:spPr bwMode="auto">
          <a:xfrm>
            <a:off x="6969622" y="1955602"/>
            <a:ext cx="137294" cy="3627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2563"/>
                </a:moveTo>
                <a:lnTo>
                  <a:pt x="5400" y="125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63"/>
                </a:lnTo>
                <a:lnTo>
                  <a:pt x="21600" y="12563"/>
                </a:lnTo>
                <a:lnTo>
                  <a:pt x="10800" y="21600"/>
                </a:lnTo>
                <a:close/>
                <a:moveTo>
                  <a:pt x="0" y="12563"/>
                </a:moveTo>
              </a:path>
            </a:pathLst>
          </a:custGeom>
          <a:solidFill>
            <a:srgbClr val="A6C4DE"/>
          </a:solidFill>
          <a:ln w="9525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476845" y="127000"/>
            <a:ext cx="8229600" cy="966082"/>
          </a:xfrm>
          <a:ln/>
        </p:spPr>
        <p:txBody>
          <a:bodyPr/>
          <a:lstStyle/>
          <a:p>
            <a:r>
              <a:rPr lang="en-US" dirty="0"/>
              <a:t>Charge Symmetry Violation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356" y="888725"/>
            <a:ext cx="4973836" cy="13394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6788" tIns="26788" rIns="26788" bIns="26788" numCol="1" anchor="t" anchorCtr="0" compatLnSpc="1">
            <a:prstTxWarp prst="textNoShape">
              <a:avLst/>
            </a:prstTxWarp>
            <a:normAutofit/>
          </a:bodyPr>
          <a:lstStyle/>
          <a:p>
            <a:pPr marL="142870" indent="0">
              <a:buNone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We already know CSV exists:</a:t>
            </a:r>
            <a:endParaRPr lang="en-US" sz="1700" dirty="0">
              <a:solidFill>
                <a:srgbClr val="00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marL="142870" indent="196446">
              <a:spcBef>
                <a:spcPts val="70"/>
              </a:spcBef>
              <a:buClr>
                <a:srgbClr val="1F497D"/>
              </a:buClr>
              <a:buFont typeface="Wingdings" charset="0"/>
              <a:buChar char="§"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u-d mass difference   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= m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d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4 MeV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142870" indent="0">
              <a:spcBef>
                <a:spcPts val="70"/>
              </a:spcBef>
              <a:buNone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	</a:t>
            </a:r>
            <a:r>
              <a:rPr lang="en-US" sz="17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17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=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M</a:t>
            </a:r>
            <a:r>
              <a:rPr lang="en-US" sz="17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n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17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1.3 MeV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142870" indent="196446">
              <a:spcBef>
                <a:spcPts val="70"/>
              </a:spcBef>
              <a:buClr>
                <a:srgbClr val="1F497D"/>
              </a:buClr>
              <a:buFont typeface="Wingdings" charset="0"/>
              <a:buChar char="§"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electromagnetic effects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356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9" y="3479230"/>
            <a:ext cx="4714875" cy="319682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/>
          </p:cNvSpPr>
          <p:nvPr/>
        </p:nvSpPr>
        <p:spPr bwMode="auto">
          <a:xfrm>
            <a:off x="232172" y="2268140"/>
            <a:ext cx="3884414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Direct sensitivity to parton-level CSV</a:t>
            </a:r>
          </a:p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Important implications for PDF</a:t>
            </a:r>
            <a:r>
              <a:rPr lang="ja-JP" altLang="en-US">
                <a:solidFill>
                  <a:srgbClr val="3333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Could be</a:t>
            </a: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partial explanation of the NuTeV anomaly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5482828" y="4018359"/>
            <a:ext cx="3223617" cy="2119685"/>
            <a:chOff x="0" y="4"/>
            <a:chExt cx="2888" cy="1899"/>
          </a:xfrm>
        </p:grpSpPr>
        <p:pic>
          <p:nvPicPr>
            <p:cNvPr id="23562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" t="8418" r="6100" b="1910"/>
            <a:stretch>
              <a:fillRect/>
            </a:stretch>
          </p:blipFill>
          <p:spPr bwMode="auto">
            <a:xfrm>
              <a:off x="0" y="4"/>
              <a:ext cx="2888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2148" y="396"/>
              <a:ext cx="43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F915FF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δd</a:t>
              </a:r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2286" y="1172"/>
              <a:ext cx="43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00FF80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δu</a:t>
              </a: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01" y="21"/>
              <a:ext cx="217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bag model (solid) Radionov et al.</a:t>
              </a:r>
            </a:p>
            <a:p>
              <a:pPr algn="l"/>
              <a:r>
                <a:rPr lang="en-US" sz="13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QED splitting (dashed) Glueck et al.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2536" y="1682"/>
              <a:ext cx="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x</a:t>
              </a:r>
            </a:p>
          </p:txBody>
        </p:sp>
      </p:grpSp>
      <p:sp>
        <p:nvSpPr>
          <p:cNvPr id="23568" name="Rectangle 16"/>
          <p:cNvSpPr>
            <a:spLocks/>
          </p:cNvSpPr>
          <p:nvPr/>
        </p:nvSpPr>
        <p:spPr bwMode="auto">
          <a:xfrm>
            <a:off x="4982766" y="3351982"/>
            <a:ext cx="397371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Sensitivity will be enhanced if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u+d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falls off more rapidly than </a:t>
            </a:r>
            <a:r>
              <a:rPr lang="en-US" sz="17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u-</a:t>
            </a:r>
            <a:r>
              <a:rPr lang="en-US" sz="17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d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as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7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→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1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5027414" y="6299895"/>
            <a:ext cx="388441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14"/>
              </a:spcBef>
            </a:pP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Significant effects are predicted at high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</a:p>
        </p:txBody>
      </p:sp>
      <p:sp>
        <p:nvSpPr>
          <p:cNvPr id="23570" name="Rectangle 18"/>
          <p:cNvSpPr>
            <a:spLocks/>
          </p:cNvSpPr>
          <p:nvPr/>
        </p:nvSpPr>
        <p:spPr bwMode="auto">
          <a:xfrm>
            <a:off x="2657699" y="3893344"/>
            <a:ext cx="190202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 sensitivity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1F5A-365A-4942-8271-E1DB6B52DC8C}" type="slidenum">
              <a:rPr lang="en-US"/>
              <a:pPr/>
              <a:t>14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514"/>
            <a:ext cx="8229600" cy="881416"/>
          </a:xfrm>
          <a:ln/>
        </p:spPr>
        <p:txBody>
          <a:bodyPr/>
          <a:lstStyle/>
          <a:p>
            <a:r>
              <a:rPr lang="en-US" dirty="0"/>
              <a:t>A Special HT Effect</a:t>
            </a:r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0" y="4036219"/>
            <a:ext cx="6706195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5601147" y="3634383"/>
            <a:ext cx="2503074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Zero in quark-parton model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572616" y="3661172"/>
            <a:ext cx="424160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17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Higher-Twist valence</a:t>
            </a:r>
            <a:r>
              <a:rPr lang="en-US" sz="1700">
                <a:solidFill>
                  <a:srgbClr val="40404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7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quark-quark correlation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50594" y="3929062"/>
            <a:ext cx="392906" cy="205383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42020" y="2099593"/>
            <a:ext cx="2043000" cy="5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Isospin decomposition</a:t>
            </a:r>
          </a:p>
          <a:p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before using PDF</a:t>
            </a:r>
            <a:r>
              <a:rPr lang="ja-JP" altLang="en-US" sz="1700">
                <a:solidFill>
                  <a:srgbClr val="002D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5036344" y="6197203"/>
            <a:ext cx="2726937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sz="17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Use ν data for small b(x) term.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87524" y="1259086"/>
            <a:ext cx="245086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following the approach of  </a:t>
            </a:r>
          </a:p>
          <a:p>
            <a:pPr marL="40182"/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Bjorken, PRD 18, 3239 (78), </a:t>
            </a:r>
          </a:p>
          <a:p>
            <a:pPr marL="40182"/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Wolfenstein,</a:t>
            </a:r>
            <a:r>
              <a:rPr lang="en-US" sz="170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NPB146, 477 (78)</a:t>
            </a:r>
          </a:p>
        </p:txBody>
      </p:sp>
      <p:pic>
        <p:nvPicPr>
          <p:cNvPr id="245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0" y="1919883"/>
            <a:ext cx="3964781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46" y="1274713"/>
            <a:ext cx="4420195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/>
          </p:cNvSpPr>
          <p:nvPr/>
        </p:nvSpPr>
        <p:spPr bwMode="auto">
          <a:xfrm>
            <a:off x="294680" y="901898"/>
            <a:ext cx="8554641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 observation of Higher Twist in PV-DIS would be exciting direct evidence for </a:t>
            </a:r>
            <a:r>
              <a:rPr lang="en-US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diquarks</a:t>
            </a:r>
            <a:endParaRPr lang="en-US" dirty="0">
              <a:solidFill>
                <a:srgbClr val="0000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458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61517"/>
          <a:stretch>
            <a:fillRect/>
          </a:stretch>
        </p:blipFill>
        <p:spPr bwMode="auto">
          <a:xfrm>
            <a:off x="848320" y="4482704"/>
            <a:ext cx="2893219" cy="206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36281" y="4643437"/>
            <a:ext cx="4063008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00000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(c) type diagram is the only operator that can contribute to a(x) higher twist: theoretically very interesting!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5107781" y="5741789"/>
            <a:ext cx="2333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σ</a:t>
            </a:r>
            <a:r>
              <a:rPr lang="en-US" sz="1700" baseline="-60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</a:t>
            </a:r>
            <a:r>
              <a:rPr lang="en-US" sz="17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 contributions cancel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2411016" y="6304359"/>
            <a:ext cx="133052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8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Castorina &amp; Mulders, </a:t>
            </a:r>
            <a:r>
              <a:rPr lang="ja-JP" altLang="en-US" sz="800" i="1">
                <a:solidFill>
                  <a:srgbClr val="00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‘</a:t>
            </a:r>
            <a:r>
              <a:rPr lang="en-US" sz="8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84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84" y="2687836"/>
            <a:ext cx="1912070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6" y="2643187"/>
            <a:ext cx="268895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" y="2696765"/>
            <a:ext cx="258068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baseline="-25000">
                <a:latin typeface="Calibri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 Term and Neutrino</a:t>
            </a:r>
            <a:r>
              <a:rPr lang="ja-JP" altLang="en-US">
                <a:latin typeface="Calibri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BFF63C8-8007-6B4F-97B9-F9782CA01DD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417638"/>
            <a:ext cx="3124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8" y="1192032"/>
            <a:ext cx="13763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4"/>
          <p:cNvSpPr txBox="1">
            <a:spLocks noChangeArrowheads="1"/>
          </p:cNvSpPr>
          <p:nvPr/>
        </p:nvSpPr>
        <p:spPr bwMode="auto">
          <a:xfrm>
            <a:off x="4955381" y="1197808"/>
            <a:ext cx="414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These </a:t>
            </a:r>
            <a:r>
              <a:rPr lang="en-US" sz="2000" dirty="0" err="1">
                <a:solidFill>
                  <a:schemeClr val="accent2"/>
                </a:solidFill>
              </a:rPr>
              <a:t>hadronic</a:t>
            </a:r>
            <a:r>
              <a:rPr lang="en-US" sz="2000" dirty="0">
                <a:solidFill>
                  <a:schemeClr val="accent2"/>
                </a:solidFill>
              </a:rPr>
              <a:t> corrections can be 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obtained from charged-current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neutrino scattering data</a:t>
            </a:r>
          </a:p>
        </p:txBody>
      </p:sp>
      <p:pic>
        <p:nvPicPr>
          <p:cNvPr id="9" name="Picture 2" descr="Pages from nu_twist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0204" r="12613" b="2350"/>
          <a:stretch>
            <a:fillRect/>
          </a:stretch>
        </p:blipFill>
        <p:spPr bwMode="auto">
          <a:xfrm>
            <a:off x="1727651" y="2532212"/>
            <a:ext cx="5962716" cy="37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C0AD9-E0DD-D148-9A36-5CF2EBBAF5C9}" type="slidenum">
              <a:rPr lang="en-US"/>
              <a:pPr/>
              <a:t>16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SOLID Apparatus</a:t>
            </a:r>
          </a:p>
        </p:txBody>
      </p:sp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5917" r="9258"/>
          <a:stretch>
            <a:fillRect/>
          </a:stretch>
        </p:blipFill>
        <p:spPr bwMode="auto">
          <a:xfrm>
            <a:off x="5259586" y="1106166"/>
            <a:ext cx="3752701" cy="351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131713" y="1532558"/>
            <a:ext cx="665261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67427" bIns="26788"/>
          <a:lstStyle/>
          <a:p>
            <a:pPr marL="214305" indent="-214305">
              <a:spcBef>
                <a:spcPts val="431"/>
              </a:spcBef>
              <a:buSzPct val="100000"/>
              <a:buFont typeface="Calibri" charset="0"/>
              <a:buChar char="•"/>
            </a:pPr>
            <a:r>
              <a:rPr lang="en-US" sz="21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Moderate running times</a:t>
            </a:r>
            <a:endParaRPr lang="en-US" sz="210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Large Acceptance</a:t>
            </a:r>
            <a:endParaRPr lang="en-US" sz="1700">
              <a:solidFill>
                <a:srgbClr val="6633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High Luminosity on LH2 &amp; LD2 </a:t>
            </a:r>
          </a:p>
          <a:p>
            <a:pPr marL="214305" indent="-214305">
              <a:spcBef>
                <a:spcPts val="431"/>
              </a:spcBef>
              <a:buSzPct val="100000"/>
              <a:buFont typeface="Calibri" charset="0"/>
              <a:buChar char="•"/>
            </a:pPr>
            <a:r>
              <a:rPr lang="en-US" sz="21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Better than 1% errors for small bins</a:t>
            </a:r>
          </a:p>
          <a:p>
            <a:pPr marL="214305" indent="-214305">
              <a:spcBef>
                <a:spcPts val="431"/>
              </a:spcBef>
              <a:buSzPct val="100000"/>
              <a:buFont typeface="Calibri" charset="0"/>
              <a:buChar char="•"/>
            </a:pPr>
            <a:r>
              <a:rPr lang="en-US" sz="21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Kinematics: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Large Q</a:t>
            </a:r>
            <a:r>
              <a:rPr lang="en-US" sz="1700" baseline="310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</a:t>
            </a: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coverage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x-range 0.25-0.75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</a:t>
            </a:r>
            <a:r>
              <a:rPr lang="en-US" sz="1700" baseline="310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</a:t>
            </a: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&gt; 4 GeV</a:t>
            </a:r>
            <a:r>
              <a:rPr lang="en-US" sz="1700" baseline="310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</a:t>
            </a:r>
            <a:endParaRPr lang="en-US" sz="1700">
              <a:solidFill>
                <a:srgbClr val="6633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endParaRPr lang="en-US" sz="1700" baseline="31000">
              <a:solidFill>
                <a:srgbClr val="6633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214305" indent="-214305">
              <a:spcBef>
                <a:spcPts val="431"/>
              </a:spcBef>
              <a:buSzPct val="100000"/>
              <a:buFont typeface="Calibri" charset="0"/>
              <a:buChar char="•"/>
            </a:pPr>
            <a:r>
              <a:rPr lang="en-US" sz="21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Requirements: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Solenoid contains low energy backgrounds (Møller, pions, etc)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Baffling to cut backgrounds: </a:t>
            </a:r>
            <a:r>
              <a:rPr lang="en-US" sz="1700">
                <a:solidFill>
                  <a:srgbClr val="6633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significant engineering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Trajectories measured after baffles 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Fast tracking—GEM, particle ID, calorimetry, and pipeline electronics</a:t>
            </a:r>
          </a:p>
          <a:p>
            <a:pPr marL="214305" indent="-214305">
              <a:spcBef>
                <a:spcPts val="378"/>
              </a:spcBef>
              <a:buClr>
                <a:srgbClr val="1F497D"/>
              </a:buClr>
              <a:buSzPct val="100000"/>
              <a:buFont typeface="Calibri" charset="0"/>
              <a:buChar char="–"/>
            </a:pPr>
            <a:r>
              <a:rPr lang="en-US" sz="1700">
                <a:solidFill>
                  <a:srgbClr val="6633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Precision polarimetry (0.4%) Compton and atomic hydrogen Moller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42B5D-DCC4-2745-98BD-D32315947F67}" type="slidenum">
              <a:rPr lang="en-US"/>
              <a:pPr/>
              <a:t>17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767"/>
            <a:ext cx="8229600" cy="974591"/>
          </a:xfrm>
          <a:ln/>
        </p:spPr>
        <p:txBody>
          <a:bodyPr/>
          <a:lstStyle/>
          <a:p>
            <a:r>
              <a:rPr lang="en-US" dirty="0"/>
              <a:t>SOLID Apparatus Overview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366117" y="5741789"/>
            <a:ext cx="8402836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7905">
              <a:buClr>
                <a:srgbClr val="000080"/>
              </a:buClr>
              <a:buSzPct val="100000"/>
              <a:buFont typeface="Calibri Bold" charset="0"/>
              <a:buChar char="•"/>
            </a:pP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20</a:t>
            </a:r>
            <a:r>
              <a:rPr lang="en-US" baseline="31000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</a:t>
            </a: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- 35</a:t>
            </a:r>
            <a:r>
              <a:rPr lang="en-US" baseline="31000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</a:t>
            </a: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, E</a:t>
            </a:r>
            <a:r>
              <a:rPr lang="ja-JP" altLang="en-US">
                <a:solidFill>
                  <a:srgbClr val="00008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~ 1.5 - 5 GeV δp/p ~ 2% </a:t>
            </a:r>
          </a:p>
          <a:p>
            <a:pPr marL="27905">
              <a:buClr>
                <a:srgbClr val="000080"/>
              </a:buClr>
              <a:buSzPct val="100000"/>
              <a:buFont typeface="Calibri Bold" charset="0"/>
              <a:buChar char="•"/>
            </a:pP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some regions 10</a:t>
            </a:r>
            <a:r>
              <a:rPr lang="ja-JP" altLang="en-US">
                <a:solidFill>
                  <a:srgbClr val="00008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 of kHz/mm</a:t>
            </a:r>
            <a:r>
              <a:rPr lang="en-US" baseline="31000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2</a:t>
            </a: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, Pion rejection with Cherenkov + segmented calorimeter</a:t>
            </a:r>
          </a:p>
          <a:p>
            <a:pPr marL="27905">
              <a:buClr>
                <a:srgbClr val="000080"/>
              </a:buClr>
              <a:buSzPct val="100000"/>
              <a:buFont typeface="Calibri Bold" charset="0"/>
              <a:buChar char="•"/>
            </a:pPr>
            <a:r>
              <a:rPr lang="en-US">
                <a:solidFill>
                  <a:srgbClr val="00008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Several large solenoids would work (Zeus, Babar): present design focuses on CLEO-II</a:t>
            </a:r>
          </a:p>
        </p:txBody>
      </p:sp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95994" y="1059285"/>
            <a:ext cx="6152555" cy="4738315"/>
            <a:chOff x="0" y="0"/>
            <a:chExt cx="5512" cy="4245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12" cy="424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4736" y="2776"/>
              <a:ext cx="246" cy="87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16928 h 21600"/>
                <a:gd name="T8" fmla="*/ 0 w 21600"/>
                <a:gd name="T9" fmla="*/ 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1692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FF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4729" y="416"/>
              <a:ext cx="253" cy="871"/>
            </a:xfrm>
            <a:custGeom>
              <a:avLst/>
              <a:gdLst>
                <a:gd name="T0" fmla="*/ 0 w 21600"/>
                <a:gd name="T1" fmla="*/ 3491 h 21600"/>
                <a:gd name="T2" fmla="*/ 21600 w 21600"/>
                <a:gd name="T3" fmla="*/ 0 h 21600"/>
                <a:gd name="T4" fmla="*/ 21184 w 21600"/>
                <a:gd name="T5" fmla="*/ 21600 h 21600"/>
                <a:gd name="T6" fmla="*/ 0 w 21600"/>
                <a:gd name="T7" fmla="*/ 21600 h 21600"/>
                <a:gd name="T8" fmla="*/ 0 w 21600"/>
                <a:gd name="T9" fmla="*/ 3491 h 21600"/>
                <a:gd name="T10" fmla="*/ 0 w 21600"/>
                <a:gd name="T11" fmla="*/ 34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491"/>
                  </a:moveTo>
                  <a:lnTo>
                    <a:pt x="21600" y="0"/>
                  </a:lnTo>
                  <a:lnTo>
                    <a:pt x="21184" y="21600"/>
                  </a:lnTo>
                  <a:lnTo>
                    <a:pt x="0" y="21600"/>
                  </a:lnTo>
                  <a:lnTo>
                    <a:pt x="0" y="3491"/>
                  </a:lnTo>
                  <a:close/>
                  <a:moveTo>
                    <a:pt x="0" y="3491"/>
                  </a:moveTo>
                </a:path>
              </a:pathLst>
            </a:custGeom>
            <a:solidFill>
              <a:srgbClr val="0000FF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4706" y="599"/>
              <a:ext cx="14" cy="690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H="1">
              <a:off x="3892" y="1201"/>
              <a:ext cx="10" cy="495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3722" y="2317"/>
              <a:ext cx="9" cy="395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3940" y="1144"/>
              <a:ext cx="0" cy="557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4556" y="2643"/>
              <a:ext cx="1" cy="604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4713" y="2768"/>
              <a:ext cx="0" cy="673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4556" y="782"/>
              <a:ext cx="1" cy="604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3730" y="1342"/>
              <a:ext cx="9" cy="395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3884" y="2310"/>
              <a:ext cx="11" cy="495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H="1">
              <a:off x="3931" y="2259"/>
              <a:ext cx="0" cy="585"/>
            </a:xfrm>
            <a:prstGeom prst="line">
              <a:avLst/>
            </a:prstGeom>
            <a:noFill/>
            <a:ln w="76200" cap="flat">
              <a:solidFill>
                <a:srgbClr val="FF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 flipH="1">
              <a:off x="4111" y="492"/>
              <a:ext cx="380" cy="109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18870 h 21600"/>
                <a:gd name="T8" fmla="*/ 0 w 21600"/>
                <a:gd name="T9" fmla="*/ 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1887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8040">
                <a:alpha val="2470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 rot="10800000">
              <a:off x="4111" y="2433"/>
              <a:ext cx="380" cy="114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18870 h 21600"/>
                <a:gd name="T8" fmla="*/ 0 w 21600"/>
                <a:gd name="T9" fmla="*/ 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1887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8040">
                <a:alpha val="2470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H="1">
              <a:off x="3173" y="1211"/>
              <a:ext cx="0" cy="1607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3009" y="1227"/>
              <a:ext cx="0" cy="1597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H="1">
              <a:off x="3515" y="1213"/>
              <a:ext cx="0" cy="1620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3672" y="1211"/>
              <a:ext cx="0" cy="1622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3337" y="1202"/>
              <a:ext cx="0" cy="1638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flipH="1">
              <a:off x="3820" y="1230"/>
              <a:ext cx="1" cy="1596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6991946" y="1250156"/>
            <a:ext cx="1672084" cy="1151930"/>
            <a:chOff x="0" y="0"/>
            <a:chExt cx="1498" cy="1032"/>
          </a:xfrm>
        </p:grpSpPr>
        <p:sp>
          <p:nvSpPr>
            <p:cNvPr id="26649" name="Rectangle 25"/>
            <p:cNvSpPr>
              <a:spLocks/>
            </p:cNvSpPr>
            <p:nvPr/>
          </p:nvSpPr>
          <p:spPr bwMode="auto">
            <a:xfrm>
              <a:off x="0" y="48"/>
              <a:ext cx="152" cy="192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0" name="Rectangle 26"/>
            <p:cNvSpPr>
              <a:spLocks/>
            </p:cNvSpPr>
            <p:nvPr/>
          </p:nvSpPr>
          <p:spPr bwMode="auto">
            <a:xfrm>
              <a:off x="0" y="280"/>
              <a:ext cx="152" cy="192"/>
            </a:xfrm>
            <a:prstGeom prst="rect">
              <a:avLst/>
            </a:prstGeom>
            <a:solidFill>
              <a:srgbClr val="0000FF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1" name="Rectangle 27"/>
            <p:cNvSpPr>
              <a:spLocks/>
            </p:cNvSpPr>
            <p:nvPr/>
          </p:nvSpPr>
          <p:spPr bwMode="auto">
            <a:xfrm>
              <a:off x="0" y="544"/>
              <a:ext cx="152" cy="192"/>
            </a:xfrm>
            <a:prstGeom prst="rect">
              <a:avLst/>
            </a:prstGeom>
            <a:solidFill>
              <a:srgbClr val="008040">
                <a:alpha val="2470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/>
            </p:cNvSpPr>
            <p:nvPr/>
          </p:nvSpPr>
          <p:spPr bwMode="auto">
            <a:xfrm>
              <a:off x="0" y="792"/>
              <a:ext cx="152" cy="192"/>
            </a:xfrm>
            <a:prstGeom prst="rect">
              <a:avLst/>
            </a:pr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3" name="Rectangle 29"/>
            <p:cNvSpPr>
              <a:spLocks/>
            </p:cNvSpPr>
            <p:nvPr/>
          </p:nvSpPr>
          <p:spPr bwMode="auto">
            <a:xfrm>
              <a:off x="159" y="0"/>
              <a:ext cx="1339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7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GEM</a:t>
              </a:r>
            </a:p>
            <a:p>
              <a:pPr algn="l">
                <a:lnSpc>
                  <a:spcPct val="110000"/>
                </a:lnSpc>
              </a:pPr>
              <a:r>
                <a:rPr lang="en-US" sz="17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Sashlyk</a:t>
              </a:r>
            </a:p>
            <a:p>
              <a:pPr algn="l">
                <a:lnSpc>
                  <a:spcPct val="110000"/>
                </a:lnSpc>
              </a:pPr>
              <a:r>
                <a:rPr lang="en-US" sz="17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gas Cerenkov</a:t>
              </a:r>
            </a:p>
            <a:p>
              <a:pPr algn="l">
                <a:lnSpc>
                  <a:spcPct val="110000"/>
                </a:lnSpc>
              </a:pPr>
              <a:r>
                <a:rPr lang="en-US" sz="17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collimator</a:t>
              </a:r>
            </a:p>
          </p:txBody>
        </p:sp>
      </p:grpSp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0" y="2830711"/>
            <a:ext cx="2821781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8A80-D017-6A4B-978A-D91B8D2D7CD3}" type="slidenum">
              <a:rPr lang="en-US"/>
              <a:pPr/>
              <a:t>18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27026" y="0"/>
            <a:ext cx="8229600" cy="959823"/>
          </a:xfrm>
          <a:ln/>
        </p:spPr>
        <p:txBody>
          <a:bodyPr/>
          <a:lstStyle/>
          <a:p>
            <a:r>
              <a:rPr lang="en-US" dirty="0"/>
              <a:t>Physics with Hydrogen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3277195" y="959823"/>
            <a:ext cx="250098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 anchor="ctr">
            <a:spAutoFit/>
          </a:bodyPr>
          <a:lstStyle/>
          <a:p>
            <a:pPr marL="27905"/>
            <a:r>
              <a:rPr lang="en-US" sz="2500" b="1" dirty="0">
                <a:solidFill>
                  <a:srgbClr val="33339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d(x)/u(x) as x</a:t>
            </a:r>
            <a:r>
              <a:rPr lang="en-US" sz="2500" dirty="0">
                <a:solidFill>
                  <a:srgbClr val="333399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→</a:t>
            </a:r>
            <a:r>
              <a:rPr lang="en-US" sz="2500" b="1" dirty="0">
                <a:solidFill>
                  <a:srgbClr val="33339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9" y="2134196"/>
            <a:ext cx="3887763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868412" y="4509492"/>
            <a:ext cx="36969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400" b="1" i="1">
                <a:solidFill>
                  <a:srgbClr val="996633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Deuteron analysis has large</a:t>
            </a:r>
          </a:p>
          <a:p>
            <a:pPr marL="40182"/>
            <a:r>
              <a:rPr lang="en-US" sz="2400" b="1" i="1">
                <a:solidFill>
                  <a:srgbClr val="996633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nuclear corrections (Yellow)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017984" y="5429250"/>
            <a:ext cx="334863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100">
                <a:solidFill>
                  <a:srgbClr val="80008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</a:t>
            </a:r>
            <a:r>
              <a:rPr lang="en-US" sz="2100" baseline="-21000">
                <a:solidFill>
                  <a:srgbClr val="80008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PV</a:t>
            </a:r>
            <a:r>
              <a:rPr lang="en-US" sz="2100">
                <a:solidFill>
                  <a:srgbClr val="80008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for the proton has no such corrections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1178719" y="6277570"/>
            <a:ext cx="68045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1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The challenge is to get statistical and systematic errors ~ 2%</a:t>
            </a:r>
          </a:p>
        </p:txBody>
      </p:sp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3" y="3320728"/>
            <a:ext cx="396478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5697140" y="5080992"/>
            <a:ext cx="1423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3-month run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7054453" y="1187648"/>
            <a:ext cx="822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80008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SU(6):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7964166" y="1187648"/>
            <a:ext cx="925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80008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d/u~1/2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6063258" y="1491258"/>
            <a:ext cx="1769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2B4714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Valence Quark: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8045649" y="1491258"/>
            <a:ext cx="7263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2B4714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d/u~0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5759648" y="1803797"/>
            <a:ext cx="2111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683502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Perturbative QCD: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964166" y="1803797"/>
            <a:ext cx="925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 b="1" i="1">
                <a:solidFill>
                  <a:srgbClr val="683502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d/u~1/5</a:t>
            </a:r>
          </a:p>
        </p:txBody>
      </p:sp>
      <p:pic>
        <p:nvPicPr>
          <p:cNvPr id="27663" name="Picture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52" y="2625328"/>
            <a:ext cx="2741414" cy="5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6"/>
          <p:cNvSpPr>
            <a:spLocks/>
          </p:cNvSpPr>
          <p:nvPr/>
        </p:nvSpPr>
        <p:spPr bwMode="auto">
          <a:xfrm>
            <a:off x="196453" y="2134195"/>
            <a:ext cx="5000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 b="1" i="1">
                <a:solidFill>
                  <a:srgbClr val="005A7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PV-DIS off the proton (hydrogen target)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196453" y="1491258"/>
            <a:ext cx="5066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400" b="1" i="1">
                <a:solidFill>
                  <a:srgbClr val="80008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Longstanding issue in proton structure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DFB1-A0E9-254A-8C40-CCC64AA44215}" type="slidenum">
              <a:rPr lang="en-US"/>
              <a:pPr/>
              <a:t>19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111"/>
            <a:ext cx="8229600" cy="881416"/>
          </a:xfrm>
          <a:ln/>
        </p:spPr>
        <p:txBody>
          <a:bodyPr>
            <a:normAutofit fontScale="90000"/>
          </a:bodyPr>
          <a:lstStyle/>
          <a:p>
            <a:r>
              <a:rPr lang="en-US" sz="5300" dirty="0"/>
              <a:t>Nuclear Medium Modification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078" y="1375172"/>
            <a:ext cx="7884914" cy="55096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91" tIns="32146" rIns="40638" bIns="32146" numCol="1" anchor="t" anchorCtr="0" compatLnSpc="1">
            <a:prstTxWarp prst="textNoShape">
              <a:avLst/>
            </a:prstTxWarp>
          </a:bodyPr>
          <a:lstStyle/>
          <a:p>
            <a:pPr marL="268998" indent="-241093">
              <a:buFont typeface="Thonburi" charset="0"/>
              <a:buChar char="•"/>
            </a:pPr>
            <a:r>
              <a:rPr lang="en-US" sz="1700">
                <a:solidFill>
                  <a:srgbClr val="A40800"/>
                </a:solidFill>
                <a:latin typeface="Lucida Grande" charset="0"/>
                <a:cs typeface="Lucida Grande" charset="0"/>
                <a:sym typeface="Lucida Grande" charset="0"/>
              </a:rPr>
              <a:t>They propose that a neutron or proton excess in nuclei leads to an isovector-vector mean field dominated by ρ exchange</a:t>
            </a:r>
            <a:endParaRPr lang="en-US" sz="1700">
              <a:solidFill>
                <a:srgbClr val="A40800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marL="268998" indent="-241093">
              <a:spcBef>
                <a:spcPts val="844"/>
              </a:spcBef>
              <a:buFont typeface="Thonburi" charset="0"/>
              <a:buChar char="•"/>
            </a:pPr>
            <a:r>
              <a:rPr lang="en-US" sz="1700">
                <a:solidFill>
                  <a:srgbClr val="A40800"/>
                </a:solidFill>
                <a:latin typeface="Lucida Grande" charset="0"/>
                <a:cs typeface="Lucida Grande" charset="0"/>
                <a:sym typeface="Lucida Grande" charset="0"/>
              </a:rPr>
              <a:t> shifts quark distributions: </a:t>
            </a:r>
            <a:r>
              <a:rPr lang="ja-JP" altLang="en-US" sz="1700">
                <a:solidFill>
                  <a:srgbClr val="A40800"/>
                </a:solidFill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1700">
                <a:solidFill>
                  <a:srgbClr val="A40800"/>
                </a:solidFill>
                <a:latin typeface="Lucida Grande" charset="0"/>
                <a:cs typeface="Lucida Grande" charset="0"/>
                <a:sym typeface="Lucida Grande" charset="0"/>
              </a:rPr>
              <a:t>apparent</a:t>
            </a:r>
            <a:r>
              <a:rPr lang="ja-JP" altLang="en-US" sz="1700">
                <a:solidFill>
                  <a:srgbClr val="A40800"/>
                </a:solidFill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1700">
                <a:solidFill>
                  <a:srgbClr val="A40800"/>
                </a:solidFill>
                <a:latin typeface="Lucida Grande" charset="0"/>
                <a:cs typeface="Lucida Grande" charset="0"/>
                <a:sym typeface="Lucida Grande" charset="0"/>
              </a:rPr>
              <a:t> CSV violation</a:t>
            </a:r>
            <a:endParaRPr lang="en-US" sz="1700">
              <a:solidFill>
                <a:srgbClr val="A40800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marL="268998" indent="-241093">
              <a:spcBef>
                <a:spcPts val="844"/>
              </a:spcBef>
              <a:buFont typeface="Thonburi" charset="0"/>
              <a:buChar char="•"/>
            </a:pPr>
            <a:r>
              <a:rPr lang="en-US" sz="1700">
                <a:solidFill>
                  <a:srgbClr val="A40800"/>
                </a:solidFill>
                <a:latin typeface="Lucida Grande" charset="0"/>
                <a:cs typeface="Lucida Grande" charset="0"/>
                <a:sym typeface="Lucida Grande" charset="0"/>
              </a:rPr>
              <a:t>Isovector EMC effect: explain 2/3 of NuTeV anomaly</a:t>
            </a:r>
            <a:endParaRPr lang="en-US" sz="1700">
              <a:solidFill>
                <a:srgbClr val="A40800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2786063" y="928688"/>
            <a:ext cx="357187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Cloet, Bentz, Thomas, arXiv 0901.3559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" y="3732610"/>
            <a:ext cx="4568652" cy="295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3732609"/>
            <a:ext cx="4569768" cy="29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3" y="2893219"/>
            <a:ext cx="7004224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9C39-11FC-204F-A1C0-C7B639596610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ln/>
        </p:spPr>
        <p:txBody>
          <a:bodyPr/>
          <a:lstStyle/>
          <a:p>
            <a:r>
              <a:rPr lang="en-US" dirty="0"/>
              <a:t>PV Electron Scattering</a:t>
            </a:r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133945" y="1250156"/>
            <a:ext cx="8867180" cy="1446609"/>
            <a:chOff x="0" y="0"/>
            <a:chExt cx="7944" cy="1296"/>
          </a:xfrm>
        </p:grpSpPr>
        <p:sp>
          <p:nvSpPr>
            <p:cNvPr id="14338" name="Rectangle 2"/>
            <p:cNvSpPr>
              <a:spLocks/>
            </p:cNvSpPr>
            <p:nvPr/>
          </p:nvSpPr>
          <p:spPr bwMode="auto">
            <a:xfrm>
              <a:off x="5104" y="960"/>
              <a:ext cx="2816" cy="3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39" name="Rectangle 3"/>
            <p:cNvSpPr>
              <a:spLocks/>
            </p:cNvSpPr>
            <p:nvPr/>
          </p:nvSpPr>
          <p:spPr bwMode="auto">
            <a:xfrm>
              <a:off x="5888" y="0"/>
              <a:ext cx="2040" cy="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/>
            </p:cNvSpPr>
            <p:nvPr/>
          </p:nvSpPr>
          <p:spPr bwMode="auto">
            <a:xfrm>
              <a:off x="5952" y="168"/>
              <a:ext cx="199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27905"/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(g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A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e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+</a:t>
              </a:r>
              <a:r>
                <a:rPr lang="en-US" sz="2200">
                  <a:solidFill>
                    <a:srgbClr val="000000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β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e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A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)</a:t>
              </a:r>
            </a:p>
          </p:txBody>
        </p:sp>
        <p:pic>
          <p:nvPicPr>
            <p:cNvPr id="1434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3"/>
              <a:ext cx="404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"/>
              <a:ext cx="18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" y="955"/>
              <a:ext cx="89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933"/>
              <a:ext cx="151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9"/>
            <p:cNvSpPr>
              <a:spLocks/>
            </p:cNvSpPr>
            <p:nvPr/>
          </p:nvSpPr>
          <p:spPr bwMode="auto">
            <a:xfrm>
              <a:off x="6680" y="920"/>
              <a:ext cx="28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2100" b="1" i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to</a:t>
              </a:r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>
              <a:off x="4840" y="592"/>
              <a:ext cx="288" cy="329"/>
              <a:chOff x="0" y="0"/>
              <a:chExt cx="288" cy="329"/>
            </a:xfrm>
          </p:grpSpPr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0" y="0"/>
                <a:ext cx="288" cy="3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9671" y="0"/>
                      <a:pt x="0" y="3454"/>
                      <a:pt x="0" y="7715"/>
                    </a:cubicBezTo>
                    <a:lnTo>
                      <a:pt x="0" y="12123"/>
                    </a:lnTo>
                    <a:cubicBezTo>
                      <a:pt x="0" y="15392"/>
                      <a:pt x="5770" y="18307"/>
                      <a:pt x="14399" y="19396"/>
                    </a:cubicBezTo>
                    <a:lnTo>
                      <a:pt x="14400" y="21600"/>
                    </a:lnTo>
                    <a:lnTo>
                      <a:pt x="21600" y="17633"/>
                    </a:lnTo>
                    <a:lnTo>
                      <a:pt x="14400" y="12783"/>
                    </a:lnTo>
                    <a:lnTo>
                      <a:pt x="14399" y="14988"/>
                    </a:lnTo>
                    <a:cubicBezTo>
                      <a:pt x="7890" y="14166"/>
                      <a:pt x="2873" y="12282"/>
                      <a:pt x="900" y="9919"/>
                    </a:cubicBezTo>
                    <a:cubicBezTo>
                      <a:pt x="3630" y="6649"/>
                      <a:pt x="12048" y="4408"/>
                      <a:pt x="21600" y="4408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BBE0E3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47" name="AutoShape 11"/>
              <p:cNvSpPr>
                <a:spLocks/>
              </p:cNvSpPr>
              <p:nvPr/>
            </p:nvSpPr>
            <p:spPr bwMode="auto">
              <a:xfrm>
                <a:off x="0" y="0"/>
                <a:ext cx="288" cy="15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9671" y="0"/>
                      <a:pt x="0" y="7522"/>
                      <a:pt x="0" y="16800"/>
                    </a:cubicBezTo>
                    <a:cubicBezTo>
                      <a:pt x="0" y="18425"/>
                      <a:pt x="303" y="20042"/>
                      <a:pt x="900" y="21600"/>
                    </a:cubicBezTo>
                    <a:cubicBezTo>
                      <a:pt x="3630" y="14480"/>
                      <a:pt x="12048" y="9600"/>
                      <a:pt x="21600" y="960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95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48" name="AutoShape 12"/>
              <p:cNvSpPr>
                <a:spLocks/>
              </p:cNvSpPr>
              <p:nvPr/>
            </p:nvSpPr>
            <p:spPr bwMode="auto">
              <a:xfrm>
                <a:off x="0" y="117"/>
                <a:ext cx="12" cy="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315"/>
                      <a:pt x="7276" y="14590"/>
                      <a:pt x="21600" y="2160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350" name="Rectangle 14"/>
            <p:cNvSpPr>
              <a:spLocks/>
            </p:cNvSpPr>
            <p:nvPr/>
          </p:nvSpPr>
          <p:spPr bwMode="auto">
            <a:xfrm>
              <a:off x="2000" y="904"/>
              <a:ext cx="26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2100" b="1" i="1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g</a:t>
              </a:r>
              <a:r>
                <a:rPr lang="en-US" sz="2100" b="1" i="1" baseline="-17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100" b="1" i="1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is a function of sin</a:t>
              </a:r>
              <a:r>
                <a:rPr lang="en-US" sz="2100" b="1" i="1" baseline="31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2</a:t>
              </a:r>
              <a:r>
                <a:rPr lang="en-US" sz="2100">
                  <a:solidFill>
                    <a:srgbClr val="2B4714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θ</a:t>
              </a:r>
              <a:r>
                <a:rPr lang="en-US" sz="2100" b="1" i="1" baseline="-17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W</a:t>
              </a:r>
            </a:p>
          </p:txBody>
        </p:sp>
      </p:grpSp>
      <p:pic>
        <p:nvPicPr>
          <p:cNvPr id="14352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6418" r="1036" b="435"/>
          <a:stretch>
            <a:fillRect/>
          </a:stretch>
        </p:blipFill>
        <p:spPr bwMode="auto">
          <a:xfrm>
            <a:off x="35719" y="3556248"/>
            <a:ext cx="3866555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17"/>
          <p:cNvSpPr>
            <a:spLocks/>
          </p:cNvSpPr>
          <p:nvPr/>
        </p:nvSpPr>
        <p:spPr bwMode="auto">
          <a:xfrm>
            <a:off x="830461" y="3089672"/>
            <a:ext cx="7697391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432F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Parity-violating electron scattering has become a</a:t>
            </a:r>
            <a:r>
              <a:rPr lang="en-US" sz="1700">
                <a:solidFill>
                  <a:srgbClr val="956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700">
                <a:solidFill>
                  <a:srgbClr val="CF2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precision</a:t>
            </a:r>
            <a:r>
              <a:rPr lang="en-US" sz="1700">
                <a:solidFill>
                  <a:srgbClr val="008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700">
                <a:solidFill>
                  <a:srgbClr val="663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tool</a:t>
            </a:r>
            <a:r>
              <a:rPr lang="en-US" sz="1700">
                <a:solidFill>
                  <a:srgbClr val="008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14354" name="Rectangle 18"/>
          <p:cNvSpPr>
            <a:spLocks/>
          </p:cNvSpPr>
          <p:nvPr/>
        </p:nvSpPr>
        <p:spPr bwMode="auto">
          <a:xfrm>
            <a:off x="3652242" y="5089089"/>
            <a:ext cx="5491758" cy="14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spcBef>
                <a:spcPts val="738"/>
              </a:spcBef>
              <a:buClr>
                <a:srgbClr val="6633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part per billion systematic control</a:t>
            </a:r>
          </a:p>
          <a:p>
            <a:pPr marL="27905">
              <a:spcBef>
                <a:spcPts val="633"/>
              </a:spcBef>
              <a:buClr>
                <a:srgbClr val="6633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1% normalization control</a:t>
            </a:r>
          </a:p>
          <a:p>
            <a:pPr marL="27905">
              <a:spcBef>
                <a:spcPts val="633"/>
              </a:spcBef>
              <a:buClr>
                <a:srgbClr val="9999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9999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photocathodes, </a:t>
            </a:r>
            <a:r>
              <a:rPr lang="en-US" sz="1700" dirty="0" err="1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polarimetry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, high power </a:t>
            </a:r>
            <a:r>
              <a:rPr lang="en-US" sz="1700" dirty="0" err="1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cryotargets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, nanometer beam stability, precision beam diagnostics, </a:t>
            </a:r>
            <a:endParaRPr lang="en-US" sz="1700" dirty="0" smtClean="0">
              <a:solidFill>
                <a:srgbClr val="003DCC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  <a:p>
            <a:pPr marL="27905">
              <a:spcBef>
                <a:spcPts val="633"/>
              </a:spcBef>
              <a:buClr>
                <a:srgbClr val="999900"/>
              </a:buClr>
              <a:buSzPct val="100000"/>
              <a:buFont typeface="Arial Rounded MT Bold" charset="0"/>
              <a:buChar char="•"/>
            </a:pPr>
            <a:r>
              <a:rPr lang="en-US" sz="1700" dirty="0" smtClean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low 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noise electronics, radiation hard detectors</a:t>
            </a:r>
          </a:p>
        </p:txBody>
      </p:sp>
      <p:sp>
        <p:nvSpPr>
          <p:cNvPr id="14355" name="Rectangle 19"/>
          <p:cNvSpPr>
            <a:spLocks/>
          </p:cNvSpPr>
          <p:nvPr/>
        </p:nvSpPr>
        <p:spPr bwMode="auto">
          <a:xfrm>
            <a:off x="4277321" y="3781365"/>
            <a:ext cx="42447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Clr>
                <a:srgbClr val="DD2067"/>
              </a:buClr>
              <a:buSzPct val="125000"/>
              <a:buFont typeface="Palatino" charset="0"/>
              <a:buChar char="•"/>
            </a:pPr>
            <a:r>
              <a:rPr lang="en-US">
                <a:solidFill>
                  <a:srgbClr val="DD2067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Physics beyond Standard Model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Strange quark form factors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Neutron skin of a heavy nucleus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QCD structure of the nucleon in PV DIS</a:t>
            </a:r>
          </a:p>
        </p:txBody>
      </p:sp>
      <p:sp>
        <p:nvSpPr>
          <p:cNvPr id="14356" name="Rectangle 20"/>
          <p:cNvSpPr>
            <a:spLocks/>
          </p:cNvSpPr>
          <p:nvPr/>
        </p:nvSpPr>
        <p:spPr bwMode="auto">
          <a:xfrm>
            <a:off x="2097361" y="5089089"/>
            <a:ext cx="98401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SLAC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MIT-Bates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Mainz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JLab</a:t>
            </a:r>
          </a:p>
        </p:txBody>
      </p:sp>
      <p:sp>
        <p:nvSpPr>
          <p:cNvPr id="14357" name="Rectangle 21"/>
          <p:cNvSpPr>
            <a:spLocks/>
          </p:cNvSpPr>
          <p:nvPr/>
        </p:nvSpPr>
        <p:spPr bwMode="auto">
          <a:xfrm>
            <a:off x="330399" y="857250"/>
            <a:ext cx="847427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 b="1" i="1">
                <a:solidFill>
                  <a:srgbClr val="820087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Continuous interplay between probing hadron structure and electroweak physics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E9A6-7927-E34D-B7C6-1F80AC3CD6ED}" type="slidenum">
              <a:rPr lang="en-US"/>
              <a:pPr/>
              <a:t>20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83989" y="98227"/>
            <a:ext cx="8229600" cy="1143000"/>
          </a:xfrm>
          <a:ln/>
        </p:spPr>
        <p:txBody>
          <a:bodyPr/>
          <a:lstStyle/>
          <a:p>
            <a:r>
              <a:rPr lang="en-US" dirty="0"/>
              <a:t>Apparent CSV in Nuclei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9" y="2759273"/>
            <a:ext cx="4614416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2741414"/>
            <a:ext cx="4572000" cy="292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7843615" y="3796234"/>
            <a:ext cx="2232" cy="315887"/>
          </a:xfrm>
          <a:prstGeom prst="line">
            <a:avLst/>
          </a:prstGeom>
          <a:noFill/>
          <a:ln w="25400" cap="flat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8063508" y="3768328"/>
            <a:ext cx="382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000">
                <a:solidFill>
                  <a:srgbClr val="0099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5%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51805" y="1241227"/>
            <a:ext cx="8840391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268998" indent="-241093">
              <a:spcBef>
                <a:spcPts val="853"/>
              </a:spcBef>
              <a:buSzPct val="100000"/>
              <a:buFont typeface="Thonburi" charset="0"/>
              <a:buChar char="•"/>
            </a:pPr>
            <a:r>
              <a:rPr lang="en-US" sz="17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Suppose one completes a </a:t>
            </a:r>
            <a:r>
              <a:rPr lang="en-US" sz="1700" baseline="320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2</a:t>
            </a:r>
            <a:r>
              <a:rPr lang="en-US" sz="17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 A</a:t>
            </a:r>
            <a:r>
              <a:rPr lang="en-US" sz="1700" baseline="-60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PV</a:t>
            </a:r>
            <a:r>
              <a:rPr lang="en-US" sz="17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measurement, then repeat with </a:t>
            </a:r>
            <a:r>
              <a:rPr lang="en-US" sz="1700" baseline="320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208</a:t>
            </a:r>
            <a:r>
              <a:rPr lang="en-US" sz="1700">
                <a:solidFill>
                  <a:srgbClr val="A408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Pb</a:t>
            </a:r>
          </a:p>
          <a:p>
            <a:pPr marL="550273" lvl="1" indent="-200911">
              <a:spcBef>
                <a:spcPts val="773"/>
              </a:spcBef>
              <a:buSzPct val="100000"/>
              <a:buFont typeface="Comic Sans MS" charset="0"/>
              <a:buChar char="–"/>
            </a:pPr>
            <a:r>
              <a:rPr lang="en-US" sz="1700">
                <a:solidFill>
                  <a:srgbClr val="80008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The ratio of ratios (heavy nucleus vs deuterium) as a function of x should show a measurable effect if model is correct</a:t>
            </a:r>
          </a:p>
          <a:p>
            <a:pPr marL="550273" lvl="1" indent="-200911">
              <a:spcBef>
                <a:spcPts val="773"/>
              </a:spcBef>
              <a:buSzPct val="100000"/>
              <a:buFont typeface="Comic Sans MS" charset="0"/>
              <a:buChar char="–"/>
            </a:pPr>
            <a:r>
              <a:rPr lang="en-US" sz="1700">
                <a:solidFill>
                  <a:srgbClr val="80008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Measuring the EMC effect along a different isospin axis</a:t>
            </a:r>
          </a:p>
          <a:p>
            <a:pPr marL="268998" indent="-241093">
              <a:spcBef>
                <a:spcPts val="773"/>
              </a:spcBef>
              <a:buSzPct val="100000"/>
              <a:buFont typeface="Comic Sans MS" charset="0"/>
              <a:buChar char="–"/>
            </a:pPr>
            <a:endParaRPr lang="en-US" sz="1700">
              <a:solidFill>
                <a:srgbClr val="800080"/>
              </a:solidFill>
              <a:latin typeface="Comic Sans MS Bold" charset="0"/>
              <a:ea typeface="ＭＳ Ｐゴシック" charset="0"/>
              <a:cs typeface="Comic Sans MS Bold" charset="0"/>
              <a:sym typeface="Comic Sans MS Bold" charset="0"/>
            </a:endParaRP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17859" y="5670352"/>
            <a:ext cx="9099352" cy="10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268998" indent="-241093">
              <a:spcBef>
                <a:spcPts val="853"/>
              </a:spcBef>
              <a:buSzPct val="100000"/>
              <a:buFont typeface="Bookman Old Style" charset="0"/>
              <a:buChar char="•"/>
            </a:pPr>
            <a:r>
              <a:rPr lang="en-US" sz="2000" b="1">
                <a:solidFill>
                  <a:srgbClr val="A4080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Would be a smoking gun demonstration of nuclear medium modification of quark distributions</a:t>
            </a:r>
          </a:p>
          <a:p>
            <a:pPr marL="268998" indent="-241093">
              <a:spcBef>
                <a:spcPts val="853"/>
              </a:spcBef>
              <a:buSzPct val="100000"/>
              <a:buFont typeface="Bookman Old Style" charset="0"/>
              <a:buChar char="•"/>
            </a:pPr>
            <a:r>
              <a:rPr lang="en-US" sz="2000" b="1">
                <a:solidFill>
                  <a:srgbClr val="A4080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Another classic example of interplay between EW and QCD physics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Error Budget (%)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A6B7F69-72B3-CA47-9544-05313A0E571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68614" name="Group 2"/>
          <p:cNvGrpSpPr>
            <a:grpSpLocks noRot="1"/>
          </p:cNvGrpSpPr>
          <p:nvPr>
            <p:ph type="tbl" idx="4294967295"/>
          </p:nvPr>
        </p:nvGrpSpPr>
        <p:grpSpPr bwMode="auto">
          <a:xfrm>
            <a:off x="457200" y="1600200"/>
            <a:ext cx="8229600" cy="4525963"/>
            <a:chOff x="960" y="880"/>
            <a:chExt cx="3840" cy="2560"/>
          </a:xfrm>
        </p:grpSpPr>
        <p:sp>
          <p:nvSpPr>
            <p:cNvPr id="68615" name="Rectangle 3"/>
            <p:cNvSpPr>
              <a:spLocks noChangeArrowheads="1"/>
            </p:cNvSpPr>
            <p:nvPr/>
          </p:nvSpPr>
          <p:spPr bwMode="auto">
            <a:xfrm>
              <a:off x="2880" y="2928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0.6</a:t>
              </a:r>
            </a:p>
          </p:txBody>
        </p:sp>
        <p:sp>
          <p:nvSpPr>
            <p:cNvPr id="68616" name="Rectangle 4"/>
            <p:cNvSpPr>
              <a:spLocks noChangeArrowheads="1"/>
            </p:cNvSpPr>
            <p:nvPr/>
          </p:nvSpPr>
          <p:spPr bwMode="auto">
            <a:xfrm>
              <a:off x="960" y="2928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Total</a:t>
              </a:r>
            </a:p>
          </p:txBody>
        </p:sp>
        <p:sp>
          <p:nvSpPr>
            <p:cNvPr id="68617" name="Rectangle 5"/>
            <p:cNvSpPr>
              <a:spLocks noChangeArrowheads="1"/>
            </p:cNvSpPr>
            <p:nvPr/>
          </p:nvSpPr>
          <p:spPr bwMode="auto">
            <a:xfrm>
              <a:off x="2880" y="2416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0.3</a:t>
              </a:r>
            </a:p>
          </p:txBody>
        </p:sp>
        <p:sp>
          <p:nvSpPr>
            <p:cNvPr id="68618" name="Rectangle 6"/>
            <p:cNvSpPr>
              <a:spLocks noChangeArrowheads="1"/>
            </p:cNvSpPr>
            <p:nvPr/>
          </p:nvSpPr>
          <p:spPr bwMode="auto">
            <a:xfrm>
              <a:off x="960" y="2416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Radiative Corrections</a:t>
              </a:r>
            </a:p>
          </p:txBody>
        </p:sp>
        <p:sp>
          <p:nvSpPr>
            <p:cNvPr id="68619" name="Rectangle 7"/>
            <p:cNvSpPr>
              <a:spLocks noChangeArrowheads="1"/>
            </p:cNvSpPr>
            <p:nvPr/>
          </p:nvSpPr>
          <p:spPr bwMode="auto">
            <a:xfrm>
              <a:off x="2880" y="1904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0.2</a:t>
              </a:r>
            </a:p>
          </p:txBody>
        </p:sp>
        <p:sp>
          <p:nvSpPr>
            <p:cNvPr id="68620" name="Rectangle 8"/>
            <p:cNvSpPr>
              <a:spLocks noChangeArrowheads="1"/>
            </p:cNvSpPr>
            <p:nvPr/>
          </p:nvSpPr>
          <p:spPr bwMode="auto">
            <a:xfrm>
              <a:off x="960" y="1904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Q2</a:t>
              </a:r>
            </a:p>
          </p:txBody>
        </p:sp>
        <p:sp>
          <p:nvSpPr>
            <p:cNvPr id="68621" name="Rectangle 9"/>
            <p:cNvSpPr>
              <a:spLocks noChangeArrowheads="1"/>
            </p:cNvSpPr>
            <p:nvPr/>
          </p:nvSpPr>
          <p:spPr bwMode="auto">
            <a:xfrm>
              <a:off x="2880" y="1392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0.4</a:t>
              </a:r>
            </a:p>
          </p:txBody>
        </p:sp>
        <p:sp>
          <p:nvSpPr>
            <p:cNvPr id="686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Polarimetry</a:t>
              </a:r>
            </a:p>
          </p:txBody>
        </p:sp>
        <p:sp>
          <p:nvSpPr>
            <p:cNvPr id="68623" name="Rectangle 11"/>
            <p:cNvSpPr>
              <a:spLocks noChangeArrowheads="1"/>
            </p:cNvSpPr>
            <p:nvPr/>
          </p:nvSpPr>
          <p:spPr bwMode="auto">
            <a:xfrm>
              <a:off x="2880" y="880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0.3</a:t>
              </a:r>
            </a:p>
          </p:txBody>
        </p:sp>
        <p:sp>
          <p:nvSpPr>
            <p:cNvPr id="68624" name="Rectangle 12"/>
            <p:cNvSpPr>
              <a:spLocks noChangeArrowheads="1"/>
            </p:cNvSpPr>
            <p:nvPr/>
          </p:nvSpPr>
          <p:spPr bwMode="auto">
            <a:xfrm>
              <a:off x="960" y="880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Statistics</a:t>
              </a:r>
            </a:p>
          </p:txBody>
        </p:sp>
        <p:sp>
          <p:nvSpPr>
            <p:cNvPr id="68625" name="Line 13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4"/>
            <p:cNvSpPr>
              <a:spLocks noChangeShapeType="1"/>
            </p:cNvSpPr>
            <p:nvPr/>
          </p:nvSpPr>
          <p:spPr bwMode="auto">
            <a:xfrm>
              <a:off x="960" y="1392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5"/>
            <p:cNvSpPr>
              <a:spLocks noChangeShapeType="1"/>
            </p:cNvSpPr>
            <p:nvPr/>
          </p:nvSpPr>
          <p:spPr bwMode="auto">
            <a:xfrm>
              <a:off x="960" y="1904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16"/>
            <p:cNvSpPr>
              <a:spLocks noChangeShapeType="1"/>
            </p:cNvSpPr>
            <p:nvPr/>
          </p:nvSpPr>
          <p:spPr bwMode="auto">
            <a:xfrm>
              <a:off x="960" y="2416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17"/>
            <p:cNvSpPr>
              <a:spLocks noChangeShapeType="1"/>
            </p:cNvSpPr>
            <p:nvPr/>
          </p:nvSpPr>
          <p:spPr bwMode="auto">
            <a:xfrm>
              <a:off x="960" y="2928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18"/>
            <p:cNvSpPr>
              <a:spLocks noChangeShapeType="1"/>
            </p:cNvSpPr>
            <p:nvPr/>
          </p:nvSpPr>
          <p:spPr bwMode="auto">
            <a:xfrm>
              <a:off x="960" y="344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9"/>
            <p:cNvSpPr>
              <a:spLocks noChangeShapeType="1"/>
            </p:cNvSpPr>
            <p:nvPr/>
          </p:nvSpPr>
          <p:spPr bwMode="auto">
            <a:xfrm>
              <a:off x="96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20"/>
            <p:cNvSpPr>
              <a:spLocks noChangeShapeType="1"/>
            </p:cNvSpPr>
            <p:nvPr/>
          </p:nvSpPr>
          <p:spPr bwMode="auto">
            <a:xfrm>
              <a:off x="288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21"/>
            <p:cNvSpPr>
              <a:spLocks noChangeShapeType="1"/>
            </p:cNvSpPr>
            <p:nvPr/>
          </p:nvSpPr>
          <p:spPr bwMode="auto">
            <a:xfrm>
              <a:off x="480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2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28"/>
            <a:ext cx="8229600" cy="812140"/>
          </a:xfrm>
        </p:spPr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798"/>
            <a:ext cx="8229600" cy="2830271"/>
          </a:xfrm>
        </p:spPr>
        <p:txBody>
          <a:bodyPr/>
          <a:lstStyle/>
          <a:p>
            <a:r>
              <a:rPr lang="en-US" dirty="0" smtClean="0"/>
              <a:t>Need coherent theory of all electromagnetic and </a:t>
            </a:r>
            <a:r>
              <a:rPr lang="en-US" dirty="0" err="1" smtClean="0"/>
              <a:t>elecroweak</a:t>
            </a:r>
            <a:r>
              <a:rPr lang="en-US" dirty="0" smtClean="0"/>
              <a:t> corrections at finite Q2.</a:t>
            </a:r>
          </a:p>
          <a:p>
            <a:r>
              <a:rPr lang="en-US" dirty="0" err="1" smtClean="0"/>
              <a:t>Radiative</a:t>
            </a:r>
            <a:r>
              <a:rPr lang="en-US" dirty="0" smtClean="0"/>
              <a:t> correction theory group is being assembled.</a:t>
            </a:r>
          </a:p>
          <a:p>
            <a:r>
              <a:rPr lang="en-US" dirty="0" smtClean="0"/>
              <a:t>Preliminary estimates have been made.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t="238" b="-2539"/>
          <a:stretch/>
        </p:blipFill>
        <p:spPr>
          <a:xfrm>
            <a:off x="457200" y="3847069"/>
            <a:ext cx="3738931" cy="287727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/>
          <a:srcRect t="6380" r="20506" b="6380"/>
          <a:stretch/>
        </p:blipFill>
        <p:spPr>
          <a:xfrm>
            <a:off x="4647873" y="3847069"/>
            <a:ext cx="3827955" cy="26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/>
              <a:t>Running time</a:t>
            </a:r>
          </a:p>
        </p:txBody>
      </p:sp>
      <p:pic>
        <p:nvPicPr>
          <p:cNvPr id="4099" name="Content Placeholder 6" descr="deut_BinEstimate.eps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3"/>
          <a:stretch>
            <a:fillRect/>
          </a:stretch>
        </p:blipFill>
        <p:spPr>
          <a:xfrm>
            <a:off x="228600" y="2057400"/>
            <a:ext cx="4800600" cy="3886200"/>
          </a:xfrm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3505200" y="358140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ＭＳ Ｐゴシック" charset="0"/>
              </a:rPr>
              <a:t>4 months at </a:t>
            </a:r>
          </a:p>
          <a:p>
            <a:pPr algn="ctr"/>
            <a:r>
              <a:rPr lang="en-US">
                <a:cs typeface="ＭＳ Ｐゴシック" charset="0"/>
              </a:rPr>
              <a:t>11 GeV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438400" y="487680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ＭＳ Ｐゴシック" charset="0"/>
              </a:rPr>
              <a:t>2 months at 6.6 GeV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62000" y="2286000"/>
            <a:ext cx="2533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ＭＳ Ｐゴシック" charset="0"/>
              </a:rPr>
              <a:t>Error bar σ</a:t>
            </a:r>
            <a:r>
              <a:rPr lang="en-US" baseline="-25000">
                <a:cs typeface="ＭＳ Ｐゴシック" charset="0"/>
              </a:rPr>
              <a:t>A</a:t>
            </a:r>
            <a:r>
              <a:rPr lang="en-US">
                <a:cs typeface="ＭＳ Ｐゴシック" charset="0"/>
              </a:rPr>
              <a:t>/A (%)</a:t>
            </a:r>
          </a:p>
          <a:p>
            <a:r>
              <a:rPr lang="en-US">
                <a:cs typeface="ＭＳ Ｐゴシック" charset="0"/>
              </a:rPr>
              <a:t>shown at center of bins</a:t>
            </a:r>
          </a:p>
          <a:p>
            <a:r>
              <a:rPr lang="en-US">
                <a:cs typeface="ＭＳ Ｐゴシック" charset="0"/>
              </a:rPr>
              <a:t>in Q</a:t>
            </a:r>
            <a:r>
              <a:rPr lang="en-US" baseline="30000">
                <a:cs typeface="ＭＳ Ｐゴシック" charset="0"/>
              </a:rPr>
              <a:t>2</a:t>
            </a:r>
            <a:r>
              <a:rPr lang="en-US">
                <a:cs typeface="ＭＳ Ｐゴシック" charset="0"/>
              </a:rPr>
              <a:t>, x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81000" y="12192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333399"/>
                </a:solidFill>
                <a:cs typeface="ＭＳ Ｐゴシック" charset="0"/>
              </a:rPr>
              <a:t>Strategy: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sub-1% precision </a:t>
            </a:r>
            <a:r>
              <a:rPr lang="en-US">
                <a:solidFill>
                  <a:srgbClr val="333399"/>
                </a:solidFill>
                <a:cs typeface="ＭＳ Ｐゴシック" charset="0"/>
              </a:rPr>
              <a:t>over broad kinematic range for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sensitive </a:t>
            </a:r>
          </a:p>
          <a:p>
            <a:r>
              <a:rPr lang="en-US" b="1">
                <a:solidFill>
                  <a:srgbClr val="333399"/>
                </a:solidFill>
                <a:cs typeface="ＭＳ Ｐゴシック" charset="0"/>
              </a:rPr>
              <a:t>Standard Model test </a:t>
            </a:r>
            <a:r>
              <a:rPr lang="en-US" i="1">
                <a:solidFill>
                  <a:srgbClr val="333399"/>
                </a:solidFill>
                <a:cs typeface="ＭＳ Ｐゴシック" charset="0"/>
              </a:rPr>
              <a:t>and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detailed study of hadronic structure contributions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410200" y="2514600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2171520" imgH="457200" progId="Equation.3">
                  <p:embed/>
                </p:oleObj>
              </mc:Choice>
              <mc:Fallback>
                <p:oleObj name="Equation" r:id="rId4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289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Group 25"/>
          <p:cNvGraphicFramePr>
            <a:graphicFrameLocks noGrp="1"/>
          </p:cNvGraphicFramePr>
          <p:nvPr/>
        </p:nvGraphicFramePr>
        <p:xfrm>
          <a:off x="5181600" y="4724400"/>
          <a:ext cx="3810000" cy="1447800"/>
        </p:xfrm>
        <a:graphic>
          <a:graphicData uri="http://schemas.openxmlformats.org/drawingml/2006/table">
            <a:tbl>
              <a:tblPr/>
              <a:tblGrid>
                <a:gridCol w="1371600"/>
                <a:gridCol w="533400"/>
                <a:gridCol w="595313"/>
                <a:gridCol w="654050"/>
                <a:gridCol w="655637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Energy(GeV)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Days(LD2)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Days(LH2)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546725" y="2017713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Untangle Physics with fit: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638800" y="327660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</a:rPr>
              <a:t>Beam Time Request:</a:t>
            </a:r>
          </a:p>
          <a:p>
            <a:pPr algn="ctr"/>
            <a:r>
              <a:rPr lang="en-US" sz="2400">
                <a:solidFill>
                  <a:srgbClr val="CC0000"/>
                </a:solidFill>
              </a:rPr>
              <a:t>LD</a:t>
            </a:r>
            <a:r>
              <a:rPr lang="en-US" sz="2400" baseline="-25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: 245 Days</a:t>
            </a:r>
          </a:p>
          <a:p>
            <a:pPr algn="ctr"/>
            <a:r>
              <a:rPr lang="en-US" sz="2400">
                <a:solidFill>
                  <a:srgbClr val="CC0000"/>
                </a:solidFill>
              </a:rPr>
              <a:t>LH</a:t>
            </a:r>
            <a:r>
              <a:rPr lang="en-US" sz="2400" baseline="-25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: 113 Days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51816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5562600" y="3276600"/>
            <a:ext cx="3200400" cy="1295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4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ヒラギノ角ゴ Pro W3" charset="0"/>
                <a:cs typeface="ヒラギノ角ゴ Pro W3" charset="0"/>
              </a:rPr>
              <a:t>PVDIS vs SIDIS</a:t>
            </a:r>
          </a:p>
        </p:txBody>
      </p:sp>
      <p:pic>
        <p:nvPicPr>
          <p:cNvPr id="778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3413"/>
            <a:ext cx="3387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3413"/>
            <a:ext cx="33718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1752600" y="14176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PVDIS</a:t>
            </a:r>
          </a:p>
        </p:txBody>
      </p:sp>
      <p:sp>
        <p:nvSpPr>
          <p:cNvPr id="77830" name="TextBox 5"/>
          <p:cNvSpPr txBox="1">
            <a:spLocks noChangeArrowheads="1"/>
          </p:cNvSpPr>
          <p:nvPr/>
        </p:nvSpPr>
        <p:spPr bwMode="auto">
          <a:xfrm>
            <a:off x="5978525" y="144145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SIDIS</a:t>
            </a:r>
          </a:p>
        </p:txBody>
      </p:sp>
      <p:sp>
        <p:nvSpPr>
          <p:cNvPr id="77831" name="TextBox 6"/>
          <p:cNvSpPr txBox="1">
            <a:spLocks noChangeArrowheads="1"/>
          </p:cNvSpPr>
          <p:nvPr/>
        </p:nvSpPr>
        <p:spPr bwMode="auto">
          <a:xfrm>
            <a:off x="990600" y="5556250"/>
            <a:ext cx="721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  <a:latin typeface="Calibri" charset="0"/>
              </a:rPr>
              <a:t>Can you find six differences between these panels?</a:t>
            </a:r>
          </a:p>
        </p:txBody>
      </p:sp>
      <p:sp>
        <p:nvSpPr>
          <p:cNvPr id="77832" name="TextBox 7"/>
          <p:cNvSpPr txBox="1">
            <a:spLocks noChangeArrowheads="1"/>
          </p:cNvSpPr>
          <p:nvPr/>
        </p:nvSpPr>
        <p:spPr bwMode="auto">
          <a:xfrm rot="10800000">
            <a:off x="1447800" y="6018213"/>
            <a:ext cx="640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  <a:latin typeface="Calibri" charset="0"/>
              </a:rPr>
              <a:t>Target Location, Baffles (PVDIS), Cerenkov</a:t>
            </a:r>
            <a:r>
              <a:rPr lang="ja-JP" altLang="en-US">
                <a:solidFill>
                  <a:srgbClr val="008000"/>
                </a:solidFill>
                <a:latin typeface="Calibri" charset="0"/>
              </a:rPr>
              <a:t>’</a:t>
            </a:r>
            <a:r>
              <a:rPr lang="en-US">
                <a:solidFill>
                  <a:srgbClr val="008000"/>
                </a:solidFill>
                <a:latin typeface="Calibri" charset="0"/>
              </a:rPr>
              <a:t>s,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  <a:latin typeface="Calibri" charset="0"/>
              </a:rPr>
              <a:t>GEM Layout, Extra E-Cal, End Cap Longer</a:t>
            </a:r>
          </a:p>
        </p:txBody>
      </p:sp>
    </p:spTree>
    <p:extLst>
      <p:ext uri="{BB962C8B-B14F-4D97-AF65-F5344CB8AC3E}">
        <p14:creationId xmlns:p14="http://schemas.microsoft.com/office/powerpoint/2010/main" val="247797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46063" y="274638"/>
            <a:ext cx="4537075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470025"/>
            <a:ext cx="4418013" cy="4911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Measurements of Parity Violation in Deep Inelastic Scattering contain a wealth of information about: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The Standard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Charge Symmetry (CSV)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Higher Twist (HT)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For the complete picture—to unravel the full richness of the physics reach of this process a dedicated—a large-acceptance spectrometer is needed.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SoLID will also provide critical nuclear structure test (NuTeV sin</a:t>
            </a:r>
            <a:r>
              <a:rPr lang="en-US" sz="1800" baseline="30000">
                <a:latin typeface="Calibri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θ</a:t>
            </a:r>
            <a:r>
              <a:rPr lang="en-US" sz="1800" baseline="-25000">
                <a:latin typeface="Calibri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Large additional program of SI-DIS planned for SoLID spectrometer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grpSp>
        <p:nvGrpSpPr>
          <p:cNvPr id="79878" name="Group 14"/>
          <p:cNvGrpSpPr>
            <a:grpSpLocks noChangeAspect="1"/>
          </p:cNvGrpSpPr>
          <p:nvPr/>
        </p:nvGrpSpPr>
        <p:grpSpPr bwMode="auto">
          <a:xfrm>
            <a:off x="4524375" y="401638"/>
            <a:ext cx="4443413" cy="1901825"/>
            <a:chOff x="962291" y="3282307"/>
            <a:chExt cx="8022682" cy="3432353"/>
          </a:xfrm>
        </p:grpSpPr>
        <p:grpSp>
          <p:nvGrpSpPr>
            <p:cNvPr id="79893" name="Group 20"/>
            <p:cNvGrpSpPr>
              <a:grpSpLocks/>
            </p:cNvGrpSpPr>
            <p:nvPr/>
          </p:nvGrpSpPr>
          <p:grpSpPr bwMode="auto">
            <a:xfrm>
              <a:off x="962291" y="3400672"/>
              <a:ext cx="8022682" cy="3313988"/>
              <a:chOff x="962291" y="3400672"/>
              <a:chExt cx="8022682" cy="3313988"/>
            </a:xfrm>
          </p:grpSpPr>
          <p:grpSp>
            <p:nvGrpSpPr>
              <p:cNvPr id="79895" name="Group 17"/>
              <p:cNvGrpSpPr>
                <a:grpSpLocks/>
              </p:cNvGrpSpPr>
              <p:nvPr/>
            </p:nvGrpSpPr>
            <p:grpSpPr bwMode="auto">
              <a:xfrm>
                <a:off x="1852659" y="3429651"/>
                <a:ext cx="3599767" cy="3285009"/>
                <a:chOff x="1852659" y="3429651"/>
                <a:chExt cx="3599767" cy="3285009"/>
              </a:xfrm>
            </p:grpSpPr>
            <p:pic>
              <p:nvPicPr>
                <p:cNvPr id="79900" name="Picture 3" descr="c1pm_las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08" r="4910"/>
                <a:stretch>
                  <a:fillRect/>
                </a:stretch>
              </p:blipFill>
              <p:spPr bwMode="auto">
                <a:xfrm>
                  <a:off x="1852659" y="3429651"/>
                  <a:ext cx="3599767" cy="3285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901" name="Text Box 7"/>
                <p:cNvSpPr txBox="1">
                  <a:spLocks noChangeArrowheads="1"/>
                </p:cNvSpPr>
                <p:nvPr/>
              </p:nvSpPr>
              <p:spPr bwMode="auto">
                <a:xfrm rot="-718612">
                  <a:off x="2822518" y="4818429"/>
                  <a:ext cx="743573" cy="555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700">
                      <a:latin typeface="Calibri" charset="0"/>
                      <a:ea typeface="ＭＳ Ｐゴシック" charset="0"/>
                      <a:cs typeface="ＭＳ Ｐゴシック" charset="0"/>
                    </a:rPr>
                    <a:t>Cs</a:t>
                  </a:r>
                  <a:endParaRPr lang="en-US" sz="800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9902" name="Text Box 8"/>
                <p:cNvSpPr txBox="1">
                  <a:spLocks noChangeArrowheads="1"/>
                </p:cNvSpPr>
                <p:nvPr/>
              </p:nvSpPr>
              <p:spPr bwMode="auto">
                <a:xfrm rot="4208558">
                  <a:off x="4169027" y="3745668"/>
                  <a:ext cx="1112693" cy="555012"/>
                </a:xfrm>
                <a:prstGeom prst="rect">
                  <a:avLst/>
                </a:prstGeom>
                <a:noFill/>
                <a:ln w="19050">
                  <a:solidFill>
                    <a:srgbClr val="92D05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700">
                      <a:latin typeface="Calibri" charset="0"/>
                      <a:ea typeface="ＭＳ Ｐゴシック" charset="0"/>
                      <a:cs typeface="ＭＳ Ｐゴシック" charset="0"/>
                    </a:rPr>
                    <a:t>PVDIS</a:t>
                  </a:r>
                  <a:endParaRPr lang="en-US" sz="800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9903" name="Text Box 9"/>
                <p:cNvSpPr txBox="1">
                  <a:spLocks noChangeArrowheads="1"/>
                </p:cNvSpPr>
                <p:nvPr/>
              </p:nvSpPr>
              <p:spPr bwMode="auto">
                <a:xfrm rot="1074120">
                  <a:off x="2884338" y="3853811"/>
                  <a:ext cx="1112694" cy="512319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600">
                      <a:latin typeface="Calibri" charset="0"/>
                      <a:ea typeface="ＭＳ Ｐゴシック" charset="0"/>
                      <a:cs typeface="ＭＳ Ｐゴシック" charset="0"/>
                    </a:rPr>
                    <a:t>Qweak</a:t>
                  </a:r>
                </a:p>
              </p:txBody>
            </p:sp>
          </p:grpSp>
          <p:sp>
            <p:nvSpPr>
              <p:cNvPr id="79896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452641" y="3933823"/>
                <a:ext cx="2300096" cy="128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800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Precision</a:t>
                </a:r>
                <a:r>
                  <a:rPr lang="en-US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800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Data</a:t>
                </a:r>
              </a:p>
            </p:txBody>
          </p:sp>
          <p:grpSp>
            <p:nvGrpSpPr>
              <p:cNvPr id="79897" name="Group 19"/>
              <p:cNvGrpSpPr>
                <a:grpSpLocks/>
              </p:cNvGrpSpPr>
              <p:nvPr/>
            </p:nvGrpSpPr>
            <p:grpSpPr bwMode="auto">
              <a:xfrm>
                <a:off x="5409543" y="3400672"/>
                <a:ext cx="3575430" cy="3278424"/>
                <a:chOff x="5409543" y="3400672"/>
                <a:chExt cx="3575430" cy="3278424"/>
              </a:xfrm>
            </p:grpSpPr>
            <p:pic>
              <p:nvPicPr>
                <p:cNvPr id="79898" name="Picture 5" descr="c2pm_las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73" r="5153"/>
                <a:stretch>
                  <a:fillRect/>
                </a:stretch>
              </p:blipFill>
              <p:spPr bwMode="auto">
                <a:xfrm>
                  <a:off x="5409543" y="3400672"/>
                  <a:ext cx="3575430" cy="3278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899" name="Text Box 10"/>
                <p:cNvSpPr txBox="1">
                  <a:spLocks noChangeArrowheads="1"/>
                </p:cNvSpPr>
                <p:nvPr/>
              </p:nvSpPr>
              <p:spPr bwMode="auto">
                <a:xfrm rot="4242191">
                  <a:off x="6953412" y="3917627"/>
                  <a:ext cx="988724" cy="46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500">
                      <a:latin typeface="Calibri" charset="0"/>
                      <a:ea typeface="ＭＳ Ｐゴシック" charset="0"/>
                      <a:cs typeface="ＭＳ Ｐゴシック" charset="0"/>
                    </a:rPr>
                    <a:t>PVDIS</a:t>
                  </a:r>
                </a:p>
              </p:txBody>
            </p:sp>
          </p:grpSp>
        </p:grpSp>
        <p:sp>
          <p:nvSpPr>
            <p:cNvPr id="79894" name="TextBox 16"/>
            <p:cNvSpPr txBox="1">
              <a:spLocks noChangeArrowheads="1"/>
            </p:cNvSpPr>
            <p:nvPr/>
          </p:nvSpPr>
          <p:spPr bwMode="auto">
            <a:xfrm rot="4303648">
              <a:off x="6857383" y="4389660"/>
              <a:ext cx="2727026" cy="51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600" b="1">
                  <a:solidFill>
                    <a:srgbClr val="FF0000"/>
                  </a:solidFill>
                  <a:latin typeface="Calibri" charset="0"/>
                </a:rPr>
                <a:t>Uncertainty from PDG fit</a:t>
              </a:r>
            </a:p>
          </p:txBody>
        </p:sp>
      </p:grpSp>
      <p:pic>
        <p:nvPicPr>
          <p:cNvPr id="79879" name="Content Placeholder 6" descr="deut_BinEstimate.eps"/>
          <p:cNvPicPr>
            <a:picLocks noChangeAspect="1"/>
          </p:cNvPicPr>
          <p:nvPr/>
        </p:nvPicPr>
        <p:blipFill>
          <a:blip r:embed="rId5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3"/>
          <a:stretch>
            <a:fillRect/>
          </a:stretch>
        </p:blipFill>
        <p:spPr bwMode="auto">
          <a:xfrm>
            <a:off x="5472113" y="4259263"/>
            <a:ext cx="370998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6845300" y="2717800"/>
            <a:ext cx="2373313" cy="1522413"/>
            <a:chOff x="2871" y="2250"/>
            <a:chExt cx="2662" cy="1885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4119" y="3730"/>
              <a:ext cx="44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x</a:t>
              </a:r>
              <a:r>
                <a:rPr lang="en-US" sz="1000" baseline="-25000">
                  <a:latin typeface="Calibri" charset="0"/>
                  <a:ea typeface="ＭＳ Ｐゴシック" charset="0"/>
                  <a:cs typeface="ＭＳ Ｐゴシック" charset="0"/>
                </a:rPr>
                <a:t>Bj</a:t>
              </a:r>
              <a:endParaRPr lang="en-US" sz="100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9885" name="Picture 10" descr="mrst-glob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" t="8598" r="2258" b="6905"/>
            <a:stretch>
              <a:fillRect/>
            </a:stretch>
          </p:blipFill>
          <p:spPr bwMode="auto">
            <a:xfrm>
              <a:off x="2871" y="2250"/>
              <a:ext cx="2662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9874" name="Object 2"/>
            <p:cNvGraphicFramePr>
              <a:graphicFrameLocks noChangeAspect="1"/>
            </p:cNvGraphicFramePr>
            <p:nvPr/>
          </p:nvGraphicFramePr>
          <p:xfrm>
            <a:off x="3100" y="3195"/>
            <a:ext cx="33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7" imgW="304800" imgH="406400" progId="Equation.3">
                    <p:embed/>
                  </p:oleObj>
                </mc:Choice>
                <mc:Fallback>
                  <p:oleObj name="Equation" r:id="rId7" imgW="3048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" y="3195"/>
                          <a:ext cx="33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89" y="2780"/>
              <a:ext cx="56" cy="3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954" y="2494"/>
              <a:ext cx="85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12</a:t>
              </a:r>
              <a:r>
                <a:rPr lang="en-US" sz="1600"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GeV</a:t>
              </a:r>
              <a:endParaRPr lang="en-US" sz="160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888" name="Line 14"/>
            <p:cNvSpPr>
              <a:spLocks noChangeShapeType="1"/>
            </p:cNvSpPr>
            <p:nvPr/>
          </p:nvSpPr>
          <p:spPr bwMode="auto">
            <a:xfrm flipH="1">
              <a:off x="3886" y="2639"/>
              <a:ext cx="188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Text Box 15"/>
            <p:cNvSpPr txBox="1">
              <a:spLocks noChangeArrowheads="1"/>
            </p:cNvSpPr>
            <p:nvPr/>
          </p:nvSpPr>
          <p:spPr bwMode="auto">
            <a:xfrm>
              <a:off x="4640" y="3126"/>
              <a:ext cx="71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900">
                  <a:latin typeface="Calibri" charset="0"/>
                  <a:ea typeface="ＭＳ Ｐゴシック" charset="0"/>
                  <a:cs typeface="ＭＳ Ｐゴシック" charset="0"/>
                </a:rPr>
                <a:t>90% CL</a:t>
              </a:r>
            </a:p>
          </p:txBody>
        </p:sp>
        <p:sp>
          <p:nvSpPr>
            <p:cNvPr id="79890" name="Line 16"/>
            <p:cNvSpPr>
              <a:spLocks noChangeShapeType="1"/>
            </p:cNvSpPr>
            <p:nvPr/>
          </p:nvSpPr>
          <p:spPr bwMode="auto">
            <a:xfrm flipH="1">
              <a:off x="4346" y="3181"/>
              <a:ext cx="26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Line 17"/>
            <p:cNvSpPr>
              <a:spLocks noChangeShapeType="1"/>
            </p:cNvSpPr>
            <p:nvPr/>
          </p:nvSpPr>
          <p:spPr bwMode="auto">
            <a:xfrm flipH="1" flipV="1">
              <a:off x="4533" y="2426"/>
              <a:ext cx="82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Text Box 18"/>
            <p:cNvSpPr txBox="1">
              <a:spLocks noChangeArrowheads="1"/>
            </p:cNvSpPr>
            <p:nvPr/>
          </p:nvSpPr>
          <p:spPr bwMode="auto">
            <a:xfrm>
              <a:off x="3048" y="2343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MRST global fit</a:t>
              </a:r>
            </a:p>
          </p:txBody>
        </p:sp>
      </p:grpSp>
      <p:pic>
        <p:nvPicPr>
          <p:cNvPr id="79881" name="Picture 5" descr="C:\Users\reimer\Documents\JLab\12_GeV\SOLID\Engineering Report\Engineering\image0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478088"/>
            <a:ext cx="2074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26A848B-F5B2-6949-88C2-E7F76425609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</p:spTree>
    <p:extLst>
      <p:ext uri="{BB962C8B-B14F-4D97-AF65-F5344CB8AC3E}">
        <p14:creationId xmlns:p14="http://schemas.microsoft.com/office/powerpoint/2010/main" val="425741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8306-A1BB-D44C-8AC8-03BC4AC0A456}" type="slidenum">
              <a:rPr lang="en-US"/>
              <a:pPr/>
              <a:t>26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112"/>
            <a:ext cx="8229600" cy="966082"/>
          </a:xfrm>
          <a:ln/>
        </p:spPr>
        <p:txBody>
          <a:bodyPr/>
          <a:lstStyle/>
          <a:p>
            <a:r>
              <a:rPr lang="en-US" dirty="0"/>
              <a:t>SOLID-Spin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6846" y="1204392"/>
            <a:ext cx="5358928" cy="2644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marL="312528" indent="26788"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E12-10-006:</a:t>
            </a:r>
            <a:r>
              <a:rPr lang="en-US" sz="25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    </a:t>
            </a:r>
            <a:r>
              <a:rPr lang="en-US" sz="21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Single Spin Asymmetry on Transverse </a:t>
            </a:r>
            <a:r>
              <a:rPr lang="en-US" sz="2100" baseline="300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3</a:t>
            </a:r>
            <a:r>
              <a:rPr lang="en-US" sz="21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He @ 90 days</a:t>
            </a:r>
            <a:endParaRPr lang="en-US" sz="250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312528" indent="26788">
              <a:lnSpc>
                <a:spcPct val="90000"/>
              </a:lnSpc>
              <a:spcBef>
                <a:spcPts val="703"/>
              </a:spcBef>
            </a:pPr>
            <a:r>
              <a:rPr lang="en-US" sz="250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E12-11-007:</a:t>
            </a:r>
            <a:r>
              <a:rPr lang="en-US" sz="25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    </a:t>
            </a:r>
            <a:r>
              <a:rPr lang="en-US" sz="21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Single and Double Spin Asymmetry on </a:t>
            </a:r>
            <a:r>
              <a:rPr lang="en-US" sz="2100" baseline="300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3</a:t>
            </a:r>
            <a:r>
              <a:rPr lang="en-US" sz="21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He @ 35 days</a:t>
            </a:r>
            <a:endParaRPr lang="en-US" sz="250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312528" indent="26788">
              <a:lnSpc>
                <a:spcPct val="90000"/>
              </a:lnSpc>
              <a:spcBef>
                <a:spcPts val="703"/>
              </a:spcBef>
            </a:pPr>
            <a:r>
              <a:rPr lang="en-US" sz="250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PR12-11-108:</a:t>
            </a:r>
            <a:r>
              <a:rPr lang="en-US" sz="25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  </a:t>
            </a:r>
            <a:r>
              <a:rPr lang="en-US" sz="21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Single and Double Spin Asymmetries on Transverse Proton (conditionally approved)</a:t>
            </a:r>
            <a:endParaRPr lang="en-US" sz="210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1" r="52112"/>
          <a:stretch>
            <a:fillRect/>
          </a:stretch>
        </p:blipFill>
        <p:spPr bwMode="auto">
          <a:xfrm>
            <a:off x="123900" y="3652243"/>
            <a:ext cx="2915543" cy="29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51" y="3866555"/>
            <a:ext cx="35004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2901033" y="4947047"/>
            <a:ext cx="3598664" cy="1625203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Key of SoLID-Spin program: </a:t>
            </a:r>
          </a:p>
          <a:p>
            <a:pPr algn="l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Large Acceptance </a:t>
            </a:r>
            <a:b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+ High Luminosity</a:t>
            </a:r>
            <a:b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1700">
                <a:solidFill>
                  <a:srgbClr val="000000"/>
                </a:solidFill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</a:t>
            </a:r>
            <a:r>
              <a:rPr lang="en-US" sz="17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4-D</a:t>
            </a: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mapping of asymmetries</a:t>
            </a:r>
            <a:b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1700">
                <a:solidFill>
                  <a:srgbClr val="000000"/>
                </a:solidFill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</a:t>
            </a: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Tensor charge, TMDs …</a:t>
            </a:r>
          </a:p>
          <a:p>
            <a:pPr algn="l">
              <a:buClr>
                <a:srgbClr val="000000"/>
              </a:buClr>
              <a:buSzPct val="100000"/>
              <a:buFont typeface="Wingdings" charset="0"/>
              <a:buChar char="à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Lattice QCD, QCD Dynamics, Models.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2293814" y="3821906"/>
            <a:ext cx="5018484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White paper: </a:t>
            </a:r>
            <a:r>
              <a:rPr lang="en-US" sz="17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4"/>
              </a:rPr>
              <a:t>Eur</a:t>
            </a:r>
            <a:r>
              <a:rPr lang="en-US" sz="17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. P</a:t>
            </a:r>
            <a:r>
              <a:rPr lang="en-US" sz="17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4"/>
              </a:rPr>
              <a:t>hys. J. Plus (2011) 126:2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" y="1185416"/>
            <a:ext cx="3348633" cy="242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/>
          </p:cNvSpPr>
          <p:nvPr/>
        </p:nvSpPr>
        <p:spPr bwMode="auto">
          <a:xfrm>
            <a:off x="0" y="789162"/>
            <a:ext cx="913507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Double-Polarized Semi-Inclusive DIS on </a:t>
            </a:r>
            <a:r>
              <a:rPr lang="en-US" sz="2200" baseline="320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3</a:t>
            </a:r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He &amp; </a:t>
            </a:r>
            <a:r>
              <a:rPr lang="en-US" sz="2200" baseline="320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1</a:t>
            </a:r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H at 11 </a:t>
            </a:r>
            <a:r>
              <a:rPr lang="en-US" sz="2200" dirty="0" err="1">
                <a:solidFill>
                  <a:srgbClr val="002D99"/>
                </a:solidFill>
                <a:ea typeface="ＭＳ Ｐゴシック" charset="0"/>
                <a:cs typeface="Palatino" charset="0"/>
              </a:rPr>
              <a:t>GeV</a:t>
            </a:r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A181-CA96-A248-957D-58F4B6052351}" type="slidenum">
              <a:rPr lang="en-US"/>
              <a:pPr/>
              <a:t>27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867" y="205383"/>
            <a:ext cx="8229600" cy="1143000"/>
          </a:xfrm>
          <a:ln/>
        </p:spPr>
        <p:txBody>
          <a:bodyPr/>
          <a:lstStyle/>
          <a:p>
            <a:r>
              <a:rPr lang="en-US" dirty="0"/>
              <a:t>SOLID Status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9" y="1634133"/>
            <a:ext cx="9063633" cy="5072063"/>
          </a:xfrm>
          <a:ln/>
        </p:spPr>
        <p:txBody>
          <a:bodyPr>
            <a:normAutofit fontScale="70000" lnSpcReduction="20000"/>
          </a:bodyPr>
          <a:lstStyle/>
          <a:p>
            <a:pPr marL="616127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Strong collaboration being formed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~ 130 collaborators, ~ 35 institutions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Parity and DIS expertise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Significant international participation: Italy, Germany, China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~ 5 Postdoc FTEs now focused on simulation and R&amp;D</a:t>
            </a:r>
          </a:p>
          <a:p>
            <a:pPr marL="616127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Significant hardware R&amp;D potential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GEMs, Shashlyk, pipeline electronics, collimator engineering.... </a:t>
            </a:r>
          </a:p>
          <a:p>
            <a:pPr marL="616127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Timeline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Would run in Hall A on and off between 2016 and 2022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JLab is currently negotiating with Cornell to move CLEOII magnet ~ 2014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R&amp;D and Design ~ 2-3 years</a:t>
            </a:r>
          </a:p>
          <a:p>
            <a:pPr marL="937584" lvl="1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Funding strategies (total cost 20-25 M$)</a:t>
            </a:r>
          </a:p>
          <a:p>
            <a:pPr marL="1250112" lvl="2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unlikely to be a one CD-funded project</a:t>
            </a:r>
          </a:p>
          <a:p>
            <a:pPr marL="1250112" lvl="2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must consist of several sub-projects</a:t>
            </a:r>
          </a:p>
          <a:p>
            <a:pPr marL="1250112" lvl="2"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071524" algn="l"/>
                <a:tab pos="1392982" algn="l"/>
                <a:tab pos="1392982" algn="l"/>
                <a:tab pos="1392982" algn="l"/>
                <a:tab pos="1392982" algn="l"/>
                <a:tab pos="1705510" algn="l"/>
                <a:tab pos="1705510" algn="l"/>
                <a:tab pos="1705510" algn="l"/>
              </a:tabLst>
            </a:pPr>
            <a:r>
              <a:rPr lang="en-US"/>
              <a:t>JLab wants to single out hardware that might be of multi-purpose use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9" y="776883"/>
            <a:ext cx="3053953" cy="17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6134695" y="602754"/>
            <a:ext cx="2652117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neutron background study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D2A8-D89E-E144-9328-DDE5ED086AF1}" type="slidenum">
              <a:rPr lang="en-US"/>
              <a:pPr/>
              <a:t>28</a:t>
            </a:fld>
            <a:endParaRPr lang="en-US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Radiative Tail</a:t>
            </a:r>
          </a:p>
        </p:txBody>
      </p:sp>
      <p:pic>
        <p:nvPicPr>
          <p:cNvPr id="5018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2"/>
          <a:stretch>
            <a:fillRect/>
          </a:stretch>
        </p:blipFill>
        <p:spPr>
          <a:xfrm>
            <a:off x="152400" y="2209800"/>
            <a:ext cx="2551113" cy="2971800"/>
          </a:xfrm>
          <a:noFill/>
          <a:ln/>
        </p:spPr>
      </p:pic>
      <p:pic>
        <p:nvPicPr>
          <p:cNvPr id="5018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22"/>
          <a:stretch>
            <a:fillRect/>
          </a:stretch>
        </p:blipFill>
        <p:spPr>
          <a:xfrm>
            <a:off x="2438400" y="2209800"/>
            <a:ext cx="2438400" cy="3028950"/>
          </a:xfrm>
          <a:noFill/>
          <a:ln/>
        </p:spPr>
      </p:pic>
      <p:pic>
        <p:nvPicPr>
          <p:cNvPr id="50184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114800" cy="3086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602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and extra Z’s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65" b="34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9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51C2-5BFC-3C4B-BE2A-3953EE81721C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9216" y="0"/>
            <a:ext cx="8229600" cy="1143000"/>
          </a:xfrm>
          <a:ln/>
        </p:spPr>
        <p:txBody>
          <a:bodyPr/>
          <a:lstStyle/>
          <a:p>
            <a:r>
              <a:rPr lang="en-US" dirty="0"/>
              <a:t>Indirect Clues to </a:t>
            </a:r>
            <a:r>
              <a:rPr lang="en-US" dirty="0" err="1"/>
              <a:t>TeV</a:t>
            </a:r>
            <a:r>
              <a:rPr lang="en-US" dirty="0"/>
              <a:t> Physics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-44648" y="919758"/>
            <a:ext cx="913507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Electroweak Interactions at scales much lower than the W/Z mass</a:t>
            </a: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4697015" y="2902149"/>
            <a:ext cx="4152305" cy="910828"/>
          </a:xfrm>
          <a:prstGeom prst="roundRect">
            <a:avLst>
              <a:gd name="adj" fmla="val 14704"/>
            </a:avLst>
          </a:prstGeom>
          <a:noFill/>
          <a:ln w="19050" cap="flat">
            <a:solidFill>
              <a:srgbClr val="003D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10800000">
            <a:off x="1385605" y="1223367"/>
            <a:ext cx="3348" cy="2446734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4649" y="2286000"/>
            <a:ext cx="1223367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 dirty="0" err="1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Λ</a:t>
            </a:r>
            <a:r>
              <a:rPr lang="en-US" sz="1500" dirty="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(~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TeV</a:t>
            </a: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622846" y="1473399"/>
            <a:ext cx="3147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3200">
                <a:solidFill>
                  <a:srgbClr val="D90B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</a:t>
            </a:r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2242468" y="2659931"/>
            <a:ext cx="128364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1669851" y="1960067"/>
            <a:ext cx="1282527" cy="453182"/>
            <a:chOff x="0" y="0"/>
            <a:chExt cx="1149" cy="405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0" y="0"/>
              <a:ext cx="423" cy="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rot="10800000" flipH="1">
              <a:off x="0" y="304"/>
              <a:ext cx="363" cy="1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rot="10800000" flipH="1">
              <a:off x="786" y="0"/>
              <a:ext cx="363" cy="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725" y="304"/>
              <a:ext cx="364" cy="1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/>
            </p:cNvSpPr>
            <p:nvPr/>
          </p:nvSpPr>
          <p:spPr bwMode="auto">
            <a:xfrm>
              <a:off x="301" y="101"/>
              <a:ext cx="545" cy="253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769195" y="3122042"/>
            <a:ext cx="1080492" cy="396255"/>
            <a:chOff x="0" y="0"/>
            <a:chExt cx="968" cy="354"/>
          </a:xfrm>
        </p:grpSpPr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908" cy="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0" y="0"/>
              <a:ext cx="968" cy="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6" name="AutoShape 16"/>
            <p:cNvSpPr>
              <a:spLocks/>
            </p:cNvSpPr>
            <p:nvPr/>
          </p:nvSpPr>
          <p:spPr bwMode="auto">
            <a:xfrm>
              <a:off x="423" y="101"/>
              <a:ext cx="121" cy="151"/>
            </a:xfrm>
            <a:prstGeom prst="diamond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8" name="Rectangle 18"/>
          <p:cNvSpPr>
            <a:spLocks/>
          </p:cNvSpPr>
          <p:nvPr/>
        </p:nvSpPr>
        <p:spPr bwMode="auto">
          <a:xfrm>
            <a:off x="-25016" y="2755925"/>
            <a:ext cx="1741289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</a:t>
            </a:r>
            <a:r>
              <a:rPr lang="en-US" sz="1700" baseline="-2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W,Z</a:t>
            </a:r>
            <a:r>
              <a: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  <a:p>
            <a:pPr marL="40182"/>
            <a:r>
              <a: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(100 GeV</a:t>
            </a: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15379" name="Rectangle 19"/>
          <p:cNvSpPr>
            <a:spLocks/>
          </p:cNvSpPr>
          <p:nvPr/>
        </p:nvSpPr>
        <p:spPr bwMode="auto">
          <a:xfrm>
            <a:off x="3204642" y="1509117"/>
            <a:ext cx="1287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1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Dynamics involving</a:t>
            </a:r>
          </a:p>
          <a:p>
            <a:pPr marL="40182"/>
            <a:r>
              <a:rPr lang="en-US" sz="11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particles with m &gt; Λ</a:t>
            </a:r>
          </a:p>
        </p:txBody>
      </p:sp>
      <p:sp>
        <p:nvSpPr>
          <p:cNvPr id="15380" name="AutoShape 20"/>
          <p:cNvSpPr>
            <a:spLocks/>
          </p:cNvSpPr>
          <p:nvPr/>
        </p:nvSpPr>
        <p:spPr bwMode="auto">
          <a:xfrm>
            <a:off x="3116461" y="1509117"/>
            <a:ext cx="1580555" cy="464344"/>
          </a:xfrm>
          <a:prstGeom prst="roundRect">
            <a:avLst>
              <a:gd name="adj" fmla="val 9694"/>
            </a:avLst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2251398" y="1660922"/>
            <a:ext cx="810369" cy="357188"/>
          </a:xfrm>
          <a:custGeom>
            <a:avLst/>
            <a:gdLst>
              <a:gd name="T0" fmla="*/ 0 w 21600"/>
              <a:gd name="T1" fmla="+- 0 21600 702"/>
              <a:gd name="T2" fmla="*/ 21600 h 20898"/>
              <a:gd name="T3" fmla="*/ 3600 w 21600"/>
              <a:gd name="T4" fmla="+- 0 8308 702"/>
              <a:gd name="T5" fmla="*/ 8308 h 20898"/>
              <a:gd name="T6" fmla="*/ 9000 w 21600"/>
              <a:gd name="T7" fmla="+- 0 11631 702"/>
              <a:gd name="T8" fmla="*/ 11631 h 20898"/>
              <a:gd name="T9" fmla="*/ 14400 w 21600"/>
              <a:gd name="T10" fmla="+- 0 1662 702"/>
              <a:gd name="T11" fmla="*/ 1662 h 20898"/>
              <a:gd name="T12" fmla="*/ 21600 w 21600"/>
              <a:gd name="T13" fmla="+- 0 1662 702"/>
              <a:gd name="T14" fmla="*/ 1662 h 208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21600" h="20898">
                <a:moveTo>
                  <a:pt x="0" y="20898"/>
                </a:moveTo>
                <a:cubicBezTo>
                  <a:pt x="1050" y="15083"/>
                  <a:pt x="2100" y="9267"/>
                  <a:pt x="3600" y="7606"/>
                </a:cubicBezTo>
                <a:cubicBezTo>
                  <a:pt x="5100" y="5944"/>
                  <a:pt x="7200" y="12036"/>
                  <a:pt x="9000" y="10929"/>
                </a:cubicBezTo>
                <a:cubicBezTo>
                  <a:pt x="10800" y="9821"/>
                  <a:pt x="12300" y="2621"/>
                  <a:pt x="14400" y="960"/>
                </a:cubicBezTo>
                <a:cubicBezTo>
                  <a:pt x="16500" y="-702"/>
                  <a:pt x="19050" y="129"/>
                  <a:pt x="21600" y="96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4810869" y="1825005"/>
            <a:ext cx="1919883" cy="285750"/>
          </a:xfrm>
          <a:custGeom>
            <a:avLst/>
            <a:gdLst>
              <a:gd name="T0" fmla="*/ 0 w 21600"/>
              <a:gd name="T1" fmla="+- 0 1137 480"/>
              <a:gd name="T2" fmla="*/ 1137 h 21120"/>
              <a:gd name="T3" fmla="*/ 6480 w 21600"/>
              <a:gd name="T4" fmla="+- 0 1137 480"/>
              <a:gd name="T5" fmla="*/ 1137 h 21120"/>
              <a:gd name="T6" fmla="*/ 12960 w 21600"/>
              <a:gd name="T7" fmla="+- 0 7958 480"/>
              <a:gd name="T8" fmla="*/ 7958 h 21120"/>
              <a:gd name="T9" fmla="*/ 21600 w 21600"/>
              <a:gd name="T10" fmla="+- 0 21600 480"/>
              <a:gd name="T11" fmla="*/ 21600 h 2112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120">
                <a:moveTo>
                  <a:pt x="0" y="657"/>
                </a:moveTo>
                <a:cubicBezTo>
                  <a:pt x="2160" y="88"/>
                  <a:pt x="4320" y="-480"/>
                  <a:pt x="6480" y="657"/>
                </a:cubicBezTo>
                <a:cubicBezTo>
                  <a:pt x="8640" y="1794"/>
                  <a:pt x="10440" y="4067"/>
                  <a:pt x="12960" y="7478"/>
                </a:cubicBezTo>
                <a:cubicBezTo>
                  <a:pt x="15480" y="10888"/>
                  <a:pt x="18540" y="16004"/>
                  <a:pt x="21600" y="2112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Rectangle 23"/>
          <p:cNvSpPr>
            <a:spLocks/>
          </p:cNvSpPr>
          <p:nvPr/>
        </p:nvSpPr>
        <p:spPr bwMode="auto">
          <a:xfrm>
            <a:off x="4782964" y="4393406"/>
            <a:ext cx="395585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>
              <a:buClr>
                <a:srgbClr val="CF2900"/>
              </a:buClr>
              <a:buSzPct val="125000"/>
              <a:buFont typeface="Times" charset="0"/>
              <a:buChar char="•"/>
            </a:pPr>
            <a:r>
              <a:rPr lang="en-US" sz="1700" b="1" i="1">
                <a:solidFill>
                  <a:srgbClr val="640E2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</a:t>
            </a:r>
            <a:r>
              <a:rPr lang="en-US" sz="1700" b="1" i="1">
                <a:solidFill>
                  <a:srgbClr val="4D006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lavor changing as well as </a:t>
            </a:r>
            <a:r>
              <a:rPr lang="en-US" sz="1700" b="1" i="1">
                <a:solidFill>
                  <a:srgbClr val="A408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flavor diagonal</a:t>
            </a:r>
          </a:p>
          <a:p>
            <a:pPr marL="27905">
              <a:buClr>
                <a:srgbClr val="CF2900"/>
              </a:buClr>
              <a:buSzPct val="125000"/>
              <a:buFont typeface="Times" charset="0"/>
              <a:buChar char="•"/>
            </a:pPr>
            <a:r>
              <a:rPr lang="en-US" sz="1700" b="1" i="1">
                <a:solidFill>
                  <a:srgbClr val="4D006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charged current as well as </a:t>
            </a:r>
            <a:r>
              <a:rPr lang="en-US" sz="1700" b="1" i="1">
                <a:solidFill>
                  <a:srgbClr val="A408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neutral current</a:t>
            </a:r>
          </a:p>
        </p:txBody>
      </p:sp>
      <p:sp>
        <p:nvSpPr>
          <p:cNvPr id="15384" name="Rectangle 24"/>
          <p:cNvSpPr>
            <a:spLocks/>
          </p:cNvSpPr>
          <p:nvPr/>
        </p:nvSpPr>
        <p:spPr bwMode="auto">
          <a:xfrm>
            <a:off x="99343" y="4161234"/>
            <a:ext cx="453628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/>
            <a:r>
              <a:rPr lang="en-US" sz="15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Heavy Z</a:t>
            </a:r>
            <a:r>
              <a:rPr lang="ja-JP" altLang="en-US" sz="1500">
                <a:solidFill>
                  <a:srgbClr val="2B4714"/>
                </a:solidFill>
                <a:latin typeface="Arial"/>
                <a:ea typeface="ＭＳ Ｐゴシック" charset="0"/>
                <a:cs typeface="Comic Sans MS Bold" charset="0"/>
                <a:sym typeface="Comic Sans MS Bold" charset="0"/>
              </a:rPr>
              <a:t>’</a:t>
            </a:r>
            <a:r>
              <a:rPr lang="en-US" sz="15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s and neutrinos, technicolor, compositeness, extra dimensions, SUSY…</a:t>
            </a:r>
          </a:p>
        </p:txBody>
      </p:sp>
      <p:sp>
        <p:nvSpPr>
          <p:cNvPr id="15385" name="Rectangle 25"/>
          <p:cNvSpPr>
            <a:spLocks/>
          </p:cNvSpPr>
          <p:nvPr/>
        </p:nvSpPr>
        <p:spPr bwMode="auto">
          <a:xfrm>
            <a:off x="4893469" y="2160984"/>
            <a:ext cx="1071563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ea typeface="ＭＳ Ｐゴシック" charset="0"/>
                <a:cs typeface="Palatino" charset="0"/>
              </a:rPr>
              <a:t>courtesy </a:t>
            </a:r>
          </a:p>
          <a:p>
            <a:r>
              <a:rPr lang="en-US" sz="1100">
                <a:ea typeface="ＭＳ Ｐゴシック" charset="0"/>
                <a:cs typeface="Palatino" charset="0"/>
              </a:rPr>
              <a:t>V. Cirigliano</a:t>
            </a:r>
          </a:p>
          <a:p>
            <a:r>
              <a:rPr lang="en-US" sz="1100">
                <a:ea typeface="ＭＳ Ｐゴシック" charset="0"/>
                <a:cs typeface="Palatino" charset="0"/>
              </a:rPr>
              <a:t>H. Maruyama</a:t>
            </a:r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5706070" y="1250156"/>
            <a:ext cx="3384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/>
            <a:r>
              <a:rPr lang="en-US" sz="1700">
                <a:solidFill>
                  <a:srgbClr val="005A7C"/>
                </a:solidFill>
                <a:latin typeface="Abadi MT Condensed Light" charset="0"/>
                <a:ea typeface="ＭＳ Ｐゴシック" charset="0"/>
                <a:cs typeface="Abadi MT Condensed Light" charset="0"/>
                <a:sym typeface="Abadi MT Condensed Light" charset="0"/>
              </a:rPr>
              <a:t>Many theories predict new forces that disappeared when the universe cooled </a:t>
            </a:r>
          </a:p>
        </p:txBody>
      </p:sp>
      <p:sp>
        <p:nvSpPr>
          <p:cNvPr id="15387" name="AutoShape 27"/>
          <p:cNvSpPr>
            <a:spLocks/>
          </p:cNvSpPr>
          <p:nvPr/>
        </p:nvSpPr>
        <p:spPr bwMode="auto">
          <a:xfrm>
            <a:off x="6697266" y="2616399"/>
            <a:ext cx="128365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88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99" y="2138660"/>
            <a:ext cx="1348383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9" name="AutoShape 29"/>
          <p:cNvSpPr>
            <a:spLocks/>
          </p:cNvSpPr>
          <p:nvPr/>
        </p:nvSpPr>
        <p:spPr bwMode="auto">
          <a:xfrm>
            <a:off x="2242468" y="3624337"/>
            <a:ext cx="128364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72" y="3009305"/>
            <a:ext cx="403621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Rectangle 31"/>
          <p:cNvSpPr>
            <a:spLocks/>
          </p:cNvSpPr>
          <p:nvPr/>
        </p:nvSpPr>
        <p:spPr bwMode="auto">
          <a:xfrm>
            <a:off x="5185916" y="3808512"/>
            <a:ext cx="326826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rgbClr val="2B4714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higher dimensional operators can be systematically classified</a:t>
            </a:r>
          </a:p>
        </p:txBody>
      </p: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-5581" y="5036344"/>
            <a:ext cx="3089963" cy="1375171"/>
            <a:chOff x="0" y="108"/>
            <a:chExt cx="2769" cy="1232"/>
          </a:xfrm>
        </p:grpSpPr>
        <p:grpSp>
          <p:nvGrpSpPr>
            <p:cNvPr id="15395" name="Group 35"/>
            <p:cNvGrpSpPr>
              <a:grpSpLocks/>
            </p:cNvGrpSpPr>
            <p:nvPr/>
          </p:nvGrpSpPr>
          <p:grpSpPr bwMode="auto">
            <a:xfrm>
              <a:off x="999" y="577"/>
              <a:ext cx="968" cy="354"/>
              <a:chOff x="0" y="0"/>
              <a:chExt cx="968" cy="354"/>
            </a:xfrm>
          </p:grpSpPr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908" cy="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8" cy="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4" name="AutoShape 34"/>
              <p:cNvSpPr>
                <a:spLocks/>
              </p:cNvSpPr>
              <p:nvPr/>
            </p:nvSpPr>
            <p:spPr bwMode="auto">
              <a:xfrm>
                <a:off x="423" y="101"/>
                <a:ext cx="121" cy="151"/>
              </a:xfrm>
              <a:prstGeom prst="diamond">
                <a:avLst/>
              </a:prstGeom>
              <a:solidFill>
                <a:srgbClr val="808080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444"/>
              <a:ext cx="67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7" name="Rectangle 37"/>
            <p:cNvSpPr>
              <a:spLocks/>
            </p:cNvSpPr>
            <p:nvPr/>
          </p:nvSpPr>
          <p:spPr bwMode="auto">
            <a:xfrm>
              <a:off x="0" y="1092"/>
              <a:ext cx="227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4D0069"/>
                  </a:solidFill>
                  <a:ea typeface="ＭＳ Ｐゴシック" charset="0"/>
                  <a:cs typeface="Palatino" charset="0"/>
                </a:rPr>
                <a:t>must reach Λ ~ several TeV</a:t>
              </a:r>
            </a:p>
          </p:txBody>
        </p:sp>
        <p:sp>
          <p:nvSpPr>
            <p:cNvPr id="15398" name="Rectangle 38"/>
            <p:cNvSpPr>
              <a:spLocks/>
            </p:cNvSpPr>
            <p:nvPr/>
          </p:nvSpPr>
          <p:spPr bwMode="auto">
            <a:xfrm>
              <a:off x="98" y="108"/>
              <a:ext cx="208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Palatino" charset="0"/>
                </a:rPr>
                <a:t>new contact interactions</a:t>
              </a:r>
            </a:p>
          </p:txBody>
        </p:sp>
      </p:grpSp>
      <p:sp>
        <p:nvSpPr>
          <p:cNvPr id="15400" name="Rectangle 40"/>
          <p:cNvSpPr>
            <a:spLocks/>
          </p:cNvSpPr>
          <p:nvPr/>
        </p:nvSpPr>
        <p:spPr bwMode="auto">
          <a:xfrm>
            <a:off x="4411266" y="5357813"/>
            <a:ext cx="50274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>
              <a:spcBef>
                <a:spcPts val="1143"/>
              </a:spcBef>
            </a:pPr>
            <a:r>
              <a:rPr lang="en-US" sz="1700" dirty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Consider		</a:t>
            </a:r>
            <a:r>
              <a:rPr lang="en-US" sz="1700" dirty="0" smtClean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              or </a:t>
            </a:r>
            <a:r>
              <a:rPr lang="en-US" sz="1700" dirty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		</a:t>
            </a:r>
          </a:p>
        </p:txBody>
      </p:sp>
      <p:pic>
        <p:nvPicPr>
          <p:cNvPr id="15401" name="Picture 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7" y="5390183"/>
            <a:ext cx="1348383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29" y="5345245"/>
            <a:ext cx="13841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5741789"/>
            <a:ext cx="439340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04" name="AutoShape 44"/>
          <p:cNvSpPr>
            <a:spLocks/>
          </p:cNvSpPr>
          <p:nvPr/>
        </p:nvSpPr>
        <p:spPr bwMode="auto">
          <a:xfrm rot="9000000">
            <a:off x="7076777" y="4989463"/>
            <a:ext cx="776883" cy="383977"/>
          </a:xfrm>
          <a:prstGeom prst="rightArrow">
            <a:avLst>
              <a:gd name="adj1" fmla="val 34741"/>
              <a:gd name="adj2" fmla="val 43144"/>
            </a:avLst>
          </a:prstGeom>
          <a:solidFill>
            <a:schemeClr val="accent1">
              <a:alpha val="49803"/>
            </a:scheme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80" r="20506" b="6380"/>
          <a:stretch/>
        </p:blipFill>
        <p:spPr>
          <a:xfrm>
            <a:off x="4001654" y="3756107"/>
            <a:ext cx="3425770" cy="2370056"/>
          </a:xfrm>
        </p:spPr>
      </p:pic>
    </p:spTree>
    <p:extLst>
      <p:ext uri="{BB962C8B-B14F-4D97-AF65-F5344CB8AC3E}">
        <p14:creationId xmlns:p14="http://schemas.microsoft.com/office/powerpoint/2010/main" val="3282200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" b="-2539"/>
          <a:stretch/>
        </p:blipFill>
        <p:spPr>
          <a:xfrm>
            <a:off x="5169362" y="3677290"/>
            <a:ext cx="3738931" cy="2877273"/>
          </a:xfrm>
        </p:spPr>
      </p:pic>
    </p:spTree>
    <p:extLst>
      <p:ext uri="{BB962C8B-B14F-4D97-AF65-F5344CB8AC3E}">
        <p14:creationId xmlns:p14="http://schemas.microsoft.com/office/powerpoint/2010/main" val="71295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FDCD-1121-BB4B-9F27-A542D4753AA6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53578" y="0"/>
            <a:ext cx="9027914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3F3F3F"/>
                </a:solidFill>
                <a:latin typeface="Bell MT" charset="0"/>
                <a:ea typeface="ＭＳ Ｐゴシック" charset="0"/>
                <a:cs typeface="Bell MT" charset="0"/>
                <a:sym typeface="Bell MT" charset="0"/>
              </a:rPr>
              <a:t>Neutral Currents at Low Energy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142875" y="2187774"/>
            <a:ext cx="416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2100" b="1" i="1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Colliders access scales </a:t>
            </a:r>
            <a:r>
              <a:rPr lang="en-US" sz="2100">
                <a:solidFill>
                  <a:srgbClr val="002D99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Λ</a:t>
            </a:r>
            <a:r>
              <a:rPr lang="ja-JP" altLang="en-US" sz="2100" b="1" i="1">
                <a:solidFill>
                  <a:srgbClr val="002D99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2100" b="1" i="1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 ~ 10 TeV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05383" y="2559472"/>
            <a:ext cx="3964781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AE00F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Tevatron, LEP, SLC, LEP200, HERA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4857750" y="2250281"/>
            <a:ext cx="346471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0079A5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L,R combinations accessed are mostly parity-conserving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69664" y="3086324"/>
            <a:ext cx="339328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 i="1">
                <a:solidFill>
                  <a:srgbClr val="3F691E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Z boson production accessed some parity-violating combinations but…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2332881" y="807006"/>
            <a:ext cx="4070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ea typeface="ＭＳ Ｐゴシック" charset="0"/>
                <a:cs typeface="Palatino" charset="0"/>
              </a:rPr>
              <a:t>Colliders </a:t>
            </a:r>
            <a:r>
              <a:rPr lang="en-US" sz="2800"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AND</a:t>
            </a:r>
            <a:r>
              <a:rPr lang="en-US" sz="2800">
                <a:ea typeface="ＭＳ Ｐゴシック" charset="0"/>
                <a:cs typeface="Palatino" charset="0"/>
              </a:rPr>
              <a:t> Fixed Target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3053953"/>
            <a:ext cx="3482578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/>
          </p:cNvSpPr>
          <p:nvPr/>
        </p:nvSpPr>
        <p:spPr bwMode="auto">
          <a:xfrm>
            <a:off x="3771678" y="3118277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on resonance:</a:t>
            </a:r>
          </a:p>
          <a:p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A</a:t>
            </a:r>
            <a:r>
              <a:rPr lang="en-US" sz="1700" baseline="-60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Z</a:t>
            </a:r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 imaginary</a:t>
            </a:r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29940" y="5540871"/>
            <a:ext cx="8681889" cy="928688"/>
            <a:chOff x="0" y="0"/>
            <a:chExt cx="7777" cy="832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204"/>
              <a:ext cx="456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0" y="0"/>
              <a:ext cx="2904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2B4714"/>
                  </a:solidFill>
                  <a:latin typeface="Palatino Bold Italic" charset="0"/>
                  <a:ea typeface="ＭＳ Ｐゴシック" charset="0"/>
                  <a:cs typeface="Palatino Bold Italic" charset="0"/>
                  <a:sym typeface="Palatino Bold Italic" charset="0"/>
                </a:rPr>
                <a:t>Electromagnetic amplitude interferes with Z-exchange as well as any new physics</a:t>
              </a:r>
            </a:p>
          </p:txBody>
        </p:sp>
      </p:grpSp>
      <p:sp>
        <p:nvSpPr>
          <p:cNvPr id="16396" name="Rectangle 12"/>
          <p:cNvSpPr>
            <a:spLocks/>
          </p:cNvSpPr>
          <p:nvPr/>
        </p:nvSpPr>
        <p:spPr bwMode="auto">
          <a:xfrm>
            <a:off x="5969496" y="3571502"/>
            <a:ext cx="242329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no interference!</a:t>
            </a: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437555" y="1330523"/>
            <a:ext cx="828675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One goal of neutral current measurements at low energy AND colliders: </a:t>
            </a:r>
          </a:p>
          <a:p>
            <a:pPr marL="27905"/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Access </a:t>
            </a:r>
            <a:r>
              <a:rPr lang="en-US" sz="2000">
                <a:solidFill>
                  <a:srgbClr val="0079A5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Λ</a:t>
            </a:r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&gt; 10 TeV for as many different flavor &amp; L,R combinations as possible</a:t>
            </a:r>
          </a:p>
        </p:txBody>
      </p:sp>
      <p:sp>
        <p:nvSpPr>
          <p:cNvPr id="16398" name="Rectangle 14"/>
          <p:cNvSpPr>
            <a:spLocks/>
          </p:cNvSpPr>
          <p:nvPr/>
        </p:nvSpPr>
        <p:spPr bwMode="auto">
          <a:xfrm>
            <a:off x="254496" y="4356080"/>
            <a:ext cx="8519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3DCC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Low Energy: New Physics/Weak-Electromagnetic Interference</a:t>
            </a:r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1828354" y="4710410"/>
            <a:ext cx="548282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8500AF"/>
              </a:buClr>
              <a:buSzPct val="125000"/>
              <a:buFont typeface="Palatino" charset="0"/>
              <a:buChar char="•"/>
            </a:pPr>
            <a:r>
              <a:rPr lang="en-US" sz="2100">
                <a:solidFill>
                  <a:srgbClr val="8500AF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opposite parity transitions in heavy atoms</a:t>
            </a:r>
          </a:p>
          <a:p>
            <a:pPr algn="l">
              <a:buClr>
                <a:srgbClr val="A8184B"/>
              </a:buClr>
              <a:buSzPct val="125000"/>
              <a:buFont typeface="Palatino" charset="0"/>
              <a:buChar char="•"/>
            </a:pPr>
            <a:r>
              <a:rPr lang="en-US" sz="2100">
                <a:solidFill>
                  <a:srgbClr val="A8184B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Spin-dependent electron scattering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B8A27-004F-AF4D-9C04-CCDDF2669561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r>
              <a:rPr lang="en-US" dirty="0"/>
              <a:t>The Weak Mixing Angle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56" y="1279178"/>
            <a:ext cx="5332139" cy="36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05" y="3776485"/>
            <a:ext cx="9269016" cy="2920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Published Measurements</a:t>
            </a:r>
            <a:endParaRPr lang="en-US" sz="2000" dirty="0">
              <a:solidFill>
                <a:srgbClr val="003DCC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lvl="1"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SLAC E158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baseline="3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133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Cs Atomic Parity Violation (APV)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 err="1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NuTeV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 result requires careful consideration of nuclear corrections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Current/Future PV Electron Scattering Measurements at </a:t>
            </a:r>
            <a:r>
              <a:rPr lang="en-US" sz="2000" dirty="0" err="1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JLab</a:t>
            </a:r>
            <a:endParaRPr lang="en-US" sz="2000" dirty="0">
              <a:solidFill>
                <a:srgbClr val="003DCC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lvl="1"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e-q measurements: </a:t>
            </a:r>
            <a:r>
              <a:rPr lang="en-US" sz="2000" dirty="0" err="1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QWeak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 (elastic e-p) and </a:t>
            </a:r>
            <a:r>
              <a:rPr lang="en-US" sz="2000" dirty="0">
                <a:solidFill>
                  <a:srgbClr val="6E0500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SOLID (DIS)</a:t>
            </a:r>
            <a:endParaRPr lang="en-US" sz="2000" dirty="0">
              <a:solidFill>
                <a:srgbClr val="6E0500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3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Improve on E158 by a factor of 5 (MOLLER)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0" y="1276945"/>
            <a:ext cx="4027289" cy="1214438"/>
            <a:chOff x="0" y="0"/>
            <a:chExt cx="3608" cy="1088"/>
          </a:xfrm>
        </p:grpSpPr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485" y="324"/>
              <a:ext cx="582" cy="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rot="10800000">
              <a:off x="1649" y="417"/>
              <a:ext cx="48" cy="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>
              <a:off x="2474" y="324"/>
              <a:ext cx="582" cy="371"/>
            </a:xfrm>
            <a:prstGeom prst="line">
              <a:avLst/>
            </a:prstGeom>
            <a:noFill/>
            <a:ln w="25400" cap="flat">
              <a:solidFill>
                <a:srgbClr val="8D0029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17" name="Rectangle 9"/>
          <p:cNvSpPr>
            <a:spLocks/>
          </p:cNvSpPr>
          <p:nvPr/>
        </p:nvSpPr>
        <p:spPr bwMode="auto">
          <a:xfrm>
            <a:off x="1238994" y="1304851"/>
            <a:ext cx="289099" cy="579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230065" y="1362894"/>
            <a:ext cx="296912" cy="4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500" b="1" i="1">
                <a:solidFill>
                  <a:srgbClr val="8828F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169664" y="2607469"/>
            <a:ext cx="3696891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γ-γ loop is the running of α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EM</a:t>
            </a:r>
            <a:endParaRPr lang="en-US" sz="2000" b="1" i="1">
              <a:solidFill>
                <a:srgbClr val="0000D0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W-W loop provides indirect m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endParaRPr lang="en-US" sz="2000" b="1" i="1">
              <a:solidFill>
                <a:srgbClr val="0000D0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γ-Z loop is the running of sin</a:t>
            </a:r>
            <a:r>
              <a:rPr lang="en-US" sz="2000" b="1" i="1" baseline="32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θ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69205" y="884039"/>
            <a:ext cx="9027914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>
                <a:solidFill>
                  <a:srgbClr val="333399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Running of θ</a:t>
            </a:r>
            <a:r>
              <a:rPr lang="en-US" sz="1700" b="1" baseline="-6000">
                <a:solidFill>
                  <a:srgbClr val="333399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 </a:t>
            </a:r>
            <a:r>
              <a:rPr lang="en-US" sz="1700">
                <a:solidFill>
                  <a:srgbClr val="00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: Bookkeeping to check consistency of various measurements</a:t>
            </a:r>
          </a:p>
        </p:txBody>
      </p:sp>
      <p:sp>
        <p:nvSpPr>
          <p:cNvPr id="17421" name="Rectangle 13"/>
          <p:cNvSpPr>
            <a:spLocks/>
          </p:cNvSpPr>
          <p:nvPr/>
        </p:nvSpPr>
        <p:spPr bwMode="auto">
          <a:xfrm>
            <a:off x="6799957" y="4204081"/>
            <a:ext cx="50559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E18F6-0326-194B-9210-3CB1E0EAF78E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3757"/>
            <a:ext cx="8229600" cy="1143000"/>
          </a:xfrm>
          <a:ln/>
        </p:spPr>
        <p:txBody>
          <a:bodyPr/>
          <a:lstStyle/>
          <a:p>
            <a:r>
              <a:rPr lang="en-US" dirty="0"/>
              <a:t>e-q coupling constants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94679" y="2375297"/>
            <a:ext cx="3071813" cy="35718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1" y="2419945"/>
            <a:ext cx="1253505" cy="3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70" y="2419946"/>
            <a:ext cx="1228948" cy="3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3" y="1482328"/>
            <a:ext cx="140084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92" y="1482328"/>
            <a:ext cx="1483444" cy="9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/>
          </p:cNvSpPr>
          <p:nvPr/>
        </p:nvSpPr>
        <p:spPr bwMode="auto">
          <a:xfrm>
            <a:off x="851669" y="1410891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833810" y="2152055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2472407" y="1415356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2472407" y="2219028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</a:t>
            </a: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151805" y="1348383"/>
            <a:ext cx="3277195" cy="1473398"/>
          </a:xfrm>
          <a:prstGeom prst="roundRect">
            <a:avLst>
              <a:gd name="adj" fmla="val 13333"/>
            </a:avLst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1" y="1437680"/>
            <a:ext cx="4786313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" y="3027164"/>
            <a:ext cx="3580805" cy="139303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0" y="5491758"/>
            <a:ext cx="4732734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0" y="4713759"/>
            <a:ext cx="4848820" cy="3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b="27612"/>
          <a:stretch>
            <a:fillRect/>
          </a:stretch>
        </p:blipFill>
        <p:spPr bwMode="auto">
          <a:xfrm>
            <a:off x="4188023" y="3178969"/>
            <a:ext cx="1357313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AutoShape 17"/>
          <p:cNvSpPr>
            <a:spLocks/>
          </p:cNvSpPr>
          <p:nvPr/>
        </p:nvSpPr>
        <p:spPr bwMode="auto">
          <a:xfrm>
            <a:off x="5268516" y="4777383"/>
            <a:ext cx="517922" cy="232172"/>
          </a:xfrm>
          <a:prstGeom prst="rightArrow">
            <a:avLst>
              <a:gd name="adj1" fmla="val 56370"/>
              <a:gd name="adj2" fmla="val 120007"/>
            </a:avLst>
          </a:pr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Rectangle 18"/>
          <p:cNvSpPr>
            <a:spLocks/>
          </p:cNvSpPr>
          <p:nvPr/>
        </p:nvSpPr>
        <p:spPr bwMode="auto">
          <a:xfrm>
            <a:off x="5884664" y="4607719"/>
            <a:ext cx="2732484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66008D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PV elastic e-p scattering, Atomic parity violation</a:t>
            </a:r>
          </a:p>
        </p:txBody>
      </p:sp>
      <p:sp>
        <p:nvSpPr>
          <p:cNvPr id="18451" name="AutoShape 19"/>
          <p:cNvSpPr>
            <a:spLocks/>
          </p:cNvSpPr>
          <p:nvPr/>
        </p:nvSpPr>
        <p:spPr bwMode="auto">
          <a:xfrm>
            <a:off x="5268516" y="5545336"/>
            <a:ext cx="517922" cy="232172"/>
          </a:xfrm>
          <a:prstGeom prst="rightArrow">
            <a:avLst>
              <a:gd name="adj1" fmla="val 56370"/>
              <a:gd name="adj2" fmla="val 120007"/>
            </a:avLst>
          </a:pr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5857875" y="5500688"/>
            <a:ext cx="3009305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66008D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PV deep inelastic scattering</a:t>
            </a: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55" y="3125391"/>
            <a:ext cx="1053703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78" y="3588618"/>
            <a:ext cx="2991445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Rectangle 23"/>
          <p:cNvSpPr>
            <a:spLocks/>
          </p:cNvSpPr>
          <p:nvPr/>
        </p:nvSpPr>
        <p:spPr bwMode="auto">
          <a:xfrm>
            <a:off x="3692426" y="3368501"/>
            <a:ext cx="3496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+</a:t>
            </a:r>
          </a:p>
        </p:txBody>
      </p:sp>
      <p:sp>
        <p:nvSpPr>
          <p:cNvPr id="18456" name="Rectangle 24"/>
          <p:cNvSpPr>
            <a:spLocks/>
          </p:cNvSpPr>
          <p:nvPr/>
        </p:nvSpPr>
        <p:spPr bwMode="auto">
          <a:xfrm>
            <a:off x="714375" y="5875734"/>
            <a:ext cx="808136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C</a:t>
            </a:r>
            <a:r>
              <a:rPr lang="en-US" sz="2100" baseline="-60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2q</a:t>
            </a:r>
            <a:r>
              <a:rPr lang="ja-JP" altLang="en-US" sz="2100">
                <a:solidFill>
                  <a:srgbClr val="200063"/>
                </a:solidFill>
                <a:latin typeface="Arial"/>
                <a:ea typeface="ＭＳ Ｐゴシック" charset="0"/>
                <a:cs typeface="Palatino Bold Italic" charset="0"/>
                <a:sym typeface="Palatino Bold Italic" charset="0"/>
              </a:rPr>
              <a:t>’</a:t>
            </a:r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 involve axial hadronic currents: </a:t>
            </a:r>
          </a:p>
          <a:p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large theoretical uncertainties when accessed via elastic scattering</a:t>
            </a:r>
          </a:p>
        </p:txBody>
      </p:sp>
      <p:sp>
        <p:nvSpPr>
          <p:cNvPr id="18457" name="Rectangle 25"/>
          <p:cNvSpPr>
            <a:spLocks/>
          </p:cNvSpPr>
          <p:nvPr/>
        </p:nvSpPr>
        <p:spPr bwMode="auto">
          <a:xfrm>
            <a:off x="10046" y="639211"/>
            <a:ext cx="913395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3DCC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4 phenomenological couplings: V, A &amp; u, d combinations</a:t>
            </a:r>
          </a:p>
        </p:txBody>
      </p:sp>
      <p:sp>
        <p:nvSpPr>
          <p:cNvPr id="18458" name="Rectangle 26"/>
          <p:cNvSpPr>
            <a:spLocks/>
          </p:cNvSpPr>
          <p:nvPr/>
        </p:nvSpPr>
        <p:spPr bwMode="auto">
          <a:xfrm>
            <a:off x="4190256" y="2887429"/>
            <a:ext cx="11918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new physics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23FC-B9C9-934E-93B2-2893B22A37C9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29085" y="0"/>
            <a:ext cx="8229600" cy="1143000"/>
          </a:xfrm>
          <a:ln/>
        </p:spPr>
        <p:txBody>
          <a:bodyPr/>
          <a:lstStyle/>
          <a:p>
            <a:r>
              <a:rPr lang="en-US" dirty="0"/>
              <a:t>PV Deep Inelastic Scattering</a:t>
            </a: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5" y="3201293"/>
            <a:ext cx="8179594" cy="154483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2884289" y="3135437"/>
            <a:ext cx="5563195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At high x, A</a:t>
            </a:r>
            <a:r>
              <a:rPr lang="en-US" sz="2000" baseline="-18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</a:t>
            </a:r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becomes independent of pdfs, x &amp; W, with well-defined SM prediction for Q</a:t>
            </a:r>
            <a:r>
              <a:rPr lang="en-US" sz="2000" baseline="31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2</a:t>
            </a:r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and y</a:t>
            </a:r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241102" y="1401961"/>
            <a:ext cx="2428875" cy="1473398"/>
            <a:chOff x="0" y="0"/>
            <a:chExt cx="2176" cy="1320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0" y="0"/>
              <a:ext cx="2176" cy="132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468" name="Group 12"/>
            <p:cNvGrpSpPr>
              <a:grpSpLocks/>
            </p:cNvGrpSpPr>
            <p:nvPr/>
          </p:nvGrpSpPr>
          <p:grpSpPr bwMode="auto">
            <a:xfrm>
              <a:off x="8" y="24"/>
              <a:ext cx="2152" cy="1288"/>
              <a:chOff x="0" y="0"/>
              <a:chExt cx="2152" cy="1288"/>
            </a:xfrm>
          </p:grpSpPr>
          <p:pic>
            <p:nvPicPr>
              <p:cNvPr id="19461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" y="0"/>
                <a:ext cx="208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/>
              <p:cNvSpPr>
                <a:spLocks/>
              </p:cNvSpPr>
              <p:nvPr/>
            </p:nvSpPr>
            <p:spPr bwMode="auto">
              <a:xfrm>
                <a:off x="0" y="0"/>
                <a:ext cx="20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e</a:t>
                </a:r>
                <a:r>
                  <a:rPr lang="en-US" sz="2000" baseline="31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-</a:t>
                </a:r>
              </a:p>
            </p:txBody>
          </p:sp>
          <p:sp>
            <p:nvSpPr>
              <p:cNvPr id="19463" name="Rectangle 7"/>
              <p:cNvSpPr>
                <a:spLocks/>
              </p:cNvSpPr>
              <p:nvPr/>
            </p:nvSpPr>
            <p:spPr bwMode="auto">
              <a:xfrm>
                <a:off x="32" y="808"/>
                <a:ext cx="21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N</a:t>
                </a:r>
              </a:p>
            </p:txBody>
          </p:sp>
          <p:sp>
            <p:nvSpPr>
              <p:cNvPr id="19464" name="Rectangle 8"/>
              <p:cNvSpPr>
                <a:spLocks/>
              </p:cNvSpPr>
              <p:nvPr/>
            </p:nvSpPr>
            <p:spPr bwMode="auto">
              <a:xfrm>
                <a:off x="1904" y="736"/>
                <a:ext cx="21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X</a:t>
                </a:r>
              </a:p>
            </p:txBody>
          </p:sp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>
                <a:off x="1856" y="48"/>
                <a:ext cx="20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e</a:t>
                </a:r>
                <a:r>
                  <a:rPr lang="en-US" sz="2000" baseline="31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-</a:t>
                </a:r>
              </a:p>
            </p:txBody>
          </p:sp>
          <p:sp>
            <p:nvSpPr>
              <p:cNvPr id="19466" name="Rectangle 10"/>
              <p:cNvSpPr>
                <a:spLocks/>
              </p:cNvSpPr>
              <p:nvPr/>
            </p:nvSpPr>
            <p:spPr bwMode="auto">
              <a:xfrm>
                <a:off x="752" y="384"/>
                <a:ext cx="31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 i="1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Z</a:t>
                </a:r>
                <a:r>
                  <a:rPr lang="en-US" sz="2000" b="1" i="1" baseline="31000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*</a:t>
                </a:r>
              </a:p>
            </p:txBody>
          </p:sp>
          <p:sp>
            <p:nvSpPr>
              <p:cNvPr id="19467" name="Rectangle 11"/>
              <p:cNvSpPr>
                <a:spLocks/>
              </p:cNvSpPr>
              <p:nvPr/>
            </p:nvSpPr>
            <p:spPr bwMode="auto">
              <a:xfrm>
                <a:off x="1256" y="377"/>
                <a:ext cx="24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8900"/>
                    </a:solidFill>
                    <a:latin typeface="Symbol" charset="0"/>
                    <a:ea typeface="ＭＳ Ｐゴシック" charset="0"/>
                    <a:cs typeface="Symbol" charset="0"/>
                    <a:sym typeface="Symbol" charset="0"/>
                  </a:rPr>
                  <a:t>γ</a:t>
                </a:r>
                <a:r>
                  <a:rPr lang="en-US" sz="2000" b="1" i="1" baseline="31000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*</a:t>
                </a:r>
              </a:p>
            </p:txBody>
          </p:sp>
        </p:grpSp>
      </p:grpSp>
      <p:pic>
        <p:nvPicPr>
          <p:cNvPr id="19470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5103316"/>
            <a:ext cx="3536156" cy="1214438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03" y="1777008"/>
            <a:ext cx="1294805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41" y="1410891"/>
            <a:ext cx="1147465" cy="3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11" y="2116336"/>
            <a:ext cx="2143125" cy="88403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4" name="Rectangle 18"/>
          <p:cNvSpPr>
            <a:spLocks/>
          </p:cNvSpPr>
          <p:nvPr/>
        </p:nvSpPr>
        <p:spPr bwMode="auto">
          <a:xfrm>
            <a:off x="5232797" y="4797475"/>
            <a:ext cx="3723680" cy="1828354"/>
          </a:xfrm>
          <a:prstGeom prst="rect">
            <a:avLst/>
          </a:prstGeom>
          <a:gradFill rotWithShape="0">
            <a:gsLst>
              <a:gs pos="0">
                <a:srgbClr val="FFFF00">
                  <a:alpha val="28999"/>
                </a:srgbClr>
              </a:gs>
              <a:gs pos="100000">
                <a:srgbClr val="F2F8FD"/>
              </a:gs>
            </a:gsLst>
            <a:path path="rect">
              <a:fillToRect l="50000" t="50000" r="50000" b="50000"/>
            </a:path>
          </a:gradFill>
          <a:ln w="28575" cap="flat">
            <a:solidFill>
              <a:srgbClr val="6600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marL="142870" indent="-142870">
              <a:spcBef>
                <a:spcPts val="475"/>
              </a:spcBef>
            </a:pPr>
            <a:r>
              <a:rPr lang="en-US" sz="2000">
                <a:solidFill>
                  <a:srgbClr val="6600CC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Interplay with QCD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Parton distributions (u, d, s, c)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Charge Symmetry Violation (CSV)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Higher Twist (HT)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Nuclear Effects (EMC)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471041" y="830089"/>
            <a:ext cx="777127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off the simplest isoscalar nucleus and at high Bjorken </a:t>
            </a:r>
            <a:r>
              <a:rPr lang="en-US" sz="2500">
                <a:solidFill>
                  <a:srgbClr val="002D99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x</a:t>
            </a:r>
          </a:p>
        </p:txBody>
      </p: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89" y="1347267"/>
            <a:ext cx="375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05" y="2286000"/>
            <a:ext cx="312539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Rectangle 22"/>
          <p:cNvSpPr>
            <a:spLocks/>
          </p:cNvSpPr>
          <p:nvPr/>
        </p:nvSpPr>
        <p:spPr bwMode="auto">
          <a:xfrm>
            <a:off x="3727029" y="2018109"/>
            <a:ext cx="20918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Q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 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&gt;&gt; 1 GeV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, W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 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&gt;&gt; 4 GeV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3C6F-7B00-8D49-87C7-B5BF858F7594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7584"/>
            <a:ext cx="8229600" cy="1143000"/>
          </a:xfrm>
          <a:ln/>
        </p:spPr>
        <p:txBody>
          <a:bodyPr/>
          <a:lstStyle/>
          <a:p>
            <a:r>
              <a:rPr lang="en-US" dirty="0"/>
              <a:t>SOLID Goal on Couplings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-1116" y="897433"/>
            <a:ext cx="9133954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Measure A</a:t>
            </a:r>
            <a:r>
              <a:rPr lang="en-US" sz="1700" baseline="-60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PV</a:t>
            </a:r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for e-</a:t>
            </a:r>
            <a:r>
              <a:rPr lang="en-US" sz="1700" baseline="320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2</a:t>
            </a:r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 DIS to 0.6% fractional error (stat + syst + theory) at high x, y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00" y="1473399"/>
            <a:ext cx="4319736" cy="3840882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30597" y="1477863"/>
            <a:ext cx="4325317" cy="3845347"/>
            <a:chOff x="0" y="0"/>
            <a:chExt cx="3875" cy="3445"/>
          </a:xfrm>
        </p:grpSpPr>
        <p:pic>
          <p:nvPicPr>
            <p:cNvPr id="20484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5" cy="344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1127" y="1471"/>
              <a:ext cx="35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Cs</a:t>
              </a:r>
            </a:p>
          </p:txBody>
        </p:sp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2570" y="158"/>
              <a:ext cx="71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11 GeV SOLID</a:t>
              </a:r>
            </a:p>
          </p:txBody>
        </p:sp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1199" y="644"/>
              <a:ext cx="80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Qweak</a:t>
              </a:r>
            </a:p>
          </p:txBody>
        </p:sp>
      </p:grpSp>
      <p:sp>
        <p:nvSpPr>
          <p:cNvPr id="20489" name="Rectangle 9"/>
          <p:cNvSpPr>
            <a:spLocks/>
          </p:cNvSpPr>
          <p:nvPr/>
        </p:nvSpPr>
        <p:spPr bwMode="auto">
          <a:xfrm>
            <a:off x="580430" y="5482828"/>
            <a:ext cx="21785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D90B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Red ellipses are PDG fits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78594" y="6206133"/>
            <a:ext cx="5938242" cy="38397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900">
                <a:solidFill>
                  <a:srgbClr val="558E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Green bands are the proposed measurement of SOLID</a:t>
            </a:r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5777508" y="2062758"/>
            <a:ext cx="896318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5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SAMPLE</a:t>
            </a:r>
          </a:p>
        </p:txBody>
      </p:sp>
      <p:sp>
        <p:nvSpPr>
          <p:cNvPr id="20492" name="Rectangle 12"/>
          <p:cNvSpPr>
            <a:spLocks/>
          </p:cNvSpPr>
          <p:nvPr/>
        </p:nvSpPr>
        <p:spPr bwMode="auto">
          <a:xfrm>
            <a:off x="8090297" y="1751335"/>
            <a:ext cx="607219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5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E122</a:t>
            </a:r>
          </a:p>
        </p:txBody>
      </p:sp>
      <p:sp>
        <p:nvSpPr>
          <p:cNvPr id="20493" name="Rectangle 13"/>
          <p:cNvSpPr>
            <a:spLocks/>
          </p:cNvSpPr>
          <p:nvPr/>
        </p:nvSpPr>
        <p:spPr bwMode="auto">
          <a:xfrm>
            <a:off x="580430" y="5759649"/>
            <a:ext cx="66038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003DC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Blue bands represent expected data: Qweak (left) and PV-DIS-6GeV (right)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625703" y="3178969"/>
            <a:ext cx="1473398" cy="23127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5" name="Rectangle 15"/>
          <p:cNvSpPr>
            <a:spLocks/>
          </p:cNvSpPr>
          <p:nvPr/>
        </p:nvSpPr>
        <p:spPr bwMode="auto">
          <a:xfrm>
            <a:off x="3771677" y="5375672"/>
            <a:ext cx="386655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This box matches the scale of the C</a:t>
            </a:r>
            <a:r>
              <a:rPr lang="en-US" sz="1700" baseline="-60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1q</a:t>
            </a: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plot</a:t>
            </a:r>
          </a:p>
        </p:txBody>
      </p:sp>
      <p:sp>
        <p:nvSpPr>
          <p:cNvPr id="20496" name="Rectangle 16"/>
          <p:cNvSpPr>
            <a:spLocks/>
          </p:cNvSpPr>
          <p:nvPr/>
        </p:nvSpPr>
        <p:spPr bwMode="auto">
          <a:xfrm>
            <a:off x="5322094" y="1196578"/>
            <a:ext cx="3000375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</a:t>
            </a:r>
            <a:r>
              <a:rPr lang="en-US" sz="2000" baseline="-6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2q</a:t>
            </a:r>
            <a:r>
              <a:rPr lang="ja-JP" altLang="en-US" sz="2000">
                <a:solidFill>
                  <a:srgbClr val="0000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 largely unconstrained</a:t>
            </a:r>
          </a:p>
        </p:txBody>
      </p:sp>
      <p:sp>
        <p:nvSpPr>
          <p:cNvPr id="20497" name="Rectangle 17"/>
          <p:cNvSpPr>
            <a:spLocks/>
          </p:cNvSpPr>
          <p:nvPr/>
        </p:nvSpPr>
        <p:spPr bwMode="auto">
          <a:xfrm>
            <a:off x="6177112" y="6271781"/>
            <a:ext cx="26930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A408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unique TeV-scale sensitivity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7E20-013F-E747-8C14-9BBA06E34A8C}" type="slidenum">
              <a:rPr lang="en-US"/>
              <a:pPr/>
              <a:t>9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30"/>
            <a:ext cx="8229600" cy="1143000"/>
          </a:xfrm>
          <a:ln/>
        </p:spPr>
        <p:txBody>
          <a:bodyPr/>
          <a:lstStyle/>
          <a:p>
            <a:r>
              <a:rPr lang="en-US" dirty="0"/>
              <a:t>New Physics Examples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732859" y="1276946"/>
            <a:ext cx="3607594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endParaRPr lang="en-US" sz="1700" b="1" i="1" dirty="0">
              <a:solidFill>
                <a:srgbClr val="800080"/>
              </a:solidFill>
              <a:latin typeface="Bookman Old Style" charset="0"/>
              <a:ea typeface="ＭＳ Ｐゴシック" charset="0"/>
              <a:cs typeface="Bookman Old Style" charset="0"/>
              <a:sym typeface="Bookman Old Style" charset="0"/>
            </a:endParaRP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1346450" y="2037403"/>
            <a:ext cx="600968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Virtually all GUT models predict new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LHC reach ~ 5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TeV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, but....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Little sensitivity if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doesnt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couple to leptons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Leptophobic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as light as 120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GeV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could have escaped detection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66" y="4148956"/>
            <a:ext cx="2973586" cy="19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14"/>
          <p:cNvSpPr>
            <a:spLocks/>
          </p:cNvSpPr>
          <p:nvPr/>
        </p:nvSpPr>
        <p:spPr bwMode="auto">
          <a:xfrm>
            <a:off x="2800573" y="5525867"/>
            <a:ext cx="2128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u="sng" dirty="0">
                <a:latin typeface="Palatino Bold" charset="0"/>
                <a:ea typeface="ＭＳ Ｐゴシック" charset="0"/>
                <a:cs typeface="Palatino Bold" charset="0"/>
                <a:sym typeface="Palatino Bold" charset="0"/>
                <a:hlinkClick r:id="rId3"/>
              </a:rPr>
              <a:t>arXiv:1203.1102v1</a:t>
            </a:r>
            <a:endParaRPr lang="en-US" sz="1300" dirty="0"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r>
              <a:rPr lang="en-US" sz="1300" dirty="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Buckley and Ramsey-</a:t>
            </a:r>
            <a:r>
              <a:rPr lang="en-US" sz="1300" dirty="0" err="1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Musolf</a:t>
            </a:r>
            <a:endParaRPr lang="en-US" sz="1300" dirty="0"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699563" y="3309566"/>
            <a:ext cx="5375672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Since electron vertex must be vector, the Z</a:t>
            </a:r>
            <a:r>
              <a:rPr lang="ja-JP" altLang="en-US" sz="1700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 cannot couple to the C</a:t>
            </a:r>
            <a:r>
              <a:rPr lang="en-US" sz="1700" i="1" baseline="-6000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1q</a:t>
            </a:r>
            <a:r>
              <a:rPr lang="ja-JP" altLang="en-US" sz="1700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 if there is no electron coupling: </a:t>
            </a:r>
          </a:p>
          <a:p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can only affect </a:t>
            </a:r>
            <a:r>
              <a:rPr lang="en-US" sz="1700" b="1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C</a:t>
            </a:r>
            <a:r>
              <a:rPr lang="en-US" sz="1700" b="1" i="1" baseline="-6000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2q</a:t>
            </a:r>
            <a:r>
              <a:rPr lang="ja-JP" altLang="en-US" sz="1700" b="1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b="1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</a:t>
            </a:r>
          </a:p>
        </p:txBody>
      </p:sp>
      <p:sp>
        <p:nvSpPr>
          <p:cNvPr id="21520" name="Rectangle 16"/>
          <p:cNvSpPr>
            <a:spLocks/>
          </p:cNvSpPr>
          <p:nvPr/>
        </p:nvSpPr>
        <p:spPr bwMode="auto">
          <a:xfrm>
            <a:off x="1678955" y="4616244"/>
            <a:ext cx="325040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 can improve sensitivity: </a:t>
            </a:r>
          </a:p>
          <a:p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100-200 </a:t>
            </a:r>
            <a:r>
              <a:rPr lang="en-US" sz="1700" dirty="0" err="1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GeV</a:t>
            </a:r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range</a:t>
            </a:r>
          </a:p>
        </p:txBody>
      </p:sp>
      <p:sp>
        <p:nvSpPr>
          <p:cNvPr id="21521" name="Rectangle 17"/>
          <p:cNvSpPr>
            <a:spLocks/>
          </p:cNvSpPr>
          <p:nvPr/>
        </p:nvSpPr>
        <p:spPr bwMode="auto">
          <a:xfrm>
            <a:off x="3304158" y="1298446"/>
            <a:ext cx="2669977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500" b="1" i="1" dirty="0" err="1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Leptophobic</a:t>
            </a:r>
            <a:r>
              <a:rPr lang="en-US" sz="2500" b="1" i="1" dirty="0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 Z</a:t>
            </a:r>
            <a:r>
              <a:rPr lang="ja-JP" altLang="en-US" sz="2500" b="1" i="1" dirty="0">
                <a:solidFill>
                  <a:srgbClr val="800080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endParaRPr lang="en-US" sz="2500" b="1" i="1" dirty="0">
              <a:solidFill>
                <a:srgbClr val="800080"/>
              </a:solidFill>
              <a:latin typeface="Bookman Old Style" charset="0"/>
              <a:ea typeface="ＭＳ Ｐゴシック" charset="0"/>
              <a:cs typeface="Bookman Old Style" charset="0"/>
              <a:sym typeface="Bookman Old Styl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2126</Words>
  <Application>Microsoft Macintosh PowerPoint</Application>
  <PresentationFormat>On-screen Show (4:3)</PresentationFormat>
  <Paragraphs>372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Equation</vt:lpstr>
      <vt:lpstr>PVDIS at 11 GeV with SoLID</vt:lpstr>
      <vt:lpstr>PV Electron Scattering</vt:lpstr>
      <vt:lpstr>Indirect Clues to TeV Physics</vt:lpstr>
      <vt:lpstr>PowerPoint Presentation</vt:lpstr>
      <vt:lpstr>The Weak Mixing Angle</vt:lpstr>
      <vt:lpstr>e-q coupling constants</vt:lpstr>
      <vt:lpstr>PV Deep Inelastic Scattering</vt:lpstr>
      <vt:lpstr>SOLID Goal on Couplings</vt:lpstr>
      <vt:lpstr>New Physics Examples</vt:lpstr>
      <vt:lpstr>Other New Physics Examples</vt:lpstr>
      <vt:lpstr>Spectrometer Acceptanace</vt:lpstr>
      <vt:lpstr>Program of Measurements</vt:lpstr>
      <vt:lpstr>Charge Symmetry Violation</vt:lpstr>
      <vt:lpstr>A Special HT Effect</vt:lpstr>
      <vt:lpstr>a3 Term and Neutrino’s</vt:lpstr>
      <vt:lpstr>SOLID Apparatus</vt:lpstr>
      <vt:lpstr>SOLID Apparatus Overview</vt:lpstr>
      <vt:lpstr>Physics with Hydrogen</vt:lpstr>
      <vt:lpstr>Nuclear Medium Modification</vt:lpstr>
      <vt:lpstr>Apparent CSV in Nuclei</vt:lpstr>
      <vt:lpstr>Error Budget (%)</vt:lpstr>
      <vt:lpstr>Radiative Corrections</vt:lpstr>
      <vt:lpstr>Running time</vt:lpstr>
      <vt:lpstr>PVDIS vs SIDIS</vt:lpstr>
      <vt:lpstr>Summary</vt:lpstr>
      <vt:lpstr>SOLID-Spin</vt:lpstr>
      <vt:lpstr>SOLID Status</vt:lpstr>
      <vt:lpstr>Elastic Radiative Tail</vt:lpstr>
      <vt:lpstr>SoLID and extra Z’s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PVDIS at 11 GeV with SoLID</dc:title>
  <dc:creator>Paul Souder</dc:creator>
  <cp:lastModifiedBy>Paul Souder</cp:lastModifiedBy>
  <cp:revision>23</cp:revision>
  <dcterms:created xsi:type="dcterms:W3CDTF">2012-06-07T18:11:06Z</dcterms:created>
  <dcterms:modified xsi:type="dcterms:W3CDTF">2012-06-08T06:31:35Z</dcterms:modified>
</cp:coreProperties>
</file>