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60" r:id="rId3"/>
    <p:sldId id="345" r:id="rId4"/>
    <p:sldId id="261" r:id="rId5"/>
    <p:sldId id="262" r:id="rId6"/>
    <p:sldId id="311" r:id="rId7"/>
    <p:sldId id="306" r:id="rId8"/>
    <p:sldId id="264" r:id="rId9"/>
    <p:sldId id="315" r:id="rId10"/>
    <p:sldId id="265" r:id="rId11"/>
    <p:sldId id="350" r:id="rId12"/>
    <p:sldId id="328" r:id="rId13"/>
    <p:sldId id="329" r:id="rId14"/>
    <p:sldId id="321" r:id="rId15"/>
    <p:sldId id="323" r:id="rId16"/>
    <p:sldId id="324" r:id="rId17"/>
    <p:sldId id="325" r:id="rId18"/>
    <p:sldId id="348" r:id="rId19"/>
    <p:sldId id="314" r:id="rId20"/>
    <p:sldId id="269" r:id="rId21"/>
    <p:sldId id="267" r:id="rId22"/>
    <p:sldId id="310" r:id="rId23"/>
    <p:sldId id="344" r:id="rId24"/>
    <p:sldId id="270" r:id="rId25"/>
    <p:sldId id="347" r:id="rId26"/>
    <p:sldId id="352" r:id="rId27"/>
    <p:sldId id="266" r:id="rId28"/>
    <p:sldId id="271" r:id="rId29"/>
    <p:sldId id="272" r:id="rId30"/>
    <p:sldId id="316" r:id="rId31"/>
    <p:sldId id="340" r:id="rId32"/>
    <p:sldId id="353" r:id="rId33"/>
    <p:sldId id="273" r:id="rId34"/>
    <p:sldId id="285" r:id="rId35"/>
    <p:sldId id="258" r:id="rId36"/>
    <p:sldId id="274" r:id="rId37"/>
    <p:sldId id="312" r:id="rId38"/>
    <p:sldId id="317" r:id="rId39"/>
    <p:sldId id="341" r:id="rId40"/>
    <p:sldId id="318" r:id="rId41"/>
    <p:sldId id="286" r:id="rId42"/>
    <p:sldId id="263" r:id="rId43"/>
    <p:sldId id="276" r:id="rId44"/>
    <p:sldId id="277" r:id="rId45"/>
    <p:sldId id="278" r:id="rId46"/>
    <p:sldId id="283" r:id="rId47"/>
    <p:sldId id="284" r:id="rId48"/>
    <p:sldId id="287" r:id="rId49"/>
    <p:sldId id="343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7" r:id="rId69"/>
    <p:sldId id="308" r:id="rId70"/>
    <p:sldId id="319" r:id="rId71"/>
    <p:sldId id="326" r:id="rId72"/>
    <p:sldId id="327" r:id="rId73"/>
    <p:sldId id="330" r:id="rId74"/>
    <p:sldId id="331" r:id="rId75"/>
    <p:sldId id="332" r:id="rId76"/>
    <p:sldId id="333" r:id="rId77"/>
    <p:sldId id="334" r:id="rId78"/>
    <p:sldId id="335" r:id="rId79"/>
    <p:sldId id="336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1" autoAdjust="0"/>
    <p:restoredTop sz="94660"/>
  </p:normalViewPr>
  <p:slideViewPr>
    <p:cSldViewPr>
      <p:cViewPr varScale="1">
        <p:scale>
          <a:sx n="58" d="100"/>
          <a:sy n="58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104C-5552-4E69-A16D-21450A91C7D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E60A-308E-4FC5-A1B1-FADA0A9B8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FB1B-5F96-9E41-92FB-4BED730B16E9}" type="slidenum">
              <a:rPr lang="de-DE"/>
              <a:pPr/>
              <a:t>14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E60A-308E-4FC5-A1B1-FADA0A9B849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9F02-F0C5-2046-BF3C-951F114018B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9CBD-301C-46DC-A6FE-3C093261AD53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2ED3-6402-44B1-A86B-08EE2B5AF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DAQ</a:t>
            </a:r>
            <a:br>
              <a:rPr lang="en-US" dirty="0" smtClean="0"/>
            </a:br>
            <a:r>
              <a:rPr lang="en-US" dirty="0" smtClean="0"/>
              <a:t> for </a:t>
            </a:r>
            <a:r>
              <a:rPr lang="en-US" dirty="0" err="1" smtClean="0"/>
              <a:t>Transversity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PVDIS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3152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Alexandre Camsonne, Rory </a:t>
            </a:r>
            <a:r>
              <a:rPr lang="en-US" dirty="0" err="1" smtClean="0"/>
              <a:t>Miskimen</a:t>
            </a:r>
            <a:endParaRPr lang="en-US" dirty="0" smtClean="0"/>
          </a:p>
          <a:p>
            <a:r>
              <a:rPr lang="en-US" dirty="0" smtClean="0"/>
              <a:t>Yi </a:t>
            </a:r>
            <a:r>
              <a:rPr lang="en-US" dirty="0" err="1" smtClean="0"/>
              <a:t>Qiang</a:t>
            </a:r>
            <a:endParaRPr lang="en-US" dirty="0" smtClean="0"/>
          </a:p>
          <a:p>
            <a:r>
              <a:rPr lang="en-US" dirty="0" err="1" smtClean="0"/>
              <a:t>SoLID</a:t>
            </a:r>
            <a:r>
              <a:rPr lang="en-US" dirty="0" smtClean="0"/>
              <a:t> Dry Run</a:t>
            </a:r>
          </a:p>
          <a:p>
            <a:r>
              <a:rPr lang="en-US" dirty="0" smtClean="0"/>
              <a:t>June 13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SIDIS: Coincidence @ 35 ns window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64357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Coincidence rate: 7.7MHz x 200KHz x 35 ns = 54 kHz</a:t>
            </a:r>
          </a:p>
          <a:p>
            <a:r>
              <a:rPr lang="en-US" sz="2800" dirty="0" smtClean="0"/>
              <a:t>Given the safety margin, expected to handle about 100 kHz.</a:t>
            </a:r>
          </a:p>
          <a:p>
            <a:pPr lvl="1"/>
            <a:r>
              <a:rPr lang="en-US" sz="2400" dirty="0" smtClean="0"/>
              <a:t>Include some single trigger to study detector performance etc. </a:t>
            </a:r>
          </a:p>
          <a:p>
            <a:r>
              <a:rPr lang="en-US" sz="2800" dirty="0" smtClean="0"/>
              <a:t>4kB * 100 kHz ~ 400 MB/s to disk</a:t>
            </a:r>
          </a:p>
          <a:p>
            <a:pPr lvl="1"/>
            <a:r>
              <a:rPr lang="en-US" sz="2400" dirty="0" smtClean="0"/>
              <a:t>Goal to reduce things to 50 MB/s  by L3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rates and no dead time</a:t>
            </a:r>
          </a:p>
          <a:p>
            <a:pPr lvl="1"/>
            <a:r>
              <a:rPr lang="en-US" dirty="0" smtClean="0"/>
              <a:t>Up to 100 KHz</a:t>
            </a:r>
          </a:p>
          <a:p>
            <a:r>
              <a:rPr lang="en-US" dirty="0" smtClean="0"/>
              <a:t>Coincidence between detectors</a:t>
            </a:r>
          </a:p>
          <a:p>
            <a:pPr lvl="1"/>
            <a:r>
              <a:rPr lang="en-US" dirty="0" smtClean="0"/>
              <a:t>PID</a:t>
            </a:r>
          </a:p>
          <a:p>
            <a:pPr lvl="1"/>
            <a:r>
              <a:rPr lang="en-US" dirty="0" smtClean="0"/>
              <a:t>Local thresholds</a:t>
            </a:r>
          </a:p>
          <a:p>
            <a:r>
              <a:rPr lang="en-US" dirty="0" smtClean="0"/>
              <a:t>Need to reduce event size to put on tape</a:t>
            </a:r>
          </a:p>
          <a:p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81000" y="56388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5638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Hall D pipeline electronics with CODA 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37" name="Striped Right Arrow 236"/>
          <p:cNvSpPr/>
          <p:nvPr/>
        </p:nvSpPr>
        <p:spPr bwMode="auto">
          <a:xfrm>
            <a:off x="3657600" y="5181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81764"/>
              <a:gd name="adj2" fmla="val -10061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7" name="Rectangular Callout 246"/>
          <p:cNvSpPr/>
          <p:nvPr/>
        </p:nvSpPr>
        <p:spPr bwMode="auto">
          <a:xfrm>
            <a:off x="304800" y="3810000"/>
            <a:ext cx="2819400" cy="1600200"/>
          </a:xfrm>
          <a:prstGeom prst="wedgeRectCallout">
            <a:avLst>
              <a:gd name="adj1" fmla="val 69558"/>
              <a:gd name="adj2" fmla="val -6003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FADC250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12 bit @ 250 MHz, 16 </a:t>
            </a:r>
            <a:r>
              <a:rPr lang="en-US" sz="1600" dirty="0" err="1" smtClean="0"/>
              <a:t>ch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amplitude from all channels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CTP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6096000" y="5105400"/>
            <a:ext cx="2819400" cy="1143000"/>
          </a:xfrm>
          <a:prstGeom prst="wedgeRectCallout">
            <a:avLst>
              <a:gd name="adj1" fmla="val -104412"/>
              <a:gd name="adj2" fmla="val -4191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Crate Trigger Processor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energies from FADCs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SSP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100873"/>
              <a:gd name="adj2" fmla="val -55772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Fiber Optics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64 bit @ 125 MHz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9" name="Group 375"/>
          <p:cNvGrpSpPr/>
          <p:nvPr/>
        </p:nvGrpSpPr>
        <p:grpSpPr>
          <a:xfrm>
            <a:off x="14478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SSP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pic>
        <p:nvPicPr>
          <p:cNvPr id="379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8394" y="893606"/>
            <a:ext cx="1882923" cy="23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0" name="TextBox 379"/>
          <p:cNvSpPr txBox="1"/>
          <p:nvPr/>
        </p:nvSpPr>
        <p:spPr>
          <a:xfrm>
            <a:off x="4191000" y="31242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59746775-7779-48E1-98D7-F0FEFDFDBED6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grpSp>
        <p:nvGrpSpPr>
          <p:cNvPr id="9" name="Group 375"/>
          <p:cNvGrpSpPr/>
          <p:nvPr/>
        </p:nvGrpSpPr>
        <p:grpSpPr>
          <a:xfrm>
            <a:off x="44958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CTP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375"/>
          <p:cNvGrpSpPr/>
          <p:nvPr/>
        </p:nvGrpSpPr>
        <p:grpSpPr>
          <a:xfrm>
            <a:off x="78486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Rectangle 234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TS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1" name="Rectangular Callout 240"/>
          <p:cNvSpPr/>
          <p:nvPr/>
        </p:nvSpPr>
        <p:spPr bwMode="auto">
          <a:xfrm>
            <a:off x="6096000" y="4876800"/>
            <a:ext cx="2819400" cy="1371600"/>
          </a:xfrm>
          <a:prstGeom prst="wedgeRectCallout">
            <a:avLst>
              <a:gd name="adj1" fmla="val -180378"/>
              <a:gd name="adj2" fmla="val -203091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Global 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Processor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Collect L1 data from SSPs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Calculate trigger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32 bit trigger pattern to 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>
            <a:off x="1524000" y="18288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5176"/>
              <a:gd name="adj2" fmla="val -656439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371600"/>
          </a:xfrm>
          <a:prstGeom prst="wedgeRectCallout">
            <a:avLst>
              <a:gd name="adj1" fmla="val -1413"/>
              <a:gd name="adj2" fmla="val -11955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Sub-System Processor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 Consolidates multiple crate subsystems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Report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energy or hit pattern to GTP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4" name="Rectangular Callout 243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3421"/>
              <a:gd name="adj2" fmla="val -464873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Copper Ribbon Cable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3886200" y="1371600"/>
            <a:ext cx="2828978" cy="14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9" name="TextBox 248"/>
          <p:cNvSpPr txBox="1"/>
          <p:nvPr/>
        </p:nvSpPr>
        <p:spPr>
          <a:xfrm>
            <a:off x="4876800" y="28956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237" name="Date Placeholder 236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A6F63602-A565-48B9-B2FC-26EFEC444570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240" name="Footer Placeholder 239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60500" y="1470025"/>
            <a:ext cx="1612900" cy="113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620838" y="1739900"/>
            <a:ext cx="134937" cy="68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5163" y="4298950"/>
            <a:ext cx="115887" cy="3063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54050" y="4735513"/>
            <a:ext cx="115888" cy="30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65163" y="5159375"/>
            <a:ext cx="100012" cy="312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8338" y="5592763"/>
            <a:ext cx="1000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935038" y="4221163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fADC250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23925" y="4657725"/>
            <a:ext cx="2528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CTP</a:t>
            </a:r>
            <a:r>
              <a:rPr lang="en-US" sz="1400"/>
              <a:t> Crate Trigger Processor 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00113" y="5516563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TI</a:t>
            </a:r>
            <a:r>
              <a:rPr lang="en-US" sz="1400"/>
              <a:t> Trigger Interface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35038" y="5121275"/>
            <a:ext cx="1911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SD</a:t>
            </a:r>
            <a:r>
              <a:rPr lang="en-US" sz="1400"/>
              <a:t> Signal Distribution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95288" y="1773238"/>
            <a:ext cx="80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Detector</a:t>
            </a:r>
          </a:p>
          <a:p>
            <a:pPr algn="ctr" eaLnBrk="0" hangingPunct="0"/>
            <a:r>
              <a:rPr lang="en-US" sz="1200" b="1" i="1"/>
              <a:t>Signals</a:t>
            </a:r>
          </a:p>
        </p:txBody>
      </p:sp>
      <p:sp>
        <p:nvSpPr>
          <p:cNvPr id="94229" name="WordArt 21"/>
          <p:cNvSpPr>
            <a:spLocks noChangeArrowheads="1" noChangeShapeType="1" noTextEdit="1"/>
          </p:cNvSpPr>
          <p:nvPr/>
        </p:nvSpPr>
        <p:spPr bwMode="auto">
          <a:xfrm rot="1443512">
            <a:off x="2074863" y="12398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645275" y="1431925"/>
            <a:ext cx="1612900" cy="1131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5613" y="1700213"/>
            <a:ext cx="134937" cy="687387"/>
          </a:xfrm>
          <a:prstGeom prst="rect">
            <a:avLst/>
          </a:prstGeom>
          <a:solidFill>
            <a:srgbClr val="00FF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 rot="1443512">
            <a:off x="7413625" y="11636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627563" y="3305175"/>
            <a:ext cx="2074862" cy="137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59338" y="3536950"/>
            <a:ext cx="174625" cy="928688"/>
          </a:xfrm>
          <a:prstGeom prst="rect">
            <a:avLst/>
          </a:prstGeom>
          <a:solidFill>
            <a:srgbClr val="FF0066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5" name="WordArt 27"/>
          <p:cNvSpPr>
            <a:spLocks noChangeArrowheads="1" noChangeShapeType="1" noTextEdit="1"/>
          </p:cNvSpPr>
          <p:nvPr/>
        </p:nvSpPr>
        <p:spPr bwMode="auto">
          <a:xfrm rot="1443512">
            <a:off x="7272338" y="728663"/>
            <a:ext cx="1306512" cy="623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Trigger Distribution Crate</a:t>
            </a: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4810125" y="3814763"/>
            <a:ext cx="7302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SSP 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688013" y="3644900"/>
            <a:ext cx="171450" cy="1031875"/>
          </a:xfrm>
          <a:prstGeom prst="rect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8" name="WordArt 30"/>
          <p:cNvSpPr>
            <a:spLocks noChangeArrowheads="1" noChangeShapeType="1" noTextEdit="1"/>
          </p:cNvSpPr>
          <p:nvPr/>
        </p:nvSpPr>
        <p:spPr bwMode="auto">
          <a:xfrm rot="5400000">
            <a:off x="5622925" y="3998913"/>
            <a:ext cx="8064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GTP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916238" y="3357563"/>
            <a:ext cx="1568450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(~100 m)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(64bits @ 125 MHz)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705350" y="4379913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(8)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72125" y="4567238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(2)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4638" y="2384425"/>
            <a:ext cx="454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(12)</a:t>
            </a:r>
          </a:p>
        </p:txBody>
      </p:sp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 rot="5400000">
            <a:off x="6781800" y="1911350"/>
            <a:ext cx="382588" cy="115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TD 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159000" y="1844675"/>
            <a:ext cx="125413" cy="687388"/>
          </a:xfrm>
          <a:prstGeom prst="rect">
            <a:avLst/>
          </a:prstGeom>
          <a:solidFill>
            <a:srgbClr val="9966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306638" y="1892300"/>
            <a:ext cx="134937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7812088" y="260032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(1)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7299325" y="1816100"/>
            <a:ext cx="134938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7885113" y="1916113"/>
            <a:ext cx="133350" cy="687387"/>
          </a:xfrm>
          <a:prstGeom prst="rect">
            <a:avLst/>
          </a:prstGeom>
          <a:solidFill>
            <a:srgbClr val="0000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1658F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 rot="1443512">
            <a:off x="5549900" y="2997200"/>
            <a:ext cx="695325" cy="38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2843213" y="1952625"/>
            <a:ext cx="134937" cy="687388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2987675" y="1592263"/>
            <a:ext cx="36513" cy="108267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 rot="-665623">
            <a:off x="684213" y="2312988"/>
            <a:ext cx="612775" cy="4921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114" y="182"/>
              </a:cxn>
              <a:cxn ang="0">
                <a:pos x="159" y="295"/>
              </a:cxn>
              <a:cxn ang="0">
                <a:pos x="250" y="91"/>
              </a:cxn>
              <a:cxn ang="0">
                <a:pos x="386" y="0"/>
              </a:cxn>
            </a:cxnLst>
            <a:rect l="0" t="0" r="r" b="b"/>
            <a:pathLst>
              <a:path w="386" h="310">
                <a:moveTo>
                  <a:pt x="0" y="227"/>
                </a:moveTo>
                <a:cubicBezTo>
                  <a:pt x="43" y="199"/>
                  <a:pt x="87" y="171"/>
                  <a:pt x="114" y="182"/>
                </a:cubicBezTo>
                <a:cubicBezTo>
                  <a:pt x="141" y="193"/>
                  <a:pt x="136" y="310"/>
                  <a:pt x="159" y="295"/>
                </a:cubicBezTo>
                <a:cubicBezTo>
                  <a:pt x="182" y="280"/>
                  <a:pt x="212" y="140"/>
                  <a:pt x="250" y="91"/>
                </a:cubicBezTo>
                <a:cubicBezTo>
                  <a:pt x="288" y="42"/>
                  <a:pt x="363" y="19"/>
                  <a:pt x="38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 flipV="1">
            <a:off x="1187450" y="1989138"/>
            <a:ext cx="468313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2003425" y="2312988"/>
            <a:ext cx="2928938" cy="23034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8" y="567"/>
              </a:cxn>
              <a:cxn ang="0">
                <a:pos x="98" y="726"/>
              </a:cxn>
              <a:cxn ang="0">
                <a:pos x="439" y="771"/>
              </a:cxn>
              <a:cxn ang="0">
                <a:pos x="1232" y="1406"/>
              </a:cxn>
              <a:cxn ang="0">
                <a:pos x="2253" y="1043"/>
              </a:cxn>
            </a:cxnLst>
            <a:rect l="0" t="0" r="r" b="b"/>
            <a:pathLst>
              <a:path w="2253" h="1451">
                <a:moveTo>
                  <a:pt x="144" y="0"/>
                </a:moveTo>
                <a:cubicBezTo>
                  <a:pt x="80" y="223"/>
                  <a:pt x="16" y="446"/>
                  <a:pt x="8" y="567"/>
                </a:cubicBezTo>
                <a:cubicBezTo>
                  <a:pt x="0" y="688"/>
                  <a:pt x="26" y="692"/>
                  <a:pt x="98" y="726"/>
                </a:cubicBezTo>
                <a:cubicBezTo>
                  <a:pt x="170" y="760"/>
                  <a:pt x="250" y="658"/>
                  <a:pt x="439" y="771"/>
                </a:cubicBezTo>
                <a:cubicBezTo>
                  <a:pt x="628" y="884"/>
                  <a:pt x="930" y="1361"/>
                  <a:pt x="1232" y="1406"/>
                </a:cubicBezTo>
                <a:cubicBezTo>
                  <a:pt x="1534" y="1451"/>
                  <a:pt x="2132" y="1066"/>
                  <a:pt x="2253" y="104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diamond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2124075" y="1628775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 flipV="1">
            <a:off x="2808288" y="1773238"/>
            <a:ext cx="14287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449888" y="3413125"/>
            <a:ext cx="382587" cy="873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7092950" y="4760913"/>
            <a:ext cx="17446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Copper Ribbon Cable</a:t>
            </a:r>
          </a:p>
          <a:p>
            <a:pPr algn="ctr" eaLnBrk="0" hangingPunct="0"/>
            <a:r>
              <a:rPr lang="en-US" sz="1200" b="1" i="1"/>
              <a:t>(~1.5 m)</a:t>
            </a:r>
          </a:p>
          <a:p>
            <a:pPr algn="ctr" eaLnBrk="0" hangingPunct="0"/>
            <a:r>
              <a:rPr lang="en-US" sz="1200" b="1" i="1"/>
              <a:t>(32bits @ 250 MHz)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6443663" y="3789363"/>
            <a:ext cx="134937" cy="974725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588125" y="3465513"/>
            <a:ext cx="36513" cy="13335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 flipV="1">
            <a:off x="6227763" y="3644900"/>
            <a:ext cx="323850" cy="71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 flipV="1">
            <a:off x="7775575" y="1665288"/>
            <a:ext cx="323850" cy="71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8172450" y="1520825"/>
            <a:ext cx="36513" cy="11525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 flipH="1" flipV="1">
            <a:off x="7308850" y="1592263"/>
            <a:ext cx="250825" cy="365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7" name="Freeform 59"/>
          <p:cNvSpPr>
            <a:spLocks/>
          </p:cNvSpPr>
          <p:nvPr/>
        </p:nvSpPr>
        <p:spPr bwMode="auto">
          <a:xfrm>
            <a:off x="6516688" y="2205038"/>
            <a:ext cx="760412" cy="2214562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90" y="204"/>
              </a:cxn>
              <a:cxn ang="0">
                <a:pos x="249" y="408"/>
              </a:cxn>
              <a:cxn ang="0">
                <a:pos x="453" y="680"/>
              </a:cxn>
              <a:cxn ang="0">
                <a:pos x="408" y="1089"/>
              </a:cxn>
              <a:cxn ang="0">
                <a:pos x="136" y="1361"/>
              </a:cxn>
              <a:cxn ang="0">
                <a:pos x="0" y="1293"/>
              </a:cxn>
            </a:cxnLst>
            <a:rect l="0" t="0" r="r" b="b"/>
            <a:pathLst>
              <a:path w="479" h="1395">
                <a:moveTo>
                  <a:pt x="204" y="0"/>
                </a:moveTo>
                <a:cubicBezTo>
                  <a:pt x="143" y="68"/>
                  <a:pt x="83" y="136"/>
                  <a:pt x="90" y="204"/>
                </a:cubicBezTo>
                <a:cubicBezTo>
                  <a:pt x="97" y="272"/>
                  <a:pt x="189" y="329"/>
                  <a:pt x="249" y="408"/>
                </a:cubicBezTo>
                <a:cubicBezTo>
                  <a:pt x="309" y="487"/>
                  <a:pt x="427" y="567"/>
                  <a:pt x="453" y="680"/>
                </a:cubicBezTo>
                <a:cubicBezTo>
                  <a:pt x="479" y="793"/>
                  <a:pt x="461" y="976"/>
                  <a:pt x="408" y="1089"/>
                </a:cubicBezTo>
                <a:cubicBezTo>
                  <a:pt x="355" y="1202"/>
                  <a:pt x="204" y="1327"/>
                  <a:pt x="136" y="1361"/>
                </a:cubicBezTo>
                <a:cubicBezTo>
                  <a:pt x="68" y="1395"/>
                  <a:pt x="11" y="1312"/>
                  <a:pt x="0" y="129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8" name="Freeform 60"/>
          <p:cNvSpPr>
            <a:spLocks/>
          </p:cNvSpPr>
          <p:nvPr/>
        </p:nvSpPr>
        <p:spPr bwMode="auto">
          <a:xfrm>
            <a:off x="5280025" y="2528888"/>
            <a:ext cx="2640013" cy="2814637"/>
          </a:xfrm>
          <a:custGeom>
            <a:avLst/>
            <a:gdLst/>
            <a:ahLst/>
            <a:cxnLst>
              <a:cxn ang="0">
                <a:pos x="302" y="1089"/>
              </a:cxn>
              <a:cxn ang="0">
                <a:pos x="30" y="1429"/>
              </a:cxn>
              <a:cxn ang="0">
                <a:pos x="121" y="1656"/>
              </a:cxn>
              <a:cxn ang="0">
                <a:pos x="643" y="1769"/>
              </a:cxn>
              <a:cxn ang="0">
                <a:pos x="960" y="1633"/>
              </a:cxn>
              <a:cxn ang="0">
                <a:pos x="1414" y="953"/>
              </a:cxn>
              <a:cxn ang="0">
                <a:pos x="1459" y="476"/>
              </a:cxn>
              <a:cxn ang="0">
                <a:pos x="1663" y="0"/>
              </a:cxn>
            </a:cxnLst>
            <a:rect l="0" t="0" r="r" b="b"/>
            <a:pathLst>
              <a:path w="1663" h="1773">
                <a:moveTo>
                  <a:pt x="302" y="1089"/>
                </a:moveTo>
                <a:cubicBezTo>
                  <a:pt x="181" y="1212"/>
                  <a:pt x="60" y="1335"/>
                  <a:pt x="30" y="1429"/>
                </a:cubicBezTo>
                <a:cubicBezTo>
                  <a:pt x="0" y="1523"/>
                  <a:pt x="19" y="1599"/>
                  <a:pt x="121" y="1656"/>
                </a:cubicBezTo>
                <a:cubicBezTo>
                  <a:pt x="223" y="1713"/>
                  <a:pt x="503" y="1773"/>
                  <a:pt x="643" y="1769"/>
                </a:cubicBezTo>
                <a:cubicBezTo>
                  <a:pt x="783" y="1765"/>
                  <a:pt x="832" y="1769"/>
                  <a:pt x="960" y="1633"/>
                </a:cubicBezTo>
                <a:cubicBezTo>
                  <a:pt x="1088" y="1497"/>
                  <a:pt x="1331" y="1146"/>
                  <a:pt x="1414" y="953"/>
                </a:cubicBezTo>
                <a:cubicBezTo>
                  <a:pt x="1497" y="760"/>
                  <a:pt x="1418" y="635"/>
                  <a:pt x="1459" y="476"/>
                </a:cubicBezTo>
                <a:cubicBezTo>
                  <a:pt x="1500" y="317"/>
                  <a:pt x="1581" y="158"/>
                  <a:pt x="1663" y="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9" name="Freeform 61"/>
          <p:cNvSpPr>
            <a:spLocks/>
          </p:cNvSpPr>
          <p:nvPr/>
        </p:nvSpPr>
        <p:spPr bwMode="auto">
          <a:xfrm>
            <a:off x="2717800" y="1952625"/>
            <a:ext cx="4159250" cy="1260475"/>
          </a:xfrm>
          <a:custGeom>
            <a:avLst/>
            <a:gdLst/>
            <a:ahLst/>
            <a:cxnLst>
              <a:cxn ang="0">
                <a:pos x="2620" y="0"/>
              </a:cxn>
              <a:cxn ang="0">
                <a:pos x="2438" y="204"/>
              </a:cxn>
              <a:cxn ang="0">
                <a:pos x="1690" y="114"/>
              </a:cxn>
              <a:cxn ang="0">
                <a:pos x="1191" y="136"/>
              </a:cxn>
              <a:cxn ang="0">
                <a:pos x="624" y="431"/>
              </a:cxn>
              <a:cxn ang="0">
                <a:pos x="306" y="749"/>
              </a:cxn>
              <a:cxn ang="0">
                <a:pos x="34" y="703"/>
              </a:cxn>
              <a:cxn ang="0">
                <a:pos x="102" y="295"/>
              </a:cxn>
            </a:cxnLst>
            <a:rect l="0" t="0" r="r" b="b"/>
            <a:pathLst>
              <a:path w="2620" h="794">
                <a:moveTo>
                  <a:pt x="2620" y="0"/>
                </a:moveTo>
                <a:cubicBezTo>
                  <a:pt x="2606" y="92"/>
                  <a:pt x="2593" y="185"/>
                  <a:pt x="2438" y="204"/>
                </a:cubicBezTo>
                <a:cubicBezTo>
                  <a:pt x="2283" y="223"/>
                  <a:pt x="1898" y="125"/>
                  <a:pt x="1690" y="114"/>
                </a:cubicBezTo>
                <a:cubicBezTo>
                  <a:pt x="1482" y="103"/>
                  <a:pt x="1369" y="83"/>
                  <a:pt x="1191" y="136"/>
                </a:cubicBezTo>
                <a:cubicBezTo>
                  <a:pt x="1013" y="189"/>
                  <a:pt x="771" y="329"/>
                  <a:pt x="624" y="431"/>
                </a:cubicBezTo>
                <a:cubicBezTo>
                  <a:pt x="477" y="533"/>
                  <a:pt x="404" y="704"/>
                  <a:pt x="306" y="749"/>
                </a:cubicBezTo>
                <a:cubicBezTo>
                  <a:pt x="208" y="794"/>
                  <a:pt x="68" y="779"/>
                  <a:pt x="34" y="703"/>
                </a:cubicBezTo>
                <a:cubicBezTo>
                  <a:pt x="0" y="627"/>
                  <a:pt x="79" y="374"/>
                  <a:pt x="102" y="295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040313" y="2276475"/>
            <a:ext cx="1517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Links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Clock/Trigger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(16bits @ 62.5MHz</a:t>
            </a:r>
          </a:p>
        </p:txBody>
      </p:sp>
      <p:sp>
        <p:nvSpPr>
          <p:cNvPr id="94271" name="WordArt 63"/>
          <p:cNvSpPr>
            <a:spLocks noChangeArrowheads="1" noChangeShapeType="1" noTextEdit="1"/>
          </p:cNvSpPr>
          <p:nvPr/>
        </p:nvSpPr>
        <p:spPr bwMode="auto">
          <a:xfrm rot="1774848">
            <a:off x="4464050" y="5029200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Global Trigger Crate</a:t>
            </a:r>
          </a:p>
        </p:txBody>
      </p:sp>
      <p:sp>
        <p:nvSpPr>
          <p:cNvPr id="94272" name="WordArt 64"/>
          <p:cNvSpPr>
            <a:spLocks noChangeArrowheads="1" noChangeShapeType="1" noTextEdit="1"/>
          </p:cNvSpPr>
          <p:nvPr/>
        </p:nvSpPr>
        <p:spPr bwMode="auto">
          <a:xfrm rot="1563895">
            <a:off x="2124075" y="657225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648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Front-End Crate</a:t>
            </a: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684213" y="6057900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0113" y="5913438"/>
            <a:ext cx="1468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VXS </a:t>
            </a:r>
            <a:r>
              <a:rPr lang="en-US" sz="1400"/>
              <a:t>Backplane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1368425" y="2420938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(16)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051050" y="256540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303463" y="26003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35263" y="27082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6300788" y="47974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7092950" y="245745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6396228" y="5638800"/>
            <a:ext cx="2160207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 Trigger Latency ~ 3 </a:t>
            </a:r>
            <a:r>
              <a:rPr lang="el-GR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μ</a:t>
            </a:r>
            <a:r>
              <a:rPr lang="en-US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s</a:t>
            </a:r>
          </a:p>
          <a:p>
            <a:pPr algn="ctr" eaLnBrk="0" hangingPunct="0"/>
            <a:r>
              <a:rPr lang="en-US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   </a:t>
            </a:r>
            <a:endParaRPr lang="el-GR" b="1" dirty="0">
              <a:solidFill>
                <a:schemeClr val="accent2"/>
              </a:solidFill>
            </a:endParaRP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152400" y="3413125"/>
            <a:ext cx="1757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/>
              <a:t>( ) – Number in parentheses</a:t>
            </a:r>
          </a:p>
          <a:p>
            <a:pPr eaLnBrk="0" hangingPunct="0"/>
            <a:r>
              <a:rPr lang="en-US" sz="1000" i="1" dirty="0"/>
              <a:t> refer to number of modules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3962400" y="914400"/>
            <a:ext cx="22002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Custom Designed </a:t>
            </a:r>
          </a:p>
          <a:p>
            <a:r>
              <a:rPr lang="en-US" b="1">
                <a:solidFill>
                  <a:srgbClr val="FF0000"/>
                </a:solidFill>
              </a:rPr>
              <a:t>  Boards at JLAB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2700338" y="5715000"/>
            <a:ext cx="3193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  Pipelined detector readout  electronics: </a:t>
            </a:r>
          </a:p>
          <a:p>
            <a:r>
              <a:rPr lang="en-US" sz="1400" dirty="0"/>
              <a:t>                </a:t>
            </a:r>
            <a:r>
              <a:rPr lang="en-US" sz="1400" dirty="0" err="1"/>
              <a:t>fADC</a:t>
            </a:r>
            <a:r>
              <a:rPr lang="en-US" sz="1400" dirty="0"/>
              <a:t> </a:t>
            </a:r>
            <a:endParaRPr lang="de-DE" sz="1400" dirty="0"/>
          </a:p>
        </p:txBody>
      </p:sp>
      <p:sp>
        <p:nvSpPr>
          <p:cNvPr id="78" name="Title 17"/>
          <p:cNvSpPr txBox="1">
            <a:spLocks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Level-1 Trigger Electronics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914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144780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51054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3276600"/>
            <a:ext cx="19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Gas Cerenkov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24400"/>
            <a:ext cx="20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Gas Cerenkov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08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194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43000" y="2133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0" y="2286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3000" y="243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0800" y="1295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1242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724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66800" y="4114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21" idx="2"/>
          </p:cNvCxnSpPr>
          <p:nvPr/>
        </p:nvCxnSpPr>
        <p:spPr>
          <a:xfrm flipV="1">
            <a:off x="914400" y="4724400"/>
            <a:ext cx="2019300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6"/>
          <p:cNvGrpSpPr/>
          <p:nvPr/>
        </p:nvGrpSpPr>
        <p:grpSpPr>
          <a:xfrm>
            <a:off x="3200400" y="1828800"/>
            <a:ext cx="369332" cy="1219200"/>
            <a:chOff x="3200400" y="1828800"/>
            <a:chExt cx="369332" cy="1219200"/>
          </a:xfrm>
        </p:grpSpPr>
        <p:sp>
          <p:nvSpPr>
            <p:cNvPr id="34" name="Rectangle 33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971800" y="3505200"/>
            <a:ext cx="369332" cy="1219200"/>
            <a:chOff x="3200400" y="1828800"/>
            <a:chExt cx="369332" cy="1219200"/>
          </a:xfrm>
        </p:grpSpPr>
        <p:sp>
          <p:nvSpPr>
            <p:cNvPr id="39" name="Rectangle 38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4343400" y="2819400"/>
            <a:ext cx="175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720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43"/>
          <p:cNvCxnSpPr>
            <a:stCxn id="35" idx="2"/>
          </p:cNvCxnSpPr>
          <p:nvPr/>
        </p:nvCxnSpPr>
        <p:spPr>
          <a:xfrm>
            <a:off x="3569732" y="2400300"/>
            <a:ext cx="1078468" cy="800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3200400" y="3657600"/>
            <a:ext cx="14478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4423024" y="327317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006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628957" y="3295843"/>
            <a:ext cx="56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GTP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6172200" y="3276600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239000" y="19812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L1 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err="1" smtClean="0"/>
              <a:t>Pion</a:t>
            </a:r>
            <a:endParaRPr lang="en-US" dirty="0" smtClean="0"/>
          </a:p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smtClean="0"/>
              <a:t>3 us</a:t>
            </a:r>
            <a:endParaRPr lang="en-US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2D7F-26E8-401D-8329-A457634B38C0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600200"/>
            <a:ext cx="800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4"/>
          <p:cNvGrpSpPr/>
          <p:nvPr/>
        </p:nvGrpSpPr>
        <p:grpSpPr>
          <a:xfrm>
            <a:off x="1330569" y="1590431"/>
            <a:ext cx="633046" cy="466969"/>
            <a:chOff x="4454769" y="2657231"/>
            <a:chExt cx="633046" cy="466969"/>
          </a:xfrm>
        </p:grpSpPr>
        <p:sp>
          <p:nvSpPr>
            <p:cNvPr id="9" name="Freeform 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81000" y="1600200"/>
            <a:ext cx="633046" cy="466969"/>
            <a:chOff x="4454769" y="2657231"/>
            <a:chExt cx="633046" cy="466969"/>
          </a:xfrm>
        </p:grpSpPr>
        <p:sp>
          <p:nvSpPr>
            <p:cNvPr id="27" name="Freeform 26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11480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mbol" pitchFamily="18" charset="2"/>
              </a:rPr>
              <a:t>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mbol" pitchFamily="18" charset="2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5800" y="2362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4"/>
          <p:cNvGrpSpPr/>
          <p:nvPr/>
        </p:nvGrpSpPr>
        <p:grpSpPr>
          <a:xfrm>
            <a:off x="2590800" y="2362200"/>
            <a:ext cx="633046" cy="466969"/>
            <a:chOff x="4454769" y="2657231"/>
            <a:chExt cx="633046" cy="466969"/>
          </a:xfrm>
        </p:grpSpPr>
        <p:sp>
          <p:nvSpPr>
            <p:cNvPr id="46" name="Freeform 45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1371600" y="2362200"/>
            <a:ext cx="633046" cy="990600"/>
            <a:chOff x="4454769" y="2657231"/>
            <a:chExt cx="633046" cy="466969"/>
          </a:xfrm>
        </p:grpSpPr>
        <p:sp>
          <p:nvSpPr>
            <p:cNvPr id="40" name="Freeform 39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685800" y="44958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7239000" y="4495800"/>
            <a:ext cx="633046" cy="466969"/>
            <a:chOff x="4454769" y="2657231"/>
            <a:chExt cx="633046" cy="466969"/>
          </a:xfrm>
        </p:grpSpPr>
        <p:sp>
          <p:nvSpPr>
            <p:cNvPr id="59" name="Freeform 5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6019800" y="4495800"/>
            <a:ext cx="633046" cy="1981200"/>
            <a:chOff x="4454769" y="2657231"/>
            <a:chExt cx="633046" cy="466969"/>
          </a:xfrm>
        </p:grpSpPr>
        <p:sp>
          <p:nvSpPr>
            <p:cNvPr id="65" name="Freeform 64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4800600" y="4495800"/>
            <a:ext cx="633046" cy="466969"/>
            <a:chOff x="4454769" y="2657231"/>
            <a:chExt cx="633046" cy="466969"/>
          </a:xfrm>
        </p:grpSpPr>
        <p:sp>
          <p:nvSpPr>
            <p:cNvPr id="71" name="Freeform 70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981200" y="33528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81400" y="2971800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us latency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4876800" y="5334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800" y="5334000"/>
            <a:ext cx="10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</a:t>
            </a:r>
          </a:p>
          <a:p>
            <a:r>
              <a:rPr lang="en-US" dirty="0" smtClean="0"/>
              <a:t>threshold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1676400" y="6248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1606378" y="3657600"/>
            <a:ext cx="70022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219200" y="16002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33600" y="1524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1143000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shower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429000" y="26670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28194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99" idx="1"/>
          </p:cNvCxnSpPr>
          <p:nvPr/>
        </p:nvCxnSpPr>
        <p:spPr>
          <a:xfrm flipH="1" flipV="1">
            <a:off x="3124200" y="2590800"/>
            <a:ext cx="3048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9" idx="2"/>
          </p:cNvCxnSpPr>
          <p:nvPr/>
        </p:nvCxnSpPr>
        <p:spPr>
          <a:xfrm flipV="1">
            <a:off x="533400" y="2067169"/>
            <a:ext cx="79131" cy="5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A1CE-08E1-43F3-AA2E-E61EEAABBA39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/>
          <p:nvPr/>
        </p:nvGrpSpPr>
        <p:grpSpPr>
          <a:xfrm>
            <a:off x="86116" y="1635867"/>
            <a:ext cx="1320543" cy="4679297"/>
            <a:chOff x="86116" y="1635867"/>
            <a:chExt cx="1320543" cy="4679297"/>
          </a:xfrm>
        </p:grpSpPr>
        <p:sp>
          <p:nvSpPr>
            <p:cNvPr id="4" name="Cube 3"/>
            <p:cNvSpPr/>
            <p:nvPr/>
          </p:nvSpPr>
          <p:spPr>
            <a:xfrm>
              <a:off x="455448" y="201175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455448" y="238763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55448" y="276352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55448" y="313940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55448" y="163586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55448" y="351529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55448" y="389117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55448" y="426706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55448" y="464294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721270" y="4761622"/>
              <a:ext cx="230352" cy="7620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115" y="5257798"/>
              <a:ext cx="9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Front-End Crates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77179" y="3075048"/>
              <a:ext cx="249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R</a:t>
              </a:r>
              <a:r>
                <a:rPr lang="en-US" dirty="0" smtClean="0">
                  <a:latin typeface="Century Gothic"/>
                  <a:cs typeface="Century Gothic"/>
                </a:rPr>
                <a:t>ead </a:t>
              </a:r>
              <a:r>
                <a:rPr lang="en-US" b="1" dirty="0" smtClean="0">
                  <a:latin typeface="Century Gothic"/>
                  <a:cs typeface="Century Gothic"/>
                </a:rPr>
                <a:t>O</a:t>
              </a:r>
              <a:r>
                <a:rPr lang="en-US" dirty="0" smtClean="0">
                  <a:latin typeface="Century Gothic"/>
                  <a:cs typeface="Century Gothic"/>
                </a:rPr>
                <a:t>ut </a:t>
              </a:r>
              <a:r>
                <a:rPr lang="en-US" b="1" dirty="0" smtClean="0">
                  <a:latin typeface="Century Gothic"/>
                  <a:cs typeface="Century Gothic"/>
                </a:rPr>
                <a:t>C</a:t>
              </a:r>
              <a:r>
                <a:rPr lang="en-US" dirty="0" smtClean="0">
                  <a:latin typeface="Century Gothic"/>
                  <a:cs typeface="Century Gothic"/>
                </a:rPr>
                <a:t>ontrollers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415" y="5715000"/>
              <a:ext cx="1212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~60 crates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~50MB/s out per crate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" name="Group 163"/>
          <p:cNvGrpSpPr/>
          <p:nvPr/>
        </p:nvGrpSpPr>
        <p:grpSpPr>
          <a:xfrm>
            <a:off x="914400" y="831620"/>
            <a:ext cx="4114800" cy="5492980"/>
            <a:chOff x="914400" y="831620"/>
            <a:chExt cx="4114800" cy="5492980"/>
          </a:xfrm>
        </p:grpSpPr>
        <p:cxnSp>
          <p:nvCxnSpPr>
            <p:cNvPr id="36" name="Straight Connector 35"/>
            <p:cNvCxnSpPr>
              <a:stCxn id="16" idx="3"/>
            </p:cNvCxnSpPr>
            <p:nvPr/>
          </p:nvCxnSpPr>
          <p:spPr>
            <a:xfrm>
              <a:off x="3124200" y="2080278"/>
              <a:ext cx="609601" cy="1904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3"/>
              <a:endCxn id="34" idx="1"/>
            </p:cNvCxnSpPr>
            <p:nvPr/>
          </p:nvCxnSpPr>
          <p:spPr>
            <a:xfrm>
              <a:off x="3124200" y="2080278"/>
              <a:ext cx="609600" cy="6121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>
              <a:off x="3124200" y="3291807"/>
              <a:ext cx="609600" cy="693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4" idx="1"/>
            </p:cNvCxnSpPr>
            <p:nvPr/>
          </p:nvCxnSpPr>
          <p:spPr>
            <a:xfrm flipV="1">
              <a:off x="3124200" y="2692437"/>
              <a:ext cx="609600" cy="586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34" idx="1"/>
            </p:cNvCxnSpPr>
            <p:nvPr/>
          </p:nvCxnSpPr>
          <p:spPr>
            <a:xfrm flipV="1">
              <a:off x="3124200" y="2692437"/>
              <a:ext cx="609600" cy="18108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</p:cNvCxnSpPr>
            <p:nvPr/>
          </p:nvCxnSpPr>
          <p:spPr>
            <a:xfrm flipV="1">
              <a:off x="3124200" y="3985148"/>
              <a:ext cx="609600" cy="51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7448" y="4058925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7448" y="4389036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217448" y="4389036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448" y="2903266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17448" y="3233377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217448" y="3233377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6" idx="1"/>
            </p:cNvCxnSpPr>
            <p:nvPr/>
          </p:nvCxnSpPr>
          <p:spPr>
            <a:xfrm>
              <a:off x="1217448" y="1750167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5"/>
              <a:endCxn id="16" idx="1"/>
            </p:cNvCxnSpPr>
            <p:nvPr/>
          </p:nvCxnSpPr>
          <p:spPr>
            <a:xfrm flipV="1">
              <a:off x="1217448" y="2080278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5"/>
              <a:endCxn id="16" idx="1"/>
            </p:cNvCxnSpPr>
            <p:nvPr/>
          </p:nvCxnSpPr>
          <p:spPr>
            <a:xfrm flipV="1">
              <a:off x="1217448" y="2080278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28800" y="2847396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1635867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28800" y="4058925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3800" y="2248026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33800" y="3545988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3298496" y="3525341"/>
              <a:ext cx="230352" cy="323105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6998" y="5261301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Staged Event Building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0" y="83162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blocked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 rot="5400000">
              <a:off x="1407947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Left Brace 92"/>
            <p:cNvSpPr/>
            <p:nvPr/>
          </p:nvSpPr>
          <p:spPr>
            <a:xfrm rot="5400000">
              <a:off x="3314700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46131" y="832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partially recombined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724436"/>
              <a:ext cx="2743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N </a:t>
              </a:r>
              <a:r>
                <a:rPr lang="en-US" sz="1100" dirty="0" err="1" smtClean="0">
                  <a:latin typeface="Century Gothic"/>
                  <a:cs typeface="Century Gothic"/>
                </a:rPr>
                <a:t>x</a:t>
              </a:r>
              <a:r>
                <a:rPr lang="en-US" sz="1100" dirty="0" smtClean="0">
                  <a:latin typeface="Century Gothic"/>
                  <a:cs typeface="Century Gothic"/>
                </a:rPr>
                <a:t> M array of nodes (exact number to be determined by available hardware at time of purchase)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4769069" y="990600"/>
            <a:ext cx="2087173" cy="5096442"/>
            <a:chOff x="4769069" y="990600"/>
            <a:chExt cx="2087173" cy="5096442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6018922" y="4494922"/>
              <a:ext cx="230352" cy="1295399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798" y="5256045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Level-3 Trigger and monitoring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5" name="Left Brace 94"/>
            <p:cNvSpPr/>
            <p:nvPr/>
          </p:nvSpPr>
          <p:spPr>
            <a:xfrm rot="5400000">
              <a:off x="5143504" y="1178984"/>
              <a:ext cx="230352" cy="45895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69069" y="990600"/>
              <a:ext cx="102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full events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5334000" y="1931565"/>
              <a:ext cx="1522242" cy="2879129"/>
            </a:xfrm>
            <a:prstGeom prst="cloud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75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 Farm</a:t>
              </a:r>
              <a:endParaRPr lang="en-US" dirty="0"/>
            </a:p>
          </p:txBody>
        </p:sp>
        <p:sp>
          <p:nvSpPr>
            <p:cNvPr id="112" name="Bevel 111"/>
            <p:cNvSpPr/>
            <p:nvPr/>
          </p:nvSpPr>
          <p:spPr>
            <a:xfrm>
              <a:off x="5767989" y="2387637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Bevel 114"/>
            <p:cNvSpPr/>
            <p:nvPr/>
          </p:nvSpPr>
          <p:spPr>
            <a:xfrm>
              <a:off x="5629383" y="2763522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31" name="Straight Connector 130"/>
            <p:cNvCxnSpPr>
              <a:stCxn id="35" idx="3"/>
              <a:endCxn id="116" idx="5"/>
            </p:cNvCxnSpPr>
            <p:nvPr/>
          </p:nvCxnSpPr>
          <p:spPr>
            <a:xfrm flipV="1">
              <a:off x="5029200" y="3655036"/>
              <a:ext cx="915709" cy="335363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Bevel 115"/>
            <p:cNvSpPr/>
            <p:nvPr/>
          </p:nvSpPr>
          <p:spPr>
            <a:xfrm>
              <a:off x="5920389" y="3556958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Bevel 116"/>
            <p:cNvSpPr/>
            <p:nvPr/>
          </p:nvSpPr>
          <p:spPr>
            <a:xfrm>
              <a:off x="5488158" y="3655036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Bevel 117"/>
            <p:cNvSpPr/>
            <p:nvPr/>
          </p:nvSpPr>
          <p:spPr>
            <a:xfrm>
              <a:off x="5767989" y="3794243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Bevel 118"/>
            <p:cNvSpPr/>
            <p:nvPr/>
          </p:nvSpPr>
          <p:spPr>
            <a:xfrm>
              <a:off x="5920388" y="3952041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112" idx="4"/>
            </p:cNvCxnSpPr>
            <p:nvPr/>
          </p:nvCxnSpPr>
          <p:spPr>
            <a:xfrm flipV="1">
              <a:off x="5029201" y="2485715"/>
              <a:ext cx="738788" cy="27652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4" idx="5"/>
            </p:cNvCxnSpPr>
            <p:nvPr/>
          </p:nvCxnSpPr>
          <p:spPr>
            <a:xfrm flipV="1">
              <a:off x="5029202" y="2692437"/>
              <a:ext cx="1054312" cy="710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4"/>
            </p:cNvCxnSpPr>
            <p:nvPr/>
          </p:nvCxnSpPr>
          <p:spPr>
            <a:xfrm>
              <a:off x="5029202" y="2762241"/>
              <a:ext cx="600181" cy="9935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5" idx="3"/>
              <a:endCxn id="117" idx="5"/>
            </p:cNvCxnSpPr>
            <p:nvPr/>
          </p:nvCxnSpPr>
          <p:spPr>
            <a:xfrm flipV="1">
              <a:off x="5029200" y="3753114"/>
              <a:ext cx="483478" cy="237285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35" idx="3"/>
              <a:endCxn id="118" idx="5"/>
            </p:cNvCxnSpPr>
            <p:nvPr/>
          </p:nvCxnSpPr>
          <p:spPr>
            <a:xfrm flipV="1">
              <a:off x="5029200" y="3892321"/>
              <a:ext cx="763309" cy="9807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35" idx="3"/>
              <a:endCxn id="119" idx="4"/>
            </p:cNvCxnSpPr>
            <p:nvPr/>
          </p:nvCxnSpPr>
          <p:spPr>
            <a:xfrm>
              <a:off x="5029200" y="3990399"/>
              <a:ext cx="891188" cy="5972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Bevel 113"/>
            <p:cNvSpPr/>
            <p:nvPr/>
          </p:nvSpPr>
          <p:spPr>
            <a:xfrm>
              <a:off x="6058994" y="2594359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66"/>
          <p:cNvGrpSpPr/>
          <p:nvPr/>
        </p:nvGrpSpPr>
        <p:grpSpPr>
          <a:xfrm>
            <a:off x="6186875" y="1194881"/>
            <a:ext cx="2869257" cy="5027206"/>
            <a:chOff x="6186875" y="1194881"/>
            <a:chExt cx="2869257" cy="5027206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8265554" y="3259541"/>
              <a:ext cx="1211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/>
                  <a:cs typeface="Century Gothic"/>
                </a:rPr>
                <a:t>Raid Disk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  <p:cxnSp>
          <p:nvCxnSpPr>
            <p:cNvPr id="89" name="Straight Arrow Connector 88"/>
            <p:cNvCxnSpPr>
              <a:endCxn id="87" idx="0"/>
            </p:cNvCxnSpPr>
            <p:nvPr/>
          </p:nvCxnSpPr>
          <p:spPr>
            <a:xfrm>
              <a:off x="8305801" y="3444207"/>
              <a:ext cx="3809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10400" y="3002355"/>
              <a:ext cx="1295400" cy="888822"/>
            </a:xfrm>
            <a:prstGeom prst="roundRect">
              <a:avLst/>
            </a:prstGeom>
            <a:gradFill>
              <a:gsLst>
                <a:gs pos="0">
                  <a:srgbClr val="0000FF"/>
                </a:gs>
                <a:gs pos="100000">
                  <a:schemeClr val="accent5">
                    <a:lumMod val="75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Recorder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81" name="Left Brace 80"/>
            <p:cNvSpPr/>
            <p:nvPr/>
          </p:nvSpPr>
          <p:spPr>
            <a:xfrm rot="16200000">
              <a:off x="7542922" y="4498425"/>
              <a:ext cx="230352" cy="129540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398" y="5264806"/>
              <a:ext cx="1219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Event Recording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93555" y="5791200"/>
              <a:ext cx="12122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entury Gothic"/>
                  <a:cs typeface="Century Gothic"/>
                </a:rPr>
                <a:t>3</a:t>
              </a:r>
              <a:r>
                <a:rPr lang="en-US" sz="1100" dirty="0" smtClean="0">
                  <a:latin typeface="Century Gothic"/>
                  <a:cs typeface="Century Gothic"/>
                </a:rPr>
                <a:t>00MB/s in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300MB/s out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141" name="Straight Connector 140"/>
            <p:cNvCxnSpPr>
              <a:stCxn id="112" idx="0"/>
              <a:endCxn id="74" idx="1"/>
            </p:cNvCxnSpPr>
            <p:nvPr/>
          </p:nvCxnSpPr>
          <p:spPr>
            <a:xfrm>
              <a:off x="6350000" y="2485715"/>
              <a:ext cx="660400" cy="961051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4" idx="1"/>
              <a:endCxn id="74" idx="1"/>
            </p:cNvCxnSpPr>
            <p:nvPr/>
          </p:nvCxnSpPr>
          <p:spPr>
            <a:xfrm>
              <a:off x="6616486" y="2692437"/>
              <a:ext cx="393914" cy="754329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15" idx="1"/>
              <a:endCxn id="74" idx="1"/>
            </p:cNvCxnSpPr>
            <p:nvPr/>
          </p:nvCxnSpPr>
          <p:spPr>
            <a:xfrm>
              <a:off x="6186875" y="2861600"/>
              <a:ext cx="823525" cy="585166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6" idx="1"/>
              <a:endCxn id="74" idx="1"/>
            </p:cNvCxnSpPr>
            <p:nvPr/>
          </p:nvCxnSpPr>
          <p:spPr>
            <a:xfrm flipV="1">
              <a:off x="6477881" y="3446766"/>
              <a:ext cx="532519" cy="208270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1"/>
              <a:endCxn id="74" idx="1"/>
            </p:cNvCxnSpPr>
            <p:nvPr/>
          </p:nvCxnSpPr>
          <p:spPr>
            <a:xfrm flipV="1">
              <a:off x="6325481" y="3446766"/>
              <a:ext cx="684919" cy="445555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9" idx="0"/>
              <a:endCxn id="74" idx="1"/>
            </p:cNvCxnSpPr>
            <p:nvPr/>
          </p:nvCxnSpPr>
          <p:spPr>
            <a:xfrm flipV="1">
              <a:off x="6502399" y="3446766"/>
              <a:ext cx="508001" cy="603353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856242" y="1194881"/>
              <a:ext cx="19050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All nodes connected with 1GB/s links</a:t>
              </a:r>
              <a:br>
                <a:rPr lang="en-US" sz="1100" i="1" dirty="0" smtClean="0">
                  <a:latin typeface="Century Gothic"/>
                  <a:cs typeface="Century Gothic"/>
                </a:rPr>
              </a:br>
              <a:endParaRPr lang="en-US" sz="1100" i="1" dirty="0" smtClean="0">
                <a:latin typeface="Century Gothic"/>
                <a:cs typeface="Century Gothic"/>
              </a:endParaRPr>
            </a:p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Switches connected with 10GB/s fiber optics</a:t>
              </a:r>
              <a:endParaRPr lang="en-US" sz="1100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99" name="Date Placeholder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DE1A-F57C-4EC4-A165-59E670C66AE7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GEM READOUT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APV25 + VME module based</a:t>
            </a:r>
          </a:p>
          <a:p>
            <a:r>
              <a:rPr lang="en-US" dirty="0" smtClean="0"/>
              <a:t>Up to 164 000 channels</a:t>
            </a:r>
          </a:p>
          <a:p>
            <a:r>
              <a:rPr lang="en-US" dirty="0" smtClean="0"/>
              <a:t>APV 25 : 128 channels</a:t>
            </a:r>
          </a:p>
          <a:p>
            <a:r>
              <a:rPr lang="en-US" dirty="0" smtClean="0"/>
              <a:t>Readout  </a:t>
            </a:r>
          </a:p>
          <a:p>
            <a:pPr lvl="1"/>
            <a:r>
              <a:rPr lang="en-US" dirty="0" smtClean="0"/>
              <a:t>VME based readout  : 8 APV25 = 2048 channels</a:t>
            </a:r>
          </a:p>
          <a:p>
            <a:pPr lvl="1"/>
            <a:r>
              <a:rPr lang="en-US" dirty="0" smtClean="0"/>
              <a:t>SRS readout : </a:t>
            </a:r>
            <a:r>
              <a:rPr lang="en-US" dirty="0" err="1" smtClean="0"/>
              <a:t>ethernet</a:t>
            </a:r>
            <a:r>
              <a:rPr lang="en-US" dirty="0" smtClean="0"/>
              <a:t> /PC based = 2048 channels</a:t>
            </a:r>
          </a:p>
          <a:p>
            <a:r>
              <a:rPr lang="en-US" dirty="0" smtClean="0"/>
              <a:t>1 crate per sectors for FADC and GEM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99B9-5929-45DC-87B6-F866799603FC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overview</a:t>
            </a:r>
          </a:p>
          <a:p>
            <a:r>
              <a:rPr lang="en-US" dirty="0" smtClean="0"/>
              <a:t>Hall D electronics</a:t>
            </a:r>
          </a:p>
          <a:p>
            <a:r>
              <a:rPr lang="en-US" dirty="0" smtClean="0"/>
              <a:t>GEM </a:t>
            </a:r>
          </a:p>
          <a:p>
            <a:r>
              <a:rPr lang="en-US" dirty="0" smtClean="0"/>
              <a:t>Electronics layout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Test stands and timeline 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GEM readout chips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00200"/>
            <a:ext cx="769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APV25 limiting factor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Need to evaluate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Optimize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Chip in development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CLAS12 Dream CEA/</a:t>
            </a:r>
            <a:r>
              <a:rPr lang="en-US" sz="2400" dirty="0" err="1" smtClean="0"/>
              <a:t>Saclay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ATLAS VMM1 BNL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….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SRS readout compatible with other chips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Ethernet + PC based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APV25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754563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 smtClean="0"/>
              <a:t>Buffer length 192 samples : 4.8 us  Look back 160 samples : 4 us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Estimated occupancy : 220 hits per trigger, X Y data, 440 strips</a:t>
            </a:r>
          </a:p>
          <a:p>
            <a:pPr>
              <a:buNone/>
            </a:pPr>
            <a:r>
              <a:rPr lang="en-US" sz="4000" dirty="0" smtClean="0"/>
              <a:t>GEM : 6 Layers 164 000 channels total, 28 000 channels per planes </a:t>
            </a:r>
            <a:br>
              <a:rPr lang="en-US" sz="4000" dirty="0" smtClean="0"/>
            </a:b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Occupancy :  1.6 %</a:t>
            </a:r>
          </a:p>
          <a:p>
            <a:endParaRPr lang="en-US" sz="4000" dirty="0" smtClean="0"/>
          </a:p>
          <a:p>
            <a:r>
              <a:rPr lang="en-US" sz="4000" dirty="0" smtClean="0"/>
              <a:t>APV readout time : </a:t>
            </a:r>
          </a:p>
          <a:p>
            <a:pPr>
              <a:buNone/>
            </a:pPr>
            <a:r>
              <a:rPr lang="en-US" sz="4000" dirty="0" smtClean="0"/>
              <a:t>t_APV = 141 x number_of_sample / 40 MHz 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t_APV(1 sample) = 3.7 us.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Max rate APV front end :  </a:t>
            </a:r>
          </a:p>
          <a:p>
            <a:pPr>
              <a:buNone/>
            </a:pPr>
            <a:r>
              <a:rPr lang="en-US" sz="4000" dirty="0" smtClean="0"/>
              <a:t>270 KHz in 1 sample mode</a:t>
            </a:r>
          </a:p>
          <a:p>
            <a:pPr>
              <a:buNone/>
            </a:pPr>
            <a:r>
              <a:rPr lang="en-US" sz="4000" dirty="0" smtClean="0"/>
              <a:t>90 KHz in 3 samples mode</a:t>
            </a:r>
          </a:p>
          <a:p>
            <a:pPr>
              <a:buNone/>
            </a:pPr>
            <a:r>
              <a:rPr lang="en-US" sz="4000" dirty="0" smtClean="0"/>
              <a:t>Will be triggered by coincidence trigger around 50 KHz</a:t>
            </a:r>
          </a:p>
          <a:p>
            <a:endParaRPr lang="en-US" sz="34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4038600" cy="51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239000" cy="52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occupancy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62200" y="5105400"/>
            <a:ext cx="685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329701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Chamber occupancy using APV25 </a:t>
            </a:r>
            <a:r>
              <a:rPr lang="en-US" dirty="0" err="1" smtClean="0"/>
              <a:t>deconvolution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14600" y="5181600"/>
            <a:ext cx="457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in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signal of last GEM plane HV for fast trigger</a:t>
            </a:r>
          </a:p>
          <a:p>
            <a:pPr lvl="1"/>
            <a:r>
              <a:rPr lang="en-US" dirty="0" smtClean="0"/>
              <a:t>Large angle trackers</a:t>
            </a:r>
          </a:p>
          <a:p>
            <a:pPr lvl="1"/>
            <a:r>
              <a:rPr lang="en-US" dirty="0" smtClean="0"/>
              <a:t>GEM based Cerenkov </a:t>
            </a:r>
          </a:p>
          <a:p>
            <a:endParaRPr lang="en-US" dirty="0" smtClean="0"/>
          </a:p>
          <a:p>
            <a:r>
              <a:rPr lang="en-US" dirty="0" smtClean="0"/>
              <a:t>Quality of signal to be tested ( signal / background )</a:t>
            </a:r>
          </a:p>
          <a:p>
            <a:endParaRPr lang="en-US" dirty="0" smtClean="0"/>
          </a:p>
          <a:p>
            <a:r>
              <a:rPr lang="en-US" dirty="0" smtClean="0"/>
              <a:t>Could reduce rate in Large Angle from photon calorimeter by 50 KHz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Additional FADC or discriminator channels to put in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About 20 hits per planes</a:t>
            </a:r>
          </a:p>
          <a:p>
            <a:r>
              <a:rPr lang="en-US" dirty="0" smtClean="0"/>
              <a:t>6 planes </a:t>
            </a:r>
          </a:p>
          <a:p>
            <a:r>
              <a:rPr lang="en-US" dirty="0" smtClean="0"/>
              <a:t>Use Shower information</a:t>
            </a:r>
          </a:p>
          <a:p>
            <a:r>
              <a:rPr lang="en-US" dirty="0" smtClean="0"/>
              <a:t>3 samples would be useful, but 1 sample with seem sufficient</a:t>
            </a:r>
          </a:p>
          <a:p>
            <a:r>
              <a:rPr lang="en-US" dirty="0" smtClean="0"/>
              <a:t>See tracking talk (Ole Hansen), simulation talk (Seamus Riordan)</a:t>
            </a:r>
          </a:p>
          <a:p>
            <a:r>
              <a:rPr lang="en-US" dirty="0" smtClean="0"/>
              <a:t>All software ready : final results within a month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/>
              <a:t>ElectrONICS</a:t>
            </a:r>
            <a:r>
              <a:rPr lang="en-US" dirty="0" smtClean="0"/>
              <a:t> layout and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1896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FADC(+TDC)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MRPC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Custom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2550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FADC of LC can be programmed to produce timing signals with ~400ps resolution (already demonstrated by simulation) to remove the needs of TDC.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1430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Trigger Crate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209800" y="1447800"/>
            <a:ext cx="457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GTP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219200" y="1447800"/>
            <a:ext cx="914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SSP x3:</a:t>
            </a:r>
          </a:p>
          <a:p>
            <a:pPr algn="ctr"/>
            <a:r>
              <a:rPr lang="en-US" sz="1400" dirty="0" smtClean="0"/>
              <a:t>LC x1 +</a:t>
            </a:r>
          </a:p>
          <a:p>
            <a:pPr algn="ctr"/>
            <a:r>
              <a:rPr lang="en-US" sz="1400" dirty="0" smtClean="0"/>
              <a:t>FC x2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743200" y="1447800"/>
            <a:ext cx="4572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76600" y="1447800"/>
            <a:ext cx="11430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TD X4+1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295400" y="56388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 x20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324600" y="27432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MRPC</a:t>
            </a:r>
          </a:p>
          <a:p>
            <a:pPr algn="ctr"/>
            <a:r>
              <a:rPr lang="en-US" sz="11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4400" y="11430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LC Trigger Crate x4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257800" y="1447800"/>
            <a:ext cx="1600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FADC x15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001000" y="14478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724400" y="24384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FC/GC/HG/SC/MRPC Crate x15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934200" y="2743200"/>
            <a:ext cx="457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CTP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257800" y="27432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FADC X10:</a:t>
            </a:r>
          </a:p>
          <a:p>
            <a:pPr algn="ctr"/>
            <a:r>
              <a:rPr lang="en-US" sz="1100" dirty="0" smtClean="0"/>
              <a:t>GC x8 +</a:t>
            </a:r>
          </a:p>
          <a:p>
            <a:pPr algn="ctr"/>
            <a:r>
              <a:rPr lang="en-US" sz="1100" dirty="0" smtClean="0"/>
              <a:t>GC/HG/SC x2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01000" y="27432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7467600" y="14478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7467600" y="27432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grpSp>
        <p:nvGrpSpPr>
          <p:cNvPr id="2" name="Group 44"/>
          <p:cNvGrpSpPr/>
          <p:nvPr/>
        </p:nvGrpSpPr>
        <p:grpSpPr>
          <a:xfrm>
            <a:off x="1219200" y="2819400"/>
            <a:ext cx="2743200" cy="1754326"/>
            <a:chOff x="1066800" y="4601528"/>
            <a:chExt cx="2743200" cy="1754326"/>
          </a:xfrm>
        </p:grpSpPr>
        <p:sp>
          <p:nvSpPr>
            <p:cNvPr id="27" name="TextBox 26"/>
            <p:cNvSpPr txBox="1"/>
            <p:nvPr/>
          </p:nvSpPr>
          <p:spPr>
            <a:xfrm>
              <a:off x="1066800" y="4601528"/>
              <a:ext cx="2743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Total Crate + CPU: 31+4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FADC</a:t>
              </a:r>
              <a:r>
                <a:rPr lang="en-US" dirty="0" smtClean="0"/>
                <a:t>: 210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DIS</a:t>
              </a:r>
              <a:r>
                <a:rPr lang="en-US" dirty="0" smtClean="0"/>
                <a:t>: 0+60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F1TDC</a:t>
              </a:r>
              <a:r>
                <a:rPr lang="en-US" dirty="0" smtClean="0"/>
                <a:t>: 0+30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CTP</a:t>
              </a:r>
              <a:r>
                <a:rPr lang="en-US" dirty="0" smtClean="0"/>
                <a:t>: 19</a:t>
              </a:r>
            </a:p>
            <a:p>
              <a:r>
                <a:rPr lang="en-US" dirty="0" smtClean="0">
                  <a:solidFill>
                    <a:srgbClr val="7030A0"/>
                  </a:solidFill>
                </a:rPr>
                <a:t>SD</a:t>
              </a:r>
              <a:r>
                <a:rPr lang="en-US" dirty="0" smtClean="0"/>
                <a:t>: 30+1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38400" y="4876800"/>
              <a:ext cx="110358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TI</a:t>
              </a:r>
              <a:r>
                <a:rPr lang="en-US" dirty="0" smtClean="0"/>
                <a:t>: 30+1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SSP</a:t>
              </a:r>
              <a:r>
                <a:rPr lang="en-US" dirty="0" smtClean="0"/>
                <a:t>: 3</a:t>
              </a:r>
            </a:p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GTP</a:t>
              </a:r>
              <a:r>
                <a:rPr lang="en-US" dirty="0" smtClean="0"/>
                <a:t>: 1</a:t>
              </a:r>
            </a:p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TS</a:t>
              </a:r>
              <a:r>
                <a:rPr lang="en-US" dirty="0" smtClean="0"/>
                <a:t>: 1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TD</a:t>
              </a:r>
              <a:r>
                <a:rPr lang="en-US" dirty="0" smtClean="0"/>
                <a:t>: 4+1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724400" y="37338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GEM Tracker Crate x11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40386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APV25 X 16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01000" y="40386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7467600" y="40386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057400" y="304800"/>
            <a:ext cx="4914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DAQ/Trigger for SoLID SIDIS</a:t>
            </a:r>
            <a:endParaRPr lang="en-US" sz="3200" b="1" dirty="0"/>
          </a:p>
        </p:txBody>
      </p:sp>
      <p:sp>
        <p:nvSpPr>
          <p:cNvPr id="36" name="Rectangle 35"/>
          <p:cNvSpPr/>
          <p:nvPr/>
        </p:nvSpPr>
        <p:spPr>
          <a:xfrm>
            <a:off x="762000" y="53340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LC Discriminator VME64X Crate x3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4724400" y="27432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477000" y="48768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?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724400" y="40386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4724400" y="14478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762000" y="56388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6934200" y="1447800"/>
            <a:ext cx="457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CTP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685800" y="14478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5257800" y="56388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V1190</a:t>
            </a:r>
          </a:p>
          <a:p>
            <a:pPr algn="ctr"/>
            <a:r>
              <a:rPr lang="en-US" sz="1400" dirty="0" smtClean="0"/>
              <a:t>x15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4724400" y="53340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LC Timing Crate x1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8001000" y="56388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7467600" y="56388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4724400" y="56388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SIDIS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990600"/>
          <a:ext cx="8305800" cy="5207360"/>
        </p:xfrm>
        <a:graphic>
          <a:graphicData uri="http://schemas.openxmlformats.org/drawingml/2006/table">
            <a:tbl>
              <a:tblPr/>
              <a:tblGrid>
                <a:gridCol w="2078346"/>
                <a:gridCol w="1854582"/>
                <a:gridCol w="1699086"/>
                <a:gridCol w="267378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Module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Unite price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Quantity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FADC 250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$945,000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SSP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$11,500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$12,000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$75,000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$345,000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$105,400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L3 farm node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35342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detectors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$1,762,400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$11,500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Discriminators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$150,000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VME64X crate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$24,300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V1190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11010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$165,150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$13,600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$370,050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2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Grand Total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$2,132,450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Requirements for </a:t>
            </a:r>
            <a:br>
              <a:rPr lang="en-US" dirty="0" smtClean="0"/>
            </a:br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JLAB electronics PVDIS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143000"/>
          <a:ext cx="8763000" cy="463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32115"/>
                <a:gridCol w="1077686"/>
                <a:gridCol w="1426028"/>
                <a:gridCol w="1088572"/>
                <a:gridCol w="1295400"/>
                <a:gridCol w="1371599"/>
              </a:tblGrid>
              <a:tr h="562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Unit 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modules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Total price sector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Total price 30 sectors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27000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810000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Cerenkov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2500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75000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VXS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345000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3400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102000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CTP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150000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4700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3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UVA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90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UVA/China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UVA/China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Total price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latin typeface="Arial"/>
                        </a:rPr>
                        <a:t>52,400$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1,572,000$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0B53-9BFE-4BDC-BA18-7F02EC3249E4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800600" y="25146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GC/ GEM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400800" y="2819400"/>
            <a:ext cx="457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CTP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334000" y="28194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FADC X6:</a:t>
            </a:r>
          </a:p>
          <a:p>
            <a:pPr algn="ctr"/>
            <a:r>
              <a:rPr lang="en-US" sz="1100" dirty="0" smtClean="0"/>
              <a:t>GC  9 +84 SH/PS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77200" y="28194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7543800" y="28194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grpSp>
        <p:nvGrpSpPr>
          <p:cNvPr id="2" name="Group 44"/>
          <p:cNvGrpSpPr/>
          <p:nvPr/>
        </p:nvGrpSpPr>
        <p:grpSpPr>
          <a:xfrm>
            <a:off x="1828800" y="2590800"/>
            <a:ext cx="2743200" cy="923330"/>
            <a:chOff x="1066800" y="4601528"/>
            <a:chExt cx="2743200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1066800" y="4601528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VXS crate + CPU: 30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FADC</a:t>
              </a:r>
              <a:r>
                <a:rPr lang="en-US" dirty="0" smtClean="0"/>
                <a:t>: 210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CTP</a:t>
              </a:r>
              <a:r>
                <a:rPr lang="en-US" dirty="0" smtClean="0"/>
                <a:t>: 30 CTP     </a:t>
              </a:r>
              <a:r>
                <a:rPr lang="en-US" dirty="0" smtClean="0">
                  <a:solidFill>
                    <a:srgbClr val="7030A0"/>
                  </a:solidFill>
                </a:rPr>
                <a:t>SD</a:t>
              </a:r>
              <a:r>
                <a:rPr lang="en-US" dirty="0" smtClean="0"/>
                <a:t>: 30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38400" y="4876800"/>
              <a:ext cx="11035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TI</a:t>
              </a:r>
              <a:r>
                <a:rPr lang="en-US" dirty="0" smtClean="0"/>
                <a:t>: 30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57400" y="304800"/>
            <a:ext cx="5069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DAQ/Trigger for </a:t>
            </a:r>
            <a:r>
              <a:rPr lang="en-US" sz="3200" b="1" dirty="0" err="1" smtClean="0"/>
              <a:t>SoLID</a:t>
            </a:r>
            <a:r>
              <a:rPr lang="en-US" sz="3200" b="1" dirty="0" smtClean="0"/>
              <a:t> PVDIS</a:t>
            </a:r>
            <a:endParaRPr lang="en-US" sz="3200" b="1" dirty="0"/>
          </a:p>
        </p:txBody>
      </p:sp>
      <p:sp>
        <p:nvSpPr>
          <p:cNvPr id="41" name="Rectangle 40"/>
          <p:cNvSpPr/>
          <p:nvPr/>
        </p:nvSpPr>
        <p:spPr>
          <a:xfrm>
            <a:off x="4800600" y="28194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6934200" y="28194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APV25 X3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4724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30 individual DAQ systems :  only 20 KHz trigger rates</a:t>
            </a:r>
          </a:p>
          <a:p>
            <a:pPr algn="ctr"/>
            <a:r>
              <a:rPr lang="en-US" sz="2400" dirty="0" smtClean="0"/>
              <a:t>No major issues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SIDIS + PVDIS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990600"/>
          <a:ext cx="8305800" cy="5207360"/>
        </p:xfrm>
        <a:graphic>
          <a:graphicData uri="http://schemas.openxmlformats.org/drawingml/2006/table">
            <a:tbl>
              <a:tblPr/>
              <a:tblGrid>
                <a:gridCol w="2078346"/>
                <a:gridCol w="1854582"/>
                <a:gridCol w="1699086"/>
                <a:gridCol w="267378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Module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Unite price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Quantity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FADC 250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$945,000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$150,000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SSP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$11,500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$12,000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$75,000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$345,000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$105,400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L3 farm node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35342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detectors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1,817,400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$11,500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Discriminators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$150,000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VME64X crate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$24,300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V1190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11010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$165,150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$13,600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$370,050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2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Grand Total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$2,187,450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SuperBigBite</a:t>
            </a:r>
          </a:p>
          <a:p>
            <a:pPr lvl="1"/>
            <a:r>
              <a:rPr lang="en-US" dirty="0" smtClean="0"/>
              <a:t>242 hadron calorimeter</a:t>
            </a:r>
          </a:p>
          <a:p>
            <a:pPr lvl="2"/>
            <a:r>
              <a:rPr lang="en-US" dirty="0" smtClean="0"/>
              <a:t>16 FADC </a:t>
            </a:r>
          </a:p>
          <a:p>
            <a:r>
              <a:rPr lang="en-US" dirty="0" smtClean="0"/>
              <a:t>Hall A BIA </a:t>
            </a:r>
          </a:p>
          <a:p>
            <a:pPr lvl="1"/>
            <a:r>
              <a:rPr lang="en-US" dirty="0" smtClean="0"/>
              <a:t>VDC 2944 channels</a:t>
            </a:r>
          </a:p>
          <a:p>
            <a:pPr lvl="2"/>
            <a:r>
              <a:rPr lang="en-US" dirty="0" smtClean="0"/>
              <a:t>24 V1190 TDC </a:t>
            </a:r>
          </a:p>
          <a:p>
            <a:pPr lvl="1"/>
            <a:r>
              <a:rPr lang="en-US" dirty="0" smtClean="0"/>
              <a:t>34 FADC</a:t>
            </a:r>
          </a:p>
          <a:p>
            <a:pPr lvl="1"/>
            <a:r>
              <a:rPr lang="en-US" dirty="0" smtClean="0"/>
              <a:t>CTP, TS, TD,SD, 2 VXS crates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44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Production Board Quantities – per C. Cuevas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909" y="1447800"/>
          <a:ext cx="8085757" cy="436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62"/>
                <a:gridCol w="883041"/>
                <a:gridCol w="821186"/>
                <a:gridCol w="935530"/>
                <a:gridCol w="790002"/>
                <a:gridCol w="1039476"/>
                <a:gridCol w="1029082"/>
                <a:gridCol w="1434478"/>
              </a:tblGrid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Board</a:t>
                      </a:r>
                      <a:r>
                        <a:rPr lang="en-US" sz="1200" baseline="0" dirty="0" smtClean="0"/>
                        <a:t> ID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Hall</a:t>
                      </a:r>
                      <a:r>
                        <a:rPr lang="en-US" sz="1200" baseline="0" dirty="0" smtClean="0"/>
                        <a:t> D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(Spare)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Hall</a:t>
                      </a:r>
                      <a:r>
                        <a:rPr lang="en-US" sz="1200" baseline="0" dirty="0" smtClean="0"/>
                        <a:t> B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(Spare)</a:t>
                      </a:r>
                    </a:p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Hall 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Hall C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‘Physics’</a:t>
                      </a:r>
                    </a:p>
                    <a:p>
                      <a:pPr algn="ctr"/>
                      <a:r>
                        <a:rPr lang="en-US" sz="1200" dirty="0" smtClean="0"/>
                        <a:t>FEG</a:t>
                      </a:r>
                    </a:p>
                    <a:p>
                      <a:pPr algn="ctr"/>
                      <a:r>
                        <a:rPr lang="en-US" sz="1200" dirty="0" smtClean="0"/>
                        <a:t>DAQ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Totals</a:t>
                      </a:r>
                    </a:p>
                    <a:p>
                      <a:pPr algn="ctr"/>
                      <a:r>
                        <a:rPr lang="en-US" sz="1400" dirty="0" smtClean="0"/>
                        <a:t>$FY12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SOLID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FADC250</a:t>
                      </a:r>
                    </a:p>
                    <a:p>
                      <a:endParaRPr lang="en-US" sz="1200" b="1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350 </a:t>
                      </a:r>
                      <a:r>
                        <a:rPr lang="en-US" sz="1800" dirty="0" smtClean="0"/>
                        <a:t>*</a:t>
                      </a:r>
                    </a:p>
                    <a:p>
                      <a:pPr algn="ctr"/>
                      <a:r>
                        <a:rPr lang="en-US" sz="1400" dirty="0" smtClean="0"/>
                        <a:t>(36)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 310 </a:t>
                      </a:r>
                      <a:r>
                        <a:rPr lang="en-US" sz="1800" dirty="0" smtClean="0"/>
                        <a:t>**</a:t>
                      </a:r>
                    </a:p>
                    <a:p>
                      <a:pPr algn="ctr"/>
                      <a:r>
                        <a:rPr lang="en-US" sz="1400" dirty="0" smtClean="0"/>
                        <a:t>(25)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</a:p>
                    <a:p>
                      <a:pPr algn="ctr"/>
                      <a:endParaRPr lang="en-US" sz="1400" b="1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      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726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3577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Trigger Interface</a:t>
                      </a:r>
                    </a:p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</a:t>
                      </a:r>
                    </a:p>
                    <a:p>
                      <a:pPr algn="ctr"/>
                      <a:r>
                        <a:rPr lang="en-US" sz="1400" dirty="0" smtClean="0"/>
                        <a:t>(8)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</a:p>
                    <a:p>
                      <a:pPr algn="ctr"/>
                      <a:r>
                        <a:rPr lang="en-US" sz="1400" dirty="0" smtClean="0"/>
                        <a:t>(8)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Signal Distribution</a:t>
                      </a:r>
                    </a:p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</a:t>
                      </a:r>
                    </a:p>
                    <a:p>
                      <a:pPr algn="ctr"/>
                      <a:r>
                        <a:rPr lang="en-US" sz="1400" dirty="0" smtClean="0"/>
                        <a:t>(8)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</a:p>
                    <a:p>
                      <a:pPr algn="ctr"/>
                      <a:r>
                        <a:rPr lang="en-US" sz="1400" dirty="0" smtClean="0"/>
                        <a:t>(9)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Crate Trigger Processor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30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Sub-System Processor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Global Trigger Processor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Trigger Distribution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24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Trigger</a:t>
                      </a:r>
                      <a:r>
                        <a:rPr lang="en-US" sz="1200" baseline="0" dirty="0" smtClean="0"/>
                        <a:t> Supervisor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75332" y="6205338"/>
            <a:ext cx="566866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800" dirty="0" smtClean="0"/>
              <a:t>50 </a:t>
            </a:r>
            <a:r>
              <a:rPr lang="en-US" sz="1800" dirty="0" smtClean="0">
                <a:sym typeface="Wingdings" pitchFamily="2" charset="2"/>
              </a:rPr>
              <a:t> Hall A DAQ upgrade (16 of which used for SBS)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2242938"/>
            <a:ext cx="262393" cy="2154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50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962400" y="6052938"/>
            <a:ext cx="0" cy="15240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553"/>
          </a:xfrm>
        </p:spPr>
        <p:txBody>
          <a:bodyPr lIns="0" tIns="0" rIns="0" bIns="0" anchor="t" anchorCtr="0">
            <a:spAutoFit/>
          </a:bodyPr>
          <a:lstStyle/>
          <a:p>
            <a:pPr eaLnBrk="1" hangingPunct="1"/>
            <a:r>
              <a:rPr lang="en-US" sz="2000" dirty="0" smtClean="0"/>
              <a:t>Production Board Notes – per Chris Cuevas</a:t>
            </a:r>
            <a:br>
              <a:rPr lang="en-US" sz="2000" dirty="0" smtClean="0"/>
            </a:br>
            <a:r>
              <a:rPr lang="en-US" sz="2000" dirty="0" smtClean="0"/>
              <a:t>Other 12GeV Proposed Detectors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9" y="691766"/>
            <a:ext cx="8275535" cy="7463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**</a:t>
            </a:r>
            <a:r>
              <a:rPr lang="en-US" sz="1800" dirty="0" smtClean="0"/>
              <a:t>  CLAS12 ‘baseline’ FADC250 board count is 239</a:t>
            </a:r>
          </a:p>
          <a:p>
            <a:pPr lvl="1">
              <a:buFontTx/>
              <a:buChar char="-"/>
            </a:pPr>
            <a:r>
              <a:rPr lang="en-US" sz="1800" dirty="0" smtClean="0"/>
              <a:t> Central Neutron Detector is 288 channels or 18 boards</a:t>
            </a:r>
          </a:p>
          <a:p>
            <a:pPr lvl="1">
              <a:buFontTx/>
              <a:buChar char="-"/>
            </a:pPr>
            <a:r>
              <a:rPr lang="en-US" sz="1800" dirty="0" smtClean="0"/>
              <a:t> Forward Tagger (PbWO4) calorimeter is 424 channels or 28 boards</a:t>
            </a:r>
          </a:p>
          <a:p>
            <a:pPr lvl="1">
              <a:buFontTx/>
              <a:buChar char="-"/>
            </a:pPr>
            <a:r>
              <a:rPr lang="en-US" sz="1800" dirty="0" smtClean="0"/>
              <a:t> Total on previous page is 310 boards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pPr lvl="1">
              <a:buFontTx/>
              <a:buChar char="-"/>
            </a:pPr>
            <a:r>
              <a:rPr lang="en-US" sz="1800" dirty="0" smtClean="0"/>
              <a:t> So, </a:t>
            </a:r>
            <a:r>
              <a:rPr lang="en-US" dirty="0" smtClean="0"/>
              <a:t>25</a:t>
            </a:r>
            <a:r>
              <a:rPr lang="en-US" sz="1800" dirty="0" smtClean="0"/>
              <a:t> boards are spare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/>
              <a:t>Hall D ‘baseline’ FADC250 board count is 282</a:t>
            </a:r>
          </a:p>
          <a:p>
            <a:pPr lvl="1"/>
            <a:r>
              <a:rPr lang="en-US" sz="1800" dirty="0" smtClean="0"/>
              <a:t>- BCAL readout Change Request adds one layer or 32 boards</a:t>
            </a:r>
          </a:p>
          <a:p>
            <a:pPr lvl="1"/>
            <a:r>
              <a:rPr lang="en-US" sz="1800" dirty="0" smtClean="0"/>
              <a:t>- Total on previous page is 350</a:t>
            </a:r>
          </a:p>
          <a:p>
            <a:pPr lvl="1"/>
            <a:endParaRPr lang="en-US" sz="900" dirty="0" smtClean="0"/>
          </a:p>
          <a:p>
            <a:pPr lvl="1"/>
            <a:r>
              <a:rPr lang="en-US" sz="1800" dirty="0" smtClean="0"/>
              <a:t>- So,  </a:t>
            </a:r>
            <a:r>
              <a:rPr lang="en-US" dirty="0" smtClean="0"/>
              <a:t>36</a:t>
            </a:r>
            <a:r>
              <a:rPr lang="en-US" sz="1800" dirty="0" smtClean="0"/>
              <a:t> boards are spare</a:t>
            </a:r>
          </a:p>
          <a:p>
            <a:pPr lvl="1"/>
            <a:endParaRPr lang="en-US" sz="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/>
              <a:t>Hall C ‘baseline’ FADC250 board count for SHMS is 16</a:t>
            </a:r>
          </a:p>
          <a:p>
            <a:pPr lvl="1"/>
            <a:r>
              <a:rPr lang="en-US" sz="1800" dirty="0" smtClean="0"/>
              <a:t>- HMS </a:t>
            </a:r>
            <a:r>
              <a:rPr lang="en-US" dirty="0" smtClean="0"/>
              <a:t>i</a:t>
            </a:r>
            <a:r>
              <a:rPr lang="en-US" sz="1800" dirty="0" smtClean="0"/>
              <a:t>s 13 boards, plus 2 spares </a:t>
            </a:r>
            <a:r>
              <a:rPr lang="en-US" sz="1800" dirty="0" smtClean="0">
                <a:sym typeface="Wingdings" pitchFamily="2" charset="2"/>
              </a:rPr>
              <a:t> ordered 15 spares</a:t>
            </a:r>
            <a:endParaRPr lang="en-US" sz="1800" dirty="0" smtClean="0"/>
          </a:p>
          <a:p>
            <a:pPr lvl="1"/>
            <a:r>
              <a:rPr lang="en-US" sz="1800" dirty="0" smtClean="0"/>
              <a:t>- User request </a:t>
            </a:r>
            <a:r>
              <a:rPr lang="en-US" dirty="0" smtClean="0"/>
              <a:t>of</a:t>
            </a:r>
            <a:r>
              <a:rPr lang="en-US" sz="1800" dirty="0" smtClean="0"/>
              <a:t> ~40 boards through NSF/MRI for (PbWO4)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spectrometer</a:t>
            </a:r>
          </a:p>
          <a:p>
            <a:endParaRPr lang="en-US" dirty="0" smtClean="0"/>
          </a:p>
          <a:p>
            <a:r>
              <a:rPr lang="en-US" sz="1800" dirty="0" smtClean="0"/>
              <a:t>Note: In FY12 thirty-five (35) Pre-Production units were purchased and will most likely </a:t>
            </a:r>
          </a:p>
          <a:p>
            <a:r>
              <a:rPr lang="en-US" sz="1800" dirty="0" smtClean="0"/>
              <a:t>not be used for the final hall installations.  These units are functionally equal to the </a:t>
            </a:r>
          </a:p>
          <a:p>
            <a:r>
              <a:rPr lang="en-US" dirty="0" smtClean="0"/>
              <a:t>p</a:t>
            </a:r>
            <a:r>
              <a:rPr lang="en-US" sz="1800" dirty="0" smtClean="0"/>
              <a:t>roduction units, but </a:t>
            </a:r>
            <a:r>
              <a:rPr lang="en-US" dirty="0" smtClean="0"/>
              <a:t>need</a:t>
            </a:r>
            <a:r>
              <a:rPr lang="en-US" sz="1800" dirty="0" smtClean="0"/>
              <a:t> a few very minor circuit corrections.</a:t>
            </a:r>
          </a:p>
          <a:p>
            <a:endParaRPr lang="en-US" dirty="0" smtClean="0"/>
          </a:p>
          <a:p>
            <a:r>
              <a:rPr lang="en-US" sz="1800" dirty="0" smtClean="0"/>
              <a:t>Potentially : 25 + 36 + 15 + 50 +35 = 161  = 145 FADCs ( 10 % spare ) 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685800"/>
          <a:ext cx="8610600" cy="586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Modules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Unit 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Quantity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Borrow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FADC 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$297000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JLAB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CTP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$140,000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GTP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SBS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$72,000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$276,000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$64,600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L3 farm node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$985,600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Discriminators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$125,000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VME64X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V1190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Total timing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$125,000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With 10 % spare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Total detectors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$1,110,600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$1,332,720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 / </a:t>
            </a:r>
            <a:r>
              <a:rPr lang="en-US" dirty="0" err="1" smtClean="0"/>
              <a:t>Ressources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JLAB</a:t>
            </a:r>
          </a:p>
          <a:p>
            <a:pPr lvl="1"/>
            <a:r>
              <a:rPr lang="en-US" dirty="0" smtClean="0"/>
              <a:t>Alexandre Camsonne</a:t>
            </a:r>
          </a:p>
          <a:p>
            <a:pPr lvl="1"/>
            <a:r>
              <a:rPr lang="en-US" dirty="0" smtClean="0"/>
              <a:t>Yi </a:t>
            </a:r>
            <a:r>
              <a:rPr lang="en-US" dirty="0" err="1" smtClean="0"/>
              <a:t>Qiang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UMass</a:t>
            </a:r>
          </a:p>
          <a:p>
            <a:pPr lvl="1"/>
            <a:r>
              <a:rPr lang="en-US" dirty="0" smtClean="0"/>
              <a:t>Rory </a:t>
            </a:r>
            <a:r>
              <a:rPr lang="en-US" dirty="0" err="1" smtClean="0"/>
              <a:t>Miskimen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5 </a:t>
            </a:r>
            <a:r>
              <a:rPr lang="en-US" dirty="0" err="1" smtClean="0"/>
              <a:t>intel</a:t>
            </a:r>
            <a:r>
              <a:rPr lang="en-US" dirty="0" smtClean="0"/>
              <a:t> VME CPU received</a:t>
            </a:r>
          </a:p>
          <a:p>
            <a:pPr lvl="1"/>
            <a:r>
              <a:rPr lang="en-US" dirty="0" smtClean="0"/>
              <a:t>GEM + APV25 GEM tests during g2p (SRS data taken , CODA with INFN MPD , CODA with SRS in progress, FPGA data processing)</a:t>
            </a:r>
          </a:p>
          <a:p>
            <a:pPr lvl="1"/>
            <a:r>
              <a:rPr lang="en-US" dirty="0" smtClean="0"/>
              <a:t>FADC tests </a:t>
            </a:r>
            <a:r>
              <a:rPr lang="en-US" smtClean="0"/>
              <a:t>PEPPO experiment</a:t>
            </a:r>
            <a:endParaRPr lang="en-US" dirty="0" smtClean="0"/>
          </a:p>
          <a:p>
            <a:pPr lvl="1"/>
            <a:r>
              <a:rPr lang="en-US" dirty="0" smtClean="0"/>
              <a:t>HCAL Trigger development ( SBS funding accepted )</a:t>
            </a:r>
          </a:p>
          <a:p>
            <a:pPr lvl="1"/>
            <a:r>
              <a:rPr lang="en-US" dirty="0" smtClean="0"/>
              <a:t>UMASS Hall D test stand ( 380 FADC to be tested )</a:t>
            </a:r>
          </a:p>
          <a:p>
            <a:pPr lvl="1"/>
            <a:r>
              <a:rPr lang="en-US" dirty="0" smtClean="0"/>
              <a:t>4 JLAB FADC250</a:t>
            </a:r>
          </a:p>
          <a:p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Small scale setup for testing  : FADC + trigger + </a:t>
            </a:r>
            <a:r>
              <a:rPr lang="en-US" dirty="0" err="1" smtClean="0"/>
              <a:t>fastbus</a:t>
            </a:r>
            <a:r>
              <a:rPr lang="en-US" dirty="0" smtClean="0"/>
              <a:t> + APV25 + L3 farm</a:t>
            </a:r>
          </a:p>
          <a:p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A1n : </a:t>
            </a:r>
          </a:p>
          <a:p>
            <a:pPr lvl="2"/>
            <a:r>
              <a:rPr lang="en-US" dirty="0" smtClean="0"/>
              <a:t>Full scale test of GEM</a:t>
            </a:r>
          </a:p>
          <a:p>
            <a:pPr lvl="2"/>
            <a:r>
              <a:rPr lang="en-US" dirty="0" smtClean="0"/>
              <a:t>Digital Trigger electronics test  parasitic</a:t>
            </a:r>
          </a:p>
          <a:p>
            <a:pPr lvl="1"/>
            <a:r>
              <a:rPr lang="en-US" dirty="0" smtClean="0"/>
              <a:t>DVCS : test </a:t>
            </a:r>
            <a:r>
              <a:rPr lang="en-US" dirty="0" err="1" smtClean="0"/>
              <a:t>intel</a:t>
            </a:r>
            <a:r>
              <a:rPr lang="en-US" dirty="0" smtClean="0"/>
              <a:t> VME CPU for large amount of data</a:t>
            </a:r>
          </a:p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Full scale system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048-D9C8-4663-8FB9-32972ACCFF8E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5F71-495C-48BB-A74D-67C68C92F8D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requires high rate low dead time, flexible trigger capability</a:t>
            </a:r>
          </a:p>
          <a:p>
            <a:r>
              <a:rPr lang="en-US" dirty="0" smtClean="0"/>
              <a:t>Rates optimization for SIDIS but push for highest rate depending of GEM chip performances</a:t>
            </a:r>
          </a:p>
          <a:p>
            <a:r>
              <a:rPr lang="en-US" dirty="0" smtClean="0"/>
              <a:t>Hall D electronics perfectly suited</a:t>
            </a:r>
          </a:p>
          <a:p>
            <a:pPr lvl="1"/>
            <a:r>
              <a:rPr lang="en-US" dirty="0" smtClean="0"/>
              <a:t>Total cost around 2.5 M$</a:t>
            </a:r>
          </a:p>
          <a:p>
            <a:pPr lvl="1"/>
            <a:r>
              <a:rPr lang="en-US" dirty="0" smtClean="0"/>
              <a:t>shared resources between experiments can save significant amount of money reduce to 1 M$</a:t>
            </a:r>
          </a:p>
          <a:p>
            <a:r>
              <a:rPr lang="en-US" dirty="0" smtClean="0"/>
              <a:t>GEM electronics R&amp;D </a:t>
            </a:r>
          </a:p>
          <a:p>
            <a:r>
              <a:rPr lang="en-US" dirty="0" smtClean="0"/>
              <a:t>PVDIS has no major issue, SIDIS limited by GEM readout but could work with APV25 with no major loss</a:t>
            </a:r>
          </a:p>
          <a:p>
            <a:r>
              <a:rPr lang="en-US" dirty="0" smtClean="0"/>
              <a:t>On going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PVDIS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447800"/>
            <a:ext cx="6340235" cy="49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17526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200 to 500 KHz of electrons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individual sectors</a:t>
            </a:r>
          </a:p>
          <a:p>
            <a:pPr algn="ctr"/>
            <a:r>
              <a:rPr lang="en-US" dirty="0" smtClean="0"/>
              <a:t>to reduce rate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17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25D-7B44-4A90-90AE-72B62AB32747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2286000"/>
            <a:ext cx="304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10200" y="25908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553"/>
          </a:xfrm>
        </p:spPr>
        <p:txBody>
          <a:bodyPr lIns="0" tIns="0" rIns="0" bIns="0" anchor="t" anchorCtr="0">
            <a:spAutoFit/>
          </a:bodyPr>
          <a:lstStyle/>
          <a:p>
            <a:pPr eaLnBrk="1" hangingPunct="1"/>
            <a:r>
              <a:rPr lang="en-US" sz="2000" dirty="0" smtClean="0"/>
              <a:t>Production Board Notes – per Chris Cuevas</a:t>
            </a:r>
            <a:br>
              <a:rPr lang="en-US" sz="2000" dirty="0" smtClean="0"/>
            </a:br>
            <a:r>
              <a:rPr lang="en-US" sz="2000" dirty="0" smtClean="0"/>
              <a:t>Other 12GeV Proposed Detectors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9" y="691766"/>
            <a:ext cx="8981946" cy="694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**</a:t>
            </a:r>
            <a:r>
              <a:rPr lang="en-US" sz="1800" dirty="0" smtClean="0"/>
              <a:t>  CLAS12 ‘baseline’ FADC250 board count is 239</a:t>
            </a:r>
          </a:p>
          <a:p>
            <a:pPr lvl="1">
              <a:buFontTx/>
              <a:buChar char="-"/>
            </a:pPr>
            <a:r>
              <a:rPr lang="en-US" sz="1800" dirty="0" smtClean="0"/>
              <a:t> Central Neutron Detector is 288 channels or 18 boards</a:t>
            </a:r>
          </a:p>
          <a:p>
            <a:pPr lvl="1">
              <a:buFontTx/>
              <a:buChar char="-"/>
            </a:pPr>
            <a:r>
              <a:rPr lang="en-US" sz="1800" dirty="0" smtClean="0"/>
              <a:t> Forward Tagger (PbWO4) calorimeter is 424 channels or 28 boards</a:t>
            </a:r>
          </a:p>
          <a:p>
            <a:pPr lvl="1">
              <a:buFontTx/>
              <a:buChar char="-"/>
            </a:pPr>
            <a:r>
              <a:rPr lang="en-US" sz="1800" dirty="0" smtClean="0"/>
              <a:t> Total on previous page is 310 boards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pPr lvl="1">
              <a:buFontTx/>
              <a:buChar char="-"/>
            </a:pPr>
            <a:r>
              <a:rPr lang="en-US" sz="1800" dirty="0" smtClean="0"/>
              <a:t> So, </a:t>
            </a:r>
            <a:r>
              <a:rPr lang="en-US" dirty="0" smtClean="0"/>
              <a:t>25</a:t>
            </a:r>
            <a:r>
              <a:rPr lang="en-US" sz="1800" dirty="0" smtClean="0"/>
              <a:t> boards are spare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/>
              <a:t>Hall D ‘baseline’ FADC250 board count is 282</a:t>
            </a:r>
          </a:p>
          <a:p>
            <a:pPr lvl="1"/>
            <a:r>
              <a:rPr lang="en-US" sz="1800" dirty="0" smtClean="0"/>
              <a:t>- BCAL readout Change Request adds one layer or 32 boards</a:t>
            </a:r>
          </a:p>
          <a:p>
            <a:pPr lvl="1"/>
            <a:r>
              <a:rPr lang="en-US" sz="1800" dirty="0" smtClean="0"/>
              <a:t>- Total on previous page is 350</a:t>
            </a:r>
          </a:p>
          <a:p>
            <a:pPr lvl="1"/>
            <a:endParaRPr lang="en-US" sz="900" dirty="0" smtClean="0"/>
          </a:p>
          <a:p>
            <a:pPr lvl="1"/>
            <a:r>
              <a:rPr lang="en-US" sz="1800" dirty="0" smtClean="0"/>
              <a:t>- So,  </a:t>
            </a:r>
            <a:r>
              <a:rPr lang="en-US" dirty="0" smtClean="0"/>
              <a:t>36</a:t>
            </a:r>
            <a:r>
              <a:rPr lang="en-US" sz="1800" dirty="0" smtClean="0"/>
              <a:t> boards are spare</a:t>
            </a:r>
          </a:p>
          <a:p>
            <a:pPr lvl="1"/>
            <a:endParaRPr lang="en-US" sz="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/>
              <a:t>Hall C ‘baseline’ FADC250 board count for SHMS is 16</a:t>
            </a:r>
          </a:p>
          <a:p>
            <a:pPr lvl="1"/>
            <a:r>
              <a:rPr lang="en-US" sz="1800" dirty="0" smtClean="0"/>
              <a:t>- HMS </a:t>
            </a:r>
            <a:r>
              <a:rPr lang="en-US" dirty="0" smtClean="0"/>
              <a:t>i</a:t>
            </a:r>
            <a:r>
              <a:rPr lang="en-US" sz="1800" dirty="0" smtClean="0"/>
              <a:t>s 13 boards, plus 2 spares </a:t>
            </a:r>
            <a:r>
              <a:rPr lang="en-US" sz="1800" dirty="0" smtClean="0">
                <a:sym typeface="Wingdings" pitchFamily="2" charset="2"/>
              </a:rPr>
              <a:t> ordered 15 spares</a:t>
            </a:r>
            <a:endParaRPr lang="en-US" sz="1800" dirty="0" smtClean="0"/>
          </a:p>
          <a:p>
            <a:pPr lvl="1"/>
            <a:r>
              <a:rPr lang="en-US" sz="1800" dirty="0" smtClean="0"/>
              <a:t>- User request </a:t>
            </a:r>
            <a:r>
              <a:rPr lang="en-US" dirty="0" smtClean="0"/>
              <a:t>of</a:t>
            </a:r>
            <a:r>
              <a:rPr lang="en-US" sz="1800" dirty="0" smtClean="0"/>
              <a:t> ~40 boards through NSF/MRI for (PbWO4)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spectrometer</a:t>
            </a:r>
          </a:p>
          <a:p>
            <a:endParaRPr lang="en-US" dirty="0" smtClean="0"/>
          </a:p>
          <a:p>
            <a:r>
              <a:rPr lang="en-US" sz="1800" dirty="0" smtClean="0"/>
              <a:t>Note: In FY12 thirty-five (35) Pre-Production units were purchased and will most likely </a:t>
            </a:r>
          </a:p>
          <a:p>
            <a:r>
              <a:rPr lang="en-US" sz="1800" dirty="0" smtClean="0"/>
              <a:t>not be used for the final hall installations.  These units are functionally equal to the </a:t>
            </a:r>
          </a:p>
          <a:p>
            <a:r>
              <a:rPr lang="en-US" dirty="0" smtClean="0"/>
              <a:t>p</a:t>
            </a:r>
            <a:r>
              <a:rPr lang="en-US" sz="1800" dirty="0" smtClean="0"/>
              <a:t>roduction units, but </a:t>
            </a:r>
            <a:r>
              <a:rPr lang="en-US" dirty="0" smtClean="0"/>
              <a:t>need</a:t>
            </a:r>
            <a:r>
              <a:rPr lang="en-US" sz="1800" dirty="0" smtClean="0"/>
              <a:t> a few very minor circuit corrections.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SIDIS: Singles Electron Trigger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 Angle: 65 kHz @ 11 GeV</a:t>
            </a:r>
          </a:p>
          <a:p>
            <a:pPr lvl="1"/>
            <a:r>
              <a:rPr lang="en-US" sz="2000" dirty="0" smtClean="0"/>
              <a:t>Calorimeter only</a:t>
            </a:r>
          </a:p>
          <a:p>
            <a:pPr lvl="1"/>
            <a:r>
              <a:rPr lang="en-US" sz="2000" dirty="0" smtClean="0"/>
              <a:t>Electron: 11 kHz</a:t>
            </a:r>
          </a:p>
          <a:p>
            <a:pPr lvl="1"/>
            <a:r>
              <a:rPr lang="en-US" sz="2000" dirty="0" smtClean="0"/>
              <a:t>High energy photon: 51.5 kHz </a:t>
            </a:r>
          </a:p>
          <a:p>
            <a:pPr lvl="2"/>
            <a:r>
              <a:rPr lang="en-US" sz="2000" dirty="0" smtClean="0"/>
              <a:t>(possible to be rejected by including GEM in trigger, need study)</a:t>
            </a:r>
          </a:p>
          <a:p>
            <a:pPr lvl="1"/>
            <a:r>
              <a:rPr lang="en-US" sz="2000" dirty="0" smtClean="0"/>
              <a:t>Hadron: &lt;3 kHz (energy cut)</a:t>
            </a:r>
          </a:p>
          <a:p>
            <a:r>
              <a:rPr lang="en-US" sz="2800" dirty="0" smtClean="0"/>
              <a:t>Small angle: 120 kHz @ 11 GeV</a:t>
            </a:r>
          </a:p>
          <a:p>
            <a:pPr lvl="1"/>
            <a:r>
              <a:rPr lang="en-US" sz="2000" dirty="0" smtClean="0"/>
              <a:t>Calorimeter + Gas Cherenkov</a:t>
            </a:r>
          </a:p>
          <a:p>
            <a:pPr lvl="1"/>
            <a:r>
              <a:rPr lang="en-US" sz="2000" dirty="0" smtClean="0"/>
              <a:t>Electron: 90 kHz</a:t>
            </a:r>
          </a:p>
          <a:p>
            <a:pPr lvl="1"/>
            <a:r>
              <a:rPr lang="en-US" sz="2000" dirty="0" smtClean="0"/>
              <a:t>High energy photon: 16 kHz (after Gas Cherenkov)</a:t>
            </a:r>
          </a:p>
          <a:p>
            <a:pPr lvl="1"/>
            <a:r>
              <a:rPr lang="en-US" sz="2000" dirty="0" smtClean="0"/>
              <a:t>Hadron: 15 kHz (after Gas Cherenkov and Calorimeter)</a:t>
            </a:r>
          </a:p>
          <a:p>
            <a:r>
              <a:rPr lang="en-US" sz="2800" dirty="0" smtClean="0"/>
              <a:t>8.8 GeV gives about 240 kHz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itchFamily="34" charset="0"/>
              </a:rPr>
              <a:t>DAQ electronics projects at UMass: spring and summer 2012</a:t>
            </a:r>
          </a:p>
          <a:p>
            <a:pPr algn="ctr"/>
            <a:r>
              <a:rPr lang="en-US" sz="2000" b="1" dirty="0" smtClean="0">
                <a:cs typeface="Arial" pitchFamily="34" charset="0"/>
              </a:rPr>
              <a:t>R.Miskimen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010400" cy="36009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UMass is responsible for the final assembly and testing of all </a:t>
            </a:r>
            <a:r>
              <a:rPr lang="en-US" i="1" u="sng" dirty="0" smtClean="0"/>
              <a:t>380 FADC modules</a:t>
            </a:r>
            <a:r>
              <a:rPr lang="en-US" dirty="0" smtClean="0"/>
              <a:t> for Hall D.  This activity will take place at UMass summer 2012, probably stretching into the fall.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An undergraduate, Fabien Ahmed, spent the summer of 2011 at JLab working with the electronics group on FADC tests.  A graduate student, Bill Barnes, and team of undergraduates will work on the electronics tests at UMass.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Operations at UMass will include mechanical assembly of the VME boards,  programming the FPGA’s, verifying board operation, measuring and recording noise levels.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Readout through a Wiener USB board in the VXS crate, connected to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90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DAQ electronics projects at UMass: connection to SOLID</a:t>
            </a:r>
            <a:endParaRPr lang="en-US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6705600" cy="249299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This activity helps Hall D, only helps SOLID by building expertise in the collaboration for working with and debugging DAQ electronics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With support from Hall A, we would develop a CODA based DAQ test station at UMass: </a:t>
            </a:r>
            <a:r>
              <a:rPr lang="en-US" u="sng" dirty="0" smtClean="0"/>
              <a:t>replicate the one VXS crate/sector readout for PVDIS/SOLID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Need CODA, and to borrow CTP, SSP, and CPU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Test DAQ rates, triggers, software for FADC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HRS DAQ Test stand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Injector Compton</a:t>
            </a:r>
          </a:p>
          <a:p>
            <a:pPr lvl="1"/>
            <a:r>
              <a:rPr lang="en-US" dirty="0" smtClean="0"/>
              <a:t>2 FADC and SD boards</a:t>
            </a:r>
          </a:p>
          <a:p>
            <a:r>
              <a:rPr lang="en-US" dirty="0" smtClean="0"/>
              <a:t>Ordered parts</a:t>
            </a:r>
          </a:p>
          <a:p>
            <a:pPr lvl="1"/>
            <a:r>
              <a:rPr lang="en-US" dirty="0" smtClean="0"/>
              <a:t>2 VXS crates</a:t>
            </a:r>
          </a:p>
          <a:p>
            <a:pPr lvl="1"/>
            <a:r>
              <a:rPr lang="en-US" dirty="0" smtClean="0"/>
              <a:t>4 FADC</a:t>
            </a:r>
          </a:p>
          <a:p>
            <a:pPr lvl="1"/>
            <a:r>
              <a:rPr lang="en-US" dirty="0" smtClean="0"/>
              <a:t>2 TI, SD, TD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CODA3 still in the work ( maybe out at end of February) : test L3 Farm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21B3-B2C8-48DD-B6E3-C22AD3BD1735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Electron Singles Trigger:</a:t>
            </a:r>
          </a:p>
          <a:p>
            <a:pPr lvl="1"/>
            <a:r>
              <a:rPr lang="en-US" sz="2000" dirty="0" smtClean="0"/>
              <a:t>LC &gt; 400 MeV|| (FC &gt; 400 MeV &amp;&amp; LGC)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Total event rate: 190 - 240 kHz</a:t>
            </a:r>
          </a:p>
          <a:p>
            <a:pPr lvl="1"/>
            <a:r>
              <a:rPr lang="en-US" sz="2000" dirty="0" smtClean="0"/>
              <a:t>Frontend data rate: 800 – 1000 MB/s</a:t>
            </a:r>
          </a:p>
          <a:p>
            <a:pPr lvl="1"/>
            <a:r>
              <a:rPr lang="en-US" sz="2000" dirty="0" smtClean="0"/>
              <a:t>ROCs can barely handle this rate</a:t>
            </a:r>
          </a:p>
          <a:p>
            <a:pPr lvl="2"/>
            <a:r>
              <a:rPr lang="en-US" sz="2000" dirty="0" smtClean="0"/>
              <a:t>Assuming 10 VME crates, 100 MB/s per ROC</a:t>
            </a:r>
          </a:p>
          <a:p>
            <a:pPr lvl="2"/>
            <a:r>
              <a:rPr lang="en-US" sz="2000" dirty="0" smtClean="0"/>
              <a:t>add more crates since PVDIS uses &gt; 30</a:t>
            </a:r>
          </a:p>
          <a:p>
            <a:pPr lvl="1"/>
            <a:r>
              <a:rPr lang="en-US" sz="2000" dirty="0" smtClean="0"/>
              <a:t>Maybe a little bit too much to write to the tape</a:t>
            </a:r>
          </a:p>
          <a:p>
            <a:pPr lvl="1"/>
            <a:r>
              <a:rPr lang="en-US" sz="2000" dirty="0" smtClean="0"/>
              <a:t>Not much room for improvement, already very close to electron yield.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1981200"/>
          <a:ext cx="7175500" cy="1524000"/>
        </p:xfrm>
        <a:graphic>
          <a:graphicData uri="http://schemas.openxmlformats.org/presentationml/2006/ole">
            <p:oleObj spid="_x0000_s1026" name="Equation" r:id="rId3" imgW="4305240" imgH="914400" progId="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3/25/2011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SoLID SIDIS Collaboration Meeting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L1 Trigger: Two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Make coincidence with another charged particle in Forward detector</a:t>
            </a:r>
          </a:p>
          <a:p>
            <a:pPr lvl="1"/>
            <a:r>
              <a:rPr lang="en-US" dirty="0" smtClean="0"/>
              <a:t>FC &gt; 200 MeV &amp;&amp; MRPC &amp;&amp; Scintillator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Coincidence rate with 35 ns window ~ 50 kHz</a:t>
            </a:r>
          </a:p>
          <a:p>
            <a:r>
              <a:rPr lang="en-US" dirty="0" smtClean="0"/>
              <a:t>Use L3 farm</a:t>
            </a:r>
          </a:p>
          <a:p>
            <a:pPr lvl="1"/>
            <a:r>
              <a:rPr lang="en-US" dirty="0" smtClean="0"/>
              <a:t>With powerful parallelism computing, we can easily reduce the rate by a factor of 5</a:t>
            </a:r>
          </a:p>
          <a:p>
            <a:pPr lvl="1"/>
            <a:r>
              <a:rPr lang="en-US" dirty="0" smtClean="0"/>
              <a:t>Reduce the difficulty to put MRPC (customized VME board) into the trigger logic</a:t>
            </a:r>
          </a:p>
          <a:p>
            <a:r>
              <a:rPr lang="en-US" dirty="0" smtClean="0"/>
              <a:t>Both options give 200 MB/s data rate to the tape</a:t>
            </a:r>
          </a:p>
          <a:p>
            <a:pPr lvl="1"/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2590800"/>
          <a:ext cx="6816725" cy="762000"/>
        </p:xfrm>
        <a:graphic>
          <a:graphicData uri="http://schemas.openxmlformats.org/presentationml/2006/ole">
            <p:oleObj spid="_x0000_s2050" name="Equation" r:id="rId3" imgW="4089240" imgH="457200" progId="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3/25/2011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SoLID SIDIS Collaboration Meeting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705600" cy="523875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BABAR Setup With Collimator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096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opening angle of front yoke is determined by target, It is OK to cut some large angle acceptance.  PAC34 proposal.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94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rates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57" y="1447800"/>
            <a:ext cx="8601362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24384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rate 200 KHz</a:t>
            </a:r>
          </a:p>
          <a:p>
            <a:pPr algn="ctr"/>
            <a:r>
              <a:rPr lang="en-US" dirty="0" smtClean="0"/>
              <a:t>With tuning of threshold and coincidence </a:t>
            </a:r>
          </a:p>
          <a:p>
            <a:pPr algn="ctr"/>
            <a:r>
              <a:rPr lang="en-US" dirty="0" smtClean="0"/>
              <a:t>50 KHz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352-9485-44C4-A9BE-AF550435B9B7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22098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23622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4191000"/>
            <a:ext cx="609600" cy="1295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4384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in for collimator part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793232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19200" y="5943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the forward angle, since it is limited our rates and background.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3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stream part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84" y="1600200"/>
            <a:ext cx="5793232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1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with collimator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84" y="1600200"/>
            <a:ext cx="5793232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8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584"/>
            <a:ext cx="8229600" cy="1143000"/>
          </a:xfrm>
        </p:spPr>
        <p:txBody>
          <a:bodyPr/>
          <a:lstStyle/>
          <a:p>
            <a:r>
              <a:rPr lang="en-US" dirty="0" smtClean="0"/>
              <a:t>Calculate Single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dirty="0" smtClean="0"/>
              <a:t>Electron:</a:t>
            </a:r>
          </a:p>
          <a:p>
            <a:pPr lvl="1"/>
            <a:r>
              <a:rPr lang="en-US" dirty="0" smtClean="0"/>
              <a:t>Conditions: </a:t>
            </a:r>
          </a:p>
          <a:p>
            <a:pPr lvl="2"/>
            <a:r>
              <a:rPr lang="en-US" dirty="0" smtClean="0"/>
              <a:t>Turn off most physics processes</a:t>
            </a:r>
          </a:p>
          <a:p>
            <a:pPr lvl="2"/>
            <a:r>
              <a:rPr lang="en-US" dirty="0" smtClean="0"/>
              <a:t>Black hole treatment  for collimator and magnets etc.</a:t>
            </a:r>
          </a:p>
          <a:p>
            <a:pPr lvl="1"/>
            <a:r>
              <a:rPr lang="en-US" dirty="0" smtClean="0"/>
              <a:t>Rate calculation: QFS/whitlow</a:t>
            </a:r>
          </a:p>
          <a:p>
            <a:pPr lvl="1"/>
            <a:r>
              <a:rPr lang="en-US" dirty="0" smtClean="0"/>
              <a:t>Each target wall is assume to be the same thickness as 3He gas.  </a:t>
            </a:r>
          </a:p>
          <a:p>
            <a:pPr lvl="1"/>
            <a:r>
              <a:rPr lang="en-US" dirty="0" smtClean="0"/>
              <a:t>Results:</a:t>
            </a:r>
          </a:p>
          <a:p>
            <a:pPr lvl="2"/>
            <a:r>
              <a:rPr lang="en-US" dirty="0" smtClean="0"/>
              <a:t>Forward angle @ 11 </a:t>
            </a:r>
            <a:r>
              <a:rPr lang="en-US" dirty="0" err="1" smtClean="0"/>
              <a:t>GeV</a:t>
            </a:r>
            <a:r>
              <a:rPr lang="en-US" dirty="0" smtClean="0"/>
              <a:t>: 55 kHz</a:t>
            </a:r>
          </a:p>
          <a:p>
            <a:pPr lvl="2"/>
            <a:r>
              <a:rPr lang="en-US" dirty="0" smtClean="0"/>
              <a:t>Large angle @ 11 </a:t>
            </a:r>
            <a:r>
              <a:rPr lang="en-US" dirty="0" err="1" smtClean="0"/>
              <a:t>GeV</a:t>
            </a:r>
            <a:r>
              <a:rPr lang="en-US" dirty="0" smtClean="0"/>
              <a:t>: 13.0 kHz  with 3.0 </a:t>
            </a:r>
            <a:r>
              <a:rPr lang="en-US" dirty="0" err="1" smtClean="0"/>
              <a:t>GeV</a:t>
            </a:r>
            <a:r>
              <a:rPr lang="en-US" dirty="0" smtClean="0"/>
              <a:t> cutoff</a:t>
            </a:r>
          </a:p>
          <a:p>
            <a:pPr lvl="2"/>
            <a:r>
              <a:rPr lang="en-US" dirty="0" smtClean="0"/>
              <a:t>Forward angle @ 8.8 </a:t>
            </a:r>
            <a:r>
              <a:rPr lang="en-US" dirty="0" err="1" smtClean="0"/>
              <a:t>GeV</a:t>
            </a:r>
            <a:r>
              <a:rPr lang="en-US" dirty="0" smtClean="0"/>
              <a:t>: 91 kHz</a:t>
            </a:r>
          </a:p>
          <a:p>
            <a:pPr lvl="2"/>
            <a:r>
              <a:rPr lang="en-US" dirty="0" smtClean="0"/>
              <a:t>Large angle @ 8.8 </a:t>
            </a:r>
            <a:r>
              <a:rPr lang="en-US" dirty="0" err="1" smtClean="0"/>
              <a:t>GeV</a:t>
            </a:r>
            <a:r>
              <a:rPr lang="en-US" dirty="0" smtClean="0"/>
              <a:t>: 14.3 kHz </a:t>
            </a:r>
            <a:r>
              <a:rPr lang="en-US" dirty="0"/>
              <a:t>with 3.0 </a:t>
            </a:r>
            <a:r>
              <a:rPr lang="en-US" dirty="0" err="1"/>
              <a:t>GeV</a:t>
            </a:r>
            <a:r>
              <a:rPr lang="en-US" dirty="0"/>
              <a:t> cutoff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0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5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 the hit position in forward 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5421254" cy="5257800"/>
          </a:xfrm>
        </p:spPr>
      </p:pic>
      <p:sp>
        <p:nvSpPr>
          <p:cNvPr id="5" name="TextBox 4"/>
          <p:cNvSpPr txBox="1"/>
          <p:nvPr/>
        </p:nvSpPr>
        <p:spPr>
          <a:xfrm>
            <a:off x="5753548" y="990600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X: position in forward angle calorimeter</a:t>
            </a:r>
          </a:p>
          <a:p>
            <a:r>
              <a:rPr lang="en-US" dirty="0" smtClean="0"/>
              <a:t>Y: momentum</a:t>
            </a:r>
          </a:p>
          <a:p>
            <a:endParaRPr lang="en-US" dirty="0"/>
          </a:p>
          <a:p>
            <a:r>
              <a:rPr lang="en-US" dirty="0" smtClean="0"/>
              <a:t>Top two: 11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Bottom two : 8.8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Left panels: no cut on Q2</a:t>
            </a:r>
          </a:p>
          <a:p>
            <a:r>
              <a:rPr lang="en-US" dirty="0" smtClean="0"/>
              <a:t>Right panels: Q2 &gt; 0.9 </a:t>
            </a:r>
          </a:p>
          <a:p>
            <a:endParaRPr lang="en-US" dirty="0"/>
          </a:p>
          <a:p>
            <a:r>
              <a:rPr lang="en-US" dirty="0" smtClean="0"/>
              <a:t>Rates:   </a:t>
            </a:r>
          </a:p>
          <a:p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: 55 kHz</a:t>
            </a:r>
          </a:p>
          <a:p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 with Cut: </a:t>
            </a:r>
            <a:r>
              <a:rPr lang="en-US" dirty="0" smtClean="0">
                <a:solidFill>
                  <a:srgbClr val="FF0000"/>
                </a:solidFill>
              </a:rPr>
              <a:t>41 kHz</a:t>
            </a:r>
          </a:p>
          <a:p>
            <a:r>
              <a:rPr lang="en-US" dirty="0" smtClean="0"/>
              <a:t>Large Angle: </a:t>
            </a:r>
            <a:r>
              <a:rPr lang="en-US" dirty="0" smtClean="0">
                <a:solidFill>
                  <a:srgbClr val="FF0000"/>
                </a:solidFill>
              </a:rPr>
              <a:t>13.0 kHz</a:t>
            </a:r>
          </a:p>
          <a:p>
            <a:endParaRPr lang="en-US" dirty="0"/>
          </a:p>
          <a:p>
            <a:r>
              <a:rPr lang="en-US" dirty="0" smtClean="0"/>
              <a:t>8.8 </a:t>
            </a:r>
            <a:r>
              <a:rPr lang="en-US" dirty="0" err="1" smtClean="0"/>
              <a:t>GeV</a:t>
            </a:r>
            <a:r>
              <a:rPr lang="en-US" dirty="0" smtClean="0"/>
              <a:t>: 91 kHz</a:t>
            </a:r>
          </a:p>
          <a:p>
            <a:r>
              <a:rPr lang="en-US" dirty="0" smtClean="0"/>
              <a:t>8.8 </a:t>
            </a:r>
            <a:r>
              <a:rPr lang="en-US" dirty="0" err="1" smtClean="0"/>
              <a:t>GeV</a:t>
            </a:r>
            <a:r>
              <a:rPr lang="en-US" dirty="0" smtClean="0"/>
              <a:t> with Cut: </a:t>
            </a:r>
            <a:r>
              <a:rPr lang="en-US" dirty="0" smtClean="0">
                <a:solidFill>
                  <a:srgbClr val="FF0000"/>
                </a:solidFill>
              </a:rPr>
              <a:t>61 kHz</a:t>
            </a:r>
          </a:p>
          <a:p>
            <a:r>
              <a:rPr lang="en-US" dirty="0" smtClean="0"/>
              <a:t>Large angle: </a:t>
            </a:r>
            <a:r>
              <a:rPr lang="en-US" dirty="0" smtClean="0">
                <a:solidFill>
                  <a:srgbClr val="FF0000"/>
                </a:solidFill>
              </a:rPr>
              <a:t>14.3 kHz</a:t>
            </a:r>
          </a:p>
          <a:p>
            <a:r>
              <a:rPr lang="en-US" dirty="0" smtClean="0"/>
              <a:t>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248400"/>
            <a:ext cx="82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would require a position dependence threshold cut.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19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Pion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Similar as Electron except</a:t>
            </a:r>
          </a:p>
          <a:p>
            <a:pPr lvl="1"/>
            <a:r>
              <a:rPr lang="en-US" dirty="0" smtClean="0"/>
              <a:t>Collimator is not a black hole now</a:t>
            </a:r>
          </a:p>
          <a:p>
            <a:pPr lvl="1"/>
            <a:r>
              <a:rPr lang="en-US" dirty="0" smtClean="0"/>
              <a:t>Turn off </a:t>
            </a:r>
            <a:r>
              <a:rPr lang="en-US" dirty="0" err="1" smtClean="0"/>
              <a:t>hadronize</a:t>
            </a:r>
            <a:r>
              <a:rPr lang="en-US" dirty="0" smtClean="0"/>
              <a:t> process, the rest is same.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 forward:  9 MHz (+) 5.4 MHz (-)</a:t>
            </a:r>
          </a:p>
          <a:p>
            <a:pPr lvl="1"/>
            <a:r>
              <a:rPr lang="en-US" dirty="0" smtClean="0"/>
              <a:t>8.80 </a:t>
            </a:r>
            <a:r>
              <a:rPr lang="en-US" dirty="0" err="1" smtClean="0"/>
              <a:t>GeV</a:t>
            </a:r>
            <a:r>
              <a:rPr lang="en-US" dirty="0" smtClean="0"/>
              <a:t> forward:  7.9 MHz, 4.6 MHz (-)</a:t>
            </a:r>
          </a:p>
          <a:p>
            <a:pPr lvl="2"/>
            <a:r>
              <a:rPr lang="en-US" dirty="0" smtClean="0"/>
              <a:t>Pion are higher for two reasons:</a:t>
            </a:r>
          </a:p>
          <a:p>
            <a:pPr lvl="3"/>
            <a:r>
              <a:rPr lang="en-US" dirty="0" smtClean="0"/>
              <a:t>Larger acceptance for CLEO vs. CDF</a:t>
            </a:r>
          </a:p>
          <a:p>
            <a:pPr lvl="3"/>
            <a:r>
              <a:rPr lang="en-US" dirty="0" smtClean="0"/>
              <a:t>The suppression factor from collimator was under-estimated. </a:t>
            </a:r>
          </a:p>
          <a:p>
            <a:pPr lvl="1"/>
            <a:r>
              <a:rPr lang="en-US" dirty="0"/>
              <a:t>11 </a:t>
            </a:r>
            <a:r>
              <a:rPr lang="en-US" dirty="0" err="1"/>
              <a:t>GeV</a:t>
            </a:r>
            <a:r>
              <a:rPr lang="en-US" dirty="0"/>
              <a:t> large @ </a:t>
            </a:r>
            <a:r>
              <a:rPr lang="en-US" dirty="0" err="1"/>
              <a:t>p_e</a:t>
            </a:r>
            <a:r>
              <a:rPr lang="en-US" dirty="0"/>
              <a:t>&gt;3.0:  58 kHz (+)  41 kHz </a:t>
            </a:r>
            <a:r>
              <a:rPr lang="en-US" dirty="0" smtClean="0"/>
              <a:t>(-)</a:t>
            </a:r>
          </a:p>
          <a:p>
            <a:pPr lvl="1"/>
            <a:r>
              <a:rPr lang="en-US" dirty="0" smtClean="0"/>
              <a:t>8.80 </a:t>
            </a:r>
            <a:r>
              <a:rPr lang="en-US" dirty="0" err="1" smtClean="0"/>
              <a:t>GeV</a:t>
            </a:r>
            <a:r>
              <a:rPr lang="en-US" dirty="0" smtClean="0"/>
              <a:t> large </a:t>
            </a:r>
            <a:r>
              <a:rPr lang="en-US" dirty="0"/>
              <a:t>@ </a:t>
            </a:r>
            <a:r>
              <a:rPr lang="en-US" dirty="0" err="1"/>
              <a:t>p_e</a:t>
            </a:r>
            <a:r>
              <a:rPr lang="en-US" dirty="0"/>
              <a:t>&gt;3.0 </a:t>
            </a:r>
            <a:r>
              <a:rPr lang="en-US" dirty="0" smtClean="0"/>
              <a:t>: 40 kHz (+)  27 kHz (-)</a:t>
            </a:r>
          </a:p>
          <a:p>
            <a:pPr lvl="1"/>
            <a:r>
              <a:rPr lang="en-US" dirty="0" smtClean="0"/>
              <a:t>Here for large angle, we expect to </a:t>
            </a:r>
            <a:r>
              <a:rPr lang="en-US" dirty="0" smtClean="0">
                <a:solidFill>
                  <a:srgbClr val="FF0000"/>
                </a:solidFill>
              </a:rPr>
              <a:t>have a 20 from </a:t>
            </a:r>
            <a:r>
              <a:rPr lang="en-US" dirty="0" smtClean="0"/>
              <a:t>calorimeter rejection for “electron” trigger.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0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 Angle Pion which can mimic electron.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291943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add the position cut as well.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6002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Left: Pip @ 11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Top Right: </a:t>
            </a:r>
            <a:r>
              <a:rPr lang="en-US" dirty="0" err="1" smtClean="0"/>
              <a:t>Pim</a:t>
            </a:r>
            <a:r>
              <a:rPr lang="en-US" dirty="0" smtClean="0"/>
              <a:t> @ 11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Bottom Left Pip @ 8.8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Bottom Right </a:t>
            </a:r>
            <a:r>
              <a:rPr lang="en-US" dirty="0" err="1" smtClean="0"/>
              <a:t>Pim</a:t>
            </a:r>
            <a:r>
              <a:rPr lang="en-US" dirty="0" smtClean="0"/>
              <a:t> @ 8.8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can add a cut to mimic cut shown in slide 6. </a:t>
            </a:r>
          </a:p>
          <a:p>
            <a:r>
              <a:rPr lang="en-US" dirty="0" smtClean="0"/>
              <a:t>Shown as black lines. </a:t>
            </a:r>
          </a:p>
          <a:p>
            <a:endParaRPr lang="en-US" dirty="0"/>
          </a:p>
          <a:p>
            <a:r>
              <a:rPr lang="en-US" dirty="0" smtClean="0"/>
              <a:t>The remaining rates are:</a:t>
            </a:r>
          </a:p>
          <a:p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 pip: 4.8 MHz</a:t>
            </a:r>
          </a:p>
          <a:p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pim</a:t>
            </a:r>
            <a:r>
              <a:rPr lang="en-US" dirty="0" smtClean="0"/>
              <a:t>: 2.9 MHz</a:t>
            </a:r>
          </a:p>
          <a:p>
            <a:endParaRPr lang="en-US" dirty="0"/>
          </a:p>
          <a:p>
            <a:r>
              <a:rPr lang="en-US" dirty="0" smtClean="0"/>
              <a:t>8.8 </a:t>
            </a:r>
            <a:r>
              <a:rPr lang="en-US" dirty="0" err="1" smtClean="0"/>
              <a:t>GeV</a:t>
            </a:r>
            <a:r>
              <a:rPr lang="en-US" dirty="0" smtClean="0"/>
              <a:t> pip: 3.1 MHz</a:t>
            </a:r>
          </a:p>
          <a:p>
            <a:r>
              <a:rPr lang="en-US" dirty="0" smtClean="0"/>
              <a:t>8.8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pim</a:t>
            </a:r>
            <a:r>
              <a:rPr lang="en-US" dirty="0" smtClean="0"/>
              <a:t>: 1.8 MHz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666666" cy="452596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4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Calculate Hadron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Same as Pion Case, tread proton as 1/3. of pion case</a:t>
            </a:r>
          </a:p>
          <a:p>
            <a:r>
              <a:rPr lang="en-US" dirty="0" smtClean="0"/>
              <a:t>Treat </a:t>
            </a:r>
            <a:r>
              <a:rPr lang="en-US" dirty="0" err="1" smtClean="0"/>
              <a:t>Kaons</a:t>
            </a:r>
            <a:r>
              <a:rPr lang="en-US" dirty="0"/>
              <a:t> </a:t>
            </a:r>
            <a:r>
              <a:rPr lang="en-US" dirty="0" smtClean="0"/>
              <a:t>as 5% of </a:t>
            </a:r>
            <a:r>
              <a:rPr lang="en-US" dirty="0" err="1" smtClean="0"/>
              <a:t>Pions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Total 40%. </a:t>
            </a:r>
          </a:p>
          <a:p>
            <a:endParaRPr lang="en-US" dirty="0"/>
          </a:p>
          <a:p>
            <a:r>
              <a:rPr lang="en-US" dirty="0" smtClean="0"/>
              <a:t>Then the hadron rate which might mimic </a:t>
            </a:r>
            <a:r>
              <a:rPr lang="en-US" dirty="0" err="1" smtClean="0"/>
              <a:t>electons</a:t>
            </a:r>
            <a:r>
              <a:rPr lang="en-US" dirty="0" smtClean="0"/>
              <a:t> are:</a:t>
            </a:r>
          </a:p>
          <a:p>
            <a:pPr lvl="1"/>
            <a:r>
              <a:rPr lang="en-US" dirty="0"/>
              <a:t>11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h</a:t>
            </a:r>
            <a:r>
              <a:rPr lang="en-US" dirty="0" err="1" smtClean="0"/>
              <a:t>p</a:t>
            </a:r>
            <a:r>
              <a:rPr lang="en-US" dirty="0"/>
              <a:t>: </a:t>
            </a:r>
            <a:r>
              <a:rPr lang="en-US" dirty="0" smtClean="0"/>
              <a:t>6.7 </a:t>
            </a:r>
            <a:r>
              <a:rPr lang="en-US" dirty="0"/>
              <a:t>MHz</a:t>
            </a:r>
          </a:p>
          <a:p>
            <a:pPr lvl="1"/>
            <a:r>
              <a:rPr lang="en-US" dirty="0" smtClean="0"/>
              <a:t>11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h</a:t>
            </a:r>
            <a:r>
              <a:rPr lang="en-US" dirty="0" err="1" smtClean="0"/>
              <a:t>m</a:t>
            </a:r>
            <a:r>
              <a:rPr lang="en-US" dirty="0"/>
              <a:t>: </a:t>
            </a:r>
            <a:r>
              <a:rPr lang="en-US" dirty="0" smtClean="0"/>
              <a:t>3.0 MHz</a:t>
            </a:r>
            <a:endParaRPr lang="en-US" dirty="0"/>
          </a:p>
          <a:p>
            <a:pPr lvl="1"/>
            <a:r>
              <a:rPr lang="en-US" dirty="0" smtClean="0"/>
              <a:t>8.8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h</a:t>
            </a:r>
            <a:r>
              <a:rPr lang="en-US" dirty="0" err="1" smtClean="0"/>
              <a:t>p</a:t>
            </a:r>
            <a:r>
              <a:rPr lang="en-US" dirty="0"/>
              <a:t>: </a:t>
            </a:r>
            <a:r>
              <a:rPr lang="en-US" dirty="0" smtClean="0"/>
              <a:t>4.3 </a:t>
            </a:r>
            <a:r>
              <a:rPr lang="en-US" dirty="0"/>
              <a:t>MHz</a:t>
            </a:r>
          </a:p>
          <a:p>
            <a:pPr lvl="1"/>
            <a:r>
              <a:rPr lang="en-US" dirty="0"/>
              <a:t>8.8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h</a:t>
            </a:r>
            <a:r>
              <a:rPr lang="en-US" dirty="0" err="1" smtClean="0"/>
              <a:t>m</a:t>
            </a:r>
            <a:r>
              <a:rPr lang="en-US" dirty="0"/>
              <a:t>: </a:t>
            </a:r>
            <a:r>
              <a:rPr lang="en-US" dirty="0" smtClean="0"/>
              <a:t>1.9 MHz</a:t>
            </a:r>
          </a:p>
          <a:p>
            <a:r>
              <a:rPr lang="en-US" dirty="0" smtClean="0"/>
              <a:t>The Full hadron rate:</a:t>
            </a:r>
          </a:p>
          <a:p>
            <a:pPr lvl="1"/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hp</a:t>
            </a:r>
            <a:r>
              <a:rPr lang="en-US" dirty="0" smtClean="0"/>
              <a:t>:     12.6 MHz</a:t>
            </a:r>
          </a:p>
          <a:p>
            <a:pPr lvl="1"/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hm</a:t>
            </a:r>
            <a:r>
              <a:rPr lang="en-US" dirty="0" smtClean="0"/>
              <a:t>:    5.7 MHz</a:t>
            </a:r>
          </a:p>
          <a:p>
            <a:pPr lvl="1"/>
            <a:r>
              <a:rPr lang="en-US" dirty="0" smtClean="0"/>
              <a:t>8.8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hp</a:t>
            </a:r>
            <a:r>
              <a:rPr lang="en-US" dirty="0" smtClean="0"/>
              <a:t>:    11 MHz</a:t>
            </a:r>
          </a:p>
          <a:p>
            <a:pPr lvl="1"/>
            <a:r>
              <a:rPr lang="en-US" dirty="0" smtClean="0"/>
              <a:t>8.80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hp</a:t>
            </a:r>
            <a:r>
              <a:rPr lang="en-US" dirty="0" smtClean="0"/>
              <a:t>:  4.8 MHz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6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886"/>
            <a:ext cx="8229600" cy="979714"/>
          </a:xfrm>
        </p:spPr>
        <p:txBody>
          <a:bodyPr/>
          <a:lstStyle/>
          <a:p>
            <a:r>
              <a:rPr lang="en-US" dirty="0" smtClean="0"/>
              <a:t>Calculate Photon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Calculate </a:t>
            </a:r>
            <a:r>
              <a:rPr lang="en-US" dirty="0" err="1" smtClean="0"/>
              <a:t>Pio</a:t>
            </a:r>
            <a:r>
              <a:rPr lang="en-US" dirty="0" smtClean="0"/>
              <a:t>, treat collimator as black hole again. Go back to electron situation. </a:t>
            </a:r>
          </a:p>
          <a:p>
            <a:pPr lvl="1"/>
            <a:r>
              <a:rPr lang="en-US" dirty="0" smtClean="0"/>
              <a:t>Turn on Decay processes.</a:t>
            </a:r>
          </a:p>
          <a:p>
            <a:pPr lvl="1"/>
            <a:r>
              <a:rPr lang="en-US" dirty="0" smtClean="0"/>
              <a:t>We loop through each decay particles, so the rate can be a double-counted (over estimated).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9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Rate @ forward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: 462 kHz with cut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8.8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: 362 k Hz with cut</a:t>
            </a:r>
          </a:p>
          <a:p>
            <a:endParaRPr lang="en-US" dirty="0"/>
          </a:p>
          <a:p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 without cut: 605 kHz</a:t>
            </a:r>
          </a:p>
          <a:p>
            <a:r>
              <a:rPr lang="en-US" dirty="0" smtClean="0"/>
              <a:t>8.8 </a:t>
            </a:r>
            <a:r>
              <a:rPr lang="en-US" dirty="0" err="1" smtClean="0"/>
              <a:t>GeV</a:t>
            </a:r>
            <a:r>
              <a:rPr lang="en-US" dirty="0" smtClean="0"/>
              <a:t> without cut 612 kHz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478428" cy="4343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6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5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352-9485-44C4-A9BE-AF550435B9B7}" type="datetime1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05740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65 KHz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167640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120 KHz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88620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 MHz </a:t>
            </a:r>
            <a:r>
              <a:rPr lang="en-US" sz="2800" b="1" dirty="0" err="1" smtClean="0"/>
              <a:t>pions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Angle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</a:t>
            </a:r>
            <a:r>
              <a:rPr lang="en-US" dirty="0" err="1" smtClean="0"/>
              <a:t>GeV</a:t>
            </a:r>
            <a:r>
              <a:rPr lang="en-US" dirty="0" smtClean="0"/>
              <a:t>: 31 kHz.</a:t>
            </a:r>
          </a:p>
          <a:p>
            <a:r>
              <a:rPr lang="en-US" dirty="0" smtClean="0"/>
              <a:t>8.8 </a:t>
            </a:r>
            <a:r>
              <a:rPr lang="en-US" dirty="0" err="1" smtClean="0"/>
              <a:t>GeV</a:t>
            </a:r>
            <a:r>
              <a:rPr lang="en-US" dirty="0" smtClean="0"/>
              <a:t> side: 21 kHz.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5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Following Arguments from Proposal.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dirty="0" smtClean="0"/>
              <a:t>Single electron trigger @ 11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Forward angle: 41 kHz (electron) + 9.7 MHz (hadron)/ 400 +  462 (photon)/40 ~ 77 kHz.</a:t>
            </a:r>
          </a:p>
          <a:p>
            <a:pPr lvl="1"/>
            <a:r>
              <a:rPr lang="en-US" dirty="0" smtClean="0"/>
              <a:t>Large angle: 14.3 kHz (electron) + 31 kHz (photon) ~ 44 kHz.</a:t>
            </a:r>
          </a:p>
          <a:p>
            <a:pPr lvl="2"/>
            <a:r>
              <a:rPr lang="en-US" dirty="0" smtClean="0"/>
              <a:t>Total: 121 kHz. </a:t>
            </a:r>
          </a:p>
          <a:p>
            <a:r>
              <a:rPr lang="en-US" dirty="0" smtClean="0"/>
              <a:t>Single hadron trigger @ 11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~20  MHz</a:t>
            </a:r>
          </a:p>
          <a:p>
            <a:r>
              <a:rPr lang="en-US" dirty="0" smtClean="0"/>
              <a:t>Coincidence Trigger (35 ns)</a:t>
            </a:r>
          </a:p>
          <a:p>
            <a:pPr lvl="1"/>
            <a:r>
              <a:rPr lang="en-US" dirty="0" smtClean="0"/>
              <a:t>121e3*20e6 * 35e-9 </a:t>
            </a:r>
            <a:r>
              <a:rPr lang="en-US" dirty="0" smtClean="0">
                <a:solidFill>
                  <a:srgbClr val="FF0000"/>
                </a:solidFill>
              </a:rPr>
              <a:t>~ 85 kHz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1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8.8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Single electron trigger @ 11 </a:t>
            </a:r>
            <a:r>
              <a:rPr lang="en-US" dirty="0" err="1"/>
              <a:t>GeV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Forward angle: </a:t>
            </a:r>
            <a:r>
              <a:rPr lang="en-US" dirty="0" smtClean="0"/>
              <a:t>61 </a:t>
            </a:r>
            <a:r>
              <a:rPr lang="en-US" dirty="0"/>
              <a:t>kHz (electron) + </a:t>
            </a:r>
            <a:r>
              <a:rPr lang="en-US" dirty="0" smtClean="0"/>
              <a:t>6.2 </a:t>
            </a:r>
            <a:r>
              <a:rPr lang="en-US" dirty="0"/>
              <a:t>MHz (hadron)/ 400 +  </a:t>
            </a:r>
            <a:r>
              <a:rPr lang="en-US" dirty="0" smtClean="0"/>
              <a:t>362 </a:t>
            </a:r>
            <a:r>
              <a:rPr lang="en-US" dirty="0"/>
              <a:t>(photon)/40 ~ </a:t>
            </a:r>
            <a:r>
              <a:rPr lang="en-US" dirty="0" smtClean="0"/>
              <a:t>86 </a:t>
            </a:r>
            <a:r>
              <a:rPr lang="en-US" dirty="0"/>
              <a:t>kHz.</a:t>
            </a:r>
          </a:p>
          <a:p>
            <a:pPr lvl="1"/>
            <a:r>
              <a:rPr lang="en-US" dirty="0"/>
              <a:t>Large angle: 13 kHz (electron) + </a:t>
            </a:r>
            <a:r>
              <a:rPr lang="en-US" dirty="0" smtClean="0"/>
              <a:t>21 </a:t>
            </a:r>
            <a:r>
              <a:rPr lang="en-US" dirty="0"/>
              <a:t>kHz (photon) ~ </a:t>
            </a:r>
            <a:r>
              <a:rPr lang="en-US" dirty="0" smtClean="0"/>
              <a:t>34 </a:t>
            </a:r>
            <a:r>
              <a:rPr lang="en-US" dirty="0"/>
              <a:t>kHz.</a:t>
            </a:r>
          </a:p>
          <a:p>
            <a:pPr lvl="2"/>
            <a:r>
              <a:rPr lang="en-US" dirty="0"/>
              <a:t>Total: </a:t>
            </a:r>
            <a:r>
              <a:rPr lang="en-US" dirty="0" smtClean="0"/>
              <a:t>120 </a:t>
            </a:r>
            <a:r>
              <a:rPr lang="en-US" dirty="0"/>
              <a:t>kHz. </a:t>
            </a:r>
          </a:p>
          <a:p>
            <a:r>
              <a:rPr lang="en-US" dirty="0"/>
              <a:t>Single hadron trigger @ 11 </a:t>
            </a:r>
            <a:r>
              <a:rPr lang="en-US" dirty="0" err="1"/>
              <a:t>GeV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~20  MHz</a:t>
            </a:r>
          </a:p>
          <a:p>
            <a:r>
              <a:rPr lang="en-US" dirty="0"/>
              <a:t>Coincidence Trigger (35 ns)</a:t>
            </a:r>
          </a:p>
          <a:p>
            <a:pPr lvl="1"/>
            <a:r>
              <a:rPr lang="en-US" dirty="0" smtClean="0"/>
              <a:t>120e3*18e6 </a:t>
            </a:r>
            <a:r>
              <a:rPr lang="en-US" dirty="0"/>
              <a:t>* 35e-9 </a:t>
            </a:r>
            <a:r>
              <a:rPr lang="en-US" dirty="0">
                <a:solidFill>
                  <a:srgbClr val="FF0000"/>
                </a:solidFill>
              </a:rPr>
              <a:t>~ </a:t>
            </a:r>
            <a:r>
              <a:rPr lang="en-US" dirty="0" smtClean="0">
                <a:solidFill>
                  <a:srgbClr val="FF0000"/>
                </a:solidFill>
              </a:rPr>
              <a:t>76 </a:t>
            </a:r>
            <a:r>
              <a:rPr lang="en-US" dirty="0">
                <a:solidFill>
                  <a:srgbClr val="FF0000"/>
                </a:solidFill>
              </a:rPr>
              <a:t>kHz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Idea I: Single-trigger alone:</a:t>
            </a:r>
          </a:p>
          <a:p>
            <a:pPr lvl="1"/>
            <a:r>
              <a:rPr lang="en-US" dirty="0" smtClean="0"/>
              <a:t>If the GEM pad readout is successful, we can reduce the direct photon at large angle, so that the total rate: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:  90 kHz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8.8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: 100 kHz</a:t>
            </a:r>
          </a:p>
          <a:p>
            <a:pPr lvl="2"/>
            <a:r>
              <a:rPr lang="en-US" dirty="0" smtClean="0"/>
              <a:t>@ SoLID-3He </a:t>
            </a:r>
            <a:r>
              <a:rPr lang="en-US" dirty="0" err="1" smtClean="0"/>
              <a:t>woth</a:t>
            </a:r>
            <a:r>
              <a:rPr lang="en-US" dirty="0" smtClean="0"/>
              <a:t> CLEO magnet setup with collimator.</a:t>
            </a:r>
          </a:p>
          <a:p>
            <a:pPr lvl="2"/>
            <a:endParaRPr lang="en-US" dirty="0"/>
          </a:p>
          <a:p>
            <a:pPr lvl="1"/>
            <a:r>
              <a:rPr lang="en-US" b="1" dirty="0" smtClean="0"/>
              <a:t>Here, we assume a position dependent energy threshold cut.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6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II: Coincidence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full luminosity, coincidence trigger 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: 63 kHz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8.8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: 63 kHz</a:t>
            </a:r>
          </a:p>
          <a:p>
            <a:r>
              <a:rPr lang="en-US" dirty="0" smtClean="0"/>
              <a:t>Since Coincidence Trigger Rate goes with 1/L^2 and single trigger rate goes 1/L</a:t>
            </a:r>
          </a:p>
          <a:p>
            <a:r>
              <a:rPr lang="en-US" dirty="0" smtClean="0"/>
              <a:t>Assume DAQ limit is 40 kHz, then we can </a:t>
            </a:r>
          </a:p>
          <a:p>
            <a:pPr lvl="1"/>
            <a:r>
              <a:rPr lang="en-US" dirty="0" smtClean="0"/>
              <a:t>Case 1, reduce overall rate by 2-2.5 for single trigger.</a:t>
            </a:r>
          </a:p>
          <a:p>
            <a:pPr lvl="1"/>
            <a:r>
              <a:rPr lang="en-US" dirty="0" smtClean="0"/>
              <a:t>Case 2, reduce rate by 25% for coincidence trigger. </a:t>
            </a:r>
          </a:p>
          <a:p>
            <a:pPr lvl="1"/>
            <a:r>
              <a:rPr lang="en-US" b="1" dirty="0" smtClean="0"/>
              <a:t>We assume that GEM read out is good for large angle detection.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1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The advantage of coincidence trigger is that it decrease with L^2, so can be more effective if reducing luminosity. </a:t>
            </a:r>
          </a:p>
          <a:p>
            <a:r>
              <a:rPr lang="en-US" dirty="0" smtClean="0"/>
              <a:t>The advantage of single trigger is that it is Simple, but one may lose more if one have to reduce the luminosity.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7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III: Threshold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low Q2, the momentum is low, so the rates is high for background, also rates of single electron, pion </a:t>
            </a:r>
            <a:r>
              <a:rPr lang="en-US" dirty="0" err="1" smtClean="0"/>
              <a:t>etc</a:t>
            </a:r>
            <a:r>
              <a:rPr lang="en-US" dirty="0" smtClean="0"/>
              <a:t> are high. </a:t>
            </a:r>
          </a:p>
          <a:p>
            <a:pPr lvl="1"/>
            <a:r>
              <a:rPr lang="en-US" dirty="0" smtClean="0"/>
              <a:t>SIDIS rate is also much higher at low Q2 region. </a:t>
            </a:r>
            <a:endParaRPr lang="en-US" dirty="0"/>
          </a:p>
          <a:p>
            <a:r>
              <a:rPr lang="en-US" dirty="0" smtClean="0"/>
              <a:t>Therefore, we can divide the running into a two period:</a:t>
            </a:r>
          </a:p>
          <a:p>
            <a:pPr lvl="1"/>
            <a:r>
              <a:rPr lang="en-US" dirty="0" smtClean="0"/>
              <a:t>1. at high threshold, run full or even higher luminosity to get better data at high Q2. </a:t>
            </a:r>
          </a:p>
          <a:p>
            <a:pPr lvl="1"/>
            <a:r>
              <a:rPr lang="en-US" dirty="0" smtClean="0"/>
              <a:t>2. at low threshold, run with less luminosity to get enough data at low Q2. </a:t>
            </a:r>
            <a:endParaRPr lang="en-US" dirty="0"/>
          </a:p>
          <a:p>
            <a:r>
              <a:rPr lang="en-US" dirty="0" smtClean="0"/>
              <a:t>Let’s look at this idea with MC.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0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Pi^+ Case (For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assume that we are going to cut at </a:t>
            </a:r>
            <a:r>
              <a:rPr lang="en-US" dirty="0" err="1" smtClean="0"/>
              <a:t>p_e</a:t>
            </a:r>
            <a:r>
              <a:rPr lang="en-US" dirty="0" smtClean="0"/>
              <a:t> == 2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smtClean="0"/>
              <a:t>@ 11 </a:t>
            </a:r>
            <a:r>
              <a:rPr lang="en-US" dirty="0" err="1" smtClean="0"/>
              <a:t>GeV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Then Single electron rate becomes: 40 kHz</a:t>
            </a:r>
          </a:p>
          <a:p>
            <a:pPr lvl="1"/>
            <a:r>
              <a:rPr lang="en-US" dirty="0" smtClean="0"/>
              <a:t>Single Photon rate: 199 kHz</a:t>
            </a:r>
          </a:p>
          <a:p>
            <a:pPr lvl="1"/>
            <a:r>
              <a:rPr lang="en-US" dirty="0" smtClean="0"/>
              <a:t>Single Hadron rate: 3.8*1.4 + 2.5 ~ 7.8 MHz</a:t>
            </a:r>
          </a:p>
          <a:p>
            <a:pPr lvl="1"/>
            <a:r>
              <a:rPr lang="en-US" dirty="0" smtClean="0"/>
              <a:t>Final single electron rate becomes: </a:t>
            </a:r>
            <a:r>
              <a:rPr lang="en-US" dirty="0" smtClean="0">
                <a:solidFill>
                  <a:srgbClr val="FF0000"/>
                </a:solidFill>
              </a:rPr>
              <a:t>64 kHz</a:t>
            </a:r>
          </a:p>
          <a:p>
            <a:r>
              <a:rPr lang="en-US" dirty="0" smtClean="0"/>
              <a:t>In additional to position dependent energy cut:</a:t>
            </a:r>
          </a:p>
          <a:p>
            <a:pPr lvl="1"/>
            <a:r>
              <a:rPr lang="en-US" dirty="0" smtClean="0"/>
              <a:t>Single electron: 36 kHz</a:t>
            </a:r>
          </a:p>
          <a:p>
            <a:pPr lvl="1"/>
            <a:r>
              <a:rPr lang="en-US" dirty="0" smtClean="0"/>
              <a:t>Single Photon: 178 kHz</a:t>
            </a:r>
          </a:p>
          <a:p>
            <a:pPr lvl="1"/>
            <a:r>
              <a:rPr lang="en-US" dirty="0" smtClean="0"/>
              <a:t>Single Hadron: 4.4 MHz</a:t>
            </a:r>
          </a:p>
          <a:p>
            <a:pPr lvl="1"/>
            <a:r>
              <a:rPr lang="en-US" dirty="0" smtClean="0"/>
              <a:t>Final single rate: </a:t>
            </a:r>
            <a:r>
              <a:rPr lang="en-US" dirty="0" smtClean="0">
                <a:solidFill>
                  <a:srgbClr val="FF0000"/>
                </a:solidFill>
              </a:rPr>
              <a:t>51 kHz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about the x-Q2 Bin with 2.0 </a:t>
            </a:r>
            <a:r>
              <a:rPr lang="en-US" sz="3600" dirty="0" err="1" smtClean="0"/>
              <a:t>GeV</a:t>
            </a:r>
            <a:r>
              <a:rPr lang="en-US" sz="3600" dirty="0" smtClean="0"/>
              <a:t> Cut.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038600" cy="29021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85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with Cut vs. Without cut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09600"/>
            <a:ext cx="33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with Cut directly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055132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Loss about 30% at low xQ2 bin due to cut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5132"/>
            <a:ext cx="4215112" cy="302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4572000"/>
            <a:ext cx="8253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 these two plots, we lose about 1200 events (arbitrary unit)</a:t>
            </a:r>
          </a:p>
          <a:p>
            <a:r>
              <a:rPr lang="en-US" dirty="0" smtClean="0"/>
              <a:t>While the effect at high Q2 is about 100 events. </a:t>
            </a:r>
          </a:p>
          <a:p>
            <a:r>
              <a:rPr lang="en-US" dirty="0" smtClean="0"/>
              <a:t>For example, in total we have 48 days, we can run at ½. Current for the low threshold setting with 8 days  </a:t>
            </a:r>
            <a:r>
              <a:rPr lang="en-US" dirty="0" smtClean="0">
                <a:sym typeface="Wingdings" pitchFamily="2" charset="2"/>
              </a:rPr>
              <a:t> 100 events (similar to the high Q2 case).</a:t>
            </a:r>
          </a:p>
          <a:p>
            <a:r>
              <a:rPr lang="en-US" dirty="0" smtClean="0">
                <a:sym typeface="Wingdings" pitchFamily="2" charset="2"/>
              </a:rPr>
              <a:t>At High threshold, we can run at a higher luminosity (etc. 1.5 or twice)</a:t>
            </a:r>
          </a:p>
          <a:p>
            <a:r>
              <a:rPr lang="en-US" dirty="0" smtClean="0">
                <a:sym typeface="Wingdings" pitchFamily="2" charset="2"/>
              </a:rPr>
              <a:t>We can optimize the cut vs. rate to balance low and high Q2 (or low x and high x division)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084082"/>
            <a:ext cx="817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this is simplified picture, since the physics is in 4-D (x,Q2, z,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07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considering options are:</a:t>
            </a:r>
          </a:p>
          <a:p>
            <a:pPr lvl="1"/>
            <a:r>
              <a:rPr lang="en-US" dirty="0"/>
              <a:t>GEM Pad R&amp;D is important to DAQ</a:t>
            </a:r>
          </a:p>
          <a:p>
            <a:pPr lvl="1"/>
            <a:r>
              <a:rPr lang="en-US" dirty="0" smtClean="0"/>
              <a:t>~2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cutoff.</a:t>
            </a:r>
          </a:p>
          <a:p>
            <a:pPr lvl="2"/>
            <a:r>
              <a:rPr lang="en-US" dirty="0" smtClean="0"/>
              <a:t>Two running period, higher luminosity with high threshold (high x and high Q2) and low luminosity with low threshold (low x, low Q2)</a:t>
            </a:r>
          </a:p>
          <a:p>
            <a:pPr lvl="1"/>
            <a:r>
              <a:rPr lang="en-US" dirty="0" smtClean="0"/>
              <a:t>Position dependent Shower Cut </a:t>
            </a:r>
          </a:p>
          <a:p>
            <a:pPr lvl="1"/>
            <a:r>
              <a:rPr lang="en-US" dirty="0" smtClean="0"/>
              <a:t>Coincidence Trigger (more effective if one have to reduce luminosity)</a:t>
            </a:r>
          </a:p>
          <a:p>
            <a:r>
              <a:rPr lang="en-US" dirty="0" smtClean="0"/>
              <a:t>An example of two </a:t>
            </a:r>
            <a:r>
              <a:rPr lang="en-US" dirty="0" err="1" smtClean="0"/>
              <a:t>runing</a:t>
            </a:r>
            <a:r>
              <a:rPr lang="en-US" dirty="0" smtClean="0"/>
              <a:t> periods is discussed here (2 </a:t>
            </a:r>
            <a:r>
              <a:rPr lang="en-US" dirty="0" err="1" smtClean="0"/>
              <a:t>GeV</a:t>
            </a:r>
            <a:r>
              <a:rPr lang="en-US" dirty="0" smtClean="0"/>
              <a:t> cutoff example)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9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rates Summary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0544391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Rates @ 11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 Angle &gt; 3.0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 kHz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 Angle with GEM Pad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 kHz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 Angle: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kHz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Angle @ 2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64 kHz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 Angle with</a:t>
                      </a:r>
                      <a:r>
                        <a:rPr lang="en-US" baseline="0" dirty="0" smtClean="0"/>
                        <a:t> P.D.S.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77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kHz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Forward Angle with</a:t>
                      </a:r>
                      <a:r>
                        <a:rPr lang="en-US" baseline="0" dirty="0" smtClean="0"/>
                        <a:t> P.D.S. Cut + 2.0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51 kHz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605440"/>
            <a:ext cx="7543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P.D.S: position dependent shower cut.</a:t>
            </a:r>
            <a:endParaRPr lang="en-US" dirty="0"/>
          </a:p>
          <a:p>
            <a:r>
              <a:rPr lang="en-US" sz="2000" dirty="0" smtClean="0"/>
              <a:t>Recommendation  I: GEM Pad R&amp;D is important to DAQ</a:t>
            </a:r>
          </a:p>
          <a:p>
            <a:r>
              <a:rPr lang="en-US" sz="2000" dirty="0" smtClean="0"/>
              <a:t>Recommendation II: 2 </a:t>
            </a:r>
            <a:r>
              <a:rPr lang="en-US" sz="2000" dirty="0" err="1" smtClean="0"/>
              <a:t>GeV</a:t>
            </a:r>
            <a:r>
              <a:rPr lang="en-US" sz="2000" dirty="0" smtClean="0"/>
              <a:t> cutoff or P.D.S. would reduce single rate by </a:t>
            </a:r>
            <a:r>
              <a:rPr lang="en-US" sz="2400" dirty="0" smtClean="0"/>
              <a:t>½.</a:t>
            </a:r>
            <a:r>
              <a:rPr lang="en-US" sz="2000" dirty="0" smtClean="0"/>
              <a:t> Both can work for us</a:t>
            </a:r>
          </a:p>
          <a:p>
            <a:r>
              <a:rPr lang="en-US" sz="2000" dirty="0" smtClean="0"/>
              <a:t>Recommendation III: Coincidence trigger would improve by a 70% at full luminosity. (More effective, if one has to reduce current.) 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683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066800"/>
          <a:ext cx="7162800" cy="520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modules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1896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VME/SRS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164K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MRPC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VME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2550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5B9-D239-45C8-BE4E-1414328C7BD0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D L1 Trigger-DAQ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2057400"/>
          </a:xfrm>
        </p:spPr>
        <p:txBody>
          <a:bodyPr/>
          <a:lstStyle/>
          <a:p>
            <a:r>
              <a:rPr lang="en-US" sz="1800" dirty="0" smtClean="0">
                <a:cs typeface="Times New Roman" pitchFamily="18" charset="0"/>
              </a:rPr>
              <a:t>Low luminosity (10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/>
              <a:t>20 kHz L1</a:t>
            </a:r>
          </a:p>
          <a:p>
            <a:r>
              <a:rPr lang="en-US" sz="1800" dirty="0" smtClean="0">
                <a:cs typeface="Times New Roman" pitchFamily="18" charset="0"/>
              </a:rPr>
              <a:t>High luminosity (10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200 kHz L1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Reduced to 20 kHz L3 by online farm</a:t>
            </a:r>
          </a:p>
          <a:p>
            <a:r>
              <a:rPr lang="en-US" sz="1800" dirty="0" smtClean="0"/>
              <a:t>Event size: 15 </a:t>
            </a:r>
            <a:r>
              <a:rPr lang="en-US" sz="1800" dirty="0" err="1" smtClean="0"/>
              <a:t>kB</a:t>
            </a:r>
            <a:r>
              <a:rPr lang="en-US" sz="1800" dirty="0" smtClean="0"/>
              <a:t>; Rate to disk: 3 GB/s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028890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cs typeface="Times New Roman" pitchFamily="18" charset="0"/>
              </a:rPr>
              <a:t>Detectors which can be used in the Level-1 trigger:</a:t>
            </a:r>
            <a:endParaRPr lang="de-DE" sz="2000" u="sng" dirty="0">
              <a:cs typeface="Times New Roman" pitchFamily="18" charset="0"/>
            </a:endParaRPr>
          </a:p>
        </p:txBody>
      </p:sp>
      <p:pic>
        <p:nvPicPr>
          <p:cNvPr id="8" name="Picture 28" descr="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1938338"/>
          </a:xfrm>
          <a:prstGeom prst="rect">
            <a:avLst/>
          </a:prstGeom>
          <a:noFill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553200" y="21336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99"/>
                </a:solidFill>
              </a:rPr>
              <a:t>SC</a:t>
            </a:r>
            <a:endParaRPr lang="de-DE" sz="1200">
              <a:solidFill>
                <a:srgbClr val="FF3399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0" y="2286000"/>
            <a:ext cx="304800" cy="76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429000"/>
          <a:ext cx="3276600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Forward Calorimeter (FCAL)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Barrel Calorimeter (BCAL)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Start Counter (SC)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Time of Flight (TOF)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Photon Tagger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4141788" y="3810000"/>
            <a:ext cx="5002212" cy="2119313"/>
            <a:chOff x="3962400" y="4191000"/>
            <a:chExt cx="5002212" cy="2119313"/>
          </a:xfrm>
        </p:grpSpPr>
        <p:pic>
          <p:nvPicPr>
            <p:cNvPr id="12" name="Picture 5" descr="fcal_bcal_sc1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267200"/>
              <a:ext cx="4849812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848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522662" y="4873625"/>
              <a:ext cx="1122363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6200000">
              <a:off x="51863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16200000">
              <a:off x="67992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667444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Electromagnetic background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118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120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&gt;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5029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 Trigger Requirement: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838200" y="5486400"/>
            <a:ext cx="284404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E</a:t>
            </a:r>
            <a:r>
              <a:rPr lang="en-US" baseline="-25000" dirty="0" smtClean="0">
                <a:cs typeface="Times New Roman" pitchFamily="18" charset="0"/>
              </a:rPr>
              <a:t>BCAL</a:t>
            </a:r>
            <a:r>
              <a:rPr lang="en-US" dirty="0" smtClean="0">
                <a:cs typeface="Times New Roman" pitchFamily="18" charset="0"/>
              </a:rPr>
              <a:t> + 4 ∙ E</a:t>
            </a:r>
            <a:r>
              <a:rPr lang="en-US" baseline="-25000" dirty="0" smtClean="0">
                <a:cs typeface="Times New Roman" pitchFamily="18" charset="0"/>
              </a:rPr>
              <a:t>FCAL</a:t>
            </a:r>
            <a:r>
              <a:rPr lang="en-US" dirty="0" smtClean="0">
                <a:cs typeface="Times New Roman" pitchFamily="18" charset="0"/>
              </a:rPr>
              <a:t> &gt; 2 </a:t>
            </a:r>
            <a:r>
              <a:rPr lang="en-US" dirty="0" err="1" smtClean="0">
                <a:cs typeface="Times New Roman" pitchFamily="18" charset="0"/>
              </a:rPr>
              <a:t>GeV</a:t>
            </a:r>
            <a:endParaRPr lang="en-US" dirty="0" smtClean="0">
              <a:cs typeface="Times New Roman" pitchFamily="18" charset="0"/>
            </a:endParaRPr>
          </a:p>
          <a:p>
            <a:pPr algn="ctr"/>
            <a:r>
              <a:rPr lang="en-US" dirty="0" smtClean="0">
                <a:cs typeface="Times New Roman" pitchFamily="18" charset="0"/>
              </a:rPr>
              <a:t>and a hit in Start Counter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D2C8CF06-A9B4-49AC-AA89-A68C3E65F55D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Custom Electronics for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81600"/>
          </a:xfrm>
        </p:spPr>
        <p:txBody>
          <a:bodyPr/>
          <a:lstStyle/>
          <a:p>
            <a:r>
              <a:rPr lang="en-US" sz="1800" dirty="0" smtClean="0">
                <a:latin typeface="Century Gothic"/>
                <a:cs typeface="Century Gothic"/>
              </a:rPr>
              <a:t>VME Switched Serial (VXS) </a:t>
            </a:r>
            <a:r>
              <a:rPr lang="en-US" sz="1800" dirty="0" err="1" smtClean="0">
                <a:latin typeface="Century Gothic"/>
                <a:cs typeface="Century Gothic"/>
              </a:rPr>
              <a:t>backplate</a:t>
            </a:r>
            <a:endParaRPr lang="en-US" sz="18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10 </a:t>
            </a:r>
            <a:r>
              <a:rPr lang="en-US" sz="1800" dirty="0" err="1" smtClean="0">
                <a:latin typeface="Century Gothic"/>
                <a:cs typeface="Century Gothic"/>
              </a:rPr>
              <a:t>Gbps</a:t>
            </a:r>
            <a:r>
              <a:rPr lang="en-US" sz="1800" dirty="0" smtClean="0">
                <a:latin typeface="Century Gothic"/>
                <a:cs typeface="Century Gothic"/>
              </a:rPr>
              <a:t> to switch module (J</a:t>
            </a:r>
            <a:r>
              <a:rPr lang="en-US" sz="1800" baseline="-25000" dirty="0" smtClean="0">
                <a:latin typeface="Century Gothic"/>
                <a:cs typeface="Century Gothic"/>
              </a:rPr>
              <a:t>0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320 MB/s VME-2eSST (J</a:t>
            </a:r>
            <a:r>
              <a:rPr lang="en-US" sz="1800" baseline="-25000" dirty="0" smtClean="0">
                <a:latin typeface="Century Gothic"/>
                <a:cs typeface="Century Gothic"/>
              </a:rPr>
              <a:t>1</a:t>
            </a:r>
            <a:r>
              <a:rPr lang="en-US" sz="1800" dirty="0" smtClean="0">
                <a:latin typeface="Century Gothic"/>
                <a:cs typeface="Century Gothic"/>
              </a:rPr>
              <a:t>/J</a:t>
            </a:r>
            <a:r>
              <a:rPr lang="en-US" sz="1800" baseline="-25000" dirty="0" smtClean="0">
                <a:latin typeface="Century Gothic"/>
                <a:cs typeface="Century Gothic"/>
              </a:rPr>
              <a:t>2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All payload modules are fully pipelined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FADC125</a:t>
            </a:r>
            <a:r>
              <a:rPr lang="en-US" sz="1800" dirty="0" smtClean="0">
                <a:latin typeface="Century Gothic"/>
              </a:rPr>
              <a:t> (12 bit, 72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FADC250</a:t>
            </a:r>
            <a:r>
              <a:rPr lang="en-US" sz="1800" dirty="0" smtClean="0">
                <a:latin typeface="Century Gothic"/>
              </a:rPr>
              <a:t> (12 bit, 16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F1-TDC</a:t>
            </a:r>
            <a:r>
              <a:rPr lang="en-US" sz="1800" dirty="0" smtClean="0">
                <a:latin typeface="Century Gothic"/>
              </a:rPr>
              <a:t> (60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32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 or 115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48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</a:rPr>
              <a:t>Trigger Related Modules</a:t>
            </a:r>
          </a:p>
          <a:p>
            <a:pPr lvl="1"/>
            <a:r>
              <a:rPr lang="en-US" sz="1800" b="1" dirty="0" smtClean="0">
                <a:latin typeface="Century Gothic"/>
              </a:rPr>
              <a:t>C</a:t>
            </a:r>
            <a:r>
              <a:rPr lang="en-US" sz="1800" dirty="0" smtClean="0">
                <a:latin typeface="Century Gothic"/>
              </a:rPr>
              <a:t>rate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CTP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ub-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ystem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SSP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G</a:t>
            </a:r>
            <a:r>
              <a:rPr lang="en-US" sz="1800" dirty="0" smtClean="0">
                <a:latin typeface="Century Gothic"/>
              </a:rPr>
              <a:t>lobal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GTP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upervisor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TS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I</a:t>
            </a:r>
            <a:r>
              <a:rPr lang="en-US" sz="1800" dirty="0" smtClean="0">
                <a:latin typeface="Century Gothic"/>
              </a:rPr>
              <a:t>nterface/Distribution(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TI/D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ignal </a:t>
            </a:r>
            <a:r>
              <a:rPr lang="en-US" sz="1800" b="1" dirty="0" smtClean="0">
                <a:latin typeface="Century Gothic"/>
              </a:rPr>
              <a:t>D</a:t>
            </a:r>
            <a:r>
              <a:rPr lang="en-US" sz="1800" dirty="0" smtClean="0">
                <a:latin typeface="Century Gothic"/>
              </a:rPr>
              <a:t>istribution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SD</a:t>
            </a:r>
            <a:r>
              <a:rPr lang="en-US" sz="1800" dirty="0" smtClean="0">
                <a:latin typeface="Century Gothic"/>
              </a:rPr>
              <a:t>)</a:t>
            </a:r>
          </a:p>
        </p:txBody>
      </p:sp>
      <p:pic>
        <p:nvPicPr>
          <p:cNvPr id="4" name="Picture 3" descr="PICT0546.JPG"/>
          <p:cNvPicPr>
            <a:picLocks noChangeAspect="1"/>
          </p:cNvPicPr>
          <p:nvPr/>
        </p:nvPicPr>
        <p:blipFill>
          <a:blip r:embed="rId2" cstate="print">
            <a:lum bright="-15000"/>
          </a:blip>
          <a:stretch>
            <a:fillRect/>
          </a:stretch>
        </p:blipFill>
        <p:spPr>
          <a:xfrm>
            <a:off x="5410200" y="990600"/>
            <a:ext cx="3075940" cy="22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1T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16650" y="3327400"/>
            <a:ext cx="1463040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470" y="3429000"/>
            <a:ext cx="1295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FADC125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470" y="57912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F1-TDC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8697963D-3BE3-41B8-81F1-92389526FB0A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4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247"/>
          <p:cNvGrpSpPr/>
          <p:nvPr/>
        </p:nvGrpSpPr>
        <p:grpSpPr>
          <a:xfrm>
            <a:off x="57150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Rectangle 248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TI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8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9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1" name="Rectangular Callout 240"/>
          <p:cNvSpPr/>
          <p:nvPr/>
        </p:nvSpPr>
        <p:spPr bwMode="auto">
          <a:xfrm>
            <a:off x="6096000" y="4648200"/>
            <a:ext cx="2819400" cy="1600200"/>
          </a:xfrm>
          <a:prstGeom prst="wedgeRectCallout">
            <a:avLst>
              <a:gd name="adj1" fmla="val 14608"/>
              <a:gd name="adj2" fmla="val -157651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Supervisor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Calculate 8 bit trigger types from 32 bit trigger pattern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Prescale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Transfer trigger and sync signal to TD (16 bit total)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 rot="10800000">
            <a:off x="7010400" y="2514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897"/>
              <a:gd name="adj2" fmla="val -23535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066800"/>
          </a:xfrm>
          <a:prstGeom prst="wedgeRectCallout">
            <a:avLst>
              <a:gd name="adj1" fmla="val 150981"/>
              <a:gd name="adj2" fmla="val -138032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trigger, clock and synchronize signals to TI in each Crate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4" name="Rectangular Callout 243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142330"/>
              <a:gd name="adj2" fmla="val -356439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Fiber Optics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1 </a:t>
            </a:r>
            <a:r>
              <a:rPr lang="en-US" sz="1600" dirty="0" err="1" smtClean="0"/>
              <a:t>G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0" name="Group 233"/>
          <p:cNvGrpSpPr/>
          <p:nvPr/>
        </p:nvGrpSpPr>
        <p:grpSpPr>
          <a:xfrm>
            <a:off x="2362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7" name="Rectangle 236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GTP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C2A2E4FF-12A8-47D2-9A72-F26D75996276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 bwMode="auto">
          <a:xfrm>
            <a:off x="304800" y="3810000"/>
            <a:ext cx="2819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VME Readout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Gigabit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ethernet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4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5"/>
          <p:cNvGrpSpPr/>
          <p:nvPr/>
        </p:nvGrpSpPr>
        <p:grpSpPr>
          <a:xfrm>
            <a:off x="7696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TD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9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304800" y="5105400"/>
            <a:ext cx="2819400" cy="1143000"/>
          </a:xfrm>
          <a:prstGeom prst="wedgeRectCallout">
            <a:avLst>
              <a:gd name="adj1" fmla="val 105813"/>
              <a:gd name="adj2" fmla="val -3999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Signal Distribution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common signals to all modules: busy, sync</a:t>
            </a:r>
            <a:r>
              <a:rPr lang="en-US" sz="1600" dirty="0" smtClean="0"/>
              <a:t>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 1/2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4" name="Striped Right Arrow 233"/>
          <p:cNvSpPr/>
          <p:nvPr/>
        </p:nvSpPr>
        <p:spPr bwMode="auto">
          <a:xfrm rot="10800000">
            <a:off x="4724400" y="5181600"/>
            <a:ext cx="10668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6096000" y="5638800"/>
            <a:ext cx="2819400" cy="609600"/>
          </a:xfrm>
          <a:prstGeom prst="wedgeRectCallout">
            <a:avLst>
              <a:gd name="adj1" fmla="val -77523"/>
              <a:gd name="adj2" fmla="val -100838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4 bit @ 250 MHz: 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1371600"/>
          </a:xfrm>
          <a:prstGeom prst="wedgeRectCallout">
            <a:avLst>
              <a:gd name="adj1" fmla="val -61798"/>
              <a:gd name="adj2" fmla="val -3105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Receive trigger, clock and sync signals from TD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Make crate trigger decision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 signals to SD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" name="Left Arrow 234"/>
          <p:cNvSpPr/>
          <p:nvPr/>
        </p:nvSpPr>
        <p:spPr bwMode="auto">
          <a:xfrm>
            <a:off x="2667000" y="4267200"/>
            <a:ext cx="838200" cy="381000"/>
          </a:xfrm>
          <a:prstGeom prst="leftArrow">
            <a:avLst>
              <a:gd name="adj1" fmla="val 50000"/>
              <a:gd name="adj2" fmla="val 685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9" name="Picture 238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26843" y="1402357"/>
            <a:ext cx="2103120" cy="15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TextBox 240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TID</a:t>
            </a:r>
            <a:endParaRPr lang="en-US" dirty="0"/>
          </a:p>
        </p:txBody>
      </p:sp>
      <p:sp>
        <p:nvSpPr>
          <p:cNvPr id="236" name="Date Placeholder 235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63B17831-2DEA-4B59-B162-3831285C4B83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237" name="Footer Placeholder 23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123" t="19358" r="10864" b="20199"/>
          <a:stretch>
            <a:fillRect/>
          </a:stretch>
        </p:blipFill>
        <p:spPr bwMode="auto">
          <a:xfrm>
            <a:off x="0" y="1066800"/>
            <a:ext cx="4588162" cy="2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tector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493896"/>
            <a:ext cx="5437619" cy="3830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53300" y="4229100"/>
            <a:ext cx="1447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995" y="2667000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TOF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 of flight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8048092" y="3066235"/>
            <a:ext cx="469662" cy="409856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ame Side Corner Rectangle 14"/>
          <p:cNvSpPr/>
          <p:nvPr/>
        </p:nvSpPr>
        <p:spPr>
          <a:xfrm rot="5400000">
            <a:off x="5100358" y="3992286"/>
            <a:ext cx="102867" cy="466017"/>
          </a:xfrm>
          <a:prstGeom prst="snip2SameRect">
            <a:avLst>
              <a:gd name="adj1" fmla="val 30081"/>
              <a:gd name="adj2" fmla="val 0"/>
            </a:avLst>
          </a:prstGeom>
          <a:solidFill>
            <a:schemeClr val="tx1">
              <a:lumMod val="75000"/>
              <a:lumOff val="2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33213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SC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start counter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256" y="3658394"/>
            <a:ext cx="901047" cy="563290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3199" y="1066800"/>
            <a:ext cx="375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2.2T superconducting </a:t>
            </a:r>
            <a:r>
              <a:rPr lang="en-US" sz="1600" dirty="0" err="1" smtClean="0"/>
              <a:t>solenoidal</a:t>
            </a:r>
            <a:r>
              <a:rPr lang="en-US" sz="1600" dirty="0" smtClean="0"/>
              <a:t> magnet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Fixed target (LH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tagged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r>
              <a:rPr lang="en-US" sz="1600" dirty="0" err="1" smtClean="0"/>
              <a:t>/s</a:t>
            </a:r>
            <a:r>
              <a:rPr lang="en-US" sz="1600" dirty="0" smtClean="0"/>
              <a:t> (8.4-9.0GeV)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hermetic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343" y="805190"/>
            <a:ext cx="87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2.2 Tesla</a:t>
            </a:r>
          </a:p>
          <a:p>
            <a:pPr algn="ctr"/>
            <a:r>
              <a:rPr lang="en-US" sz="1400" b="1" i="1" dirty="0" smtClean="0"/>
              <a:t>Solenoid</a:t>
            </a:r>
            <a:endParaRPr lang="en-US" sz="1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529620" y="1478930"/>
            <a:ext cx="913798" cy="612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/>
          <p:nvPr/>
        </p:nvGrpSpPr>
        <p:grpSpPr>
          <a:xfrm>
            <a:off x="274125" y="3657600"/>
            <a:ext cx="6641025" cy="882646"/>
            <a:chOff x="274125" y="3657600"/>
            <a:chExt cx="6641025" cy="882646"/>
          </a:xfrm>
        </p:grpSpPr>
        <p:sp>
          <p:nvSpPr>
            <p:cNvPr id="48" name="Rectangle 47"/>
            <p:cNvSpPr/>
            <p:nvPr/>
          </p:nvSpPr>
          <p:spPr>
            <a:xfrm>
              <a:off x="274125" y="3657600"/>
              <a:ext cx="3026198" cy="8002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24550" y="3914775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8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9550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11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4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8875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9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61175" y="4251328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67276" y="3914775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7276" y="4286252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90483" y="3585839"/>
            <a:ext cx="8015342" cy="1705572"/>
            <a:chOff x="490483" y="3585839"/>
            <a:chExt cx="8015342" cy="1705572"/>
          </a:xfrm>
        </p:grpSpPr>
        <p:sp>
          <p:nvSpPr>
            <p:cNvPr id="50" name="Rectangle 49"/>
            <p:cNvSpPr/>
            <p:nvPr/>
          </p:nvSpPr>
          <p:spPr>
            <a:xfrm>
              <a:off x="490483" y="4572000"/>
              <a:ext cx="3255095" cy="71941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3150" y="3756024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3150" y="4559300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24825" y="3585839"/>
              <a:ext cx="381000" cy="127826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620" y="45720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 smtClean="0">
                <a:solidFill>
                  <a:srgbClr val="000090"/>
                </a:solidFill>
              </a:rPr>
              <a:t>Calorimetry</a:t>
            </a:r>
            <a:endParaRPr lang="en-US" sz="1600" b="1" u="sng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 (lead, fiber sandwich)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Calorimeter (lead-glass blocks)</a:t>
            </a:r>
            <a:endParaRPr lang="en-US" sz="1200" dirty="0"/>
          </a:p>
        </p:txBody>
      </p:sp>
      <p:grpSp>
        <p:nvGrpSpPr>
          <p:cNvPr id="4" name="Group 52"/>
          <p:cNvGrpSpPr/>
          <p:nvPr/>
        </p:nvGrpSpPr>
        <p:grpSpPr>
          <a:xfrm>
            <a:off x="1006365" y="3505994"/>
            <a:ext cx="7090361" cy="2729826"/>
            <a:chOff x="1006365" y="3505994"/>
            <a:chExt cx="7090361" cy="2729826"/>
          </a:xfrm>
        </p:grpSpPr>
        <p:sp>
          <p:nvSpPr>
            <p:cNvPr id="42" name="Snip Same Side Corner Rectangle 41"/>
            <p:cNvSpPr/>
            <p:nvPr/>
          </p:nvSpPr>
          <p:spPr>
            <a:xfrm rot="5400000">
              <a:off x="5103533" y="3995461"/>
              <a:ext cx="102867" cy="466017"/>
            </a:xfrm>
            <a:prstGeom prst="snip2SameRect">
              <a:avLst>
                <a:gd name="adj1" fmla="val 30081"/>
                <a:gd name="adj2" fmla="val 0"/>
              </a:avLst>
            </a:prstGeom>
            <a:solidFill>
              <a:srgbClr val="FFFF00">
                <a:alpha val="49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51007" y="3505994"/>
              <a:ext cx="45719" cy="1453356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6365" y="5410200"/>
              <a:ext cx="2575035" cy="8256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5355848"/>
            <a:ext cx="2502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PID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Time of Flight wall (</a:t>
            </a:r>
            <a:r>
              <a:rPr lang="en-US" sz="1200" dirty="0" err="1" smtClean="0"/>
              <a:t>scintillators</a:t>
            </a:r>
            <a:r>
              <a:rPr lang="en-US" sz="12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Start counter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125" y="3711714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Charged particle tracking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Central drift chamber (straw tube)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drift chamber (cathode strip)</a:t>
            </a:r>
            <a:endParaRPr lang="en-US" sz="120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565D419F-7870-4D79-97B5-EBEE7617CE3A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7861150" y="5006601"/>
            <a:ext cx="92286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313615" cy="4572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62723"/>
                <a:gridCol w="1462723"/>
                <a:gridCol w="1462723"/>
                <a:gridCol w="1462723"/>
                <a:gridCol w="1462723"/>
              </a:tblGrid>
              <a:tr h="838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End</a:t>
                      </a:r>
                    </a:p>
                    <a:p>
                      <a:pPr algn="ctr"/>
                      <a:r>
                        <a:rPr lang="en-US" dirty="0" smtClean="0"/>
                        <a:t>DAQ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 Trigger</a:t>
                      </a:r>
                    </a:p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to mass</a:t>
                      </a:r>
                    </a:p>
                    <a:p>
                      <a:pPr algn="ctr"/>
                      <a:r>
                        <a:rPr lang="en-US" dirty="0" smtClean="0"/>
                        <a:t>Storage</a:t>
                      </a:r>
                    </a:p>
                  </a:txBody>
                  <a:tcPr anchor="ctr"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GlueX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15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ATLAS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75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k</a:t>
                      </a:r>
                      <a:r>
                        <a:rPr lang="en-US" sz="2400" b="1" dirty="0" err="1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LHCb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0.6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PHENIX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0.9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/>
                        <a:t>~</a:t>
                      </a:r>
                      <a:r>
                        <a:rPr lang="en-US" sz="2400" b="1" dirty="0" smtClean="0"/>
                        <a:t>60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~</a:t>
                      </a:r>
                      <a:r>
                        <a:rPr lang="en-US" sz="2400" b="1" baseline="0" dirty="0" smtClean="0"/>
                        <a:t> 15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95762" y="3795238"/>
            <a:ext cx="18245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LHC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895" y="2427871"/>
            <a:ext cx="901703" cy="338554"/>
          </a:xfrm>
          <a:prstGeom prst="rect">
            <a:avLst/>
          </a:prstGeom>
          <a:solidFill>
            <a:srgbClr val="B0A2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JLab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737" y="5168533"/>
            <a:ext cx="922019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BNL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3649" y="5075766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12415" y="3635002"/>
            <a:ext cx="18203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CHEP2007 talk</a:t>
            </a:r>
          </a:p>
          <a:p>
            <a:pPr algn="ctr"/>
            <a:r>
              <a:rPr lang="en-US" sz="1200" b="1" dirty="0" smtClean="0"/>
              <a:t>Sylvain </a:t>
            </a:r>
            <a:r>
              <a:rPr lang="en-US" sz="1200" b="1" dirty="0" err="1" smtClean="0"/>
              <a:t>Chapelin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73850" y="2276101"/>
            <a:ext cx="897466" cy="646331"/>
          </a:xfrm>
          <a:prstGeom prst="rect">
            <a:avLst/>
          </a:prstGeom>
          <a:solidFill>
            <a:srgbClr val="B0A2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private comm.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5511" y="5867400"/>
            <a:ext cx="282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* Jeff </a:t>
            </a:r>
            <a:r>
              <a:rPr lang="en-US" sz="1200" b="1" dirty="0" err="1" smtClean="0"/>
              <a:t>Landgraf</a:t>
            </a:r>
            <a:r>
              <a:rPr lang="en-US" sz="1200" b="1" dirty="0" smtClean="0"/>
              <a:t> Private Comm. 2/11/2010</a:t>
            </a:r>
          </a:p>
          <a:p>
            <a:r>
              <a:rPr lang="en-US" sz="1200" b="1" dirty="0" smtClean="0"/>
              <a:t>** CHEP2006 talk </a:t>
            </a:r>
            <a:r>
              <a:rPr lang="en-US" sz="1200" b="1" dirty="0" err="1" smtClean="0"/>
              <a:t>MartinL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Purschke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16348" y="5505735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**</a:t>
            </a:r>
            <a:endParaRPr lang="en-US" sz="1200" b="1" dirty="0"/>
          </a:p>
        </p:txBody>
      </p:sp>
      <p:sp>
        <p:nvSpPr>
          <p:cNvPr id="19" name="Oval 18"/>
          <p:cNvSpPr/>
          <p:nvPr/>
        </p:nvSpPr>
        <p:spPr>
          <a:xfrm>
            <a:off x="6415893" y="2092953"/>
            <a:ext cx="1752600" cy="55831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r>
              <a:rPr lang="en-US" dirty="0" smtClean="0"/>
              <a:t> Data Rate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80BEEE48-5911-4A89-9AD2-CF5E65E5622E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CODA3 – What’s different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36718" cy="423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59"/>
                <a:gridCol w="4018359"/>
              </a:tblGrid>
              <a:tr h="604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2.5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3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Control</a:t>
                      </a:r>
                      <a:r>
                        <a:rPr lang="en-US" sz="1400" baseline="0" dirty="0" smtClean="0"/>
                        <a:t> (X, Motif, C++)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rcServer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runcontrol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r>
                        <a:rPr lang="en-US" sz="1400" baseline="0" dirty="0" smtClean="0"/>
                        <a:t> Control – AFECS (pure JAVA)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rcPlatform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rcgui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Communication/Database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msql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cdev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dptcl</a:t>
                      </a:r>
                      <a:r>
                        <a:rPr lang="en-US" sz="1400" dirty="0" smtClean="0"/>
                        <a:t>, CMLOG)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cMsg</a:t>
                      </a:r>
                      <a:r>
                        <a:rPr lang="en-US" sz="1400" baseline="0" dirty="0" smtClean="0"/>
                        <a:t> – CODA Publish/Subscribe messaging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I/O</a:t>
                      </a:r>
                    </a:p>
                    <a:p>
                      <a:r>
                        <a:rPr lang="en-US" sz="1400" baseline="0" dirty="0" smtClean="0"/>
                        <a:t>C-based simple API (open/close read/write)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EVIO – JAVA/C++/C APIs </a:t>
                      </a:r>
                    </a:p>
                    <a:p>
                      <a:r>
                        <a:rPr lang="en-US" sz="1400" dirty="0" smtClean="0"/>
                        <a:t>Tools for creating data objects,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serializing, etc…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Builder / ET System</a:t>
                      </a:r>
                      <a:r>
                        <a:rPr lang="en-US" sz="1400" baseline="0" dirty="0" smtClean="0"/>
                        <a:t> / Event Recorder</a:t>
                      </a:r>
                    </a:p>
                    <a:p>
                      <a:r>
                        <a:rPr lang="en-US" sz="1400" dirty="0" smtClean="0"/>
                        <a:t>(single</a:t>
                      </a:r>
                      <a:r>
                        <a:rPr lang="en-US" sz="1400" baseline="0" dirty="0" smtClean="0"/>
                        <a:t> build stream)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EMU (Event</a:t>
                      </a:r>
                      <a:r>
                        <a:rPr lang="en-US" sz="1400" baseline="0" dirty="0" smtClean="0"/>
                        <a:t> Management Unit)</a:t>
                      </a:r>
                    </a:p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/Staged event building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Front-End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baseline="0" dirty="0" err="1" smtClean="0"/>
                        <a:t>vxWorks</a:t>
                      </a:r>
                      <a:r>
                        <a:rPr lang="en-US" sz="1400" baseline="0" dirty="0" smtClean="0"/>
                        <a:t> ROC</a:t>
                      </a:r>
                    </a:p>
                    <a:p>
                      <a:r>
                        <a:rPr lang="en-US" sz="1400" baseline="0" dirty="0" smtClean="0"/>
                        <a:t>(Interrupt driven – event by event readout)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Linux ROC, Multithreaded</a:t>
                      </a:r>
                    </a:p>
                    <a:p>
                      <a:r>
                        <a:rPr lang="en-US" sz="1400" dirty="0" smtClean="0"/>
                        <a:t>(polling</a:t>
                      </a:r>
                      <a:r>
                        <a:rPr lang="en-US" sz="1400" baseline="0" dirty="0" smtClean="0"/>
                        <a:t> – event blocking)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Triggering</a:t>
                      </a:r>
                      <a:r>
                        <a:rPr lang="en-US" sz="1400" baseline="0" dirty="0" smtClean="0"/>
                        <a:t>: 32 ROC limit, (12 trigger bits -&gt; 16 types)</a:t>
                      </a:r>
                    </a:p>
                    <a:p>
                      <a:r>
                        <a:rPr lang="en-US" sz="1400" baseline="0" dirty="0" smtClean="0"/>
                        <a:t>TS required for buffered mode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 ROC limit,</a:t>
                      </a:r>
                      <a:r>
                        <a:rPr lang="en-US" sz="1400" baseline="0" dirty="0" smtClean="0"/>
                        <a:t> (32 trigger bits -&gt; 256 types)</a:t>
                      </a:r>
                    </a:p>
                    <a:p>
                      <a:r>
                        <a:rPr lang="en-US" sz="1400" baseline="0" dirty="0" smtClean="0"/>
                        <a:t>TI supports TS functionality. </a:t>
                      </a:r>
                      <a:r>
                        <a:rPr lang="en-US" sz="1400" baseline="0" dirty="0" err="1" smtClean="0"/>
                        <a:t>Timestamping</a:t>
                      </a:r>
                      <a:r>
                        <a:rPr lang="en-US" sz="1400" baseline="0" dirty="0" smtClean="0"/>
                        <a:t> (4ns)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B2BC7D35-5AF5-43D2-8969-31A162314AF3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FADC Encoding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E24F44DF-C2CB-4B87-AA8D-B78378B06759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25" t="12163" r="6864" b="7847"/>
          <a:stretch>
            <a:fillRect/>
          </a:stretch>
        </p:blipFill>
        <p:spPr bwMode="auto">
          <a:xfrm>
            <a:off x="836919" y="935643"/>
            <a:ext cx="7468881" cy="53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GTP Trigger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CF88357E-9D35-4AB1-9353-69A474F7C8CD}" type="datetime1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5832"/>
            <a:ext cx="8704898" cy="5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SIDIS: Hadron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Calorimeter + MRPC + Scintillator</a:t>
            </a:r>
          </a:p>
          <a:p>
            <a:r>
              <a:rPr lang="en-US" dirty="0" smtClean="0"/>
              <a:t>Hadron rate : 7.7 MHz</a:t>
            </a:r>
          </a:p>
          <a:p>
            <a:pPr lvl="1"/>
            <a:r>
              <a:rPr lang="en-US" dirty="0" smtClean="0"/>
              <a:t>Charged hadron: 6.1 MHz (dominated)</a:t>
            </a:r>
          </a:p>
          <a:p>
            <a:pPr lvl="1"/>
            <a:r>
              <a:rPr lang="en-US" dirty="0" smtClean="0"/>
              <a:t>Electron: 0.1 MHz</a:t>
            </a:r>
          </a:p>
          <a:p>
            <a:pPr lvl="1"/>
            <a:r>
              <a:rPr lang="en-US" dirty="0" smtClean="0"/>
              <a:t>Photon: 1.5 MHz (after MRPC and Scintillator)</a:t>
            </a:r>
          </a:p>
          <a:p>
            <a:r>
              <a:rPr lang="en-US" dirty="0" smtClean="0"/>
              <a:t>Dominated by inclusive hadrons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 Detector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50 ns windows, 11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7723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1"/>
                <a:gridCol w="1161585"/>
                <a:gridCol w="1642945"/>
                <a:gridCol w="214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 per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r>
                        <a:rPr lang="en-US" baseline="0" dirty="0" smtClean="0"/>
                        <a:t> (time)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 x 2 (X/Y)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r>
                        <a:rPr lang="en-US" baseline="0" dirty="0" smtClean="0"/>
                        <a:t>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</a:t>
                      </a:r>
                      <a:r>
                        <a:rPr lang="en-US" baseline="0" dirty="0" smtClean="0"/>
                        <a:t>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181600"/>
            <a:ext cx="4703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header and other over head</a:t>
            </a:r>
          </a:p>
          <a:p>
            <a:pPr algn="ctr"/>
            <a:r>
              <a:rPr lang="en-US" sz="2400" dirty="0" smtClean="0"/>
              <a:t>event size is ~ </a:t>
            </a:r>
            <a:r>
              <a:rPr lang="en-US" sz="2400" b="1" dirty="0" smtClean="0"/>
              <a:t>4 </a:t>
            </a:r>
            <a:r>
              <a:rPr lang="en-US" sz="2400" b="1" dirty="0" err="1" smtClean="0"/>
              <a:t>kB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8478</TotalTime>
  <Words>5612</Words>
  <Application>Microsoft Office PowerPoint</Application>
  <PresentationFormat>On-screen Show (4:3)</PresentationFormat>
  <Paragraphs>1746</Paragraphs>
  <Slides>79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Office Theme</vt:lpstr>
      <vt:lpstr>Equation</vt:lpstr>
      <vt:lpstr>SoLID DAQ  for Transversity and PVDIS  </vt:lpstr>
      <vt:lpstr>Overview</vt:lpstr>
      <vt:lpstr>Requirements for  SOLID DAQ</vt:lpstr>
      <vt:lpstr>Detector layout and trigger for PVDIS</vt:lpstr>
      <vt:lpstr>Detector layout and trigger for SIDIS</vt:lpstr>
      <vt:lpstr>Slide 6</vt:lpstr>
      <vt:lpstr>SIDIS rates Summary </vt:lpstr>
      <vt:lpstr>SIDIS: Hadron trigger</vt:lpstr>
      <vt:lpstr>SoLID SIDIS Detector Rates</vt:lpstr>
      <vt:lpstr>SIDIS: Coincidence @ 35 ns window</vt:lpstr>
      <vt:lpstr>Requirements</vt:lpstr>
      <vt:lpstr>L1 Trigger Diagram</vt:lpstr>
      <vt:lpstr>L1 Trigger Diagram</vt:lpstr>
      <vt:lpstr>Slide 14</vt:lpstr>
      <vt:lpstr>Pipelined Hall D DAQ </vt:lpstr>
      <vt:lpstr>Pipelined Hall D DAQ </vt:lpstr>
      <vt:lpstr>L3 Farm</vt:lpstr>
      <vt:lpstr>GEM READOUT</vt:lpstr>
      <vt:lpstr>GEM readout</vt:lpstr>
      <vt:lpstr>Other GEM readout chips</vt:lpstr>
      <vt:lpstr>APV25 readout</vt:lpstr>
      <vt:lpstr>Chamber occupancy</vt:lpstr>
      <vt:lpstr>Chamber occupancy using APV25 deconvolution</vt:lpstr>
      <vt:lpstr>GEM in trigger</vt:lpstr>
      <vt:lpstr>Chamber occupancy</vt:lpstr>
      <vt:lpstr>ElectrONICS layout and budget</vt:lpstr>
      <vt:lpstr>SIDIS channel count</vt:lpstr>
      <vt:lpstr>Slide 28</vt:lpstr>
      <vt:lpstr>SIDIS electronics</vt:lpstr>
      <vt:lpstr>JLAB electronics PVDIS</vt:lpstr>
      <vt:lpstr>Slide 31</vt:lpstr>
      <vt:lpstr>SIDIS + PVDIS electronics</vt:lpstr>
      <vt:lpstr>Other projects</vt:lpstr>
      <vt:lpstr>Production Board Quantities – per C. Cuevas</vt:lpstr>
      <vt:lpstr>Production Board Notes – per Chris Cuevas Other 12GeV Proposed Detectors</vt:lpstr>
      <vt:lpstr>SoLID electronics</vt:lpstr>
      <vt:lpstr>Man power / Ressources</vt:lpstr>
      <vt:lpstr>Time line</vt:lpstr>
      <vt:lpstr>Conclusion</vt:lpstr>
      <vt:lpstr>Backup slides</vt:lpstr>
      <vt:lpstr>Production Board Notes – per Chris Cuevas Other 12GeV Proposed Detectors</vt:lpstr>
      <vt:lpstr>SIDIS: Singles Electron Trigger</vt:lpstr>
      <vt:lpstr>Slide 43</vt:lpstr>
      <vt:lpstr>Slide 44</vt:lpstr>
      <vt:lpstr>Hall A HRS DAQ Test stand</vt:lpstr>
      <vt:lpstr>L1 Trigger</vt:lpstr>
      <vt:lpstr>Reduce L1 Trigger: Two Options</vt:lpstr>
      <vt:lpstr>BABAR Setup With Collimator</vt:lpstr>
      <vt:lpstr>SIDIS rates</vt:lpstr>
      <vt:lpstr>Zoom in for collimator part</vt:lpstr>
      <vt:lpstr>Down stream part</vt:lpstr>
      <vt:lpstr>Downstream with collimator</vt:lpstr>
      <vt:lpstr>Calculate Single Rate</vt:lpstr>
      <vt:lpstr>Look the hit position in forward angle</vt:lpstr>
      <vt:lpstr>Calculate Pion Rate</vt:lpstr>
      <vt:lpstr>Forward Angle Pion which can mimic electron. </vt:lpstr>
      <vt:lpstr>Calculate Hadron Rate</vt:lpstr>
      <vt:lpstr>Calculate Photon Rate</vt:lpstr>
      <vt:lpstr>Pion Rate @ forward angle</vt:lpstr>
      <vt:lpstr>Large Angle Side</vt:lpstr>
      <vt:lpstr>Following Arguments from Proposal.</vt:lpstr>
      <vt:lpstr>8.8 GeV</vt:lpstr>
      <vt:lpstr>Thoughts on DAQ</vt:lpstr>
      <vt:lpstr>Idea II: Coincidence Trigger</vt:lpstr>
      <vt:lpstr>Discussion</vt:lpstr>
      <vt:lpstr>Idea III: Threshold Effect</vt:lpstr>
      <vt:lpstr>Pi^+ Case (For example)</vt:lpstr>
      <vt:lpstr>What about the x-Q2 Bin with 2.0 GeV Cut. </vt:lpstr>
      <vt:lpstr>Summary</vt:lpstr>
      <vt:lpstr>SIDIS channel count</vt:lpstr>
      <vt:lpstr>Hall D L1 Trigger-DAQ Rate</vt:lpstr>
      <vt:lpstr>Custom Electronics for JLab</vt:lpstr>
      <vt:lpstr>L1 Trigger Diagram</vt:lpstr>
      <vt:lpstr>L1 Trigger Diagram</vt:lpstr>
      <vt:lpstr>The GlueX Detector</vt:lpstr>
      <vt:lpstr>GlueX Data Rate</vt:lpstr>
      <vt:lpstr>CODA3 – What’s different</vt:lpstr>
      <vt:lpstr>FADC Encoding Example</vt:lpstr>
      <vt:lpstr>GTP Trigger Bit Example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DAQ</dc:title>
  <dc:creator>Camsonne</dc:creator>
  <cp:lastModifiedBy>Camsonne</cp:lastModifiedBy>
  <cp:revision>53</cp:revision>
  <dcterms:created xsi:type="dcterms:W3CDTF">2012-06-04T12:58:42Z</dcterms:created>
  <dcterms:modified xsi:type="dcterms:W3CDTF">2012-06-13T21:10:46Z</dcterms:modified>
</cp:coreProperties>
</file>