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61" r:id="rId9"/>
    <p:sldId id="306" r:id="rId10"/>
    <p:sldId id="263" r:id="rId11"/>
    <p:sldId id="264" r:id="rId12"/>
    <p:sldId id="282" r:id="rId13"/>
    <p:sldId id="271" r:id="rId14"/>
    <p:sldId id="260" r:id="rId15"/>
    <p:sldId id="272" r:id="rId16"/>
    <p:sldId id="273" r:id="rId17"/>
    <p:sldId id="265" r:id="rId18"/>
    <p:sldId id="266" r:id="rId19"/>
    <p:sldId id="267" r:id="rId20"/>
    <p:sldId id="277" r:id="rId21"/>
    <p:sldId id="262" r:id="rId22"/>
    <p:sldId id="275" r:id="rId23"/>
    <p:sldId id="28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12961-59A8-8349-B797-B763DCF2E709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6C723-D4BB-D646-86ED-E41A225E0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32450-7719-A546-97DA-E5C560589C74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E68FC-FDD0-264A-8856-E7D828566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6345-D1D0-0345-BB30-79CE97C1B775}" type="datetime1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6A2D-B9AA-9D47-A6A7-53D1638EA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755C-4AA7-7745-BAEF-4FCF3A95D403}" type="datetime1">
              <a:rPr lang="en-US" smtClean="0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6A2D-B9AA-9D47-A6A7-53D1638EA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24D8-2638-F149-B34D-D8B63B1220A5}" type="datetime1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6A2D-B9AA-9D47-A6A7-53D1638EA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8F48-AEE7-CA49-A19D-2B1CE32B18DB}" type="datetime1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6A2D-B9AA-9D47-A6A7-53D1638EA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CC7E-7953-794B-88C8-C0F7B4123789}" type="datetime1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6A2D-B9AA-9D47-A6A7-53D1638EA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0C86-CC3E-0F48-B629-FE4E636ED070}" type="datetime1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6A2D-B9AA-9D47-A6A7-53D1638EA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E2EB-957B-4947-9427-FD8A6B31BA71}" type="datetime1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6A2D-B9AA-9D47-A6A7-53D1638EA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0780-0B9A-5E4A-B8F2-EE3F3874E7B2}" type="datetime1">
              <a:rPr lang="en-US" smtClean="0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6A2D-B9AA-9D47-A6A7-53D1638EA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0452-B87A-9B43-8EFE-D2B856302C5D}" type="datetime1">
              <a:rPr lang="en-US" smtClean="0"/>
              <a:pPr/>
              <a:t>6/14/2012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6A2D-B9AA-9D47-A6A7-53D1638EA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827-8A9D-AB48-9B4B-DE716AFD1B5A}" type="datetime1">
              <a:rPr lang="en-US" smtClean="0"/>
              <a:pPr/>
              <a:t>6/14/2012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6A2D-B9AA-9D47-A6A7-53D1638EA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D896-ECA7-A94F-A4CA-FC6B06E0F154}" type="datetime1">
              <a:rPr lang="en-US" smtClean="0"/>
              <a:pPr/>
              <a:t>6/14/2012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6A2D-B9AA-9D47-A6A7-53D1638EA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DFA6-A71C-1240-9AFA-73DE0BADF6C0}" type="datetime1">
              <a:rPr lang="en-US" smtClean="0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6A2D-B9AA-9D47-A6A7-53D1638EA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22962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A673B84-BE7A-C044-9CB3-EDA9A0745C77}" type="datetime1">
              <a:rPr lang="en-US" smtClean="0"/>
              <a:pPr/>
              <a:t>6/14/2012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SoLID Dry Run Review, Newport News,  June 2012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7545" y="6275668"/>
            <a:ext cx="824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5B56A2D-B9AA-9D47-A6A7-53D1638EA1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empleT-sm.gi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809653" y="6477000"/>
            <a:ext cx="334347" cy="381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3.pd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lappdtrac.uchicago.edu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2" y="216160"/>
            <a:ext cx="6498158" cy="61057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Cherenkov Counters for </a:t>
            </a:r>
            <a:r>
              <a:rPr lang="en-US" sz="3200" dirty="0" err="1" smtClean="0">
                <a:solidFill>
                  <a:schemeClr val="bg1"/>
                </a:solidFill>
              </a:rPr>
              <a:t>SoLID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4050" y="1600200"/>
            <a:ext cx="54425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Z.-E. Meziani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on behalf of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Simona</a:t>
            </a:r>
            <a:r>
              <a:rPr lang="en-US" dirty="0" smtClean="0"/>
              <a:t> </a:t>
            </a:r>
            <a:r>
              <a:rPr lang="en-US" dirty="0" err="1" smtClean="0"/>
              <a:t>Malace</a:t>
            </a:r>
            <a:r>
              <a:rPr lang="en-US" dirty="0" smtClean="0"/>
              <a:t> &amp; </a:t>
            </a:r>
            <a:r>
              <a:rPr lang="en-US" dirty="0" err="1" smtClean="0"/>
              <a:t>Haiyan</a:t>
            </a:r>
            <a:r>
              <a:rPr lang="en-US" dirty="0" smtClean="0"/>
              <a:t> </a:t>
            </a:r>
            <a:r>
              <a:rPr lang="en-US" dirty="0" err="1" smtClean="0"/>
              <a:t>Gao</a:t>
            </a:r>
            <a:r>
              <a:rPr lang="en-US" dirty="0" smtClean="0"/>
              <a:t> (Duke University)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Eric </a:t>
            </a:r>
            <a:r>
              <a:rPr lang="en-US" dirty="0" err="1" smtClean="0"/>
              <a:t>Fuchey</a:t>
            </a:r>
            <a:r>
              <a:rPr lang="en-US" dirty="0" smtClean="0"/>
              <a:t> (Temple University)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7576"/>
            <a:ext cx="8966199" cy="806824"/>
          </a:xfrm>
        </p:spPr>
        <p:txBody>
          <a:bodyPr/>
          <a:lstStyle/>
          <a:p>
            <a:r>
              <a:rPr lang="en-US" sz="3000" dirty="0" smtClean="0"/>
              <a:t>H8500C </a:t>
            </a:r>
            <a:r>
              <a:rPr lang="en-US" sz="3000" dirty="0" err="1" smtClean="0"/>
              <a:t>maPMTs</a:t>
            </a:r>
            <a:r>
              <a:rPr lang="en-US" sz="3000" dirty="0" smtClean="0"/>
              <a:t> performance in magnetic field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599" y="1155700"/>
            <a:ext cx="4051301" cy="5119968"/>
          </a:xfrm>
        </p:spPr>
        <p:txBody>
          <a:bodyPr anchor="t">
            <a:normAutofit fontScale="92500"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Extensive study of magnetic field effects on the performance of the H8500C Hamamatsu </a:t>
            </a:r>
            <a:r>
              <a:rPr lang="en-US" sz="1800" dirty="0" err="1" smtClean="0">
                <a:solidFill>
                  <a:srgbClr val="000000"/>
                </a:solidFill>
              </a:rPr>
              <a:t>maPMT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/>
              <a:t>(</a:t>
            </a:r>
            <a:r>
              <a:rPr lang="en-US" sz="1514" dirty="0" smtClean="0">
                <a:solidFill>
                  <a:schemeClr val="accent6"/>
                </a:solidFill>
              </a:rPr>
              <a:t>S. </a:t>
            </a:r>
            <a:r>
              <a:rPr lang="en-US" sz="1514" dirty="0" err="1" smtClean="0">
                <a:solidFill>
                  <a:schemeClr val="accent6"/>
                </a:solidFill>
              </a:rPr>
              <a:t>Malace</a:t>
            </a:r>
            <a:r>
              <a:rPr lang="en-US" sz="1514" dirty="0" smtClean="0">
                <a:solidFill>
                  <a:schemeClr val="accent6"/>
                </a:solidFill>
              </a:rPr>
              <a:t>, </a:t>
            </a:r>
            <a:r>
              <a:rPr lang="en-US" sz="1514" dirty="0" smtClean="0">
                <a:solidFill>
                  <a:schemeClr val="tx1"/>
                </a:solidFill>
              </a:rPr>
              <a:t>in collaboration</a:t>
            </a:r>
            <a:r>
              <a:rPr lang="en-US" sz="1514" dirty="0" smtClean="0">
                <a:solidFill>
                  <a:schemeClr val="accent6"/>
                </a:solidFill>
              </a:rPr>
              <a:t> with B. </a:t>
            </a:r>
            <a:r>
              <a:rPr lang="en-US" sz="1514" dirty="0" err="1" smtClean="0">
                <a:solidFill>
                  <a:schemeClr val="accent6"/>
                </a:solidFill>
              </a:rPr>
              <a:t>Sawatzsky</a:t>
            </a:r>
            <a:r>
              <a:rPr lang="en-US" sz="1514" dirty="0" smtClean="0">
                <a:solidFill>
                  <a:schemeClr val="accent6"/>
                </a:solidFill>
              </a:rPr>
              <a:t> </a:t>
            </a:r>
            <a:r>
              <a:rPr lang="en-US" sz="1514" dirty="0" smtClean="0">
                <a:solidFill>
                  <a:srgbClr val="000000"/>
                </a:solidFill>
              </a:rPr>
              <a:t>&amp;</a:t>
            </a:r>
            <a:r>
              <a:rPr lang="en-US" sz="1514" dirty="0" smtClean="0">
                <a:solidFill>
                  <a:schemeClr val="accent6"/>
                </a:solidFill>
              </a:rPr>
              <a:t> H. </a:t>
            </a:r>
            <a:r>
              <a:rPr lang="en-US" sz="1514" dirty="0" err="1" smtClean="0">
                <a:solidFill>
                  <a:schemeClr val="accent6"/>
                </a:solidFill>
              </a:rPr>
              <a:t>Gao</a:t>
            </a:r>
            <a:r>
              <a:rPr lang="en-US" sz="1800" dirty="0" smtClean="0"/>
              <a:t>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Conclusions: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 smtClean="0"/>
              <a:t>Single photoelectron resolved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Loss due to magnetic field mainly due to gain loss in the multiplication chain not at the first dynode for the longitudinal field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Largest losses experienced when the magnetic field is parallel to the face of the PMT which can be easily shielded</a:t>
            </a:r>
          </a:p>
        </p:txBody>
      </p:sp>
      <p:pic>
        <p:nvPicPr>
          <p:cNvPr id="6" name="Content Placeholder 5" descr="reply_to_tac_c12-11-108_cherenkov_Page_19_Image_00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91" b="-115"/>
          <a:stretch>
            <a:fillRect/>
          </a:stretch>
        </p:blipFill>
        <p:spPr>
          <a:xfrm>
            <a:off x="4152900" y="2501900"/>
            <a:ext cx="4491790" cy="43561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pic>
        <p:nvPicPr>
          <p:cNvPr id="7" name="Picture 6" descr="dynode_cha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692" y="914400"/>
            <a:ext cx="2547207" cy="1636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17924"/>
          </a:xfrm>
        </p:spPr>
        <p:txBody>
          <a:bodyPr/>
          <a:lstStyle/>
          <a:p>
            <a:r>
              <a:rPr lang="en-US" dirty="0" err="1" smtClean="0"/>
              <a:t>maPMT</a:t>
            </a:r>
            <a:r>
              <a:rPr lang="en-US" dirty="0" smtClean="0"/>
              <a:t> performance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54100"/>
            <a:ext cx="4924425" cy="2709685"/>
          </a:xfrm>
        </p:spPr>
        <p:txBody>
          <a:bodyPr/>
          <a:lstStyle/>
          <a:p>
            <a:r>
              <a:rPr lang="en-US" dirty="0" smtClean="0"/>
              <a:t>Single photoelectron can be resolved</a:t>
            </a:r>
          </a:p>
          <a:p>
            <a:r>
              <a:rPr lang="en-US" dirty="0" smtClean="0"/>
              <a:t>When the field is perpendicular to the face of the PMT  small one photoelectron losses are observed.</a:t>
            </a:r>
            <a:endParaRPr lang="en-US" dirty="0"/>
          </a:p>
        </p:txBody>
      </p:sp>
      <p:pic>
        <p:nvPicPr>
          <p:cNvPr id="6" name="Content Placeholder 5" descr="reply_to_tac_c12-11-108_cherenkov_Page_20_Image_00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084"/>
          <a:stretch>
            <a:fillRect/>
          </a:stretch>
        </p:blipFill>
        <p:spPr>
          <a:xfrm>
            <a:off x="264458" y="3763786"/>
            <a:ext cx="4030979" cy="261267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492875"/>
            <a:ext cx="4840941" cy="365125"/>
          </a:xfrm>
        </p:spPr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Dry Run Review, Newport News,  June 2012 </a:t>
            </a:r>
            <a:endParaRPr lang="en-US" dirty="0"/>
          </a:p>
        </p:txBody>
      </p:sp>
      <p:pic>
        <p:nvPicPr>
          <p:cNvPr id="7" name="Picture 6" descr="reply_to_tac_c12-11-108_cherenkov_Page_22_Image_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3860799"/>
            <a:ext cx="4063806" cy="2505429"/>
          </a:xfrm>
          <a:prstGeom prst="rect">
            <a:avLst/>
          </a:prstGeom>
        </p:spPr>
      </p:pic>
      <p:pic>
        <p:nvPicPr>
          <p:cNvPr id="8" name="Picture 7" descr="reply_to_tac_c12-11-108_cherenkov_Page_14_Image_0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182" y="1054100"/>
            <a:ext cx="3966049" cy="2709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pic>
        <p:nvPicPr>
          <p:cNvPr id="3" name="Picture 2" descr="CIPANP2012_MALAC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459" y="1282699"/>
            <a:ext cx="3672541" cy="4660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282699"/>
            <a:ext cx="3840480" cy="46609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pic>
        <p:nvPicPr>
          <p:cNvPr id="6" name="Picture 5" descr="mu_metalshie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58" y="107576"/>
            <a:ext cx="8701740" cy="6363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58" y="107576"/>
            <a:ext cx="8701741" cy="908424"/>
          </a:xfrm>
        </p:spPr>
        <p:txBody>
          <a:bodyPr/>
          <a:lstStyle/>
          <a:p>
            <a:r>
              <a:rPr lang="en-US" sz="3200" dirty="0" smtClean="0"/>
              <a:t>Shielding of the photo-detectors in a sector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3999" cy="717924"/>
          </a:xfrm>
        </p:spPr>
        <p:txBody>
          <a:bodyPr/>
          <a:lstStyle/>
          <a:p>
            <a:r>
              <a:rPr lang="en-US" sz="3200" dirty="0" smtClean="0"/>
              <a:t>Reference design:</a:t>
            </a:r>
            <a:r>
              <a:rPr lang="en-US" sz="3200" dirty="0" smtClean="0">
                <a:solidFill>
                  <a:srgbClr val="FFFF00"/>
                </a:solidFill>
              </a:rPr>
              <a:t> SIDIS electron</a:t>
            </a:r>
            <a:r>
              <a:rPr lang="en-US" sz="3200" baseline="300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/>
              <a:t>Cherenkov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0" y="825501"/>
            <a:ext cx="4508500" cy="545016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Radiator: CO</a:t>
            </a:r>
            <a:r>
              <a:rPr lang="en-US" baseline="-25000" dirty="0" smtClean="0">
                <a:solidFill>
                  <a:srgbClr val="000000"/>
                </a:solidFill>
              </a:rPr>
              <a:t>2 </a:t>
            </a:r>
            <a:r>
              <a:rPr lang="en-US" dirty="0" smtClean="0">
                <a:solidFill>
                  <a:srgbClr val="000000"/>
                </a:solidFill>
              </a:rPr>
              <a:t>at  ~1 </a:t>
            </a:r>
            <a:r>
              <a:rPr lang="en-US" dirty="0" err="1" smtClean="0">
                <a:solidFill>
                  <a:srgbClr val="000000"/>
                </a:solidFill>
              </a:rPr>
              <a:t>atm</a:t>
            </a:r>
            <a:endParaRPr lang="en-US" baseline="-250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Radiator length: ~ 2 </a:t>
            </a:r>
            <a:r>
              <a:rPr lang="en-US" dirty="0" err="1" smtClean="0">
                <a:solidFill>
                  <a:srgbClr val="000000"/>
                </a:solidFill>
              </a:rPr>
              <a:t>m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Useful momentum range: 1.5- 4.5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Pion</a:t>
            </a:r>
            <a:r>
              <a:rPr lang="en-US" dirty="0" smtClean="0">
                <a:solidFill>
                  <a:srgbClr val="000000"/>
                </a:solidFill>
              </a:rPr>
              <a:t> rejection goal ~ 100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Photodetectors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err="1" smtClean="0">
                <a:solidFill>
                  <a:srgbClr val="000000"/>
                </a:solidFill>
              </a:rPr>
              <a:t>maPMTs</a:t>
            </a:r>
            <a:r>
              <a:rPr lang="en-US" dirty="0" smtClean="0">
                <a:solidFill>
                  <a:srgbClr val="000000"/>
                </a:solidFill>
              </a:rPr>
              <a:t> tiled 2x2  per sector with a total of 30 sectors 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maPMTs</a:t>
            </a:r>
            <a:r>
              <a:rPr lang="en-US" dirty="0" smtClean="0">
                <a:solidFill>
                  <a:srgbClr val="000000"/>
                </a:solidFill>
              </a:rPr>
              <a:t> array per sector shielded with mu-metal straight reflective cone to enhance the collection efficiency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Mirrors: spherical split in two with different radii of curvature to optimize the size of the </a:t>
            </a:r>
            <a:r>
              <a:rPr lang="en-US" dirty="0" err="1" smtClean="0">
                <a:solidFill>
                  <a:srgbClr val="000000"/>
                </a:solidFill>
              </a:rPr>
              <a:t>photodetector</a:t>
            </a:r>
            <a:r>
              <a:rPr lang="en-US" dirty="0" smtClean="0">
                <a:solidFill>
                  <a:srgbClr val="000000"/>
                </a:solidFill>
              </a:rPr>
              <a:t> array.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Material and reflectivity of mirrors similar to PVDIS description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Note: Radii of curvature different from PVDIS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167" y="6091002"/>
            <a:ext cx="191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Mirrors support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05399" y="4240768"/>
            <a:ext cx="17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Extension of gas tank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851033" y="825500"/>
            <a:ext cx="3106134" cy="3301166"/>
            <a:chOff x="5023355" y="2635805"/>
            <a:chExt cx="4044445" cy="4298395"/>
          </a:xfrm>
        </p:grpSpPr>
        <p:pic>
          <p:nvPicPr>
            <p:cNvPr id="20" name="Picture 19" descr="lg_pmt_14.3deg_1.5gev_z330_coloc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3355" y="3120866"/>
              <a:ext cx="4044445" cy="3813334"/>
            </a:xfrm>
            <a:prstGeom prst="rect">
              <a:avLst/>
            </a:prstGeom>
          </p:spPr>
        </p:pic>
        <p:grpSp>
          <p:nvGrpSpPr>
            <p:cNvPr id="21" name="Group 5"/>
            <p:cNvGrpSpPr/>
            <p:nvPr/>
          </p:nvGrpSpPr>
          <p:grpSpPr>
            <a:xfrm>
              <a:off x="7281859" y="2635806"/>
              <a:ext cx="1481139" cy="1250395"/>
              <a:chOff x="4896143" y="1349173"/>
              <a:chExt cx="2314280" cy="1953745"/>
            </a:xfrm>
          </p:grpSpPr>
          <p:grpSp>
            <p:nvGrpSpPr>
              <p:cNvPr id="23" name="Group 12"/>
              <p:cNvGrpSpPr/>
              <p:nvPr/>
            </p:nvGrpSpPr>
            <p:grpSpPr>
              <a:xfrm>
                <a:off x="5886451" y="2103124"/>
                <a:ext cx="1245872" cy="1199794"/>
                <a:chOff x="2252661" y="3810000"/>
                <a:chExt cx="1557339" cy="1499742"/>
              </a:xfrm>
            </p:grpSpPr>
            <p:sp>
              <p:nvSpPr>
                <p:cNvPr id="28" name="Rectangle 6"/>
                <p:cNvSpPr/>
                <p:nvPr/>
              </p:nvSpPr>
              <p:spPr>
                <a:xfrm>
                  <a:off x="2252661" y="3810000"/>
                  <a:ext cx="762001" cy="762000"/>
                </a:xfrm>
                <a:prstGeom prst="rect">
                  <a:avLst/>
                </a:prstGeom>
                <a:solidFill>
                  <a:srgbClr val="B4EEF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7"/>
                <p:cNvSpPr/>
                <p:nvPr/>
              </p:nvSpPr>
              <p:spPr>
                <a:xfrm>
                  <a:off x="3048000" y="3810000"/>
                  <a:ext cx="762000" cy="762000"/>
                </a:xfrm>
                <a:prstGeom prst="rect">
                  <a:avLst/>
                </a:prstGeom>
                <a:solidFill>
                  <a:srgbClr val="B4EEF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9"/>
                <p:cNvSpPr/>
                <p:nvPr/>
              </p:nvSpPr>
              <p:spPr>
                <a:xfrm>
                  <a:off x="2252661" y="4547742"/>
                  <a:ext cx="762001" cy="762000"/>
                </a:xfrm>
                <a:prstGeom prst="rect">
                  <a:avLst/>
                </a:prstGeom>
                <a:solidFill>
                  <a:srgbClr val="B4EEF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10"/>
                <p:cNvSpPr/>
                <p:nvPr/>
              </p:nvSpPr>
              <p:spPr>
                <a:xfrm>
                  <a:off x="3047999" y="4547742"/>
                  <a:ext cx="762001" cy="762000"/>
                </a:xfrm>
                <a:prstGeom prst="rect">
                  <a:avLst/>
                </a:prstGeom>
                <a:solidFill>
                  <a:srgbClr val="B4EEF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4" name="Straight Arrow Connector 23"/>
              <p:cNvCxnSpPr/>
              <p:nvPr/>
            </p:nvCxnSpPr>
            <p:spPr>
              <a:xfrm>
                <a:off x="5781673" y="2098000"/>
                <a:ext cx="0" cy="1190624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4896143" y="2231351"/>
                <a:ext cx="664243" cy="577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0066"/>
                    </a:solidFill>
                    <a:latin typeface="Comic Sans MS" pitchFamily="66" charset="0"/>
                  </a:rPr>
                  <a:t>4”</a:t>
                </a:r>
                <a:endParaRPr lang="en-US" dirty="0">
                  <a:solidFill>
                    <a:srgbClr val="FF0066"/>
                  </a:solidFill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5834062" y="1993519"/>
                <a:ext cx="1376361" cy="0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6138858" y="1349173"/>
                <a:ext cx="664243" cy="577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0066"/>
                    </a:solidFill>
                    <a:latin typeface="Comic Sans MS" pitchFamily="66" charset="0"/>
                  </a:rPr>
                  <a:t>4”</a:t>
                </a:r>
                <a:endParaRPr lang="en-US" dirty="0">
                  <a:solidFill>
                    <a:srgbClr val="FF0066"/>
                  </a:solidFill>
                </a:endParaRPr>
              </a:p>
            </p:txBody>
          </p:sp>
        </p:grpSp>
        <p:cxnSp>
          <p:nvCxnSpPr>
            <p:cNvPr id="22" name="Straight Arrow Connector 21"/>
            <p:cNvCxnSpPr/>
            <p:nvPr/>
          </p:nvCxnSpPr>
          <p:spPr>
            <a:xfrm flipV="1">
              <a:off x="7467600" y="3505200"/>
              <a:ext cx="381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Content Placeholder 8" descr="CIPANP2012_MALACE_Page_07_Image_000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316" r="1069"/>
          <a:stretch>
            <a:fillRect/>
          </a:stretch>
        </p:blipFill>
        <p:spPr>
          <a:xfrm>
            <a:off x="7133336" y="3821393"/>
            <a:ext cx="2010664" cy="2819400"/>
          </a:xfrm>
        </p:spPr>
      </p:pic>
      <p:cxnSp>
        <p:nvCxnSpPr>
          <p:cNvPr id="13" name="Straight Arrow Connector 12"/>
          <p:cNvCxnSpPr/>
          <p:nvPr/>
        </p:nvCxnSpPr>
        <p:spPr>
          <a:xfrm flipV="1">
            <a:off x="6375400" y="5676900"/>
            <a:ext cx="1536700" cy="228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94683" y="4887099"/>
            <a:ext cx="1536700" cy="23443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375400" y="5676900"/>
            <a:ext cx="1028700" cy="228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5"/>
            <a:ext cx="9144000" cy="603625"/>
          </a:xfrm>
        </p:spPr>
        <p:txBody>
          <a:bodyPr/>
          <a:lstStyle/>
          <a:p>
            <a:r>
              <a:rPr lang="en-US" sz="2800" dirty="0" smtClean="0"/>
              <a:t>Projected Performance of </a:t>
            </a:r>
            <a:r>
              <a:rPr lang="en-US" sz="2800" dirty="0" smtClean="0">
                <a:solidFill>
                  <a:srgbClr val="FFFF00"/>
                </a:solidFill>
              </a:rPr>
              <a:t>SIDIS Electron </a:t>
            </a:r>
            <a:r>
              <a:rPr lang="en-US" sz="2800" dirty="0" smtClean="0"/>
              <a:t>Cherenkov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21" y="1600201"/>
            <a:ext cx="3505180" cy="4343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Large # of photoelectrons ~</a:t>
            </a:r>
            <a:r>
              <a:rPr lang="en-US" sz="1800" dirty="0" smtClean="0">
                <a:solidFill>
                  <a:schemeClr val="accent6"/>
                </a:solidFill>
              </a:rPr>
              <a:t>25</a:t>
            </a:r>
            <a:r>
              <a:rPr lang="en-US" sz="1800" dirty="0" smtClean="0"/>
              <a:t> across electron energies and scattering angles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1269" t="5330" r="3976"/>
          <a:stretch>
            <a:fillRect/>
          </a:stretch>
        </p:blipFill>
        <p:spPr bwMode="auto">
          <a:xfrm>
            <a:off x="152400" y="946433"/>
            <a:ext cx="5334020" cy="532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2400"/>
            <a:ext cx="8042276" cy="622300"/>
          </a:xfrm>
        </p:spPr>
        <p:txBody>
          <a:bodyPr/>
          <a:lstStyle/>
          <a:p>
            <a:r>
              <a:rPr lang="en-US" sz="3200" dirty="0" smtClean="0"/>
              <a:t>Projected performance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458230"/>
            <a:ext cx="4840941" cy="365125"/>
          </a:xfrm>
        </p:spPr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Dry Run Review, Newport News,  June 2012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660" y="1496536"/>
            <a:ext cx="7292340" cy="494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41060" y="1496536"/>
            <a:ext cx="1510600" cy="36933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FF00"/>
                </a:solidFill>
                <a:latin typeface="Arial Narrow" pitchFamily="34" charset="0"/>
                <a:sym typeface="Wingdings" pitchFamily="2" charset="2"/>
              </a:rPr>
              <a:t>pion</a:t>
            </a:r>
            <a:r>
              <a:rPr lang="en-US" dirty="0" smtClean="0">
                <a:solidFill>
                  <a:srgbClr val="00FF00"/>
                </a:solidFill>
                <a:latin typeface="Arial Narrow" pitchFamily="34" charset="0"/>
                <a:sym typeface="Wingdings" pitchFamily="2" charset="2"/>
              </a:rPr>
              <a:t> distribution</a:t>
            </a:r>
            <a:endParaRPr lang="en-US" dirty="0">
              <a:solidFill>
                <a:srgbClr val="00FF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48410" y="2000250"/>
            <a:ext cx="1206500" cy="469900"/>
          </a:xfrm>
          <a:prstGeom prst="straightConnector1">
            <a:avLst/>
          </a:prstGeom>
          <a:ln w="28575" cap="flat" cmpd="sng" algn="ctr">
            <a:solidFill>
              <a:srgbClr val="00FF8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313" y="3048000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  <a:latin typeface="Arial Narrow" pitchFamily="34" charset="0"/>
                <a:sym typeface="Wingdings" pitchFamily="2" charset="2"/>
              </a:rPr>
              <a:t>electron distribution</a:t>
            </a:r>
            <a:endParaRPr lang="en-US" dirty="0">
              <a:solidFill>
                <a:srgbClr val="FF0066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003300" y="2705100"/>
            <a:ext cx="2590800" cy="34290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122" y="774700"/>
            <a:ext cx="8132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Keep </a:t>
            </a:r>
            <a:r>
              <a:rPr lang="en-US" dirty="0" err="1" smtClean="0"/>
              <a:t>pion</a:t>
            </a:r>
            <a:r>
              <a:rPr lang="en-US" dirty="0" smtClean="0"/>
              <a:t> contamination below 1%, achieved with an 8 </a:t>
            </a:r>
            <a:r>
              <a:rPr lang="en-US" dirty="0" err="1" smtClean="0"/>
              <a:t>p.e</a:t>
            </a:r>
            <a:r>
              <a:rPr lang="en-US" dirty="0" smtClean="0"/>
              <a:t>. cut leaving a </a:t>
            </a:r>
          </a:p>
          <a:p>
            <a:r>
              <a:rPr lang="en-US" dirty="0" smtClean="0"/>
              <a:t>high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efficiency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58" y="107576"/>
            <a:ext cx="8663641" cy="794124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SIDIS </a:t>
            </a:r>
            <a:r>
              <a:rPr lang="en-US" sz="3200" dirty="0" err="1" smtClean="0">
                <a:solidFill>
                  <a:srgbClr val="FFFF00"/>
                </a:solidFill>
              </a:rPr>
              <a:t>Pion</a:t>
            </a:r>
            <a:r>
              <a:rPr lang="en-US" sz="3200" dirty="0" smtClean="0"/>
              <a:t> Cherenkov counter </a:t>
            </a:r>
            <a:endParaRPr lang="en-US" sz="3200" dirty="0"/>
          </a:p>
        </p:txBody>
      </p:sp>
      <p:pic>
        <p:nvPicPr>
          <p:cNvPr id="7" name="Content Placeholder 6" descr="reply_to_tac_c12-11-108_cherenkov_Page_10_Image_00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681" b="-932"/>
          <a:stretch>
            <a:fillRect/>
          </a:stretch>
        </p:blipFill>
        <p:spPr>
          <a:xfrm>
            <a:off x="5718355" y="901700"/>
            <a:ext cx="3209744" cy="29083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68134"/>
            <a:ext cx="4508500" cy="4675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Radiator: C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1 .5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atm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20 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Useful momentum range: 2.5-7.5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rejection goal ~ 100?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Photodetectors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maPMTs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tiled 3x3=9  per sector with a total of 30 sectors 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maPMTs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array per sector shielded with a mu-metal cone that is reflective to enhance the angular acceptance.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Mirrors: </a:t>
            </a:r>
            <a:r>
              <a:rPr lang="en-US" sz="2000" dirty="0" smtClean="0">
                <a:solidFill>
                  <a:srgbClr val="000000"/>
                </a:solidFill>
              </a:rPr>
              <a:t>one spherical mirror per sector. Al+MgF</a:t>
            </a:r>
            <a:r>
              <a:rPr lang="en-US" sz="2000" baseline="-25000" dirty="0" smtClean="0">
                <a:solidFill>
                  <a:srgbClr val="000000"/>
                </a:solidFill>
              </a:rPr>
              <a:t>2 </a:t>
            </a:r>
            <a:r>
              <a:rPr lang="en-US" sz="2000" dirty="0" smtClean="0">
                <a:solidFill>
                  <a:srgbClr val="000000"/>
                </a:solidFill>
              </a:rPr>
              <a:t>reflective coating</a:t>
            </a:r>
            <a:endPara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Optics optimized for both positive and negative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Tank considered a pressure vessel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8500" y="1083468"/>
            <a:ext cx="1683611" cy="369332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Positive </a:t>
            </a:r>
            <a:r>
              <a:rPr lang="en-US" dirty="0" err="1" smtClean="0">
                <a:solidFill>
                  <a:srgbClr val="FFFF00"/>
                </a:solidFill>
              </a:rPr>
              <a:t>pions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 descr="reply_to_tac_c12-11-108_cherenkov_Page_10_Image_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536" y="4165600"/>
            <a:ext cx="3024463" cy="269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08500" y="4165600"/>
            <a:ext cx="179598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Negative </a:t>
            </a:r>
            <a:r>
              <a:rPr lang="en-US" dirty="0" err="1" smtClean="0">
                <a:solidFill>
                  <a:srgbClr val="000090"/>
                </a:solidFill>
              </a:rPr>
              <a:t>pions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68724"/>
          </a:xfrm>
        </p:spPr>
        <p:txBody>
          <a:bodyPr/>
          <a:lstStyle/>
          <a:p>
            <a:r>
              <a:rPr lang="en-US" sz="2800" dirty="0" smtClean="0"/>
              <a:t>Light collection efficiency of </a:t>
            </a:r>
            <a:r>
              <a:rPr lang="en-US" sz="2800" dirty="0" err="1" smtClean="0">
                <a:solidFill>
                  <a:srgbClr val="FFFF00"/>
                </a:solidFill>
              </a:rPr>
              <a:t>Pion</a:t>
            </a:r>
            <a:r>
              <a:rPr lang="en-US" sz="2800" dirty="0" smtClean="0"/>
              <a:t> </a:t>
            </a:r>
            <a:r>
              <a:rPr lang="en-US" sz="2800" dirty="0" err="1" smtClean="0"/>
              <a:t>Cherenkovs</a:t>
            </a:r>
            <a:endParaRPr lang="en-US" sz="2800" dirty="0"/>
          </a:p>
        </p:txBody>
      </p:sp>
      <p:pic>
        <p:nvPicPr>
          <p:cNvPr id="6" name="Content Placeholder 5" descr="reply_to_tac_c12-11-108_cherenkov_Page_10_Image_00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02" b="-376"/>
          <a:stretch>
            <a:fillRect/>
          </a:stretch>
        </p:blipFill>
        <p:spPr>
          <a:xfrm>
            <a:off x="160474" y="1422400"/>
            <a:ext cx="4373426" cy="4315672"/>
          </a:xfrm>
        </p:spPr>
      </p:pic>
      <p:pic>
        <p:nvPicPr>
          <p:cNvPr id="7" name="Content Placeholder 6" descr="reply_to_tac_c12-11-108_cherenkov_Page_10_Image_000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974" b="249"/>
          <a:stretch>
            <a:fillRect/>
          </a:stretch>
        </p:blipFill>
        <p:spPr>
          <a:xfrm>
            <a:off x="4757874" y="1422400"/>
            <a:ext cx="4386126" cy="42418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44600" y="1053068"/>
            <a:ext cx="1810186" cy="369332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Negative </a:t>
            </a:r>
            <a:r>
              <a:rPr lang="en-US" dirty="0" err="1" smtClean="0">
                <a:solidFill>
                  <a:srgbClr val="FFFF00"/>
                </a:solidFill>
              </a:rPr>
              <a:t>Pions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1784" y="1053068"/>
            <a:ext cx="1697813" cy="369332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Positive </a:t>
            </a:r>
            <a:r>
              <a:rPr lang="en-US" dirty="0" err="1" smtClean="0">
                <a:solidFill>
                  <a:srgbClr val="FFFF00"/>
                </a:solidFill>
              </a:rPr>
              <a:t>Pions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692524"/>
          </a:xfrm>
        </p:spPr>
        <p:txBody>
          <a:bodyPr/>
          <a:lstStyle/>
          <a:p>
            <a:r>
              <a:rPr lang="en-US" sz="2800" dirty="0" smtClean="0"/>
              <a:t>Projected performance of the </a:t>
            </a:r>
            <a:r>
              <a:rPr lang="en-US" sz="2800" dirty="0" smtClean="0">
                <a:solidFill>
                  <a:srgbClr val="FFFF00"/>
                </a:solidFill>
              </a:rPr>
              <a:t>SIDIS </a:t>
            </a:r>
            <a:r>
              <a:rPr lang="en-US" sz="2800" dirty="0" err="1" smtClean="0">
                <a:solidFill>
                  <a:srgbClr val="FFFF00"/>
                </a:solidFill>
              </a:rPr>
              <a:t>Pion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Cherenkov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Response for positive </a:t>
            </a:r>
            <a:r>
              <a:rPr lang="en-US" dirty="0" err="1" smtClean="0"/>
              <a:t>pions</a:t>
            </a:r>
            <a:r>
              <a:rPr lang="en-US" dirty="0" smtClean="0"/>
              <a:t> simulated with a safety factor of 0.5.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85900" y="1278087"/>
            <a:ext cx="1697813" cy="369332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Positive </a:t>
            </a:r>
            <a:r>
              <a:rPr lang="en-US" dirty="0" err="1" smtClean="0">
                <a:solidFill>
                  <a:srgbClr val="FFFF00"/>
                </a:solidFill>
              </a:rPr>
              <a:t>Pions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458" y="1647419"/>
            <a:ext cx="4756151" cy="475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0924"/>
          </a:xfrm>
        </p:spPr>
        <p:txBody>
          <a:bodyPr/>
          <a:lstStyle/>
          <a:p>
            <a:r>
              <a:rPr lang="en-US" dirty="0" smtClean="0"/>
              <a:t>PVDIS versus SIDIS Configurations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4557" b="15336"/>
          <a:stretch>
            <a:fillRect/>
          </a:stretch>
        </p:blipFill>
        <p:spPr>
          <a:xfrm>
            <a:off x="0" y="1295400"/>
            <a:ext cx="4229100" cy="302679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14946" r="5070" b="14557"/>
          <a:stretch>
            <a:fillRect/>
          </a:stretch>
        </p:blipFill>
        <p:spPr>
          <a:xfrm>
            <a:off x="5105399" y="1318237"/>
            <a:ext cx="3962399" cy="30039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952500" y="926068"/>
            <a:ext cx="89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PVDIS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24301" y="926068"/>
            <a:ext cx="8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SIDIS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322192"/>
            <a:ext cx="443865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Arial"/>
              <a:buChar char="•"/>
            </a:pPr>
            <a:r>
              <a:rPr lang="en-US" dirty="0" smtClean="0"/>
              <a:t> One Cherenkov Counter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Arial"/>
              <a:buChar char="•"/>
            </a:pPr>
            <a:r>
              <a:rPr lang="en-US" dirty="0" smtClean="0"/>
              <a:t> Gas length constrained due to baffles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Arial"/>
              <a:buChar char="•"/>
            </a:pPr>
            <a:r>
              <a:rPr lang="en-US" dirty="0" smtClean="0"/>
              <a:t> Highest luminosity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Arial"/>
              <a:buChar char="•"/>
            </a:pPr>
            <a:r>
              <a:rPr lang="en-US" dirty="0" smtClean="0"/>
              <a:t> Calorimeter and Cherenkov for </a:t>
            </a:r>
            <a:r>
              <a:rPr lang="en-US" dirty="0" err="1" smtClean="0"/>
              <a:t>pion</a:t>
            </a:r>
            <a:r>
              <a:rPr lang="en-US" dirty="0" smtClean="0"/>
              <a:t> rejection: goal contamination less than 1%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38651" y="4322192"/>
            <a:ext cx="4705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dirty="0" smtClean="0"/>
              <a:t> Two Cherenkov Counters</a:t>
            </a:r>
          </a:p>
          <a:p>
            <a:pPr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dirty="0" smtClean="0"/>
              <a:t> Gas length extended in the magnet for the </a:t>
            </a:r>
            <a:r>
              <a:rPr lang="en-US" dirty="0" err="1" smtClean="0"/>
              <a:t>e</a:t>
            </a:r>
            <a:r>
              <a:rPr lang="en-US" dirty="0" smtClean="0"/>
              <a:t>- Cherenkov</a:t>
            </a:r>
          </a:p>
          <a:p>
            <a:pPr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dirty="0" smtClean="0"/>
              <a:t> Highest luminosity</a:t>
            </a:r>
          </a:p>
          <a:p>
            <a:pPr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dirty="0" smtClean="0"/>
              <a:t> Calorimeter and Cherenkov for </a:t>
            </a:r>
            <a:r>
              <a:rPr lang="en-US" dirty="0" err="1" smtClean="0"/>
              <a:t>pion</a:t>
            </a:r>
            <a:r>
              <a:rPr lang="en-US" dirty="0" smtClean="0"/>
              <a:t> rejection: goal contamination less than 1%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-53339" y="725270"/>
            <a:ext cx="7146493" cy="5905239"/>
            <a:chOff x="1013460" y="496669"/>
            <a:chExt cx="7292340" cy="6025754"/>
          </a:xfrm>
        </p:grpSpPr>
        <p:grpSp>
          <p:nvGrpSpPr>
            <p:cNvPr id="3" name="Group 8"/>
            <p:cNvGrpSpPr/>
            <p:nvPr/>
          </p:nvGrpSpPr>
          <p:grpSpPr>
            <a:xfrm>
              <a:off x="1013460" y="496669"/>
              <a:ext cx="7292340" cy="5438239"/>
              <a:chOff x="1013460" y="1038761"/>
              <a:chExt cx="7292340" cy="543823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13460" y="1531620"/>
                <a:ext cx="7292340" cy="4945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371600" y="1038761"/>
                <a:ext cx="2514600" cy="64633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b="1" dirty="0" err="1" smtClean="0">
                    <a:latin typeface="Arial Narrow" pitchFamily="34" charset="0"/>
                  </a:rPr>
                  <a:t>pion</a:t>
                </a:r>
                <a:r>
                  <a:rPr lang="en-US" sz="1700" b="1" dirty="0" smtClean="0">
                    <a:latin typeface="Arial Narrow" pitchFamily="34" charset="0"/>
                  </a:rPr>
                  <a:t> efficiency: 99.2%</a:t>
                </a:r>
              </a:p>
              <a:p>
                <a:pPr algn="ctr"/>
                <a:r>
                  <a:rPr lang="en-US" sz="1700" b="1" dirty="0" err="1" smtClean="0">
                    <a:latin typeface="Arial Narrow" pitchFamily="34" charset="0"/>
                  </a:rPr>
                  <a:t>kaon</a:t>
                </a:r>
                <a:r>
                  <a:rPr lang="en-US" sz="1700" b="1" dirty="0" smtClean="0">
                    <a:latin typeface="Arial Narrow" pitchFamily="34" charset="0"/>
                  </a:rPr>
                  <a:t> contamination: 0.8% </a:t>
                </a:r>
                <a:endParaRPr lang="en-US" sz="1700" b="1" dirty="0">
                  <a:latin typeface="Arial Narrow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029200" y="1038761"/>
                <a:ext cx="2514600" cy="64633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b="1" dirty="0" err="1" smtClean="0">
                    <a:latin typeface="Arial Narrow" pitchFamily="34" charset="0"/>
                  </a:rPr>
                  <a:t>pion</a:t>
                </a:r>
                <a:r>
                  <a:rPr lang="en-US" sz="1700" b="1" dirty="0" smtClean="0">
                    <a:latin typeface="Arial Narrow" pitchFamily="34" charset="0"/>
                  </a:rPr>
                  <a:t> efficiency: 99.5%</a:t>
                </a:r>
              </a:p>
              <a:p>
                <a:pPr algn="ctr"/>
                <a:r>
                  <a:rPr lang="en-US" sz="1700" b="1" dirty="0" err="1" smtClean="0">
                    <a:latin typeface="Arial Narrow" pitchFamily="34" charset="0"/>
                  </a:rPr>
                  <a:t>kaon</a:t>
                </a:r>
                <a:r>
                  <a:rPr lang="en-US" sz="1700" b="1" dirty="0" smtClean="0">
                    <a:latin typeface="Arial Narrow" pitchFamily="34" charset="0"/>
                  </a:rPr>
                  <a:t> contamination: 0.3% </a:t>
                </a:r>
                <a:endParaRPr lang="en-US" sz="1700" b="1" dirty="0">
                  <a:latin typeface="Arial Narrow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47800" y="1885890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3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181600" y="1905000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4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371600" y="5876092"/>
              <a:ext cx="2514600" cy="646331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 err="1" smtClean="0">
                  <a:latin typeface="Arial Narrow" pitchFamily="34" charset="0"/>
                </a:rPr>
                <a:t>pion</a:t>
              </a:r>
              <a:r>
                <a:rPr lang="en-US" sz="1700" b="1" dirty="0" smtClean="0">
                  <a:latin typeface="Arial Narrow" pitchFamily="34" charset="0"/>
                </a:rPr>
                <a:t> efficiency: 99.9%</a:t>
              </a:r>
            </a:p>
            <a:p>
              <a:pPr algn="ctr"/>
              <a:r>
                <a:rPr lang="en-US" sz="1700" b="1" dirty="0" err="1" smtClean="0">
                  <a:latin typeface="Arial Narrow" pitchFamily="34" charset="0"/>
                </a:rPr>
                <a:t>kaon</a:t>
              </a:r>
              <a:r>
                <a:rPr lang="en-US" sz="1700" b="1" dirty="0" smtClean="0">
                  <a:latin typeface="Arial Narrow" pitchFamily="34" charset="0"/>
                </a:rPr>
                <a:t> contamination: 0.2% </a:t>
              </a:r>
              <a:endParaRPr lang="en-US" sz="1700" b="1" dirty="0">
                <a:latin typeface="Arial Narrow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29200" y="5867400"/>
              <a:ext cx="2514600" cy="646331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 err="1" smtClean="0">
                  <a:latin typeface="Arial Narrow" pitchFamily="34" charset="0"/>
                </a:rPr>
                <a:t>pion</a:t>
              </a:r>
              <a:r>
                <a:rPr lang="en-US" sz="1700" b="1" dirty="0" smtClean="0">
                  <a:latin typeface="Arial Narrow" pitchFamily="34" charset="0"/>
                </a:rPr>
                <a:t> efficiency: 100%</a:t>
              </a:r>
            </a:p>
            <a:p>
              <a:pPr algn="ctr"/>
              <a:r>
                <a:rPr lang="en-US" sz="1700" b="1" dirty="0" err="1" smtClean="0">
                  <a:latin typeface="Arial Narrow" pitchFamily="34" charset="0"/>
                </a:rPr>
                <a:t>kaon</a:t>
              </a:r>
              <a:r>
                <a:rPr lang="en-US" sz="1700" b="1" dirty="0" smtClean="0">
                  <a:latin typeface="Arial Narrow" pitchFamily="34" charset="0"/>
                </a:rPr>
                <a:t> contamination: 0.2% </a:t>
              </a:r>
              <a:endParaRPr lang="en-US" sz="1700" b="1" dirty="0"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1600" y="386709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4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4000" y="386709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4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39166" y="0"/>
            <a:ext cx="76630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Arial Rounded MT Bold" pitchFamily="34" charset="0"/>
              </a:rPr>
              <a:t>Pion</a:t>
            </a:r>
            <a:r>
              <a:rPr lang="en-US" sz="3000" dirty="0" smtClean="0">
                <a:latin typeface="Arial Rounded MT Bold" pitchFamily="34" charset="0"/>
              </a:rPr>
              <a:t> Cherenkov: Projected Performance</a:t>
            </a:r>
            <a:endParaRPr lang="en-US" sz="3000" dirty="0">
              <a:latin typeface="Arial Rounded MT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1295400"/>
            <a:ext cx="2286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u="sng" dirty="0" smtClean="0">
                <a:latin typeface="Arial Rounded MT Bold" pitchFamily="34" charset="0"/>
              </a:rPr>
              <a:t>Hypothesis</a:t>
            </a:r>
            <a:r>
              <a:rPr lang="en-US" sz="1900" dirty="0" smtClean="0">
                <a:latin typeface="Arial Rounded MT Bold" pitchFamily="34" charset="0"/>
              </a:rPr>
              <a:t>:</a:t>
            </a:r>
          </a:p>
          <a:p>
            <a:endParaRPr lang="en-US" sz="1000" dirty="0" smtClean="0">
              <a:latin typeface="Arial Rounded MT Bold" pitchFamily="34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1900" dirty="0" err="1" smtClean="0">
                <a:latin typeface="Arial Rounded MT Bold" pitchFamily="34" charset="0"/>
                <a:sym typeface="Wingdings" pitchFamily="2" charset="2"/>
              </a:rPr>
              <a:t>kaon:pion</a:t>
            </a:r>
            <a:r>
              <a:rPr lang="en-US" sz="1900" dirty="0" smtClean="0">
                <a:latin typeface="Arial Rounded MT Bold" pitchFamily="34" charset="0"/>
                <a:sym typeface="Wingdings" pitchFamily="2" charset="2"/>
              </a:rPr>
              <a:t> = 1:10 </a:t>
            </a:r>
          </a:p>
          <a:p>
            <a:r>
              <a:rPr lang="en-US" sz="1900" dirty="0" smtClean="0">
                <a:latin typeface="Arial Rounded MT Bold" pitchFamily="34" charset="0"/>
                <a:sym typeface="Wingdings" pitchFamily="2" charset="2"/>
              </a:rPr>
              <a:t>(from proposal)</a:t>
            </a:r>
          </a:p>
          <a:p>
            <a:endParaRPr lang="en-US" sz="1900" dirty="0" smtClean="0">
              <a:latin typeface="Arial Rounded MT Bold" pitchFamily="34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latin typeface="Arial Rounded MT Bold" pitchFamily="34" charset="0"/>
                <a:sym typeface="Wingdings" pitchFamily="2" charset="2"/>
              </a:rPr>
              <a:t> PMT resolution: 1 </a:t>
            </a:r>
            <a:r>
              <a:rPr lang="en-US" sz="1900" dirty="0" err="1" smtClean="0">
                <a:latin typeface="Arial Rounded MT Bold" pitchFamily="34" charset="0"/>
                <a:sym typeface="Wingdings" pitchFamily="2" charset="2"/>
              </a:rPr>
              <a:t>p.e</a:t>
            </a:r>
            <a:r>
              <a:rPr lang="en-US" sz="1900" dirty="0" smtClean="0">
                <a:latin typeface="Arial Rounded MT Bold" pitchFamily="34" charset="0"/>
                <a:sym typeface="Wingdings" pitchFamily="2" charset="2"/>
              </a:rPr>
              <a:t>. (from measurements)</a:t>
            </a:r>
          </a:p>
          <a:p>
            <a:endParaRPr lang="en-US" sz="1900" dirty="0" smtClean="0">
              <a:latin typeface="Arial Rounded MT Bold" pitchFamily="34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latin typeface="Arial Rounded MT Bold" pitchFamily="34" charset="0"/>
                <a:sym typeface="Wingdings" pitchFamily="2" charset="2"/>
              </a:rPr>
              <a:t> no input from other PIDs</a:t>
            </a:r>
          </a:p>
          <a:p>
            <a:pPr>
              <a:buFont typeface="Arial" pitchFamily="34" charset="0"/>
              <a:buChar char="•"/>
            </a:pPr>
            <a:endParaRPr lang="en-US" sz="1900" dirty="0" smtClean="0">
              <a:latin typeface="Arial Rounded MT Bold" pitchFamily="34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1900" dirty="0" err="1" smtClean="0">
                <a:latin typeface="Arial Rounded MT Bold" pitchFamily="34" charset="0"/>
                <a:sym typeface="Wingdings" pitchFamily="2" charset="2"/>
              </a:rPr>
              <a:t>kaons</a:t>
            </a:r>
            <a:r>
              <a:rPr lang="en-US" sz="1900" dirty="0" smtClean="0">
                <a:latin typeface="Arial Rounded MT Bold" pitchFamily="34" charset="0"/>
                <a:sym typeface="Wingdings" pitchFamily="2" charset="2"/>
              </a:rPr>
              <a:t> give at most 1 </a:t>
            </a:r>
            <a:r>
              <a:rPr lang="en-US" sz="1900" dirty="0" err="1" smtClean="0">
                <a:latin typeface="Arial Rounded MT Bold" pitchFamily="34" charset="0"/>
                <a:sym typeface="Wingdings" pitchFamily="2" charset="2"/>
              </a:rPr>
              <a:t>p.e</a:t>
            </a:r>
            <a:r>
              <a:rPr lang="en-US" sz="1900" dirty="0" smtClean="0">
                <a:latin typeface="Arial Rounded MT Bold" pitchFamily="34" charset="0"/>
                <a:sym typeface="Wingdings" pitchFamily="2" charset="2"/>
              </a:rPr>
              <a:t>. below threshold</a:t>
            </a:r>
            <a:endParaRPr lang="en-US" sz="19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en-US" sz="2800" dirty="0" smtClean="0"/>
              <a:t>Mirrors: Quote from Composite Mirrors Applications</a:t>
            </a:r>
            <a:endParaRPr lang="en-US" sz="2800" dirty="0"/>
          </a:p>
        </p:txBody>
      </p:sp>
      <p:pic>
        <p:nvPicPr>
          <p:cNvPr id="6" name="Content Placeholder 5" descr="mirrors_quote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6325" r="14104" b="422"/>
          <a:stretch>
            <a:fillRect/>
          </a:stretch>
        </p:blipFill>
        <p:spPr>
          <a:xfrm>
            <a:off x="0" y="555870"/>
            <a:ext cx="9196506" cy="630212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022724"/>
          </a:xfrm>
        </p:spPr>
        <p:txBody>
          <a:bodyPr/>
          <a:lstStyle/>
          <a:p>
            <a:r>
              <a:rPr lang="en-US" sz="3200" dirty="0" smtClean="0"/>
              <a:t>Distributions of photons on the </a:t>
            </a:r>
            <a:r>
              <a:rPr lang="en-US" sz="3200" dirty="0" err="1" smtClean="0"/>
              <a:t>photodetector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4389755" cy="4343400"/>
          </a:xfrm>
        </p:spPr>
        <p:txBody>
          <a:bodyPr/>
          <a:lstStyle/>
          <a:p>
            <a:r>
              <a:rPr lang="en-US" dirty="0" smtClean="0"/>
              <a:t>Coincidence between quadrants was tried successfully in a test, however, the reduction  (a factor of 10) saturates due perhaps to cross talk between quadrants (to be checked)</a:t>
            </a:r>
          </a:p>
          <a:p>
            <a:r>
              <a:rPr lang="en-US" dirty="0" smtClean="0"/>
              <a:t>Distribution of photons lead to a possible coincidence scheme of independents </a:t>
            </a:r>
            <a:r>
              <a:rPr lang="en-US" dirty="0" err="1" smtClean="0"/>
              <a:t>maPMTs</a:t>
            </a:r>
            <a:r>
              <a:rPr lang="en-US" dirty="0" smtClean="0"/>
              <a:t> within one sector to reduce random background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5" descr="photons_distrib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535" b="1535"/>
          <a:stretch>
            <a:fillRect/>
          </a:stretch>
        </p:blipFill>
        <p:spPr>
          <a:xfrm>
            <a:off x="5303520" y="1130300"/>
            <a:ext cx="3840480" cy="353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762000"/>
          <a:ext cx="7620000" cy="3291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63750"/>
                <a:gridCol w="2986714"/>
                <a:gridCol w="2569536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SIDIS/PVDIS e</a:t>
                      </a:r>
                      <a:r>
                        <a:rPr lang="en-US" baseline="30000" dirty="0" smtClean="0"/>
                        <a:t>- </a:t>
                      </a:r>
                      <a:r>
                        <a:rPr lang="en-US" dirty="0" smtClean="0"/>
                        <a:t>Cherenkov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SIDIS </a:t>
                      </a:r>
                      <a:r>
                        <a:rPr lang="en-US" dirty="0" smtClean="0">
                          <a:latin typeface="Symbol" pitchFamily="18" charset="2"/>
                        </a:rPr>
                        <a:t>p </a:t>
                      </a:r>
                      <a:r>
                        <a:rPr lang="en-US" dirty="0" smtClean="0"/>
                        <a:t>Cherenkov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Mirrors/coating***</a:t>
                      </a:r>
                      <a:endParaRPr lang="en-US" dirty="0"/>
                    </a:p>
                  </a:txBody>
                  <a:tcPr>
                    <a:solidFill>
                      <a:srgbClr val="00F26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$277</a:t>
                      </a:r>
                      <a:r>
                        <a:rPr lang="en-US" baseline="0" dirty="0" smtClean="0"/>
                        <a:t> K </a:t>
                      </a:r>
                      <a:r>
                        <a:rPr lang="en-US" dirty="0" smtClean="0"/>
                        <a:t> x  2 = $554 K</a:t>
                      </a:r>
                      <a:endParaRPr lang="en-US" dirty="0"/>
                    </a:p>
                  </a:txBody>
                  <a:tcPr>
                    <a:solidFill>
                      <a:srgbClr val="00F26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$277</a:t>
                      </a:r>
                      <a:r>
                        <a:rPr lang="en-US" baseline="0" dirty="0" smtClean="0"/>
                        <a:t> K</a:t>
                      </a:r>
                      <a:endParaRPr lang="en-US" dirty="0"/>
                    </a:p>
                  </a:txBody>
                  <a:tcPr>
                    <a:solidFill>
                      <a:srgbClr val="00F26D">
                        <a:alpha val="20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PMTs*</a:t>
                      </a:r>
                      <a:endParaRPr lang="en-US" dirty="0"/>
                    </a:p>
                  </a:txBody>
                  <a:tcPr>
                    <a:solidFill>
                      <a:srgbClr val="00F26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$3,000 K x</a:t>
                      </a:r>
                      <a:r>
                        <a:rPr lang="en-US" baseline="0" dirty="0" smtClean="0"/>
                        <a:t> 124 = $372 K</a:t>
                      </a:r>
                      <a:endParaRPr lang="en-US" dirty="0"/>
                    </a:p>
                  </a:txBody>
                  <a:tcPr>
                    <a:solidFill>
                      <a:srgbClr val="00F26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$3,000 x 279 = $837 K </a:t>
                      </a:r>
                      <a:endParaRPr lang="en-US" dirty="0"/>
                    </a:p>
                  </a:txBody>
                  <a:tcPr>
                    <a:solidFill>
                      <a:srgbClr val="00F26D">
                        <a:alpha val="20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Cones**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$41 </a:t>
                      </a:r>
                      <a:r>
                        <a:rPr lang="en-US" baseline="0" dirty="0" smtClean="0"/>
                        <a:t>K x 2 = $82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$47 K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Gas system</a:t>
                      </a:r>
                      <a:endParaRPr lang="en-US" dirty="0"/>
                    </a:p>
                  </a:txBody>
                  <a:tcPr>
                    <a:solidFill>
                      <a:srgbClr val="00F26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F26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BFFDD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Tank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254000" y="3136900"/>
            <a:ext cx="7696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924800" y="2832100"/>
            <a:ext cx="8563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2.2 M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114800"/>
            <a:ext cx="777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* we assume PVDIS will reuse PMTs from SIDIS</a:t>
            </a:r>
          </a:p>
          <a:p>
            <a:endParaRPr lang="en-US" sz="2200" dirty="0" smtClean="0"/>
          </a:p>
          <a:p>
            <a:r>
              <a:rPr lang="en-US" sz="2200" dirty="0" smtClean="0"/>
              <a:t>** quote for straight cones for the electron </a:t>
            </a:r>
            <a:r>
              <a:rPr lang="en-US" sz="2200" dirty="0" err="1" smtClean="0"/>
              <a:t>Cherenkovs</a:t>
            </a:r>
            <a:r>
              <a:rPr lang="en-US" sz="2200" dirty="0" smtClean="0"/>
              <a:t> and for parabolic cones for the </a:t>
            </a:r>
            <a:r>
              <a:rPr lang="en-US" sz="2200" dirty="0" err="1" smtClean="0"/>
              <a:t>pion</a:t>
            </a:r>
            <a:r>
              <a:rPr lang="en-US" sz="2200" dirty="0" smtClean="0"/>
              <a:t> Cherenkov </a:t>
            </a:r>
          </a:p>
          <a:p>
            <a:endParaRPr lang="en-US" sz="2200" dirty="0" smtClean="0"/>
          </a:p>
          <a:p>
            <a:r>
              <a:rPr lang="en-US" sz="2200" dirty="0" smtClean="0"/>
              <a:t>*** quote from CMA for CFRP mirrors (coating included)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2752659" y="0"/>
            <a:ext cx="356499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Baskerville Old Face" pitchFamily="18" charset="0"/>
              </a:rPr>
              <a:t>Partial Cost Estimate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67124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458" y="774701"/>
            <a:ext cx="4282142" cy="55009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Presented a reference design for the electron and </a:t>
            </a:r>
            <a:r>
              <a:rPr lang="en-US" dirty="0" err="1" smtClean="0"/>
              <a:t>pion</a:t>
            </a:r>
            <a:r>
              <a:rPr lang="en-US" dirty="0" smtClean="0"/>
              <a:t> Cherenkov detectors of </a:t>
            </a:r>
            <a:r>
              <a:rPr lang="en-US" dirty="0" err="1" smtClean="0"/>
              <a:t>SoLID</a:t>
            </a:r>
            <a:endParaRPr lang="en-US" dirty="0" smtClean="0"/>
          </a:p>
          <a:p>
            <a:r>
              <a:rPr lang="en-US" dirty="0" smtClean="0"/>
              <a:t>Realistic simulations with good </a:t>
            </a:r>
            <a:r>
              <a:rPr lang="en-US" dirty="0" err="1" smtClean="0"/>
              <a:t>safete</a:t>
            </a:r>
            <a:r>
              <a:rPr lang="en-US" dirty="0" smtClean="0"/>
              <a:t> margins.  Projections of performance are sound given past experience.</a:t>
            </a:r>
          </a:p>
          <a:p>
            <a:r>
              <a:rPr lang="en-US" smtClean="0"/>
              <a:t>Transverse </a:t>
            </a:r>
            <a:r>
              <a:rPr lang="en-US" dirty="0" smtClean="0"/>
              <a:t>magnetic field effects can be mitigated with mu-metal shielding while the longitudinal ones are not an issue</a:t>
            </a:r>
          </a:p>
          <a:p>
            <a:r>
              <a:rPr lang="en-US" dirty="0" smtClean="0"/>
              <a:t>PMT option reference design offers many advantages:</a:t>
            </a:r>
          </a:p>
          <a:p>
            <a:pPr lvl="1"/>
            <a:r>
              <a:rPr lang="en-US" dirty="0" smtClean="0"/>
              <a:t>Proven technology</a:t>
            </a:r>
          </a:p>
          <a:p>
            <a:pPr lvl="1"/>
            <a:r>
              <a:rPr lang="en-US" dirty="0" smtClean="0"/>
              <a:t>Easy recovery due to multiplicity</a:t>
            </a:r>
          </a:p>
          <a:p>
            <a:pPr lvl="1"/>
            <a:r>
              <a:rPr lang="en-US" dirty="0" smtClean="0"/>
              <a:t>E&amp;M or other background mitigation possible using coincidences between </a:t>
            </a:r>
            <a:r>
              <a:rPr lang="en-US" dirty="0" err="1" smtClean="0"/>
              <a:t>maPMTs</a:t>
            </a:r>
            <a:r>
              <a:rPr lang="en-US" dirty="0" smtClean="0"/>
              <a:t> within a sector</a:t>
            </a:r>
          </a:p>
          <a:p>
            <a:pPr lvl="1"/>
            <a:r>
              <a:rPr lang="en-US" dirty="0" smtClean="0"/>
              <a:t>Long term maintenance of mirror reflective properties possible.</a:t>
            </a:r>
          </a:p>
          <a:p>
            <a:pPr lvl="1"/>
            <a:r>
              <a:rPr lang="en-US" dirty="0" smtClean="0"/>
              <a:t>No dramatic performance expected from gas impurities.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977900"/>
            <a:ext cx="384048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Still to be done:</a:t>
            </a:r>
          </a:p>
          <a:p>
            <a:pPr lvl="1"/>
            <a:r>
              <a:rPr lang="en-US" dirty="0" smtClean="0"/>
              <a:t>Define the electronics logic and readout. </a:t>
            </a:r>
          </a:p>
          <a:p>
            <a:pPr lvl="1"/>
            <a:r>
              <a:rPr lang="en-US" dirty="0" smtClean="0"/>
              <a:t>Build a prototype  of a 3x 3 photo-detector array including mu-metal shielding.</a:t>
            </a:r>
          </a:p>
          <a:p>
            <a:pPr lvl="1"/>
            <a:r>
              <a:rPr lang="en-US" dirty="0" smtClean="0"/>
              <a:t>Build a prototype of one sector with mirror mounts, photo-detector mounts etc..</a:t>
            </a:r>
          </a:p>
          <a:p>
            <a:pPr lvl="1"/>
            <a:r>
              <a:rPr lang="en-US" dirty="0" smtClean="0"/>
              <a:t>Design, build and test the optical alignment procedure</a:t>
            </a:r>
          </a:p>
          <a:p>
            <a:pPr lvl="1"/>
            <a:r>
              <a:rPr lang="en-US" dirty="0" smtClean="0"/>
              <a:t>Test the prototype at Idaho or Mainz in a high luminosity environment</a:t>
            </a:r>
          </a:p>
          <a:p>
            <a:pPr lvl="1"/>
            <a:r>
              <a:rPr lang="en-US" dirty="0" smtClean="0"/>
              <a:t>Specify the mechanical design of the </a:t>
            </a:r>
            <a:r>
              <a:rPr lang="en-US" dirty="0" err="1" smtClean="0"/>
              <a:t>pion</a:t>
            </a:r>
            <a:r>
              <a:rPr lang="en-US" dirty="0" smtClean="0"/>
              <a:t> Cherenkov pressure vessel</a:t>
            </a:r>
          </a:p>
          <a:p>
            <a:pPr lvl="1"/>
            <a:r>
              <a:rPr lang="en-US" dirty="0" smtClean="0"/>
              <a:t>Another option explored: LAPPD</a:t>
            </a:r>
          </a:p>
          <a:p>
            <a:pPr lvl="1">
              <a:buNone/>
            </a:pPr>
            <a:r>
              <a:rPr lang="en-US" dirty="0" smtClean="0">
                <a:hlinkClick r:id="rId2"/>
              </a:rPr>
              <a:t>https://lappdtrac.uchicago.edu/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22962"/>
          </a:xfrm>
        </p:spPr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43000"/>
            <a:ext cx="8042276" cy="4343400"/>
          </a:xfrm>
        </p:spPr>
        <p:txBody>
          <a:bodyPr/>
          <a:lstStyle/>
          <a:p>
            <a:r>
              <a:rPr lang="en-US" sz="2400" dirty="0" smtClean="0"/>
              <a:t>Optics simulation using GEANT4</a:t>
            </a:r>
          </a:p>
          <a:p>
            <a:pPr lvl="1"/>
            <a:r>
              <a:rPr lang="en-US" sz="2000" dirty="0" smtClean="0"/>
              <a:t>Present simulations uses BABAR magnet but CLEO magnet simulations are underway</a:t>
            </a:r>
          </a:p>
          <a:p>
            <a:pPr lvl="1"/>
            <a:r>
              <a:rPr lang="en-US" sz="2000" dirty="0" smtClean="0"/>
              <a:t>Target length and beam raster effects included in optics optimization</a:t>
            </a:r>
          </a:p>
          <a:p>
            <a:pPr lvl="1"/>
            <a:r>
              <a:rPr lang="en-US" sz="2000" dirty="0" smtClean="0"/>
              <a:t>Gas transparency + mirror reflectivity + cone reflectivity + photocathode response + UV glass transparency  included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21" y="107576"/>
            <a:ext cx="8879541" cy="71792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 smtClean="0"/>
              <a:t>R</a:t>
            </a:r>
            <a:r>
              <a:rPr lang="en-US" sz="3200" dirty="0" smtClean="0"/>
              <a:t>eference Design: </a:t>
            </a:r>
            <a:r>
              <a:rPr lang="en-US" sz="3200" dirty="0" smtClean="0">
                <a:solidFill>
                  <a:srgbClr val="FFFF00"/>
                </a:solidFill>
              </a:rPr>
              <a:t>PVDIS electron </a:t>
            </a:r>
            <a:r>
              <a:rPr lang="en-US" sz="3200" dirty="0" smtClean="0"/>
              <a:t>Cherenkov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458" y="825501"/>
            <a:ext cx="4371042" cy="5815292"/>
          </a:xfrm>
        </p:spPr>
        <p:txBody>
          <a:bodyPr>
            <a:normAutofit lnSpcReduction="10000"/>
          </a:bodyPr>
          <a:lstStyle/>
          <a:p>
            <a:r>
              <a:rPr lang="en-US" sz="1700" dirty="0" smtClean="0">
                <a:solidFill>
                  <a:srgbClr val="000000"/>
                </a:solidFill>
              </a:rPr>
              <a:t>Radiator: C</a:t>
            </a:r>
            <a:r>
              <a:rPr lang="en-US" sz="1700" baseline="-25000" dirty="0" smtClean="0">
                <a:solidFill>
                  <a:srgbClr val="000000"/>
                </a:solidFill>
              </a:rPr>
              <a:t>4</a:t>
            </a:r>
            <a:r>
              <a:rPr lang="en-US" sz="1700" dirty="0" smtClean="0">
                <a:solidFill>
                  <a:srgbClr val="000000"/>
                </a:solidFill>
              </a:rPr>
              <a:t>F</a:t>
            </a:r>
            <a:r>
              <a:rPr lang="en-US" sz="1700" baseline="-25000" dirty="0" smtClean="0">
                <a:solidFill>
                  <a:srgbClr val="000000"/>
                </a:solidFill>
              </a:rPr>
              <a:t>8</a:t>
            </a:r>
            <a:r>
              <a:rPr lang="en-US" sz="1700" dirty="0" smtClean="0">
                <a:solidFill>
                  <a:srgbClr val="000000"/>
                </a:solidFill>
              </a:rPr>
              <a:t>O/N</a:t>
            </a:r>
            <a:r>
              <a:rPr lang="en-US" sz="1700" baseline="-25000" dirty="0" smtClean="0">
                <a:solidFill>
                  <a:srgbClr val="000000"/>
                </a:solidFill>
              </a:rPr>
              <a:t>2 </a:t>
            </a:r>
            <a:r>
              <a:rPr lang="en-US" sz="1700" dirty="0" smtClean="0">
                <a:solidFill>
                  <a:srgbClr val="000000"/>
                </a:solidFill>
              </a:rPr>
              <a:t>mix</a:t>
            </a:r>
          </a:p>
          <a:p>
            <a:r>
              <a:rPr lang="en-US" sz="1700" dirty="0" smtClean="0">
                <a:solidFill>
                  <a:srgbClr val="000000"/>
                </a:solidFill>
              </a:rPr>
              <a:t>Length: ~ 1 </a:t>
            </a:r>
            <a:r>
              <a:rPr lang="en-US" sz="1700" dirty="0" err="1" smtClean="0">
                <a:solidFill>
                  <a:srgbClr val="000000"/>
                </a:solidFill>
              </a:rPr>
              <a:t>m</a:t>
            </a:r>
            <a:endParaRPr lang="en-US" sz="1700" dirty="0" smtClean="0">
              <a:solidFill>
                <a:srgbClr val="000000"/>
              </a:solidFill>
            </a:endParaRPr>
          </a:p>
          <a:p>
            <a:r>
              <a:rPr lang="en-US" sz="1700" dirty="0" smtClean="0">
                <a:solidFill>
                  <a:srgbClr val="000000"/>
                </a:solidFill>
              </a:rPr>
              <a:t>Useful momentum range: 2-4 </a:t>
            </a:r>
            <a:r>
              <a:rPr lang="en-US" sz="1700" dirty="0" err="1" smtClean="0">
                <a:solidFill>
                  <a:srgbClr val="000000"/>
                </a:solidFill>
              </a:rPr>
              <a:t>GeV</a:t>
            </a:r>
            <a:endParaRPr lang="en-US" sz="1700" dirty="0" smtClean="0">
              <a:solidFill>
                <a:srgbClr val="000000"/>
              </a:solidFill>
            </a:endParaRPr>
          </a:p>
          <a:p>
            <a:r>
              <a:rPr lang="en-US" sz="1700" dirty="0" err="1" smtClean="0">
                <a:solidFill>
                  <a:srgbClr val="000000"/>
                </a:solidFill>
              </a:rPr>
              <a:t>Pion</a:t>
            </a:r>
            <a:r>
              <a:rPr lang="en-US" sz="1700" dirty="0" smtClean="0">
                <a:solidFill>
                  <a:srgbClr val="000000"/>
                </a:solidFill>
              </a:rPr>
              <a:t> rejection goal ~ 100</a:t>
            </a:r>
          </a:p>
          <a:p>
            <a:r>
              <a:rPr lang="en-US" sz="1700" dirty="0" err="1" smtClean="0">
                <a:solidFill>
                  <a:srgbClr val="000000"/>
                </a:solidFill>
              </a:rPr>
              <a:t>Photodetectors</a:t>
            </a:r>
            <a:r>
              <a:rPr lang="en-US" sz="1700" dirty="0" smtClean="0">
                <a:solidFill>
                  <a:srgbClr val="000000"/>
                </a:solidFill>
              </a:rPr>
              <a:t>: Hamamatsu </a:t>
            </a:r>
            <a:r>
              <a:rPr lang="en-US" sz="1600" dirty="0" smtClean="0">
                <a:solidFill>
                  <a:srgbClr val="000000"/>
                </a:solidFill>
              </a:rPr>
              <a:t>H8500C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maPMTs</a:t>
            </a:r>
            <a:r>
              <a:rPr lang="en-US" sz="1700" dirty="0" smtClean="0">
                <a:solidFill>
                  <a:srgbClr val="000000"/>
                </a:solidFill>
              </a:rPr>
              <a:t> (2”x2” size) tiled in 3x3  per sector </a:t>
            </a:r>
          </a:p>
          <a:p>
            <a:r>
              <a:rPr lang="en-US" sz="1700" dirty="0" err="1" smtClean="0">
                <a:solidFill>
                  <a:srgbClr val="000000"/>
                </a:solidFill>
              </a:rPr>
              <a:t>maPMTs</a:t>
            </a:r>
            <a:r>
              <a:rPr lang="en-US" sz="1700" dirty="0" smtClean="0">
                <a:solidFill>
                  <a:srgbClr val="000000"/>
                </a:solidFill>
              </a:rPr>
              <a:t> array shielded with a mu-metal cone that is reflective.</a:t>
            </a:r>
          </a:p>
          <a:p>
            <a:r>
              <a:rPr lang="en-US" sz="1700" dirty="0" smtClean="0">
                <a:solidFill>
                  <a:srgbClr val="000000"/>
                </a:solidFill>
              </a:rPr>
              <a:t> Mirrors: spherical in 2 parts, inner and outer. Material: CFRP (70% Carbon fiber, 30% resin bond). Al_MgF</a:t>
            </a:r>
            <a:r>
              <a:rPr lang="en-US" sz="1700" baseline="-25000" dirty="0" smtClean="0">
                <a:solidFill>
                  <a:srgbClr val="000000"/>
                </a:solidFill>
              </a:rPr>
              <a:t>2</a:t>
            </a:r>
            <a:r>
              <a:rPr lang="en-US" sz="1700" dirty="0" smtClean="0">
                <a:solidFill>
                  <a:srgbClr val="000000"/>
                </a:solidFill>
              </a:rPr>
              <a:t> reflective coating: &gt; 85% for wavelengths greater than 200 nm </a:t>
            </a:r>
            <a:endParaRPr lang="en-US" sz="1700" baseline="-25000" dirty="0" smtClean="0">
              <a:solidFill>
                <a:srgbClr val="000000"/>
              </a:solidFill>
            </a:endParaRPr>
          </a:p>
          <a:p>
            <a:endParaRPr lang="en-US" sz="1700" dirty="0" smtClean="0">
              <a:solidFill>
                <a:srgbClr val="000000"/>
              </a:solidFill>
            </a:endParaRPr>
          </a:p>
          <a:p>
            <a:pPr lvl="1"/>
            <a:r>
              <a:rPr lang="en-US" sz="1500" dirty="0" smtClean="0">
                <a:solidFill>
                  <a:srgbClr val="000000"/>
                </a:solidFill>
              </a:rPr>
              <a:t>Inner: L = 75.6 cm, R= 268.7 cm</a:t>
            </a:r>
          </a:p>
          <a:p>
            <a:pPr lvl="1"/>
            <a:r>
              <a:rPr lang="en-US" sz="1500" dirty="0" smtClean="0">
                <a:solidFill>
                  <a:srgbClr val="000000"/>
                </a:solidFill>
              </a:rPr>
              <a:t>Outer: L =78.6 cm, R= 178.4 cm</a:t>
            </a:r>
            <a:endParaRPr lang="en-US" sz="1500" dirty="0">
              <a:solidFill>
                <a:srgbClr val="000000"/>
              </a:solidFill>
            </a:endParaRPr>
          </a:p>
        </p:txBody>
      </p:sp>
      <p:pic>
        <p:nvPicPr>
          <p:cNvPr id="8" name="Content Placeholder 7" descr="fig_pmt_3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21" b="-847"/>
          <a:stretch>
            <a:fillRect/>
          </a:stretch>
        </p:blipFill>
        <p:spPr>
          <a:xfrm>
            <a:off x="5105399" y="825500"/>
            <a:ext cx="3840163" cy="3022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pic>
        <p:nvPicPr>
          <p:cNvPr id="11" name="Picture 10" descr="PMToption_3x3.png"/>
          <p:cNvPicPr>
            <a:picLocks noChangeAspect="1"/>
          </p:cNvPicPr>
          <p:nvPr/>
        </p:nvPicPr>
        <p:blipFill>
          <a:blip r:embed="rId3"/>
          <a:srcRect t="4998" r="12030" b="8886"/>
          <a:stretch>
            <a:fillRect/>
          </a:stretch>
        </p:blipFill>
        <p:spPr>
          <a:xfrm>
            <a:off x="7048533" y="3225800"/>
            <a:ext cx="2095467" cy="363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4899" y="5906336"/>
            <a:ext cx="19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Mirrors support</a:t>
            </a:r>
            <a:endParaRPr lang="en-US" b="1" dirty="0">
              <a:solidFill>
                <a:srgbClr val="00009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248400" y="5156200"/>
            <a:ext cx="990600" cy="6477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248400" y="5397500"/>
            <a:ext cx="1765300" cy="4064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52824"/>
          </a:xfrm>
        </p:spPr>
        <p:txBody>
          <a:bodyPr/>
          <a:lstStyle/>
          <a:p>
            <a:r>
              <a:rPr lang="en-US" sz="2800" dirty="0" smtClean="0"/>
              <a:t>Projected performance with safety margin 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Dry Run Review, Newport News,  June 2012 </a:t>
            </a:r>
            <a:endParaRPr lang="en-US" dirty="0"/>
          </a:p>
        </p:txBody>
      </p:sp>
      <p:pic>
        <p:nvPicPr>
          <p:cNvPr id="7" name="Picture 6" descr="Npe_C4F8O_N2_SC_PMT6x6.png"/>
          <p:cNvPicPr>
            <a:picLocks noChangeAspect="1"/>
          </p:cNvPicPr>
          <p:nvPr/>
        </p:nvPicPr>
        <p:blipFill>
          <a:blip r:embed="rId2"/>
          <a:srcRect t="2878" r="3194"/>
          <a:stretch>
            <a:fillRect/>
          </a:stretch>
        </p:blipFill>
        <p:spPr>
          <a:xfrm>
            <a:off x="292100" y="660400"/>
            <a:ext cx="8851900" cy="5732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6872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sz="3200" dirty="0" err="1" smtClean="0"/>
              <a:t>Pion</a:t>
            </a:r>
            <a:r>
              <a:rPr lang="en-US" sz="3200" dirty="0" smtClean="0"/>
              <a:t> background</a:t>
            </a:r>
            <a:endParaRPr lang="en-US" sz="3200" dirty="0"/>
          </a:p>
        </p:txBody>
      </p:sp>
      <p:pic>
        <p:nvPicPr>
          <p:cNvPr id="6" name="Content Placeholder 5" descr="Pieratio_lh2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156" b="-230"/>
          <a:stretch>
            <a:fillRect/>
          </a:stretch>
        </p:blipFill>
        <p:spPr>
          <a:xfrm>
            <a:off x="4893970" y="771873"/>
            <a:ext cx="4250030" cy="297951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458" y="2927866"/>
            <a:ext cx="4307542" cy="145946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Goal is to keep the </a:t>
            </a:r>
            <a:r>
              <a:rPr lang="en-US" sz="1800" dirty="0" err="1" smtClean="0"/>
              <a:t>pion</a:t>
            </a:r>
            <a:r>
              <a:rPr lang="en-US" sz="1800" dirty="0" smtClean="0"/>
              <a:t> contamination less than 1% when combining the Cherenkov counter and the calorimeter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41144" y="1892300"/>
            <a:ext cx="877163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PVDIS</a:t>
            </a:r>
            <a:endParaRPr lang="en-US" dirty="0"/>
          </a:p>
        </p:txBody>
      </p:sp>
      <p:pic>
        <p:nvPicPr>
          <p:cNvPr id="8" name="Picture 7" descr="Pie_sid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266" y="3905003"/>
            <a:ext cx="4034130" cy="27357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1144" y="5466834"/>
            <a:ext cx="80040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SIDIS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58" y="107576"/>
            <a:ext cx="8612841" cy="667124"/>
          </a:xfrm>
        </p:spPr>
        <p:txBody>
          <a:bodyPr/>
          <a:lstStyle/>
          <a:p>
            <a:r>
              <a:rPr lang="en-US" sz="3200" dirty="0" smtClean="0"/>
              <a:t>Performance: PVDIS Cherenkov (continued)</a:t>
            </a:r>
            <a:endParaRPr lang="en-US" sz="3200" dirty="0"/>
          </a:p>
        </p:txBody>
      </p:sp>
      <p:pic>
        <p:nvPicPr>
          <p:cNvPr id="6" name="Content Placeholder 5" descr="Npe_eVpi_3.6GeV_C4F8O_N2_SC_PMT6x6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58" r="7490" b="258"/>
          <a:stretch>
            <a:fillRect/>
          </a:stretch>
        </p:blipFill>
        <p:spPr>
          <a:xfrm>
            <a:off x="264459" y="1027752"/>
            <a:ext cx="3837642" cy="2798495"/>
          </a:xfrm>
        </p:spPr>
      </p:pic>
      <p:pic>
        <p:nvPicPr>
          <p:cNvPr id="7" name="Content Placeholder 6" descr="Npe_eVpi_4.0GeV_C4F8O_N2_SC_PMT6x6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30" b="746"/>
          <a:stretch>
            <a:fillRect/>
          </a:stretch>
        </p:blipFill>
        <p:spPr>
          <a:xfrm>
            <a:off x="4262355" y="3684868"/>
            <a:ext cx="4703702" cy="317313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pic>
        <p:nvPicPr>
          <p:cNvPr id="8" name="Picture 7" descr="Npe_eVpi_3.2GeV_C4F8O_N2_SC_PMT6x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355" y="774700"/>
            <a:ext cx="4614944" cy="31296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585731"/>
            <a:ext cx="4173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photo-detector per sector is tiled in a 3x3  </a:t>
            </a:r>
            <a:r>
              <a:rPr lang="en-US" dirty="0" err="1" smtClean="0"/>
              <a:t>maPMTs</a:t>
            </a:r>
            <a:r>
              <a:rPr lang="en-US" dirty="0" smtClean="0"/>
              <a:t> configuration, a compromise of cost and efficiency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pic>
        <p:nvPicPr>
          <p:cNvPr id="11" name="Content Placeholder 10" descr="CherRejection_2.8GeV_28deg_10c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569" r="7440" b="59"/>
          <a:stretch>
            <a:fillRect/>
          </a:stretch>
        </p:blipFill>
        <p:spPr>
          <a:xfrm>
            <a:off x="0" y="583454"/>
            <a:ext cx="4263584" cy="32019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58" y="17630"/>
            <a:ext cx="8416924" cy="538580"/>
          </a:xfrm>
        </p:spPr>
        <p:txBody>
          <a:bodyPr/>
          <a:lstStyle/>
          <a:p>
            <a:r>
              <a:rPr lang="en-US" sz="3200" dirty="0" smtClean="0"/>
              <a:t>Projected Performance</a:t>
            </a:r>
            <a:endParaRPr lang="en-US" sz="3200" dirty="0"/>
          </a:p>
        </p:txBody>
      </p:sp>
      <p:pic>
        <p:nvPicPr>
          <p:cNvPr id="12" name="Picture 11" descr="CherRejection_2GeV_22deg_10cm.png"/>
          <p:cNvPicPr>
            <a:picLocks noChangeAspect="1"/>
          </p:cNvPicPr>
          <p:nvPr/>
        </p:nvPicPr>
        <p:blipFill>
          <a:blip r:embed="rId3"/>
          <a:srcRect r="7609"/>
          <a:stretch>
            <a:fillRect/>
          </a:stretch>
        </p:blipFill>
        <p:spPr>
          <a:xfrm>
            <a:off x="4495323" y="712784"/>
            <a:ext cx="4186059" cy="3072608"/>
          </a:xfrm>
          <a:prstGeom prst="rect">
            <a:avLst/>
          </a:prstGeom>
        </p:spPr>
      </p:pic>
      <p:pic>
        <p:nvPicPr>
          <p:cNvPr id="14" name="Content Placeholder 13" descr="CherRejection_4GeV_22deg_30cm.pn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4010" t="-1022" r="7028" b="1050"/>
          <a:stretch>
            <a:fillRect/>
          </a:stretch>
        </p:blipFill>
        <p:spPr>
          <a:xfrm>
            <a:off x="4495323" y="3475610"/>
            <a:ext cx="4153339" cy="31651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4652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Hamamatsu H8500C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reply_to_tac_c12-11-108_cherenkov_Page_13_Image_00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8441" b="-8441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Dry Run Review, Newport News,  June 2012 </a:t>
            </a:r>
            <a:endParaRPr lang="en-US"/>
          </a:p>
        </p:txBody>
      </p:sp>
      <p:pic>
        <p:nvPicPr>
          <p:cNvPr id="9" name="Content Placeholder 8" descr="CIPANP2012_MALACE_Page_06_Image_0002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6552" b="-6552"/>
          <a:stretch>
            <a:fillRect/>
          </a:stretch>
        </p:blipFill>
        <p:spPr>
          <a:xfrm>
            <a:off x="549275" y="1828799"/>
            <a:ext cx="3638350" cy="411480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1624</TotalTime>
  <Words>1335</Words>
  <Application>Microsoft Office PowerPoint</Application>
  <PresentationFormat>On-screen Show (4:3)</PresentationFormat>
  <Paragraphs>184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Breeze</vt:lpstr>
      <vt:lpstr>Cherenkov Counters for SoLID</vt:lpstr>
      <vt:lpstr>PVDIS versus SIDIS Configurations</vt:lpstr>
      <vt:lpstr>Simulations</vt:lpstr>
      <vt:lpstr>Reference Design: PVDIS electron Cherenkov</vt:lpstr>
      <vt:lpstr>Projected performance with safety margin </vt:lpstr>
      <vt:lpstr>Pion background</vt:lpstr>
      <vt:lpstr>Performance: PVDIS Cherenkov (continued)</vt:lpstr>
      <vt:lpstr>Projected Performance</vt:lpstr>
      <vt:lpstr>Hamamatsu H8500C</vt:lpstr>
      <vt:lpstr>H8500C maPMTs performance in magnetic field</vt:lpstr>
      <vt:lpstr>maPMT performance (continued)</vt:lpstr>
      <vt:lpstr>Slide 12</vt:lpstr>
      <vt:lpstr>Shielding of the photo-detectors in a sector</vt:lpstr>
      <vt:lpstr>Reference design: SIDIS electron Cherenkov</vt:lpstr>
      <vt:lpstr>Projected Performance of SIDIS Electron Cherenkov</vt:lpstr>
      <vt:lpstr>Projected performance</vt:lpstr>
      <vt:lpstr>SIDIS Pion Cherenkov counter </vt:lpstr>
      <vt:lpstr>Light collection efficiency of Pion Cherenkovs</vt:lpstr>
      <vt:lpstr>Projected performance of the SIDIS Pion Cherenkov</vt:lpstr>
      <vt:lpstr>Slide 20</vt:lpstr>
      <vt:lpstr>Mirrors: Quote from Composite Mirrors Applications</vt:lpstr>
      <vt:lpstr>Distributions of photons on the photodetector</vt:lpstr>
      <vt:lpstr>Slide 23</vt:lpstr>
      <vt:lpstr>Summary</vt:lpstr>
    </vt:vector>
  </TitlesOfParts>
  <Company>Temple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Zein-Eddine Meziani</dc:creator>
  <cp:lastModifiedBy>zhao</cp:lastModifiedBy>
  <cp:revision>49</cp:revision>
  <dcterms:created xsi:type="dcterms:W3CDTF">2012-06-14T00:21:34Z</dcterms:created>
  <dcterms:modified xsi:type="dcterms:W3CDTF">2012-06-14T13:02:51Z</dcterms:modified>
</cp:coreProperties>
</file>