
<file path=[Content_Types].xml><?xml version="1.0" encoding="utf-8"?>
<Types xmlns="http://schemas.openxmlformats.org/package/2006/content-types">
  <Override PartName="/ppt/slideMasters/slideMaster4.xml" ContentType="application/vnd.openxmlformats-officedocument.presentationml.slideMaster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2.xml" ContentType="application/vnd.openxmlformats-officedocument.theme+xml"/>
  <Override PartName="/ppt/theme/theme4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3.xml" ContentType="application/vnd.openxmlformats-officedocument.presentationml.slideMaster+xml"/>
  <Override PartName="/ppt/theme/theme6.xml" ContentType="application/vnd.openxmlformats-officedocument.them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Masters/slideMaster5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Override PartName="/ppt/theme/theme5.xml" ContentType="application/vnd.openxmlformats-officedocument.theme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Default Extension="rels" ContentType="application/vnd.openxmlformats-package.relationships+xml"/>
  <Override PartName="/ppt/theme/theme7.xml" ContentType="application/vnd.openxmlformats-officedocument.them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  <Override PartName="/ppt/slides/slide1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60" r:id="rId2"/>
    <p:sldMasterId id="2147483663" r:id="rId3"/>
    <p:sldMasterId id="2147483885" r:id="rId4"/>
    <p:sldMasterId id="2147483913" r:id="rId5"/>
    <p:sldMasterId id="2147483915" r:id="rId6"/>
  </p:sldMasterIdLst>
  <p:notesMasterIdLst>
    <p:notesMasterId r:id="rId28"/>
  </p:notesMasterIdLst>
  <p:sldIdLst>
    <p:sldId id="266" r:id="rId7"/>
    <p:sldId id="330" r:id="rId8"/>
    <p:sldId id="331" r:id="rId9"/>
    <p:sldId id="327" r:id="rId10"/>
    <p:sldId id="328" r:id="rId11"/>
    <p:sldId id="329" r:id="rId12"/>
    <p:sldId id="304" r:id="rId13"/>
    <p:sldId id="300" r:id="rId14"/>
    <p:sldId id="301" r:id="rId15"/>
    <p:sldId id="302" r:id="rId16"/>
    <p:sldId id="271" r:id="rId17"/>
    <p:sldId id="320" r:id="rId18"/>
    <p:sldId id="321" r:id="rId19"/>
    <p:sldId id="323" r:id="rId20"/>
    <p:sldId id="324" r:id="rId21"/>
    <p:sldId id="325" r:id="rId22"/>
    <p:sldId id="326" r:id="rId23"/>
    <p:sldId id="313" r:id="rId24"/>
    <p:sldId id="332" r:id="rId25"/>
    <p:sldId id="259" r:id="rId26"/>
    <p:sldId id="333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rgbClr val="FF0000"/>
    </p:penClr>
  </p:showPr>
  <p:clrMru>
    <a:srgbClr val="000052"/>
    <a:srgbClr val="0F0D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2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viewProps" Target="viewProps.xml"/><Relationship Id="rId7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0" Type="http://schemas.openxmlformats.org/officeDocument/2006/relationships/slide" Target="slides/slide4.xml"/><Relationship Id="rId32" Type="http://schemas.openxmlformats.org/officeDocument/2006/relationships/theme" Target="theme/them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9" Type="http://schemas.openxmlformats.org/officeDocument/2006/relationships/slide" Target="slides/slide3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7" Type="http://schemas.openxmlformats.org/officeDocument/2006/relationships/slide" Target="slides/slide21.xml"/><Relationship Id="rId14" Type="http://schemas.openxmlformats.org/officeDocument/2006/relationships/slide" Target="slides/slide8.xml"/><Relationship Id="rId23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28" Type="http://schemas.openxmlformats.org/officeDocument/2006/relationships/notesMaster" Target="notesMasters/notesMaster1.xml"/><Relationship Id="rId26" Type="http://schemas.openxmlformats.org/officeDocument/2006/relationships/slide" Target="slides/slide20.xml"/><Relationship Id="rId30" Type="http://schemas.openxmlformats.org/officeDocument/2006/relationships/presProps" Target="presProps.xml"/><Relationship Id="rId11" Type="http://schemas.openxmlformats.org/officeDocument/2006/relationships/slide" Target="slides/slide5.xml"/><Relationship Id="rId29" Type="http://schemas.openxmlformats.org/officeDocument/2006/relationships/printerSettings" Target="printerSettings/printerSettings1.bin"/><Relationship Id="rId6" Type="http://schemas.openxmlformats.org/officeDocument/2006/relationships/slideMaster" Target="slideMasters/slideMaster6.xml"/><Relationship Id="rId16" Type="http://schemas.openxmlformats.org/officeDocument/2006/relationships/slide" Target="slides/slide10.xml"/><Relationship Id="rId3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1BE02AE7-59C9-C646-8E19-5F0FF5A15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AD143-8BF8-8B47-A004-1EAC7AD8FC79}" type="slidenum">
              <a:rPr lang="en-US" smtClean="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10</a:t>
            </a:fld>
            <a:endParaRPr lang="en-US" smtClean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6D1873-B3EA-9443-A04F-171D5AFBAF2E}" type="slidenum">
              <a:rPr lang="en-US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20</a:t>
            </a:fld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D927C-CA40-254E-88A4-187CB6CCA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5C886-BE86-084A-B2CA-C3145600B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8E1F-5C6E-7444-8FEA-54B983D4B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200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8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1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59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900" dirty="0">
                  <a:solidFill>
                    <a:srgbClr val="FFFFFF"/>
                  </a:solidFill>
                  <a:latin typeface="Times New Roman" pitchFamily="-108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900" dirty="0">
                  <a:solidFill>
                    <a:srgbClr val="FFFFFF"/>
                  </a:solidFill>
                  <a:latin typeface="Times New Roman" pitchFamily="-10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4922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922" y="1600013"/>
            <a:ext cx="8229600" cy="1828992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922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Font typeface="Wingdings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26EB4-012D-5145-B455-9D07D9A5E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r>
              <a:rPr lang="en-US"/>
              <a:t>1/27/2009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r>
              <a:rPr lang="en-US"/>
              <a:t>PR-12-09-12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1443CEE-5241-F040-A3D4-37838F045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-107" charset="0"/>
              </a:defRPr>
            </a:lvl1pPr>
          </a:lstStyle>
          <a:p>
            <a:pPr>
              <a:defRPr/>
            </a:pPr>
            <a:fld id="{5E2BAED7-B07C-8D45-9A4E-FB615CD2C654}" type="datetime1">
              <a:rPr lang="en-US"/>
              <a:pPr>
                <a:defRPr/>
              </a:pPr>
              <a:t>6/9/12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-107" charset="0"/>
              </a:defRPr>
            </a:lvl1pPr>
          </a:lstStyle>
          <a:p>
            <a:pPr>
              <a:defRPr/>
            </a:pPr>
            <a:fld id="{4C1E732B-D71E-204E-94E5-5EFD0484C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r>
              <a:rPr lang="en-US"/>
              <a:t>25/05/2010 RD51 Collaboration Meeting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Cisbani-Musico-Minutoli / Status JLab Electronics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E86970-A8FA-774C-9FDF-2F2AF76BAE18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-107" charset="0"/>
              </a:defRPr>
            </a:lvl1pPr>
          </a:lstStyle>
          <a:p>
            <a:pPr>
              <a:defRPr/>
            </a:pPr>
            <a:r>
              <a:rPr lang="en-US" smtClean="0"/>
              <a:t>PAVI 11 - 07 September  2011 - Rome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Arial" pitchFamily="-107" charset="0"/>
              </a:defRPr>
            </a:lvl1pPr>
          </a:lstStyle>
          <a:p>
            <a:pPr>
              <a:defRPr/>
            </a:pPr>
            <a:r>
              <a:rPr lang="en-US" smtClean="0"/>
              <a:t>E. Cisbani  –  Tracking System Based on GEM chambers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-107" charset="0"/>
              </a:defRPr>
            </a:lvl1pPr>
          </a:lstStyle>
          <a:p>
            <a:pPr>
              <a:defRPr/>
            </a:pPr>
            <a:fld id="{4C1E732B-D71E-204E-94E5-5EFD0484C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921470" y="1113769"/>
            <a:ext cx="2339984" cy="176716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smtClean="0">
                <a:solidFill>
                  <a:prstClr val="white"/>
                </a:solidFill>
              </a:rPr>
              <a:t>PAVI 11 - 07 September  2011 - Rome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7262379" y="4184328"/>
            <a:ext cx="3658164" cy="165656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 smtClean="0">
                <a:solidFill>
                  <a:prstClr val="white"/>
                </a:solidFill>
              </a:rPr>
              <a:t>E. Cisbani  –  Tracking System Based on GEM chambers</a:t>
            </a:r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478832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921470" y="1113769"/>
            <a:ext cx="2339984" cy="176716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smtClean="0">
                <a:solidFill>
                  <a:prstClr val="white"/>
                </a:solidFill>
              </a:rPr>
              <a:t>PAVI 11 - 07 September  2011 - Rome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7262379" y="4184328"/>
            <a:ext cx="3658164" cy="165656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 smtClean="0">
                <a:solidFill>
                  <a:prstClr val="white"/>
                </a:solidFill>
              </a:rPr>
              <a:t>E. Cisbani  –  Tracking System Based on GEM chambers</a:t>
            </a:r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28541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628C6-28A2-6040-B529-4F8407689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699A5-E736-5641-80B3-71DCD0168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17677-7124-8348-A123-85E36D3C9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BC150-CD1B-314E-B317-74AB3048A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2AC18-EE70-DE4A-8E9B-A8F07C07C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91BD9-1EB2-F545-BFA3-51730A9C8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C4892-707E-DD42-B366-9135FA289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4299E-8159-AC4D-8C99-6A0884A1D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Relationship Id="rId5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3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3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7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7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E85D1B75-22F4-F64A-87AA-100F1E34A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34816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6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6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059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4816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061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2062" name="Freeform 9"/>
            <p:cNvSpPr>
              <a:spLocks/>
            </p:cNvSpPr>
            <p:nvPr/>
          </p:nvSpPr>
          <p:spPr bwMode="hidden">
            <a:xfrm>
              <a:off x="3619" y="3815"/>
              <a:ext cx="2139" cy="200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4817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064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4817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066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4817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068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4817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7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78" name="Freeform 18"/>
            <p:cNvSpPr>
              <a:spLocks/>
            </p:cNvSpPr>
            <p:nvPr/>
          </p:nvSpPr>
          <p:spPr bwMode="hidden">
            <a:xfrm>
              <a:off x="5435" y="2702"/>
              <a:ext cx="323" cy="298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072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4818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074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4818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8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8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078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4818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8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081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4818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083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4819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9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9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9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95" name="Freeform 35"/>
            <p:cNvSpPr>
              <a:spLocks/>
            </p:cNvSpPr>
            <p:nvPr/>
          </p:nvSpPr>
          <p:spPr bwMode="hidden">
            <a:xfrm>
              <a:off x="3950" y="0"/>
              <a:ext cx="1801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9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97" name="Freeform 37"/>
            <p:cNvSpPr>
              <a:spLocks/>
            </p:cNvSpPr>
            <p:nvPr/>
          </p:nvSpPr>
          <p:spPr bwMode="hidden">
            <a:xfrm>
              <a:off x="4694" y="0"/>
              <a:ext cx="1059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9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grpSp>
          <p:nvGrpSpPr>
            <p:cNvPr id="1335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34820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900">
                  <a:solidFill>
                    <a:srgbClr val="FFFFFF"/>
                  </a:solidFill>
                  <a:latin typeface="Times New Roman" pitchFamily="-108" charset="0"/>
                  <a:ea typeface="+mn-ea"/>
                  <a:cs typeface="+mn-cs"/>
                </a:endParaRPr>
              </a:p>
            </p:txBody>
          </p:sp>
          <p:sp>
            <p:nvSpPr>
              <p:cNvPr id="34820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900">
                  <a:solidFill>
                    <a:srgbClr val="FFFFFF"/>
                  </a:solidFill>
                  <a:latin typeface="Times New Roman" pitchFamily="-10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4820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1" tIns="45653" rIns="91301" bIns="4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820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1" tIns="45653" rIns="91301" bIns="4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820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1" tIns="45653" rIns="91301" bIns="4565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1" tIns="45653" rIns="91301" bIns="45653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1" tIns="45653" rIns="91301" bIns="456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F6A6F9B9-58B8-7A4F-B007-712598F92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3" r:id="rId1"/>
    <p:sldLayoutId id="2147483904" r:id="rId2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414468" algn="ctr" defTabSz="91384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828936" algn="ctr" defTabSz="91384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243404" algn="ctr" defTabSz="91384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657872" algn="ctr" defTabSz="91384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39725" indent="-339725" algn="l" defTabSz="91281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-106" charset="2"/>
        <a:buBlip>
          <a:blip r:embed="rId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-106" charset="2"/>
        <a:buBlip>
          <a:blip r:embed="rId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597025" indent="-227013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06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470979" indent="-228821" algn="l" defTabSz="913845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885448" indent="-228821" algn="l" defTabSz="913845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299915" indent="-228821" algn="l" defTabSz="913845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714385" indent="-228821" algn="l" defTabSz="913845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14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468" algn="l" defTabSz="414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936" algn="l" defTabSz="414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04" algn="l" defTabSz="414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872" algn="l" defTabSz="414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341" algn="l" defTabSz="414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6809" algn="l" defTabSz="414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1277" algn="l" defTabSz="414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5745" algn="l" defTabSz="414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E604BD2E-66CE-AA46-BFA4-BE6A8EE9B26C}" type="datetime1">
              <a:rPr lang="en-US"/>
              <a:pPr>
                <a:defRPr/>
              </a:pPr>
              <a:t>6/9/12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02041C2A-7D02-3B42-8EA5-1EDDDA362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8978900" y="0"/>
            <a:ext cx="163513" cy="685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8000">
              <a:alpha val="50000"/>
            </a:srgbClr>
          </a:solidFill>
          <a:ln>
            <a:noFill/>
            <a:prstDash val="solid"/>
          </a:ln>
        </p:spPr>
        <p:txBody>
          <a:bodyPr wrap="none" lIns="81639" tIns="42452" rIns="81639" bIns="42452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19459" name="Title Placeholder 2"/>
          <p:cNvSpPr txBox="1">
            <a:spLocks noGrp="1"/>
          </p:cNvSpPr>
          <p:nvPr>
            <p:ph type="title"/>
          </p:nvPr>
        </p:nvSpPr>
        <p:spPr bwMode="auto">
          <a:xfrm>
            <a:off x="457200" y="9525"/>
            <a:ext cx="82296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9" tIns="42452" rIns="81639" bIns="42452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9460" name="Text Placeholder 3"/>
          <p:cNvSpPr txBox="1">
            <a:spLocks noGrp="1"/>
          </p:cNvSpPr>
          <p:nvPr>
            <p:ph type="body" idx="1"/>
          </p:nvPr>
        </p:nvSpPr>
        <p:spPr bwMode="auto">
          <a:xfrm>
            <a:off x="457200" y="908050"/>
            <a:ext cx="8229600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9" tIns="42452" rIns="81639" bIns="424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2"/>
          </p:nvPr>
        </p:nvSpPr>
        <p:spPr>
          <a:xfrm rot="5400000">
            <a:off x="7662863" y="3467100"/>
            <a:ext cx="2339975" cy="231775"/>
          </a:xfrm>
          <a:prstGeom prst="rect">
            <a:avLst/>
          </a:prstGeom>
          <a:noFill/>
          <a:ln>
            <a:noFill/>
          </a:ln>
        </p:spPr>
        <p:txBody>
          <a:bodyPr wrap="square" lIns="81639" tIns="42452" rIns="81639" bIns="42452" anchor="ctr" anchorCtr="0"/>
          <a:lstStyle>
            <a:lvl1pPr marL="0" marR="0" lvl="0" indent="0" algn="r" rtl="0" eaLnBrk="1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it-IT" sz="800" b="1" kern="1200">
                <a:solidFill>
                  <a:srgbClr val="FFFFFF"/>
                </a:solidFill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r>
              <a:t>09 Jun 2011 - Rome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3"/>
          </p:nvPr>
        </p:nvSpPr>
        <p:spPr>
          <a:xfrm rot="5400000">
            <a:off x="7303295" y="6965156"/>
            <a:ext cx="3059112" cy="231775"/>
          </a:xfrm>
          <a:prstGeom prst="rect">
            <a:avLst/>
          </a:prstGeom>
          <a:noFill/>
          <a:ln>
            <a:noFill/>
          </a:ln>
        </p:spPr>
        <p:txBody>
          <a:bodyPr wrap="square" lIns="81639" tIns="42452" rIns="81639" bIns="42452" anchor="ctr" anchorCtr="0"/>
          <a:lstStyle>
            <a:lvl1pPr marL="0" marR="0" lvl="0" indent="0" algn="ctr" rtl="0" eaLnBrk="1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800" b="1" kern="1200">
                <a:solidFill>
                  <a:srgbClr val="FFFFFF"/>
                </a:solidFill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r>
              <a:t>6th JLab12 Coll. / ISS Activity</a:t>
            </a: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4"/>
          </p:nvPr>
        </p:nvSpPr>
        <p:spPr>
          <a:xfrm rot="5400000">
            <a:off x="8382000" y="7291388"/>
            <a:ext cx="1149350" cy="107950"/>
          </a:xfrm>
          <a:prstGeom prst="rect">
            <a:avLst/>
          </a:prstGeom>
          <a:noFill/>
          <a:ln>
            <a:noFill/>
          </a:ln>
        </p:spPr>
        <p:txBody>
          <a:bodyPr vert="eaVert" wrap="square" lIns="81639" tIns="42452" rIns="81639" bIns="42452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defRPr sz="800" b="1">
                <a:solidFill>
                  <a:srgbClr val="FFFFFF"/>
                </a:solidFill>
                <a:latin typeface="Liberation Serif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95C35F48-F904-174B-A07E-3F7DE3E3B2D2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slow"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828675" algn="l"/>
          <a:tab pos="1657350" algn="l"/>
          <a:tab pos="2486025" algn="l"/>
          <a:tab pos="3316288" algn="l"/>
          <a:tab pos="4146550" algn="l"/>
          <a:tab pos="4975225" algn="l"/>
          <a:tab pos="5803900" algn="l"/>
          <a:tab pos="6634163" algn="l"/>
          <a:tab pos="7464425" algn="l"/>
          <a:tab pos="8293100" algn="l"/>
          <a:tab pos="9123363" algn="l"/>
        </a:tabLst>
        <a:defRPr lang="en-US" sz="2900" kern="1200">
          <a:solidFill>
            <a:srgbClr val="000099"/>
          </a:solidFill>
          <a:latin typeface="Arial" pitchFamily="18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828675" algn="l"/>
          <a:tab pos="1657350" algn="l"/>
          <a:tab pos="2486025" algn="l"/>
          <a:tab pos="3316288" algn="l"/>
          <a:tab pos="4146550" algn="l"/>
          <a:tab pos="4975225" algn="l"/>
          <a:tab pos="5803900" algn="l"/>
          <a:tab pos="6634163" algn="l"/>
          <a:tab pos="7464425" algn="l"/>
          <a:tab pos="8293100" algn="l"/>
          <a:tab pos="9123363" algn="l"/>
        </a:tabLst>
        <a:defRPr sz="2900">
          <a:solidFill>
            <a:srgbClr val="000099"/>
          </a:solidFill>
          <a:latin typeface="Arial" pitchFamily="-107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828675" algn="l"/>
          <a:tab pos="1657350" algn="l"/>
          <a:tab pos="2486025" algn="l"/>
          <a:tab pos="3316288" algn="l"/>
          <a:tab pos="4146550" algn="l"/>
          <a:tab pos="4975225" algn="l"/>
          <a:tab pos="5803900" algn="l"/>
          <a:tab pos="6634163" algn="l"/>
          <a:tab pos="7464425" algn="l"/>
          <a:tab pos="8293100" algn="l"/>
          <a:tab pos="9123363" algn="l"/>
        </a:tabLst>
        <a:defRPr sz="2900">
          <a:solidFill>
            <a:srgbClr val="000099"/>
          </a:solidFill>
          <a:latin typeface="Arial" pitchFamily="-107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828675" algn="l"/>
          <a:tab pos="1657350" algn="l"/>
          <a:tab pos="2486025" algn="l"/>
          <a:tab pos="3316288" algn="l"/>
          <a:tab pos="4146550" algn="l"/>
          <a:tab pos="4975225" algn="l"/>
          <a:tab pos="5803900" algn="l"/>
          <a:tab pos="6634163" algn="l"/>
          <a:tab pos="7464425" algn="l"/>
          <a:tab pos="8293100" algn="l"/>
          <a:tab pos="9123363" algn="l"/>
        </a:tabLst>
        <a:defRPr sz="2900">
          <a:solidFill>
            <a:srgbClr val="000099"/>
          </a:solidFill>
          <a:latin typeface="Arial" pitchFamily="-107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828675" algn="l"/>
          <a:tab pos="1657350" algn="l"/>
          <a:tab pos="2486025" algn="l"/>
          <a:tab pos="3316288" algn="l"/>
          <a:tab pos="4146550" algn="l"/>
          <a:tab pos="4975225" algn="l"/>
          <a:tab pos="5803900" algn="l"/>
          <a:tab pos="6634163" algn="l"/>
          <a:tab pos="7464425" algn="l"/>
          <a:tab pos="8293100" algn="l"/>
          <a:tab pos="9123363" algn="l"/>
        </a:tabLst>
        <a:defRPr sz="2900">
          <a:solidFill>
            <a:srgbClr val="000099"/>
          </a:solidFill>
          <a:latin typeface="Arial" pitchFamily="-107" charset="0"/>
          <a:ea typeface="ＭＳ Ｐゴシック" pitchFamily="-106" charset="-128"/>
          <a:cs typeface="ＭＳ Ｐゴシック" pitchFamily="-106" charset="-128"/>
        </a:defRPr>
      </a:lvl5pPr>
      <a:lvl6pPr marL="414726" algn="ctr" rtl="0" fontAlgn="base">
        <a:spcBef>
          <a:spcPct val="0"/>
        </a:spcBef>
        <a:spcAft>
          <a:spcPct val="0"/>
        </a:spcAft>
        <a:tabLst>
          <a:tab pos="0" algn="l"/>
          <a:tab pos="829452" algn="l"/>
          <a:tab pos="1658904" algn="l"/>
          <a:tab pos="2486917" algn="l"/>
          <a:tab pos="3317809" algn="l"/>
          <a:tab pos="4147261" algn="l"/>
          <a:tab pos="4975274" algn="l"/>
          <a:tab pos="5804726" algn="l"/>
          <a:tab pos="6635618" algn="l"/>
          <a:tab pos="7465070" algn="l"/>
          <a:tab pos="8294522" algn="l"/>
          <a:tab pos="9123975" algn="l"/>
        </a:tabLst>
        <a:defRPr sz="2900">
          <a:solidFill>
            <a:srgbClr val="000099"/>
          </a:solidFill>
          <a:latin typeface="Arial" pitchFamily="-107" charset="0"/>
        </a:defRPr>
      </a:lvl6pPr>
      <a:lvl7pPr marL="829452" algn="ctr" rtl="0" fontAlgn="base">
        <a:spcBef>
          <a:spcPct val="0"/>
        </a:spcBef>
        <a:spcAft>
          <a:spcPct val="0"/>
        </a:spcAft>
        <a:tabLst>
          <a:tab pos="0" algn="l"/>
          <a:tab pos="829452" algn="l"/>
          <a:tab pos="1658904" algn="l"/>
          <a:tab pos="2486917" algn="l"/>
          <a:tab pos="3317809" algn="l"/>
          <a:tab pos="4147261" algn="l"/>
          <a:tab pos="4975274" algn="l"/>
          <a:tab pos="5804726" algn="l"/>
          <a:tab pos="6635618" algn="l"/>
          <a:tab pos="7465070" algn="l"/>
          <a:tab pos="8294522" algn="l"/>
          <a:tab pos="9123975" algn="l"/>
        </a:tabLst>
        <a:defRPr sz="2900">
          <a:solidFill>
            <a:srgbClr val="000099"/>
          </a:solidFill>
          <a:latin typeface="Arial" pitchFamily="-107" charset="0"/>
        </a:defRPr>
      </a:lvl7pPr>
      <a:lvl8pPr marL="1244178" algn="ctr" rtl="0" fontAlgn="base">
        <a:spcBef>
          <a:spcPct val="0"/>
        </a:spcBef>
        <a:spcAft>
          <a:spcPct val="0"/>
        </a:spcAft>
        <a:tabLst>
          <a:tab pos="0" algn="l"/>
          <a:tab pos="829452" algn="l"/>
          <a:tab pos="1658904" algn="l"/>
          <a:tab pos="2486917" algn="l"/>
          <a:tab pos="3317809" algn="l"/>
          <a:tab pos="4147261" algn="l"/>
          <a:tab pos="4975274" algn="l"/>
          <a:tab pos="5804726" algn="l"/>
          <a:tab pos="6635618" algn="l"/>
          <a:tab pos="7465070" algn="l"/>
          <a:tab pos="8294522" algn="l"/>
          <a:tab pos="9123975" algn="l"/>
        </a:tabLst>
        <a:defRPr sz="2900">
          <a:solidFill>
            <a:srgbClr val="000099"/>
          </a:solidFill>
          <a:latin typeface="Arial" pitchFamily="-107" charset="0"/>
        </a:defRPr>
      </a:lvl8pPr>
      <a:lvl9pPr marL="1658904" algn="ctr" rtl="0" fontAlgn="base">
        <a:spcBef>
          <a:spcPct val="0"/>
        </a:spcBef>
        <a:spcAft>
          <a:spcPct val="0"/>
        </a:spcAft>
        <a:tabLst>
          <a:tab pos="0" algn="l"/>
          <a:tab pos="829452" algn="l"/>
          <a:tab pos="1658904" algn="l"/>
          <a:tab pos="2486917" algn="l"/>
          <a:tab pos="3317809" algn="l"/>
          <a:tab pos="4147261" algn="l"/>
          <a:tab pos="4975274" algn="l"/>
          <a:tab pos="5804726" algn="l"/>
          <a:tab pos="6635618" algn="l"/>
          <a:tab pos="7465070" algn="l"/>
          <a:tab pos="8294522" algn="l"/>
          <a:tab pos="9123975" algn="l"/>
        </a:tabLst>
        <a:defRPr sz="2900">
          <a:solidFill>
            <a:srgbClr val="000099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ts val="725"/>
        </a:spcBef>
        <a:spcAft>
          <a:spcPct val="0"/>
        </a:spcAft>
        <a:tabLst>
          <a:tab pos="515938" algn="l"/>
          <a:tab pos="1346200" algn="l"/>
          <a:tab pos="2174875" algn="l"/>
          <a:tab pos="3005138" algn="l"/>
          <a:tab pos="3833813" algn="l"/>
          <a:tab pos="4664075" algn="l"/>
          <a:tab pos="5492750" algn="l"/>
          <a:tab pos="6323013" algn="l"/>
          <a:tab pos="7151688" algn="l"/>
          <a:tab pos="7981950" algn="l"/>
          <a:tab pos="8810625" algn="l"/>
        </a:tabLst>
        <a:defRPr lang="en-US" sz="2900" kern="1200">
          <a:solidFill>
            <a:srgbClr val="000000"/>
          </a:solidFill>
          <a:latin typeface="Arial" pitchFamily="18"/>
          <a:ea typeface="ＭＳ Ｐゴシック" pitchFamily="-106" charset="-128"/>
          <a:cs typeface="ＭＳ Ｐゴシック" pitchFamily="-106" charset="-128"/>
        </a:defRPr>
      </a:lvl1pPr>
      <a:lvl2pPr marL="673100" indent="-258763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Arial" pitchFamily="-107" charset="0"/>
          <a:ea typeface="ＭＳ Ｐゴシック" pitchFamily="-107" charset="-128"/>
        </a:defRPr>
      </a:lvl2pPr>
      <a:lvl3pPr marL="1036638" indent="-206375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pitchFamily="-107" charset="0"/>
          <a:ea typeface="ＭＳ Ｐゴシック" pitchFamily="-107" charset="-128"/>
        </a:defRPr>
      </a:lvl3pPr>
      <a:lvl4pPr marL="1450975" indent="-20637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itchFamily="-107" charset="0"/>
          <a:ea typeface="ＭＳ Ｐゴシック" pitchFamily="-107" charset="-128"/>
        </a:defRPr>
      </a:lvl4pPr>
      <a:lvl5pPr marL="1865313" indent="-20637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itchFamily="-107" charset="0"/>
          <a:ea typeface="ＭＳ Ｐゴシック" pitchFamily="-107" charset="-128"/>
        </a:defRPr>
      </a:lvl5pPr>
      <a:lvl6pPr marL="2280994" indent="-207363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pitchFamily="-107" charset="0"/>
          <a:ea typeface="ＭＳ Ｐゴシック" pitchFamily="-107" charset="-128"/>
        </a:defRPr>
      </a:lvl6pPr>
      <a:lvl7pPr marL="2695720" indent="-207363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pitchFamily="-107" charset="0"/>
          <a:ea typeface="ＭＳ Ｐゴシック" pitchFamily="-107" charset="-128"/>
        </a:defRPr>
      </a:lvl7pPr>
      <a:lvl8pPr marL="3110446" indent="-207363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pitchFamily="-107" charset="0"/>
          <a:ea typeface="ＭＳ Ｐゴシック" pitchFamily="-107" charset="-128"/>
        </a:defRPr>
      </a:lvl8pPr>
      <a:lvl9pPr marL="3525172" indent="-207363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pitchFamily="-107" charset="0"/>
          <a:ea typeface="ＭＳ Ｐゴシック" pitchFamily="-107" charset="-128"/>
        </a:defRPr>
      </a:lvl9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r>
              <a:rPr lang="en-US" smtClean="0"/>
              <a:t>PAVI 11 - 07 September  2011 - Rome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r>
              <a:rPr lang="en-US" smtClean="0"/>
              <a:t>E. Cisbani  –  Tracking System Based on GEM chambers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02041C2A-7D02-3B42-8EA5-1EDDDA362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</p:sldLayoutIdLst>
  <p:hf hdr="0" ftr="0" dt="0"/>
  <p:txStyles>
    <p:titleStyle>
      <a:lvl1pPr algn="ctr" defTabSz="45691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defTabSz="45691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ctr" defTabSz="45691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ctr" defTabSz="45691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ctr" defTabSz="45691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6915" algn="ctr" defTabSz="45691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3832" algn="ctr" defTabSz="45691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0748" algn="ctr" defTabSz="45691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7662" algn="ctr" defTabSz="45691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686" indent="-342686" algn="l" defTabSz="456915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488" indent="-285571" algn="l" defTabSz="456915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2292" indent="-228459" algn="l" defTabSz="456915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599206" indent="-228459" algn="l" defTabSz="456915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6121" indent="-228459" algn="l" defTabSz="456915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3036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52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68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83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2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8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9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8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8977872" y="0"/>
            <a:ext cx="165235" cy="68582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8000">
              <a:alpha val="50000"/>
            </a:srgbClr>
          </a:solidFill>
          <a:ln>
            <a:noFill/>
            <a:prstDash val="solid"/>
          </a:ln>
        </p:spPr>
        <p:txBody>
          <a:bodyPr vert="horz" wrap="none" lIns="81639" tIns="42452" rIns="81639" bIns="42452" anchor="ctr" anchorCtr="0" compatLnSpc="0"/>
          <a:lstStyle/>
          <a:p>
            <a:pPr defTabSz="829452" eaLnBrk="1" fontAlgn="auto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prstClr val="black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itle Placeholder 2"/>
          <p:cNvSpPr txBox="1">
            <a:spLocks noGrp="1"/>
          </p:cNvSpPr>
          <p:nvPr>
            <p:ph type="title"/>
          </p:nvPr>
        </p:nvSpPr>
        <p:spPr>
          <a:xfrm>
            <a:off x="456845" y="10124"/>
            <a:ext cx="8229090" cy="581322"/>
          </a:xfrm>
          <a:prstGeom prst="rect">
            <a:avLst/>
          </a:prstGeom>
          <a:noFill/>
          <a:ln>
            <a:noFill/>
          </a:ln>
        </p:spPr>
        <p:txBody>
          <a:bodyPr vert="horz" lIns="81639" tIns="42452" rIns="81639" bIns="42452" anchor="ctr" anchorCtr="0" compatLnSpc="1"/>
          <a:lstStyle>
            <a:defPPr lvl="0">
              <a:buNone/>
            </a:defPPr>
            <a:lvl1pPr lvl="0">
              <a:buNone/>
            </a:lvl1pPr>
          </a:lstStyle>
          <a:p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>
            <a:off x="456845" y="907908"/>
            <a:ext cx="8229090" cy="5834448"/>
          </a:xfrm>
          <a:prstGeom prst="rect">
            <a:avLst/>
          </a:prstGeom>
          <a:noFill/>
          <a:ln>
            <a:noFill/>
          </a:ln>
        </p:spPr>
        <p:txBody>
          <a:bodyPr vert="horz" lIns="81639" tIns="42452" rIns="81639" bIns="42452" anchor="t" anchorCtr="0" compatLnSpc="1"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 rot="5400000">
            <a:off x="8725939" y="6419898"/>
            <a:ext cx="693617" cy="118318"/>
          </a:xfrm>
          <a:prstGeom prst="rect">
            <a:avLst/>
          </a:prstGeom>
        </p:spPr>
        <p:txBody>
          <a:bodyPr vert="vert270" lIns="82945" tIns="41473" rIns="82945" bIns="41473"/>
          <a:lstStyle>
            <a:defPPr>
              <a:defRPr lang="it-IT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996A547-40D2-45BC-99C8-EE0AEE0D2302}" type="slidenum">
              <a:rPr lang="it-IT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it-IT" dirty="0" smtClean="0">
              <a:solidFill>
                <a:prstClr val="white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2"/>
          </p:nvPr>
        </p:nvSpPr>
        <p:spPr>
          <a:xfrm rot="5400000">
            <a:off x="7921470" y="1113768"/>
            <a:ext cx="2339984" cy="176716"/>
          </a:xfrm>
          <a:prstGeom prst="rect">
            <a:avLst/>
          </a:prstGeom>
        </p:spPr>
        <p:txBody>
          <a:bodyPr lIns="82945" tIns="41473" rIns="82945" bIns="41473"/>
          <a:lstStyle>
            <a:lvl1pPr algn="ct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82945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mtClean="0">
                <a:solidFill>
                  <a:prstClr val="white"/>
                </a:solidFill>
                <a:ea typeface="+mn-ea"/>
              </a:rPr>
              <a:t>PAVI 11 - 07 September  2011 - Rome</a:t>
            </a:r>
            <a:endParaRPr lang="it-IT" dirty="0">
              <a:solidFill>
                <a:prstClr val="white"/>
              </a:solidFill>
              <a:ea typeface="+mn-ea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262379" y="4184328"/>
            <a:ext cx="3658164" cy="165656"/>
          </a:xfrm>
          <a:prstGeom prst="rect">
            <a:avLst/>
          </a:prstGeom>
        </p:spPr>
        <p:txBody>
          <a:bodyPr lIns="82945" tIns="41473" rIns="82945" bIns="41473"/>
          <a:lstStyle>
            <a:lvl1pPr algn="ct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82945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prstClr val="white"/>
                </a:solidFill>
                <a:ea typeface="+mn-ea"/>
              </a:rPr>
              <a:t>E. Cisbani  –  Tracking System Based on GEM chambers</a:t>
            </a:r>
            <a:endParaRPr lang="it-IT" dirty="0">
              <a:solidFill>
                <a:prstClr val="white"/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</p:sldLayoutIdLst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marL="0" marR="0" indent="0" algn="ctr" rtl="0" eaLnBrk="1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829452" algn="l"/>
          <a:tab pos="1658904" algn="l"/>
          <a:tab pos="2488356" algn="l"/>
          <a:tab pos="3317809" algn="l"/>
          <a:tab pos="4147261" algn="l"/>
          <a:tab pos="4976713" algn="l"/>
          <a:tab pos="5806165" algn="l"/>
          <a:tab pos="6635618" algn="l"/>
          <a:tab pos="7465070" algn="l"/>
          <a:tab pos="8294522" algn="l"/>
          <a:tab pos="9123975" algn="l"/>
        </a:tabLst>
        <a:defRPr lang="en-US" sz="2900" b="0" i="0" u="none" strike="noStrike" kern="1200" baseline="0">
          <a:ln>
            <a:noFill/>
          </a:ln>
          <a:solidFill>
            <a:srgbClr val="000099"/>
          </a:solidFill>
          <a:latin typeface="Arial" pitchFamily="18"/>
        </a:defRPr>
      </a:lvl1pPr>
    </p:titleStyle>
    <p:bodyStyle>
      <a:lvl1pPr marL="0" marR="0" indent="0" algn="l" rtl="0" eaLnBrk="1" hangingPunct="1">
        <a:lnSpc>
          <a:spcPct val="100000"/>
        </a:lnSpc>
        <a:spcBef>
          <a:spcPts val="725"/>
        </a:spcBef>
        <a:spcAft>
          <a:spcPts val="0"/>
        </a:spcAft>
        <a:tabLst>
          <a:tab pos="518244" algn="l"/>
          <a:tab pos="1347696" algn="l"/>
          <a:tab pos="2177148" algn="l"/>
          <a:tab pos="3006600" algn="l"/>
          <a:tab pos="3836052" algn="l"/>
          <a:tab pos="4665506" algn="l"/>
          <a:tab pos="5494958" algn="l"/>
          <a:tab pos="6324410" algn="l"/>
          <a:tab pos="7153862" algn="l"/>
          <a:tab pos="7983315" algn="l"/>
          <a:tab pos="8812767" algn="l"/>
        </a:tabLst>
        <a:defRPr lang="en-US" sz="2900" b="0" i="0" u="none" strike="noStrike" kern="1200" baseline="0">
          <a:ln>
            <a:noFill/>
          </a:ln>
          <a:solidFill>
            <a:srgbClr val="000000"/>
          </a:solidFill>
          <a:latin typeface="Arial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5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wmf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jpeg"/><Relationship Id="rId3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jpeg"/><Relationship Id="rId3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wmf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jpeg"/><Relationship Id="rId3" Type="http://schemas.openxmlformats.org/officeDocument/2006/relationships/image" Target="../media/image6.wmf"/><Relationship Id="rId5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3" Type="http://schemas.openxmlformats.org/officeDocument/2006/relationships/image" Target="../media/image12.wmf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143000"/>
            <a:ext cx="7808913" cy="3240088"/>
          </a:xfrm>
          <a:solidFill>
            <a:srgbClr val="000052"/>
          </a:solidFill>
        </p:spPr>
        <p:txBody>
          <a:bodyPr/>
          <a:lstStyle/>
          <a:p>
            <a:pPr defTabSz="912813" eaLnBrk="1" hangingPunct="1">
              <a:spcBef>
                <a:spcPct val="30000"/>
              </a:spcBef>
              <a:spcAft>
                <a:spcPct val="25000"/>
              </a:spcAft>
              <a:tabLst>
                <a:tab pos="4659313" algn="l"/>
              </a:tabLst>
            </a:pPr>
            <a:r>
              <a:rPr lang="en-US" sz="320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/>
            </a:r>
            <a:br>
              <a:rPr lang="en-US" sz="320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320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GEM chambers for SoLID</a:t>
            </a:r>
            <a:r>
              <a:rPr lang="en-US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/>
            </a:r>
            <a:br>
              <a:rPr lang="en-US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2700">
                <a:solidFill>
                  <a:srgbClr val="FF33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Nilanga Liyanage</a:t>
            </a:r>
            <a:br>
              <a:rPr lang="en-US" sz="2700">
                <a:solidFill>
                  <a:srgbClr val="FF33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2700">
                <a:solidFill>
                  <a:srgbClr val="FF33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/>
            </a:r>
            <a:br>
              <a:rPr lang="en-US" sz="2700">
                <a:solidFill>
                  <a:srgbClr val="FF33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2700">
                <a:solidFill>
                  <a:schemeClr val="bg1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University of Virginia</a:t>
            </a:r>
            <a:r>
              <a:rPr lang="en-US" sz="2700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/>
            </a:r>
            <a:br>
              <a:rPr lang="en-US" sz="2700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2700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/>
            </a:r>
            <a:br>
              <a:rPr lang="en-US" sz="2700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2700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/>
            </a:r>
            <a:br>
              <a:rPr lang="en-US" sz="2700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2700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endParaRPr lang="en-US" sz="2700">
              <a:solidFill>
                <a:srgbClr val="CCECFF"/>
              </a:solidFill>
              <a:latin typeface="Comic Sans M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457200" y="838200"/>
            <a:ext cx="8686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latin typeface="Comic Sans MS" pitchFamily="-106" charset="0"/>
              </a:rPr>
              <a:t> Six locations instrumented with GEM:</a:t>
            </a: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latin typeface="Comic Sans MS" pitchFamily="-106" charset="0"/>
              </a:rPr>
              <a:t> PVDIS GEM modules can be re-arranged to make all chamber layers for SIDIS. – </a:t>
            </a:r>
            <a:r>
              <a:rPr lang="en-US" sz="2000">
                <a:solidFill>
                  <a:srgbClr val="008000"/>
                </a:solidFill>
                <a:latin typeface="Comic Sans MS" pitchFamily="-106" charset="0"/>
              </a:rPr>
              <a:t>move the PVDIS modules closer to the axis so that they are next to each other</a:t>
            </a: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endParaRPr lang="en-US" sz="2000">
              <a:latin typeface="Comic Sans MS" pitchFamily="-106" charset="0"/>
            </a:endParaRP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endParaRPr lang="en-US" sz="2000">
              <a:latin typeface="Comic Sans MS" pitchFamily="-106" charset="0"/>
            </a:endParaRP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endParaRPr lang="en-US" sz="2000">
              <a:latin typeface="Comic Sans MS" pitchFamily="-106" charset="0"/>
            </a:endParaRP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endParaRPr lang="en-US" sz="2000">
              <a:latin typeface="Comic Sans MS" pitchFamily="-106" charset="0"/>
            </a:endParaRP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endParaRPr lang="en-US" sz="2000">
              <a:latin typeface="Comic Sans MS" pitchFamily="-106" charset="0"/>
            </a:endParaRP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endParaRPr lang="en-US" sz="2000">
              <a:latin typeface="Comic Sans MS" pitchFamily="-106" charset="0"/>
            </a:endParaRP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endParaRPr lang="en-US" sz="2000">
              <a:latin typeface="Comic Sans MS" pitchFamily="-106" charset="0"/>
            </a:endParaRP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endParaRPr lang="en-US" sz="2000">
              <a:latin typeface="Comic Sans MS" pitchFamily="-106" charset="0"/>
            </a:endParaRPr>
          </a:p>
          <a:p>
            <a:pPr>
              <a:spcAft>
                <a:spcPts val="600"/>
              </a:spcAft>
            </a:pPr>
            <a:endParaRPr lang="en-US" sz="2000">
              <a:latin typeface="Comic Sans MS" pitchFamily="-106" charset="0"/>
            </a:endParaRP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latin typeface="Comic Sans MS" pitchFamily="-106" charset="0"/>
              </a:rPr>
              <a:t> More than enough electronic channels from PVDIS setup.</a:t>
            </a: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latin typeface="Comic Sans MS" pitchFamily="-106" charset="0"/>
              </a:rPr>
              <a:t> The two configurations will work well with no need for new GEM or electronics fabrication. </a:t>
            </a:r>
          </a:p>
          <a:p>
            <a:pPr>
              <a:spcAft>
                <a:spcPts val="600"/>
              </a:spcAft>
            </a:pPr>
            <a:endParaRPr lang="en-US" sz="2000">
              <a:latin typeface="Comic Sans MS" pitchFamily="-106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0" y="0"/>
            <a:ext cx="7772400" cy="3810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endParaRPr lang="en-US" sz="2800" dirty="0">
              <a:latin typeface="Comic Sans MS"/>
              <a:ea typeface="+mj-ea"/>
              <a:cs typeface="+mj-cs"/>
            </a:endParaRPr>
          </a:p>
        </p:txBody>
      </p:sp>
      <p:sp>
        <p:nvSpPr>
          <p:cNvPr id="27652" name="Title 1"/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F0D3F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>
              <a:lnSpc>
                <a:spcPct val="80000"/>
              </a:lnSpc>
            </a:pPr>
            <a:endParaRPr lang="en-US" sz="2100">
              <a:solidFill>
                <a:srgbClr val="FFFF00"/>
              </a:solidFill>
              <a:latin typeface="Comic Sans MS" pitchFamily="-106" charset="0"/>
            </a:endParaRPr>
          </a:p>
          <a:p>
            <a:pPr algn="ctr" defTabSz="457200" eaLnBrk="1" hangingPunct="1">
              <a:lnSpc>
                <a:spcPct val="80000"/>
              </a:lnSpc>
            </a:pPr>
            <a:r>
              <a:rPr lang="en-US" sz="2100">
                <a:solidFill>
                  <a:srgbClr val="FFFF00"/>
                </a:solidFill>
                <a:latin typeface="Comic Sans MS" pitchFamily="-106" charset="0"/>
              </a:rPr>
              <a:t>SIDIS GEM configuration</a:t>
            </a:r>
          </a:p>
        </p:txBody>
      </p:sp>
      <p:graphicFrame>
        <p:nvGraphicFramePr>
          <p:cNvPr id="8" name="Group 176"/>
          <p:cNvGraphicFramePr>
            <a:graphicFrameLocks noGrp="1"/>
          </p:cNvGraphicFramePr>
          <p:nvPr/>
        </p:nvGraphicFramePr>
        <p:xfrm>
          <a:off x="304800" y="2362200"/>
          <a:ext cx="5334000" cy="3159125"/>
        </p:xfrm>
        <a:graphic>
          <a:graphicData uri="http://schemas.openxmlformats.org/drawingml/2006/table">
            <a:tbl>
              <a:tblPr/>
              <a:tblGrid>
                <a:gridCol w="703263"/>
                <a:gridCol w="822325"/>
                <a:gridCol w="877887"/>
                <a:gridCol w="876300"/>
                <a:gridCol w="874713"/>
                <a:gridCol w="1179512"/>
              </a:tblGrid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Plane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Z (cm)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I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 (cm)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O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 (cm)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Activearea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# of channels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197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46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76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1.1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24 k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93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2.5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30 k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290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31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107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3.3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33 k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352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39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135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5.2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28 k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435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49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95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2.1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20 k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592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127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3.7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26 k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total: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~18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~ 161 k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71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981200"/>
            <a:ext cx="21336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19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6838" y="4114800"/>
            <a:ext cx="1427162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20" name="TextBox 8"/>
          <p:cNvSpPr txBox="1">
            <a:spLocks noChangeArrowheads="1"/>
          </p:cNvSpPr>
          <p:nvPr/>
        </p:nvSpPr>
        <p:spPr bwMode="auto">
          <a:xfrm>
            <a:off x="5791200" y="4038600"/>
            <a:ext cx="8270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-106" charset="0"/>
              </a:rPr>
              <a:t>PVDIS</a:t>
            </a:r>
          </a:p>
        </p:txBody>
      </p:sp>
      <p:sp>
        <p:nvSpPr>
          <p:cNvPr id="27721" name="TextBox 9"/>
          <p:cNvSpPr txBox="1">
            <a:spLocks noChangeArrowheads="1"/>
          </p:cNvSpPr>
          <p:nvPr/>
        </p:nvSpPr>
        <p:spPr bwMode="auto">
          <a:xfrm>
            <a:off x="8316913" y="3657600"/>
            <a:ext cx="841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-106" charset="0"/>
              </a:rPr>
              <a:t>SIDIS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086600" y="41148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0" y="0"/>
            <a:ext cx="7772400" cy="3810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endParaRPr lang="en-US" sz="2800" dirty="0">
              <a:latin typeface="Comic Sans MS"/>
              <a:ea typeface="+mj-ea"/>
              <a:cs typeface="+mj-cs"/>
            </a:endParaRPr>
          </a:p>
        </p:txBody>
      </p:sp>
      <p:sp>
        <p:nvSpPr>
          <p:cNvPr id="29699" name="Title 1"/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F0D3F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>
              <a:lnSpc>
                <a:spcPct val="80000"/>
              </a:lnSpc>
            </a:pPr>
            <a:r>
              <a:rPr lang="en-US" sz="2500">
                <a:solidFill>
                  <a:srgbClr val="FFFF00"/>
                </a:solidFill>
                <a:latin typeface="Comic Sans MS" pitchFamily="-106" charset="0"/>
              </a:rPr>
              <a:t>large area GEM chamber challenges</a:t>
            </a:r>
          </a:p>
          <a:p>
            <a:pPr algn="ctr" defTabSz="457200" eaLnBrk="1" hangingPunct="1">
              <a:lnSpc>
                <a:spcPct val="80000"/>
              </a:lnSpc>
            </a:pPr>
            <a:endParaRPr lang="en-US" sz="2100">
              <a:solidFill>
                <a:srgbClr val="FFFF00"/>
              </a:solidFill>
              <a:latin typeface="Comic Sans MS" pitchFamily="-106" charset="0"/>
            </a:endParaRPr>
          </a:p>
        </p:txBody>
      </p:sp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457200" y="1066800"/>
            <a:ext cx="82296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 err="1">
                <a:solidFill>
                  <a:srgbClr val="000052"/>
                </a:solidFill>
                <a:latin typeface="Comic Sans MS" pitchFamily="-106" charset="0"/>
              </a:rPr>
              <a:t>SoLID</a:t>
            </a:r>
            <a:r>
              <a:rPr lang="en-US" sz="2000" dirty="0">
                <a:solidFill>
                  <a:srgbClr val="000052"/>
                </a:solidFill>
                <a:latin typeface="Comic Sans MS" pitchFamily="-106" charset="0"/>
              </a:rPr>
              <a:t> needs GEM modules as large at 100 cm </a:t>
            </a:r>
            <a:r>
              <a:rPr lang="en-US" sz="2000" dirty="0" err="1">
                <a:solidFill>
                  <a:srgbClr val="000052"/>
                </a:solidFill>
                <a:latin typeface="Comic Sans MS" pitchFamily="-106" charset="0"/>
              </a:rPr>
              <a:t>x</a:t>
            </a:r>
            <a:r>
              <a:rPr lang="en-US" sz="2000" dirty="0">
                <a:solidFill>
                  <a:srgbClr val="000052"/>
                </a:solidFill>
                <a:latin typeface="Comic Sans MS" pitchFamily="-106" charset="0"/>
              </a:rPr>
              <a:t> 40 cm.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>
                <a:solidFill>
                  <a:srgbClr val="000052"/>
                </a:solidFill>
                <a:latin typeface="Comic Sans MS" pitchFamily="-106" charset="0"/>
              </a:rPr>
              <a:t>The biggest challenge used to be the non-availability of large area GEM foils.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>
                <a:solidFill>
                  <a:srgbClr val="000052"/>
                </a:solidFill>
                <a:latin typeface="Comic Sans MS" pitchFamily="-106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mic Sans MS" pitchFamily="-106" charset="0"/>
              </a:rPr>
              <a:t>Not a problem anymore: </a:t>
            </a:r>
            <a:r>
              <a:rPr lang="en-US" sz="2000" dirty="0">
                <a:solidFill>
                  <a:srgbClr val="000052"/>
                </a:solidFill>
                <a:latin typeface="Comic Sans MS" pitchFamily="-106" charset="0"/>
              </a:rPr>
              <a:t>CERN shop can make foils as large as 200 cm </a:t>
            </a:r>
            <a:r>
              <a:rPr lang="en-US" sz="2000" dirty="0" err="1">
                <a:solidFill>
                  <a:srgbClr val="000052"/>
                </a:solidFill>
                <a:latin typeface="Comic Sans MS" pitchFamily="-106" charset="0"/>
              </a:rPr>
              <a:t>x</a:t>
            </a:r>
            <a:r>
              <a:rPr lang="en-US" sz="2000" dirty="0">
                <a:solidFill>
                  <a:srgbClr val="000052"/>
                </a:solidFill>
                <a:latin typeface="Comic Sans MS" pitchFamily="-106" charset="0"/>
              </a:rPr>
              <a:t> 50 cm now.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>
                <a:solidFill>
                  <a:srgbClr val="000052"/>
                </a:solidFill>
                <a:latin typeface="Comic Sans MS" pitchFamily="-106" charset="0"/>
              </a:rPr>
              <a:t>One problem may be the production capacity of the CERN shop: especially if a LHC related large GEM project gets underway.</a:t>
            </a:r>
            <a:endParaRPr lang="en-US" sz="2000" dirty="0" smtClean="0">
              <a:solidFill>
                <a:srgbClr val="000052"/>
              </a:solidFill>
              <a:latin typeface="Comic Sans MS" pitchFamily="-10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Currently work going on to  </a:t>
            </a:r>
            <a:r>
              <a:rPr lang="en-US" sz="2000" dirty="0">
                <a:solidFill>
                  <a:srgbClr val="000052"/>
                </a:solidFill>
                <a:latin typeface="Comic Sans MS" pitchFamily="-106" charset="0"/>
              </a:rPr>
              <a:t>develop large GEM production capabilities in China.</a:t>
            </a:r>
            <a:endParaRPr lang="en-US" sz="2000" dirty="0">
              <a:solidFill>
                <a:srgbClr val="0F0D3F"/>
              </a:solidFill>
              <a:latin typeface="Comic Sans MS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0" y="0"/>
            <a:ext cx="7772400" cy="3810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endParaRPr lang="en-US" sz="2800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F0D3F"/>
          </a:solidFill>
        </p:spPr>
        <p:txBody>
          <a:bodyPr anchor="ctr">
            <a:normAutofit fontScale="97500"/>
          </a:bodyPr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latin typeface="Comic Sans MS"/>
              </a:rPr>
              <a:t>Major recent development at CERN PCB shop towards large GEM foils</a:t>
            </a:r>
          </a:p>
        </p:txBody>
      </p:sp>
      <p:sp>
        <p:nvSpPr>
          <p:cNvPr id="33796" name="TextBox 11"/>
          <p:cNvSpPr txBox="1">
            <a:spLocks noChangeArrowheads="1"/>
          </p:cNvSpPr>
          <p:nvPr/>
        </p:nvSpPr>
        <p:spPr bwMode="auto">
          <a:xfrm>
            <a:off x="304800" y="1066800"/>
            <a:ext cx="81534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smtClean="0">
                <a:solidFill>
                  <a:prstClr val="black"/>
                </a:solidFill>
                <a:latin typeface="Comic Sans MS" pitchFamily="-106" charset="0"/>
              </a:rPr>
              <a:t> Base material only ~ 45 cm wide roll.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smtClean="0">
                <a:solidFill>
                  <a:prstClr val="black"/>
                </a:solidFill>
                <a:latin typeface="Comic Sans MS" pitchFamily="-106" charset="0"/>
              </a:rPr>
              <a:t> Used a double mask technique for etching: hard to the two masks accurately: </a:t>
            </a:r>
            <a:r>
              <a:rPr lang="en-US" sz="2000" smtClean="0">
                <a:solidFill>
                  <a:srgbClr val="FF0000"/>
                </a:solidFill>
                <a:latin typeface="Comic Sans MS" pitchFamily="-106" charset="0"/>
              </a:rPr>
              <a:t> Max area limited to ~ 45 cm x 45 cm previously.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mtClean="0">
              <a:solidFill>
                <a:prstClr val="black"/>
              </a:solidFill>
            </a:endParaRPr>
          </a:p>
        </p:txBody>
      </p:sp>
      <p:pic>
        <p:nvPicPr>
          <p:cNvPr id="3379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590800"/>
            <a:ext cx="327660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209800"/>
            <a:ext cx="2828925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 rot="5400000" flipH="1" flipV="1">
            <a:off x="6553994" y="4418806"/>
            <a:ext cx="152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29400" y="4343400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86600" y="3810000"/>
            <a:ext cx="1600200" cy="107791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latin typeface="Comic Sans MS"/>
                <a:ea typeface="ＭＳ Ｐゴシック" pitchFamily="-107" charset="-128"/>
                <a:cs typeface="ＭＳ Ｐゴシック" pitchFamily="-107" charset="-128"/>
              </a:rPr>
              <a:t>Bias  top surface to – </a:t>
            </a:r>
            <a:r>
              <a:rPr lang="en-US" sz="1600" dirty="0" err="1">
                <a:solidFill>
                  <a:prstClr val="black"/>
                </a:solidFill>
                <a:latin typeface="Comic Sans MS"/>
                <a:ea typeface="ＭＳ Ｐゴシック" pitchFamily="-107" charset="-128"/>
                <a:cs typeface="ＭＳ Ｐゴシック" pitchFamily="-107" charset="-128"/>
              </a:rPr>
              <a:t>w.r.t</a:t>
            </a:r>
            <a:r>
              <a:rPr lang="en-US" sz="1600" dirty="0">
                <a:solidFill>
                  <a:prstClr val="black"/>
                </a:solidFill>
                <a:latin typeface="Comic Sans MS"/>
                <a:ea typeface="ＭＳ Ｐゴシック" pitchFamily="-107" charset="-128"/>
                <a:cs typeface="ＭＳ Ｐゴシック" pitchFamily="-107" charset="-128"/>
              </a:rPr>
              <a:t> chemical bath</a:t>
            </a:r>
          </a:p>
        </p:txBody>
      </p:sp>
      <p:sp>
        <p:nvSpPr>
          <p:cNvPr id="33802" name="TextBox 23"/>
          <p:cNvSpPr txBox="1">
            <a:spLocks noChangeArrowheads="1"/>
          </p:cNvSpPr>
          <p:nvPr/>
        </p:nvSpPr>
        <p:spPr bwMode="auto">
          <a:xfrm>
            <a:off x="1219200" y="5334000"/>
            <a:ext cx="1447800" cy="3381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smtClean="0">
                <a:solidFill>
                  <a:prstClr val="black"/>
                </a:solidFill>
                <a:latin typeface="Comic Sans MS" pitchFamily="-106" charset="0"/>
              </a:rPr>
              <a:t>Double Mask</a:t>
            </a:r>
          </a:p>
        </p:txBody>
      </p:sp>
      <p:sp>
        <p:nvSpPr>
          <p:cNvPr id="33803" name="TextBox 24"/>
          <p:cNvSpPr txBox="1">
            <a:spLocks noChangeArrowheads="1"/>
          </p:cNvSpPr>
          <p:nvPr/>
        </p:nvSpPr>
        <p:spPr bwMode="auto">
          <a:xfrm>
            <a:off x="4953000" y="5638800"/>
            <a:ext cx="1447800" cy="3381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smtClean="0">
                <a:solidFill>
                  <a:prstClr val="black"/>
                </a:solidFill>
                <a:latin typeface="Comic Sans MS" pitchFamily="-106" charset="0"/>
              </a:rPr>
              <a:t>Single  Mask</a:t>
            </a:r>
          </a:p>
        </p:txBody>
      </p:sp>
      <p:sp>
        <p:nvSpPr>
          <p:cNvPr id="33804" name="TextBox 25"/>
          <p:cNvSpPr txBox="1">
            <a:spLocks noChangeArrowheads="1"/>
          </p:cNvSpPr>
          <p:nvPr/>
        </p:nvSpPr>
        <p:spPr bwMode="auto">
          <a:xfrm>
            <a:off x="381000" y="6211888"/>
            <a:ext cx="8382000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smtClean="0">
                <a:solidFill>
                  <a:srgbClr val="FF0000"/>
                </a:solidFill>
                <a:latin typeface="Comic Sans MS" pitchFamily="-106" charset="0"/>
              </a:rPr>
              <a:t>Single Mask technique allows to make GEM foils as large as 200 cm x  50 cm</a:t>
            </a:r>
          </a:p>
        </p:txBody>
      </p:sp>
      <p:pic>
        <p:nvPicPr>
          <p:cNvPr id="33805" name="Picture 26"/>
          <p:cNvPicPr>
            <a:picLocks noChangeAspect="1" noChangeArrowheads="1"/>
          </p:cNvPicPr>
          <p:nvPr/>
        </p:nvPicPr>
        <p:blipFill>
          <a:blip r:embed="rId4"/>
          <a:srcRect l="5231" t="26616" r="3923" b="30165"/>
          <a:stretch>
            <a:fillRect/>
          </a:stretch>
        </p:blipFill>
        <p:spPr bwMode="auto">
          <a:xfrm>
            <a:off x="6980238" y="5486400"/>
            <a:ext cx="216376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0" y="0"/>
            <a:ext cx="7772400" cy="3810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endParaRPr lang="en-US" sz="2800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F0D3F"/>
          </a:solidFill>
        </p:spPr>
        <p:txBody>
          <a:bodyPr anchor="ctr">
            <a:normAutofit fontScale="97500"/>
          </a:bodyPr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latin typeface="Comic Sans MS"/>
              </a:rPr>
              <a:t>Major recent development towards large GEM foils</a:t>
            </a:r>
          </a:p>
        </p:txBody>
      </p:sp>
      <p:sp>
        <p:nvSpPr>
          <p:cNvPr id="34820" name="TextBox 11"/>
          <p:cNvSpPr txBox="1">
            <a:spLocks noChangeArrowheads="1"/>
          </p:cNvSpPr>
          <p:nvPr/>
        </p:nvSpPr>
        <p:spPr bwMode="auto">
          <a:xfrm>
            <a:off x="304800" y="1066800"/>
            <a:ext cx="81534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smtClean="0">
                <a:solidFill>
                  <a:prstClr val="black"/>
                </a:solidFill>
                <a:latin typeface="Comic Sans MS" pitchFamily="-106" charset="0"/>
              </a:rPr>
              <a:t> Splicing GEM foils together: seam is only 2 mm wide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smtClean="0">
                <a:solidFill>
                  <a:prstClr val="black"/>
                </a:solidFill>
                <a:latin typeface="Comic Sans MS" pitchFamily="-106" charset="0"/>
              </a:rPr>
              <a:t> Performance of the rest of the GEM foil unaffected</a:t>
            </a:r>
            <a:endParaRPr lang="en-US" smtClean="0">
              <a:solidFill>
                <a:prstClr val="black"/>
              </a:solidFill>
            </a:endParaRPr>
          </a:p>
        </p:txBody>
      </p:sp>
      <p:pic>
        <p:nvPicPr>
          <p:cNvPr id="34821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81200"/>
            <a:ext cx="85344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581400"/>
            <a:ext cx="6019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0" y="0"/>
            <a:ext cx="7772400" cy="3810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endParaRPr lang="en-US" sz="2800" dirty="0">
              <a:latin typeface="Comic Sans MS"/>
              <a:ea typeface="+mj-ea"/>
              <a:cs typeface="+mj-cs"/>
            </a:endParaRPr>
          </a:p>
        </p:txBody>
      </p:sp>
      <p:sp>
        <p:nvSpPr>
          <p:cNvPr id="32771" name="TextBox 11"/>
          <p:cNvSpPr txBox="1">
            <a:spLocks noChangeArrowheads="1"/>
          </p:cNvSpPr>
          <p:nvPr/>
        </p:nvSpPr>
        <p:spPr bwMode="auto">
          <a:xfrm>
            <a:off x="4343400" y="5410200"/>
            <a:ext cx="480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Comic Sans MS" pitchFamily="-106" charset="0"/>
              </a:rPr>
              <a:t>TOTEM T1 prototype</a:t>
            </a:r>
            <a:r>
              <a:rPr lang="en-US" sz="2000" dirty="0" smtClean="0">
                <a:latin typeface="Comic Sans MS" pitchFamily="-106" charset="0"/>
              </a:rPr>
              <a:t>  </a:t>
            </a:r>
            <a:r>
              <a:rPr lang="en-US" sz="2000" dirty="0">
                <a:latin typeface="Comic Sans MS" pitchFamily="-106" charset="0"/>
              </a:rPr>
              <a:t>made with single mask GEM foils</a:t>
            </a:r>
            <a:r>
              <a:rPr lang="en-US" sz="2000" dirty="0" smtClean="0">
                <a:latin typeface="Comic Sans MS" pitchFamily="-106" charset="0"/>
              </a:rPr>
              <a:t> (</a:t>
            </a:r>
            <a:r>
              <a:rPr lang="en-US" sz="2000" dirty="0">
                <a:latin typeface="Comic Sans MS" pitchFamily="-106" charset="0"/>
              </a:rPr>
              <a:t>33 cm </a:t>
            </a:r>
            <a:r>
              <a:rPr lang="en-US" sz="2000" dirty="0" err="1">
                <a:latin typeface="Comic Sans MS" pitchFamily="-106" charset="0"/>
              </a:rPr>
              <a:t>x</a:t>
            </a:r>
            <a:r>
              <a:rPr lang="en-US" sz="2000" dirty="0">
                <a:latin typeface="Comic Sans MS" pitchFamily="-106" charset="0"/>
              </a:rPr>
              <a:t> 66 cm)</a:t>
            </a:r>
            <a:endParaRPr lang="en-US" dirty="0"/>
          </a:p>
        </p:txBody>
      </p:sp>
      <p:pic>
        <p:nvPicPr>
          <p:cNvPr id="32772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345658"/>
            <a:ext cx="2901678" cy="311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Box 8"/>
          <p:cNvSpPr txBox="1">
            <a:spLocks noChangeArrowheads="1"/>
          </p:cNvSpPr>
          <p:nvPr/>
        </p:nvSpPr>
        <p:spPr bwMode="auto">
          <a:xfrm>
            <a:off x="1219200" y="56388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0400"/>
            <a:ext cx="4020289" cy="227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5334000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Comic Sans MS" pitchFamily="-106" charset="0"/>
              </a:rPr>
              <a:t>Large prototype GEM module for CMS</a:t>
            </a:r>
            <a:r>
              <a:rPr lang="en-US" sz="2000" dirty="0" smtClean="0"/>
              <a:t>: </a:t>
            </a:r>
            <a:r>
              <a:rPr lang="en-US" sz="2000" dirty="0" smtClean="0">
                <a:latin typeface="Comic Sans MS" pitchFamily="-106" charset="0"/>
              </a:rPr>
              <a:t>99 </a:t>
            </a:r>
            <a:r>
              <a:rPr lang="en-US" sz="2000" dirty="0">
                <a:latin typeface="Comic Sans MS" pitchFamily="-106" charset="0"/>
              </a:rPr>
              <a:t>cm </a:t>
            </a:r>
            <a:r>
              <a:rPr lang="en-US" sz="2000" dirty="0" err="1">
                <a:latin typeface="Comic Sans MS" pitchFamily="-106" charset="0"/>
              </a:rPr>
              <a:t>x</a:t>
            </a:r>
            <a:r>
              <a:rPr lang="en-US" sz="2000" dirty="0">
                <a:latin typeface="Comic Sans MS" pitchFamily="-106" charset="0"/>
              </a:rPr>
              <a:t> (22 – 45.5) </a:t>
            </a:r>
            <a:r>
              <a:rPr lang="en-US" sz="2000" dirty="0" smtClean="0">
                <a:latin typeface="Comic Sans MS" pitchFamily="-106" charset="0"/>
              </a:rPr>
              <a:t>cm</a:t>
            </a:r>
            <a:endParaRPr lang="en-US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90600" y="6150114"/>
            <a:ext cx="7239000" cy="7078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t">
            <a:prstTxWarp prst="textNoShape">
              <a:avLst/>
            </a:prstTxWarp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FF0000"/>
                </a:solidFill>
                <a:latin typeface="Comic Sans MS" pitchFamily="-106" charset="0"/>
              </a:rPr>
              <a:t>CMS prototype similar  the the dimensions of largest 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-106" charset="0"/>
              </a:rPr>
              <a:t>SoLID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-106" charset="0"/>
              </a:rPr>
              <a:t> chambers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E732B-D71E-204E-94E5-5EFD0484CFAF}" type="slidenum">
              <a:rPr lang="en-US" sz="1400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3400"/>
            <a:ext cx="4648201" cy="291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4572000" y="609600"/>
            <a:ext cx="48768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omic Sans MS" pitchFamily="-106" charset="0"/>
              </a:rPr>
              <a:t>STAR </a:t>
            </a:r>
            <a:r>
              <a:rPr lang="en-US" sz="2000" dirty="0" smtClean="0">
                <a:latin typeface="Comic Sans MS" pitchFamily="-106" charset="0"/>
              </a:rPr>
              <a:t>Forward </a:t>
            </a:r>
            <a:r>
              <a:rPr lang="en-US" sz="2000" dirty="0">
                <a:latin typeface="Comic Sans MS" pitchFamily="-106" charset="0"/>
              </a:rPr>
              <a:t>GEM </a:t>
            </a:r>
            <a:r>
              <a:rPr lang="en-US" sz="2000" dirty="0" smtClean="0">
                <a:latin typeface="Comic Sans MS" pitchFamily="-106" charset="0"/>
              </a:rPr>
              <a:t>Tracker</a:t>
            </a:r>
            <a:endParaRPr lang="en-US" dirty="0" smtClean="0">
              <a:latin typeface="Comic Sans MS" pitchFamily="-106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>
                <a:latin typeface="Comic Sans MS" pitchFamily="-106" charset="0"/>
              </a:rPr>
              <a:t> 6 triple-GEM disks around beam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>
                <a:latin typeface="Comic Sans MS" pitchFamily="-106" charset="0"/>
              </a:rPr>
              <a:t> IR~10.5 cm, OR~39 </a:t>
            </a:r>
            <a:r>
              <a:rPr lang="en-US" sz="2000" dirty="0" smtClean="0">
                <a:latin typeface="Comic Sans MS" pitchFamily="-106" charset="0"/>
              </a:rPr>
              <a:t>cm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 smtClean="0">
                <a:latin typeface="Comic Sans MS" pitchFamily="-106" charset="0"/>
              </a:rPr>
              <a:t> APV25 electronics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latin typeface="Comic Sans MS" pitchFamily="-106" charset="0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33400" y="0"/>
            <a:ext cx="8228013" cy="582613"/>
          </a:xfrm>
          <a:prstGeom prst="rect">
            <a:avLst/>
          </a:prstGeom>
          <a:blipFill rotWithShape="1">
            <a:blip r:embed="rId5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6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ＭＳ Ｐゴシック" pitchFamily="-107" charset="-128"/>
                <a:cs typeface="Comic Sans MS"/>
              </a:rPr>
              <a:t>Large</a:t>
            </a:r>
            <a:r>
              <a:rPr kumimoji="0" lang="it-IT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ＭＳ Ｐゴシック" pitchFamily="-107" charset="-128"/>
                <a:cs typeface="Comic Sans MS"/>
              </a:rPr>
              <a:t> GEM </a:t>
            </a:r>
            <a:r>
              <a:rPr kumimoji="0" lang="it-IT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ＭＳ Ｐゴシック" pitchFamily="-107" charset="-128"/>
                <a:cs typeface="Comic Sans MS"/>
              </a:rPr>
              <a:t>chamber</a:t>
            </a:r>
            <a:r>
              <a:rPr kumimoji="0" lang="it-IT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ＭＳ Ｐゴシック" pitchFamily="-107" charset="-128"/>
                <a:cs typeface="Comic Sans MS"/>
              </a:rPr>
              <a:t> </a:t>
            </a:r>
            <a:r>
              <a:rPr kumimoji="0" lang="it-IT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ＭＳ Ｐゴシック" pitchFamily="-107" charset="-128"/>
                <a:cs typeface="Comic Sans MS"/>
              </a:rPr>
              <a:t>projects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ＭＳ Ｐゴシック" pitchFamily="-107" charset="-128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305800" cy="447675"/>
          </a:xfrm>
          <a:blipFill rotWithShape="1"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sz="2800" dirty="0" smtClean="0">
                <a:latin typeface="Comic Sans MS"/>
                <a:cs typeface="Comic Sans MS"/>
              </a:rPr>
              <a:t>Jefferson Lab </a:t>
            </a:r>
            <a:r>
              <a:rPr lang="en-US" sz="2800" dirty="0" err="1" smtClean="0">
                <a:latin typeface="Comic Sans MS"/>
                <a:cs typeface="Comic Sans MS"/>
              </a:rPr>
              <a:t>SBSTrackers</a:t>
            </a:r>
            <a:r>
              <a:rPr lang="en-US" sz="2800" dirty="0" smtClean="0">
                <a:latin typeface="Comic Sans MS"/>
                <a:cs typeface="Comic Sans MS"/>
              </a:rPr>
              <a:t> – Front Tracker</a:t>
            </a:r>
          </a:p>
        </p:txBody>
      </p:sp>
      <p:pic>
        <p:nvPicPr>
          <p:cNvPr id="29" name="Picture 2" descr="FPP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2688" t="17276" r="17513" b="8052"/>
          <a:stretch>
            <a:fillRect/>
          </a:stretch>
        </p:blipFill>
        <p:spPr bwMode="auto">
          <a:xfrm>
            <a:off x="5437187" y="620712"/>
            <a:ext cx="3706929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533400"/>
            <a:ext cx="5410200" cy="2895600"/>
            <a:chOff x="158" y="458"/>
            <a:chExt cx="3085" cy="1547"/>
          </a:xfrm>
        </p:grpSpPr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458"/>
              <a:ext cx="3085" cy="1547"/>
            </a:xfrm>
            <a:prstGeom prst="rect">
              <a:avLst/>
            </a:prstGeom>
            <a:noFill/>
            <a:ln w="9525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158" y="479"/>
              <a:ext cx="885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82936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black"/>
                  </a:solidFill>
                </a:rPr>
                <a:t>Front Tracker</a:t>
              </a:r>
            </a:p>
            <a:p>
              <a:pPr defTabSz="82936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black"/>
                  </a:solidFill>
                </a:rPr>
                <a:t>Geometry</a:t>
              </a:r>
            </a:p>
          </p:txBody>
        </p:sp>
      </p:grp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5508627" y="1484315"/>
            <a:ext cx="906716" cy="2225974"/>
          </a:xfrm>
          <a:prstGeom prst="ellips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lIns="91420" tIns="45711" rIns="91420" bIns="45711" anchor="ctr"/>
          <a:lstStyle/>
          <a:p>
            <a:pPr defTabSz="829366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4" name="AutoShape 9"/>
          <p:cNvCxnSpPr>
            <a:cxnSpLocks noChangeShapeType="1"/>
            <a:stCxn id="33" idx="2"/>
          </p:cNvCxnSpPr>
          <p:nvPr/>
        </p:nvCxnSpPr>
        <p:spPr bwMode="auto">
          <a:xfrm rot="10800000">
            <a:off x="5181601" y="2362200"/>
            <a:ext cx="327027" cy="235102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6781800" y="1066800"/>
            <a:ext cx="906716" cy="2224157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lIns="91420" tIns="45711" rIns="91420" bIns="45711" anchor="ctr"/>
          <a:lstStyle/>
          <a:p>
            <a:pPr defTabSz="829366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195515" y="1773240"/>
            <a:ext cx="405661" cy="34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2936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A50021"/>
                </a:solidFill>
              </a:rPr>
              <a:t>x6</a:t>
            </a:r>
          </a:p>
        </p:txBody>
      </p:sp>
      <p:sp>
        <p:nvSpPr>
          <p:cNvPr id="38" name="AutoShape 17"/>
          <p:cNvSpPr>
            <a:spLocks noChangeArrowheads="1"/>
          </p:cNvSpPr>
          <p:nvPr/>
        </p:nvSpPr>
        <p:spPr bwMode="auto">
          <a:xfrm>
            <a:off x="7848600" y="685801"/>
            <a:ext cx="906716" cy="22098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lIns="91420" tIns="45711" rIns="91420" bIns="45711" anchor="ctr"/>
          <a:lstStyle/>
          <a:p>
            <a:pPr defTabSz="829366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609600"/>
            <a:ext cx="1295400" cy="58477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18 modules</a:t>
            </a:r>
          </a:p>
          <a:p>
            <a:r>
              <a:rPr lang="en-US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In Italy</a:t>
            </a:r>
            <a:endParaRPr lang="en-US" sz="1600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0" y="3505200"/>
            <a:ext cx="7315200" cy="384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5176" defTabSz="829366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Char char="q"/>
            </a:pPr>
            <a:r>
              <a:rPr lang="en-US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50 cm </a:t>
            </a:r>
            <a:r>
              <a:rPr lang="en-US" sz="18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 40 cm Modules are assembled to form </a:t>
            </a:r>
          </a:p>
          <a:p>
            <a:pPr marL="265176" defTabSz="829366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   larger chambers with different sizes</a:t>
            </a:r>
          </a:p>
          <a:p>
            <a:pPr marL="265176" defTabSz="829366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Char char="q"/>
            </a:pPr>
            <a:r>
              <a:rPr lang="en-US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Front tracker: Six 40 cm </a:t>
            </a:r>
            <a:r>
              <a:rPr lang="en-US" sz="18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 150 cm GEM layers</a:t>
            </a:r>
          </a:p>
          <a:p>
            <a:pPr marL="741426" lvl="1" defTabSz="829366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Char char="q"/>
            </a:pPr>
            <a:r>
              <a:rPr lang="en-US" sz="1800" dirty="0" smtClean="0">
                <a:solidFill>
                  <a:srgbClr val="840000"/>
                </a:solidFill>
                <a:latin typeface="Comic Sans MS"/>
                <a:cs typeface="Comic Sans MS"/>
              </a:rPr>
              <a:t>INFN Funding: to be  built in Italy</a:t>
            </a:r>
          </a:p>
          <a:p>
            <a:pPr marL="265176" defTabSz="829366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Char char="q"/>
            </a:pPr>
            <a:r>
              <a:rPr lang="en-US" sz="18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Polarimeter</a:t>
            </a:r>
            <a:r>
              <a:rPr lang="en-US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  trackers: Eight  50 cm </a:t>
            </a:r>
            <a:r>
              <a:rPr lang="en-US" sz="18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 200 cm GEM layers</a:t>
            </a:r>
          </a:p>
          <a:p>
            <a:pPr marL="741426" lvl="1" defTabSz="829366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Char char="q"/>
            </a:pPr>
            <a:r>
              <a:rPr lang="en-US" sz="1800" dirty="0" smtClean="0">
                <a:solidFill>
                  <a:srgbClr val="840000"/>
                </a:solidFill>
                <a:latin typeface="Comic Sans MS"/>
                <a:cs typeface="Comic Sans MS"/>
              </a:rPr>
              <a:t>to be  built in Virginia</a:t>
            </a:r>
          </a:p>
          <a:p>
            <a:pPr marL="265176" defTabSz="829366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Char char="q"/>
            </a:pPr>
            <a:r>
              <a:rPr lang="en-US" sz="1800" dirty="0" smtClean="0">
                <a:solidFill>
                  <a:srgbClr val="840000"/>
                </a:solidFill>
                <a:latin typeface="Comic Sans MS"/>
                <a:cs typeface="Comic Sans MS"/>
              </a:rPr>
              <a:t>Total GEM coverage of SBS ~ 16 m</a:t>
            </a:r>
            <a:r>
              <a:rPr lang="en-US" sz="1800" baseline="30000" dirty="0" smtClean="0">
                <a:solidFill>
                  <a:srgbClr val="840000"/>
                </a:solidFill>
                <a:latin typeface="Comic Sans MS"/>
                <a:cs typeface="Comic Sans MS"/>
              </a:rPr>
              <a:t>2</a:t>
            </a:r>
          </a:p>
          <a:p>
            <a:pPr marL="265176" defTabSz="829366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Char char="q"/>
            </a:pPr>
            <a:endParaRPr lang="en-US" sz="1800" dirty="0" smtClean="0">
              <a:solidFill>
                <a:srgbClr val="840000"/>
              </a:solidFill>
              <a:latin typeface="Comic Sans MS"/>
              <a:cs typeface="Comic Sans MS"/>
            </a:endParaRPr>
          </a:p>
          <a:p>
            <a:pPr marL="741426" lvl="1" defTabSz="829366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Char char="q"/>
            </a:pPr>
            <a:endParaRPr lang="en-US" sz="2000" dirty="0" smtClean="0">
              <a:solidFill>
                <a:srgbClr val="800000"/>
              </a:solidFill>
              <a:latin typeface="Comic Sans MS"/>
              <a:cs typeface="Comic Sans MS"/>
            </a:endParaRPr>
          </a:p>
          <a:p>
            <a:pPr marL="741426" lvl="1" defTabSz="829366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Char char="q"/>
            </a:pPr>
            <a:endParaRPr lang="en-US" sz="2000" dirty="0" smtClean="0">
              <a:solidFill>
                <a:srgbClr val="800000"/>
              </a:solidFill>
              <a:latin typeface="Comic Sans MS"/>
              <a:cs typeface="Comic Sans MS"/>
            </a:endParaRPr>
          </a:p>
          <a:p>
            <a:pPr marL="741426" lvl="1" defTabSz="829366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Char char="q"/>
            </a:pPr>
            <a:endParaRPr lang="en-US" sz="2000" dirty="0" smtClean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6781800" y="1066800"/>
            <a:ext cx="906716" cy="2224157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lIns="91420" tIns="45711" rIns="91420" bIns="45711" anchor="ctr"/>
          <a:lstStyle/>
          <a:p>
            <a:pPr defTabSz="829366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7848600" y="685801"/>
            <a:ext cx="906716" cy="22098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lIns="91420" tIns="45711" rIns="91420" bIns="45711" anchor="ctr"/>
          <a:lstStyle/>
          <a:p>
            <a:pPr defTabSz="829366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53200" y="3886200"/>
            <a:ext cx="1295400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76 modules</a:t>
            </a:r>
          </a:p>
          <a:p>
            <a:r>
              <a:rPr lang="en-US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In Virginia</a:t>
            </a:r>
          </a:p>
          <a:p>
            <a:endParaRPr lang="en-US" sz="1600" dirty="0">
              <a:solidFill>
                <a:srgbClr val="000090"/>
              </a:solidFill>
            </a:endParaRPr>
          </a:p>
        </p:txBody>
      </p:sp>
      <p:cxnSp>
        <p:nvCxnSpPr>
          <p:cNvPr id="19" name="AutoShape 11"/>
          <p:cNvCxnSpPr>
            <a:cxnSpLocks noChangeShapeType="1"/>
          </p:cNvCxnSpPr>
          <p:nvPr/>
        </p:nvCxnSpPr>
        <p:spPr bwMode="auto">
          <a:xfrm rot="5400000">
            <a:off x="7008813" y="3405189"/>
            <a:ext cx="635001" cy="327025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0" name="AutoShape 18"/>
          <p:cNvCxnSpPr>
            <a:cxnSpLocks noChangeShapeType="1"/>
          </p:cNvCxnSpPr>
          <p:nvPr/>
        </p:nvCxnSpPr>
        <p:spPr bwMode="auto">
          <a:xfrm rot="10800000" flipV="1">
            <a:off x="7162801" y="2819400"/>
            <a:ext cx="1190625" cy="1066801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990600" y="6150114"/>
            <a:ext cx="7239000" cy="7078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t">
            <a:prstTxWarp prst="textNoShape">
              <a:avLst/>
            </a:prstTxWarp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FF0000"/>
                </a:solidFill>
                <a:latin typeface="Comic Sans MS" pitchFamily="-106" charset="0"/>
              </a:rPr>
              <a:t>SBS GEM module construction currently going on in Italy and at UVa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5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33400"/>
          </a:xfrm>
          <a:blipFill rotWithShape="1"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it-IT" sz="3200" dirty="0" smtClean="0">
                <a:latin typeface="Comic Sans MS"/>
                <a:cs typeface="Comic Sans MS"/>
              </a:rPr>
              <a:t>The </a:t>
            </a:r>
            <a:r>
              <a:rPr lang="it-IT" sz="3200" dirty="0" err="1" smtClean="0">
                <a:latin typeface="Comic Sans MS"/>
                <a:cs typeface="Comic Sans MS"/>
              </a:rPr>
              <a:t>currenty</a:t>
            </a:r>
            <a:r>
              <a:rPr lang="it-IT" sz="3200" dirty="0" smtClean="0">
                <a:latin typeface="Comic Sans MS"/>
                <a:cs typeface="Comic Sans MS"/>
              </a:rPr>
              <a:t> </a:t>
            </a:r>
            <a:r>
              <a:rPr lang="it-IT" sz="3200" dirty="0" err="1" smtClean="0">
                <a:latin typeface="Comic Sans MS"/>
                <a:cs typeface="Comic Sans MS"/>
              </a:rPr>
              <a:t>ongoing</a:t>
            </a:r>
            <a:r>
              <a:rPr lang="it-IT" sz="3200" dirty="0" smtClean="0">
                <a:latin typeface="Comic Sans MS"/>
                <a:cs typeface="Comic Sans MS"/>
              </a:rPr>
              <a:t>   GEM </a:t>
            </a:r>
            <a:r>
              <a:rPr lang="it-IT" sz="3200" dirty="0" err="1" smtClean="0">
                <a:latin typeface="Comic Sans MS"/>
                <a:cs typeface="Comic Sans MS"/>
              </a:rPr>
              <a:t>chamber</a:t>
            </a:r>
            <a:r>
              <a:rPr lang="it-IT" sz="3200" dirty="0" smtClean="0">
                <a:latin typeface="Comic Sans MS"/>
                <a:cs typeface="Comic Sans MS"/>
              </a:rPr>
              <a:t> work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3733800"/>
            <a:ext cx="4876800" cy="576190"/>
          </a:xfrm>
          <a:prstGeom prst="rect">
            <a:avLst/>
          </a:prstGeom>
          <a:noFill/>
        </p:spPr>
        <p:txBody>
          <a:bodyPr wrap="square" lIns="82936" tIns="41469" rIns="82936" bIns="41469" rtlCol="0">
            <a:spAutoFit/>
          </a:bodyPr>
          <a:lstStyle/>
          <a:p>
            <a:pPr defTabSz="82936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600" dirty="0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Stretching </a:t>
            </a:r>
            <a:r>
              <a:rPr lang="it-IT" sz="1600" dirty="0" err="1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time</a:t>
            </a:r>
            <a:r>
              <a:rPr lang="it-IT" sz="1600" dirty="0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 ~ </a:t>
            </a:r>
            <a:r>
              <a:rPr lang="it-IT" sz="1600" dirty="0" err="1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1</a:t>
            </a:r>
            <a:r>
              <a:rPr lang="it-IT" sz="1600" dirty="0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–</a:t>
            </a:r>
            <a:r>
              <a:rPr lang="it-IT" sz="1600" dirty="0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2</a:t>
            </a:r>
            <a:r>
              <a:rPr lang="it-IT" sz="1600" dirty="0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hours</a:t>
            </a:r>
            <a:endParaRPr lang="it-IT" sz="1600" dirty="0" smtClean="0">
              <a:solidFill>
                <a:prstClr val="black"/>
              </a:solidFill>
              <a:latin typeface="Comic Sans MS"/>
              <a:ea typeface="+mn-ea"/>
              <a:cs typeface="Comic Sans MS"/>
            </a:endParaRPr>
          </a:p>
          <a:p>
            <a:pPr defTabSz="82936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600" dirty="0" err="1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Foil</a:t>
            </a:r>
            <a:r>
              <a:rPr lang="it-IT" sz="1600" dirty="0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 Tension: 	</a:t>
            </a:r>
            <a:r>
              <a:rPr lang="it-IT" sz="1600" b="1" dirty="0" err="1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T</a:t>
            </a:r>
            <a:r>
              <a:rPr lang="it-IT" sz="1600" b="1" dirty="0" smtClean="0">
                <a:solidFill>
                  <a:prstClr val="black"/>
                </a:solidFill>
                <a:latin typeface="Comic Sans MS"/>
                <a:ea typeface="+mn-ea"/>
                <a:cs typeface="Comic Sans MS"/>
              </a:rPr>
              <a:t> ~ 0.5 kg/cm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E732B-D71E-204E-94E5-5EFD0484CFAF}" type="slidenum">
              <a:rPr lang="en-US" sz="1400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16" name="Picture 15" descr="Photo01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33400"/>
            <a:ext cx="4343400" cy="32575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2400" y="3352800"/>
            <a:ext cx="4419600" cy="3299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C99"/>
            </a:solidFill>
          </a:ln>
        </p:spPr>
        <p:txBody>
          <a:bodyPr wrap="square" lIns="82936" tIns="41469" rIns="82936" bIns="41469" rtlCol="0">
            <a:spAutoFit/>
          </a:bodyPr>
          <a:lstStyle/>
          <a:p>
            <a:pPr algn="ctr" defTabSz="82936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600" dirty="0" smtClean="0">
                <a:latin typeface="Comic Sans MS"/>
                <a:cs typeface="Comic Sans MS"/>
              </a:rPr>
              <a:t>New 40 cm </a:t>
            </a:r>
            <a:r>
              <a:rPr lang="it-IT" sz="1600" dirty="0" err="1" smtClean="0">
                <a:latin typeface="Comic Sans MS"/>
                <a:cs typeface="Comic Sans MS"/>
              </a:rPr>
              <a:t>x</a:t>
            </a:r>
            <a:r>
              <a:rPr lang="it-IT" sz="1600" dirty="0" smtClean="0">
                <a:latin typeface="Comic Sans MS"/>
                <a:cs typeface="Comic Sans MS"/>
              </a:rPr>
              <a:t> 50 cm GEM </a:t>
            </a:r>
            <a:r>
              <a:rPr lang="it-IT" sz="1600" dirty="0" err="1" smtClean="0">
                <a:latin typeface="Comic Sans MS"/>
                <a:cs typeface="Comic Sans MS"/>
              </a:rPr>
              <a:t>stretcher</a:t>
            </a:r>
            <a:r>
              <a:rPr lang="it-IT" sz="1600" dirty="0" smtClean="0">
                <a:latin typeface="Comic Sans MS"/>
                <a:cs typeface="Comic Sans MS"/>
              </a:rPr>
              <a:t> at Uva</a:t>
            </a:r>
            <a:endParaRPr lang="it-IT" sz="1600" dirty="0">
              <a:solidFill>
                <a:prstClr val="black"/>
              </a:solidFill>
              <a:latin typeface="Comic Sans MS"/>
              <a:ea typeface="+mn-ea"/>
              <a:cs typeface="Comic Sans MS"/>
            </a:endParaRPr>
          </a:p>
        </p:txBody>
      </p:sp>
      <p:pic>
        <p:nvPicPr>
          <p:cNvPr id="21" name="Picture 4" descr="C:\Documents and Settings\colilli\Desktop\test_beam_picture\DSCN784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9976" r="5094"/>
          <a:stretch/>
        </p:blipFill>
        <p:spPr bwMode="auto">
          <a:xfrm>
            <a:off x="5151335" y="609600"/>
            <a:ext cx="345153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419600" y="3657600"/>
            <a:ext cx="4724400" cy="646331"/>
          </a:xfrm>
          <a:prstGeom prst="rect">
            <a:avLst/>
          </a:prstGeom>
          <a:noFill/>
          <a:ln>
            <a:solidFill>
              <a:srgbClr val="84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800000"/>
                </a:solidFill>
                <a:latin typeface="Comic Sans MS"/>
                <a:cs typeface="Comic Sans MS"/>
              </a:rPr>
              <a:t>Fully equipped INFN  prototype 40x50 cm</a:t>
            </a:r>
            <a:r>
              <a:rPr lang="en-US" sz="1800" baseline="30000" dirty="0" smtClean="0">
                <a:solidFill>
                  <a:srgbClr val="800000"/>
                </a:solidFill>
                <a:latin typeface="Comic Sans MS"/>
                <a:cs typeface="Comic Sans MS"/>
              </a:rPr>
              <a:t>2</a:t>
            </a:r>
            <a:r>
              <a:rPr lang="en-US" sz="1800" dirty="0" smtClean="0">
                <a:solidFill>
                  <a:srgbClr val="800000"/>
                </a:solidFill>
                <a:latin typeface="Comic Sans MS"/>
                <a:cs typeface="Comic Sans MS"/>
              </a:rPr>
              <a:t> GEM module for a beam test at DESY</a:t>
            </a:r>
            <a:endParaRPr lang="en-US" sz="1800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4495800"/>
            <a:ext cx="8991600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Comic Sans MS" pitchFamily="-106" charset="0"/>
              </a:rPr>
              <a:t>A 100 cm </a:t>
            </a:r>
            <a:r>
              <a:rPr lang="en-US" sz="1800" dirty="0" err="1" smtClean="0">
                <a:solidFill>
                  <a:srgbClr val="FF0000"/>
                </a:solidFill>
                <a:latin typeface="Comic Sans MS" pitchFamily="-106" charset="0"/>
              </a:rPr>
              <a:t>x</a:t>
            </a:r>
            <a:r>
              <a:rPr lang="en-US" sz="1800" dirty="0" smtClean="0">
                <a:solidFill>
                  <a:srgbClr val="FF0000"/>
                </a:solidFill>
                <a:latin typeface="Comic Sans MS" pitchFamily="-106" charset="0"/>
              </a:rPr>
              <a:t> (25-40) cm prototype  GEM module  with 2D readout is currently under design at </a:t>
            </a:r>
            <a:r>
              <a:rPr lang="en-US" sz="1800" dirty="0" err="1" smtClean="0">
                <a:solidFill>
                  <a:srgbClr val="FF0000"/>
                </a:solidFill>
                <a:latin typeface="Comic Sans MS" pitchFamily="-106" charset="0"/>
              </a:rPr>
              <a:t>Uva</a:t>
            </a:r>
            <a:r>
              <a:rPr lang="en-US" sz="1800" dirty="0" smtClean="0">
                <a:solidFill>
                  <a:srgbClr val="FF0000"/>
                </a:solidFill>
                <a:latin typeface="Comic Sans MS" pitchFamily="-106" charset="0"/>
              </a:rPr>
              <a:t>. (EIC detector R&amp;D effort)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Comic Sans MS" pitchFamily="-106" charset="0"/>
              </a:rPr>
              <a:t>Expect to construct and test this chamber this Fall - Can learn a great deal for </a:t>
            </a:r>
            <a:r>
              <a:rPr lang="en-US" sz="1800" dirty="0" err="1" smtClean="0">
                <a:solidFill>
                  <a:srgbClr val="FF0000"/>
                </a:solidFill>
                <a:latin typeface="Comic Sans MS" pitchFamily="-106" charset="0"/>
              </a:rPr>
              <a:t>SoLID</a:t>
            </a:r>
            <a:r>
              <a:rPr lang="en-US" sz="1800" dirty="0" smtClean="0">
                <a:solidFill>
                  <a:srgbClr val="FF0000"/>
                </a:solidFill>
                <a:latin typeface="Comic Sans MS" pitchFamily="-106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omic Sans MS" pitchFamily="-106" charset="0"/>
              </a:rPr>
              <a:t>GEMs</a:t>
            </a:r>
            <a:r>
              <a:rPr lang="en-US" sz="1800" dirty="0" smtClean="0">
                <a:solidFill>
                  <a:srgbClr val="FF0000"/>
                </a:solidFill>
                <a:latin typeface="Comic Sans MS" pitchFamily="-106" charset="0"/>
              </a:rPr>
              <a:t> from this:</a:t>
            </a:r>
          </a:p>
          <a:p>
            <a:pPr lvl="1">
              <a:spcAft>
                <a:spcPts val="600"/>
              </a:spcAft>
              <a:buFont typeface="Arial" pitchFamily="-106" charset="0"/>
              <a:buChar char="•"/>
            </a:pPr>
            <a:r>
              <a:rPr lang="en-US" sz="1800" dirty="0" smtClean="0">
                <a:solidFill>
                  <a:srgbClr val="000052"/>
                </a:solidFill>
                <a:latin typeface="Comic Sans MS" pitchFamily="-106" charset="0"/>
              </a:rPr>
              <a:t>develop techniques for fabrication of large GEM modules.</a:t>
            </a:r>
          </a:p>
          <a:p>
            <a:pPr lvl="1">
              <a:spcAft>
                <a:spcPts val="600"/>
              </a:spcAft>
              <a:buFont typeface="Arial" pitchFamily="-106" charset="0"/>
              <a:buChar char="•"/>
            </a:pPr>
            <a:r>
              <a:rPr lang="en-US" sz="1800" dirty="0" smtClean="0">
                <a:solidFill>
                  <a:srgbClr val="000052"/>
                </a:solidFill>
                <a:latin typeface="Comic Sans MS" pitchFamily="-106" charset="0"/>
              </a:rPr>
              <a:t>  study readout schemes: 10 degree stereo angle</a:t>
            </a:r>
          </a:p>
          <a:p>
            <a:pPr lvl="1">
              <a:spcAft>
                <a:spcPts val="600"/>
              </a:spcAft>
              <a:buFont typeface="Arial" pitchFamily="-106" charset="0"/>
              <a:buChar char="•"/>
            </a:pPr>
            <a:r>
              <a:rPr lang="en-US" sz="1800" dirty="0" smtClean="0">
                <a:solidFill>
                  <a:srgbClr val="000052"/>
                </a:solidFill>
                <a:latin typeface="Comic Sans MS" pitchFamily="-106" charset="0"/>
              </a:rPr>
              <a:t>  Study issues of signal to noise ratio for long readout strips.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sz="1800" dirty="0" smtClean="0">
              <a:solidFill>
                <a:srgbClr val="FF0000"/>
              </a:solidFill>
              <a:latin typeface="Comic Sans MS" pitchFamily="-106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sz="1800" dirty="0" smtClean="0">
              <a:solidFill>
                <a:srgbClr val="FF0000"/>
              </a:solidFill>
              <a:latin typeface="Comic Sans MS" pitchFamily="-106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sz="1800" dirty="0" smtClean="0">
              <a:solidFill>
                <a:srgbClr val="FF0000"/>
              </a:solidFill>
              <a:latin typeface="Comic Sans MS" pitchFamily="-106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sz="2000" dirty="0" smtClean="0">
              <a:solidFill>
                <a:srgbClr val="FF0000"/>
              </a:solidFill>
              <a:latin typeface="Comic Sans MS" pitchFamily="-106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sz="2000" dirty="0" smtClean="0">
              <a:solidFill>
                <a:srgbClr val="FF0000"/>
              </a:solidFill>
              <a:latin typeface="Comic Sans MS" pitchFamily="-106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870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F0D3F"/>
          </a:solidFill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  <a:latin typeface="Comic Sans MS" pitchFamily="-106" charset="0"/>
              </a:rPr>
              <a:t>GEM chamber electronics </a:t>
            </a:r>
          </a:p>
        </p:txBody>
      </p:sp>
      <p:sp>
        <p:nvSpPr>
          <p:cNvPr id="45059" name="TextBox 6"/>
          <p:cNvSpPr txBox="1">
            <a:spLocks noChangeArrowheads="1"/>
          </p:cNvSpPr>
          <p:nvPr/>
        </p:nvSpPr>
        <p:spPr bwMode="auto">
          <a:xfrm>
            <a:off x="457200" y="685800"/>
            <a:ext cx="86868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The  </a:t>
            </a:r>
            <a:r>
              <a:rPr lang="en-US" sz="2000" dirty="0">
                <a:solidFill>
                  <a:srgbClr val="000052"/>
                </a:solidFill>
                <a:latin typeface="Comic Sans MS" pitchFamily="-106" charset="0"/>
              </a:rPr>
              <a:t>RD-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51 Scalable Readout System provides a low-cost,  common platform that can accommodate different readout chips.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Currently tested with APV25-S1 chip.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Drawback with the APV25 chip: may not be fast enough for </a:t>
            </a:r>
            <a:r>
              <a:rPr lang="en-US" sz="2000" dirty="0" err="1" smtClean="0">
                <a:solidFill>
                  <a:srgbClr val="000052"/>
                </a:solidFill>
                <a:latin typeface="Comic Sans MS" pitchFamily="-106" charset="0"/>
              </a:rPr>
              <a:t>SoLID</a:t>
            </a:r>
            <a:endParaRPr lang="en-US" sz="2000" dirty="0" smtClean="0">
              <a:solidFill>
                <a:srgbClr val="000052"/>
              </a:solidFill>
              <a:latin typeface="Comic Sans MS" pitchFamily="-106" charset="0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Need to work on finding a suitable chip for </a:t>
            </a:r>
            <a:r>
              <a:rPr lang="en-US" sz="2000" dirty="0" err="1" smtClean="0">
                <a:solidFill>
                  <a:srgbClr val="000052"/>
                </a:solidFill>
                <a:latin typeface="Comic Sans MS" pitchFamily="-106" charset="0"/>
              </a:rPr>
              <a:t>SoLID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 readout and incorporating it into SRS (?)</a:t>
            </a:r>
            <a:endParaRPr lang="en-US" sz="2000" dirty="0">
              <a:solidFill>
                <a:srgbClr val="000052"/>
              </a:solidFill>
              <a:latin typeface="Comic Sans MS" pitchFamily="-106" charset="0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3739"/>
            <a:ext cx="6324600" cy="400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24600" y="2895600"/>
            <a:ext cx="2819400" cy="396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t">
            <a:prstTxWarp prst="textNoShape">
              <a:avLst/>
            </a:prstTxWarp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FF0000"/>
                </a:solidFill>
                <a:latin typeface="Comic Sans MS" pitchFamily="-106" charset="0"/>
              </a:rPr>
              <a:t>SRS system has the benefit of the large team effort backed by RD-51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FF0000"/>
                </a:solidFill>
                <a:latin typeface="Comic Sans MS" pitchFamily="-106" charset="0"/>
              </a:rPr>
              <a:t>RD-51 plans to commercialize the fabrication; there will be the  possibility to get very  large systems in the future.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DEF51F-20F4-2843-B973-AF5F9AF0716C}" type="slidenum">
              <a:rPr lang="en-US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18</a:t>
            </a:fld>
            <a:endParaRPr lang="en-US">
              <a:latin typeface="Calibri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endParaRPr lang="en-US" sz="400">
              <a:latin typeface="Calibri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1987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itchFamily="-106" charset="0"/>
              <a:buChar char="•"/>
            </a:pPr>
            <a:r>
              <a:rPr lang="en-US" sz="2000" dirty="0" err="1">
                <a:solidFill>
                  <a:srgbClr val="000052"/>
                </a:solidFill>
                <a:latin typeface="Comic Sans MS" pitchFamily="-106" charset="0"/>
              </a:rPr>
              <a:t>Uva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 group now owns an   </a:t>
            </a:r>
            <a:r>
              <a:rPr lang="en-US" sz="2000" dirty="0">
                <a:solidFill>
                  <a:srgbClr val="000052"/>
                </a:solidFill>
                <a:latin typeface="Comic Sans MS" pitchFamily="-106" charset="0"/>
              </a:rPr>
              <a:t>APV25 system  (2000 chan.) from the RD-51 Scalable Readout System (SRS) development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xmlns:lc="http://schemas.openxmlformats.org/drawingml/2006/lockedCanvas" val="0"/>
              </a:ext>
            </a:extLst>
          </a:blip>
          <a:srcRect l="-178" t="8684" r="178" b="407"/>
          <a:stretch/>
        </p:blipFill>
        <p:spPr>
          <a:xfrm>
            <a:off x="4876800" y="3657600"/>
            <a:ext cx="4073237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400"/>
            <a:ext cx="4613004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lc="http://schemas.openxmlformats.org/drawingml/2006/lockedCanvas"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0438" b="13934"/>
          <a:stretch/>
        </p:blipFill>
        <p:spPr>
          <a:xfrm>
            <a:off x="4724400" y="1123226"/>
            <a:ext cx="3962400" cy="2238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F0D3F"/>
          </a:solidFill>
        </p:spPr>
        <p:txBody>
          <a:bodyPr/>
          <a:lstStyle/>
          <a:p>
            <a:r>
              <a:rPr lang="en-US" sz="2800" dirty="0" err="1" smtClean="0">
                <a:solidFill>
                  <a:srgbClr val="FFFF00"/>
                </a:solidFill>
                <a:latin typeface="Comic Sans MS" pitchFamily="-106" charset="0"/>
              </a:rPr>
              <a:t>SoLID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-106" charset="0"/>
              </a:rPr>
              <a:t> GEM chamber Collaboration</a:t>
            </a:r>
          </a:p>
        </p:txBody>
      </p:sp>
      <p:sp>
        <p:nvSpPr>
          <p:cNvPr id="45059" name="TextBox 6"/>
          <p:cNvSpPr txBox="1">
            <a:spLocks noChangeArrowheads="1"/>
          </p:cNvSpPr>
          <p:nvPr/>
        </p:nvSpPr>
        <p:spPr bwMode="auto">
          <a:xfrm>
            <a:off x="609600" y="1371600"/>
            <a:ext cx="86868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University of Science and Technology of China (USTC)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 err="1" smtClean="0">
                <a:solidFill>
                  <a:srgbClr val="000052"/>
                </a:solidFill>
                <a:latin typeface="Comic Sans MS" pitchFamily="-106" charset="0"/>
              </a:rPr>
              <a:t>Tsinghua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 University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Lanzhou University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China Institute of Atomic Energy (CIAE)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Institute of Modern physics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INFN-Rome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University of Virginia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latin typeface="Comic Sans MS"/>
                <a:cs typeface="Comic Sans MS"/>
              </a:rPr>
              <a:t>Tracking</a:t>
            </a:r>
            <a:r>
              <a:rPr lang="it-IT" dirty="0" smtClean="0">
                <a:latin typeface="Comic Sans MS"/>
                <a:cs typeface="Comic Sans MS"/>
              </a:rPr>
              <a:t> </a:t>
            </a:r>
            <a:r>
              <a:rPr lang="it-IT" dirty="0" err="1" smtClean="0">
                <a:latin typeface="Comic Sans MS"/>
                <a:cs typeface="Comic Sans MS"/>
              </a:rPr>
              <a:t>needs</a:t>
            </a:r>
            <a:r>
              <a:rPr lang="it-IT" dirty="0" smtClean="0">
                <a:latin typeface="Comic Sans MS"/>
                <a:cs typeface="Comic Sans MS"/>
              </a:rPr>
              <a:t>  </a:t>
            </a:r>
            <a:r>
              <a:rPr lang="it-IT" dirty="0" err="1" smtClean="0">
                <a:latin typeface="Comic Sans MS"/>
                <a:cs typeface="Comic Sans MS"/>
              </a:rPr>
              <a:t>for</a:t>
            </a:r>
            <a:r>
              <a:rPr lang="it-IT" dirty="0" smtClean="0">
                <a:latin typeface="Comic Sans MS"/>
                <a:cs typeface="Comic Sans MS"/>
              </a:rPr>
              <a:t> </a:t>
            </a:r>
            <a:r>
              <a:rPr lang="it-IT" dirty="0" err="1" smtClean="0">
                <a:latin typeface="Comic Sans MS"/>
                <a:cs typeface="Comic Sans MS"/>
              </a:rPr>
              <a:t>SoLID</a:t>
            </a:r>
            <a:r>
              <a:rPr lang="it-IT" dirty="0" smtClean="0">
                <a:latin typeface="Comic Sans MS"/>
                <a:cs typeface="Comic Sans MS"/>
              </a:rPr>
              <a:t> (PVDIS)</a:t>
            </a:r>
            <a:endParaRPr lang="it-IT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45" y="620054"/>
            <a:ext cx="8229090" cy="2717065"/>
          </a:xfrm>
        </p:spPr>
        <p:txBody>
          <a:bodyPr/>
          <a:lstStyle/>
          <a:p>
            <a:r>
              <a:rPr lang="it-IT" sz="2000" dirty="0" smtClean="0">
                <a:latin typeface="Comic Sans MS"/>
                <a:cs typeface="Comic Sans MS"/>
              </a:rPr>
              <a:t>Rate: from 100 kHz to 600 kHz (with baffles), GEANT3 estimation</a:t>
            </a:r>
          </a:p>
          <a:p>
            <a:r>
              <a:rPr lang="it-IT" sz="2000" dirty="0" smtClean="0">
                <a:latin typeface="Comic Sans MS"/>
                <a:cs typeface="Comic Sans MS"/>
              </a:rPr>
              <a:t>Spatial Resolution: </a:t>
            </a:r>
            <a:r>
              <a:rPr lang="it-IT" sz="2000" dirty="0" smtClean="0">
                <a:latin typeface="Comic Sans MS"/>
                <a:cs typeface="Comic Sans MS"/>
                <a:sym typeface="Symbol"/>
              </a:rPr>
              <a:t></a:t>
            </a:r>
            <a:r>
              <a:rPr lang="it-IT" sz="2000" dirty="0" smtClean="0">
                <a:latin typeface="Comic Sans MS"/>
                <a:cs typeface="Comic Sans MS"/>
              </a:rPr>
              <a:t>0.2 mm (sigma)</a:t>
            </a:r>
          </a:p>
          <a:p>
            <a:r>
              <a:rPr lang="it-IT" sz="2000" dirty="0" smtClean="0">
                <a:latin typeface="Comic Sans MS"/>
                <a:cs typeface="Comic Sans MS"/>
              </a:rPr>
              <a:t>Total area: 23 m</a:t>
            </a:r>
            <a:r>
              <a:rPr lang="it-IT" sz="2000" baseline="30000" dirty="0" smtClean="0">
                <a:latin typeface="Comic Sans MS"/>
                <a:cs typeface="Comic Sans MS"/>
              </a:rPr>
              <a:t>2</a:t>
            </a:r>
            <a:r>
              <a:rPr lang="it-IT" sz="2000" dirty="0" smtClean="0">
                <a:latin typeface="Comic Sans MS"/>
                <a:cs typeface="Comic Sans MS"/>
              </a:rPr>
              <a:t> total area (30 sectors x4 planes, each sector cover 10 degree)</a:t>
            </a:r>
          </a:p>
          <a:p>
            <a:r>
              <a:rPr lang="it-IT" sz="2000" dirty="0" err="1" smtClean="0">
                <a:latin typeface="Comic Sans MS"/>
                <a:cs typeface="Comic Sans MS"/>
              </a:rPr>
              <a:t>Need</a:t>
            </a:r>
            <a:r>
              <a:rPr lang="it-IT" sz="2000" dirty="0" smtClean="0">
                <a:latin typeface="Comic Sans MS"/>
                <a:cs typeface="Comic Sans MS"/>
              </a:rPr>
              <a:t> </a:t>
            </a:r>
            <a:r>
              <a:rPr lang="it-IT" sz="2000" dirty="0" err="1" smtClean="0">
                <a:latin typeface="Comic Sans MS"/>
                <a:cs typeface="Comic Sans MS"/>
              </a:rPr>
              <a:t>to</a:t>
            </a:r>
            <a:r>
              <a:rPr lang="it-IT" sz="2000" dirty="0" smtClean="0">
                <a:latin typeface="Comic Sans MS"/>
                <a:cs typeface="Comic Sans MS"/>
              </a:rPr>
              <a:t> </a:t>
            </a:r>
            <a:r>
              <a:rPr lang="it-IT" sz="2000" dirty="0" err="1" smtClean="0">
                <a:latin typeface="Comic Sans MS"/>
                <a:cs typeface="Comic Sans MS"/>
              </a:rPr>
              <a:t>be</a:t>
            </a:r>
            <a:r>
              <a:rPr lang="it-IT" sz="2000" dirty="0" smtClean="0">
                <a:latin typeface="Comic Sans MS"/>
                <a:cs typeface="Comic Sans MS"/>
              </a:rPr>
              <a:t> </a:t>
            </a:r>
            <a:r>
              <a:rPr lang="it-IT" sz="2000" dirty="0" err="1" smtClean="0">
                <a:latin typeface="Comic Sans MS"/>
                <a:cs typeface="Comic Sans MS"/>
              </a:rPr>
              <a:t>Magnetic</a:t>
            </a:r>
            <a:r>
              <a:rPr lang="it-IT" sz="2000" dirty="0" smtClean="0">
                <a:latin typeface="Comic Sans MS"/>
                <a:cs typeface="Comic Sans MS"/>
              </a:rPr>
              <a:t> field tolerant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416524" y="2971801"/>
            <a:ext cx="5021268" cy="378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3065" y="4699792"/>
            <a:ext cx="1848206" cy="329969"/>
          </a:xfrm>
          <a:prstGeom prst="rect">
            <a:avLst/>
          </a:prstGeom>
          <a:noFill/>
        </p:spPr>
        <p:txBody>
          <a:bodyPr wrap="none" lIns="82936" tIns="41469" rIns="82936" bIns="41469" rtlCol="0">
            <a:spAutoFit/>
          </a:bodyPr>
          <a:lstStyle/>
          <a:p>
            <a:pPr defTabSz="82936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Lumi = 5.4E</a:t>
            </a:r>
            <a:r>
              <a:rPr lang="it-IT" sz="1600" baseline="30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38 </a:t>
            </a:r>
            <a:r>
              <a:rPr lang="it-IT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/cm</a:t>
            </a:r>
            <a:r>
              <a:rPr lang="it-IT" sz="1600" baseline="30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  <a:r>
              <a:rPr lang="it-IT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/s  </a:t>
            </a:r>
            <a:endParaRPr lang="it-IT" sz="1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2173275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5257800" cy="228600"/>
          </a:xfrm>
        </p:spPr>
        <p:txBody>
          <a:bodyPr/>
          <a:lstStyle/>
          <a:p>
            <a:pPr eaLnBrk="1" hangingPunct="1"/>
            <a:r>
              <a:rPr lang="en-US" sz="3200"/>
              <a:t>rough cost estimate</a:t>
            </a:r>
          </a:p>
        </p:txBody>
      </p:sp>
      <p:graphicFrame>
        <p:nvGraphicFramePr>
          <p:cNvPr id="13420" name="Group 108"/>
          <p:cNvGraphicFramePr>
            <a:graphicFrameLocks noGrp="1"/>
          </p:cNvGraphicFramePr>
          <p:nvPr/>
        </p:nvGraphicFramePr>
        <p:xfrm>
          <a:off x="0" y="381000"/>
          <a:ext cx="9144000" cy="5775961"/>
        </p:xfrm>
        <a:graphic>
          <a:graphicData uri="http://schemas.openxmlformats.org/drawingml/2006/table">
            <a:tbl>
              <a:tblPr/>
              <a:tblGrid>
                <a:gridCol w="2305050"/>
                <a:gridCol w="1460500"/>
                <a:gridCol w="1152525"/>
                <a:gridCol w="1458913"/>
                <a:gridCol w="1384300"/>
                <a:gridCol w="1382712"/>
              </a:tblGrid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Item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Quantity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Unit cost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Total cost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Material only unit cost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Material only total cost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GEM foil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~100 m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$2000/m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0.2  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$3000/m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0.2  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readout boards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120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$ 2500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0.3 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$ 2500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0.3 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chamber support frame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120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$ 1500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0.2 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$ 1500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0.2 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Supplies and tooling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0.1 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0.1 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FEE and DAQ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200 k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$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 5.0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1.0 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$ 3.0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0.6 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cables, power, etc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0.5 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0.5 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Gas system 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0.1 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0.1 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Labor: Technicians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6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FTE-years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$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 100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k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0.6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Labor: Grad students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6 student-years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$ 50 k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0.3 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support structure and integration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???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???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TOTAL: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~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 3.3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~ 2.0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With 33% contingency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~4.4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~2.7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111" name="Text Box 37"/>
          <p:cNvSpPr txBox="1">
            <a:spLocks noChangeArrowheads="1"/>
          </p:cNvSpPr>
          <p:nvPr/>
        </p:nvSpPr>
        <p:spPr bwMode="auto">
          <a:xfrm>
            <a:off x="1812925" y="11906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112" name="TextBox 5"/>
          <p:cNvSpPr txBox="1">
            <a:spLocks noChangeArrowheads="1"/>
          </p:cNvSpPr>
          <p:nvPr/>
        </p:nvSpPr>
        <p:spPr bwMode="auto">
          <a:xfrm>
            <a:off x="1524000" y="6248400"/>
            <a:ext cx="49423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R&amp;D and prototyping expenses: ~ $</a:t>
            </a:r>
            <a:r>
              <a:rPr lang="en-US" sz="2000" dirty="0" smtClean="0"/>
              <a:t> 300 </a:t>
            </a:r>
            <a:r>
              <a:rPr lang="en-US" sz="2000" dirty="0" err="1"/>
              <a:t>k</a:t>
            </a:r>
            <a:endParaRPr lang="en-US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F0D3F"/>
          </a:solidFill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  <a:latin typeface="Comic Sans MS" pitchFamily="-106" charset="0"/>
              </a:rPr>
              <a:t>Bottom-line</a:t>
            </a:r>
          </a:p>
        </p:txBody>
      </p:sp>
      <p:sp>
        <p:nvSpPr>
          <p:cNvPr id="45059" name="TextBox 6"/>
          <p:cNvSpPr txBox="1">
            <a:spLocks noChangeArrowheads="1"/>
          </p:cNvSpPr>
          <p:nvPr/>
        </p:nvSpPr>
        <p:spPr bwMode="auto">
          <a:xfrm>
            <a:off x="457200" y="685800"/>
            <a:ext cx="8686800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>
                <a:solidFill>
                  <a:srgbClr val="000052"/>
                </a:solidFill>
                <a:latin typeface="Comic Sans MS" pitchFamily="-106" charset="0"/>
              </a:rPr>
              <a:t>With the strong effort led by RD-51 towards large GEM chambers and readout electronics: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>
                <a:solidFill>
                  <a:srgbClr val="000052"/>
                </a:solidFill>
                <a:latin typeface="Comic Sans MS" pitchFamily="-106" charset="0"/>
              </a:rPr>
              <a:t>Costs are coming down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>
                <a:solidFill>
                  <a:srgbClr val="000052"/>
                </a:solidFill>
                <a:latin typeface="Comic Sans MS" pitchFamily="-106" charset="0"/>
              </a:rPr>
              <a:t>Many technical challenges are 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overcome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But </a:t>
            </a:r>
            <a:r>
              <a:rPr lang="en-US" sz="2000" dirty="0" err="1" smtClean="0">
                <a:solidFill>
                  <a:srgbClr val="000052"/>
                </a:solidFill>
                <a:latin typeface="Comic Sans MS" pitchFamily="-106" charset="0"/>
              </a:rPr>
              <a:t>SoLID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 is a very large and very complicated GEM project from any standard; no one has ever done anything even close to this size.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We are now starting on SBS GEM construction, this is about  70% of the  size of the </a:t>
            </a:r>
            <a:r>
              <a:rPr lang="en-US" sz="2000" dirty="0" err="1" smtClean="0">
                <a:solidFill>
                  <a:srgbClr val="000052"/>
                </a:solidFill>
                <a:latin typeface="Comic Sans MS" pitchFamily="-106" charset="0"/>
              </a:rPr>
              <a:t>SoLID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 GEM project.  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So with: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 large GEM chamber construction for SBS in Rome and at UVa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 the infrastructure and expertise we gain from large GEM prototyping at UVa, and 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Expertise gained by our Chinese collaborators. 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we will   be ready for the </a:t>
            </a:r>
            <a:r>
              <a:rPr lang="en-US" sz="2000" dirty="0" err="1" smtClean="0">
                <a:solidFill>
                  <a:srgbClr val="000052"/>
                </a:solidFill>
                <a:latin typeface="Comic Sans MS" pitchFamily="-106" charset="0"/>
              </a:rPr>
              <a:t>SoLID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 GEM construction in a couple of years. </a:t>
            </a:r>
            <a:endParaRPr lang="en-US" sz="2000" dirty="0">
              <a:solidFill>
                <a:srgbClr val="000052"/>
              </a:solidFill>
              <a:latin typeface="Comic Sans MS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dirty="0"/>
              <a:t>Choice of the technology</a:t>
            </a:r>
          </a:p>
        </p:txBody>
      </p:sp>
      <p:graphicFrame>
        <p:nvGraphicFramePr>
          <p:cNvPr id="122923" name="Group 43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98530113"/>
              </p:ext>
            </p:extLst>
          </p:nvPr>
        </p:nvGraphicFramePr>
        <p:xfrm>
          <a:off x="179390" y="765177"/>
          <a:ext cx="8713787" cy="4304223"/>
        </p:xfrm>
        <a:graphic>
          <a:graphicData uri="http://schemas.openxmlformats.org/drawingml/2006/table">
            <a:tbl>
              <a:tblPr/>
              <a:tblGrid>
                <a:gridCol w="4467225"/>
                <a:gridCol w="1465262"/>
                <a:gridCol w="1389063"/>
                <a:gridCol w="1392237"/>
              </a:tblGrid>
              <a:tr h="4238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System Requirements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Tracking Technology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397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Drift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MPGD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Silicon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7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High Rate (up to):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1 MHz/cm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MHz/mm</a:t>
                      </a:r>
                      <a:r>
                        <a:rPr kumimoji="0" lang="en-U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MHz/mm</a:t>
                      </a:r>
                      <a:r>
                        <a:rPr kumimoji="0" lang="en-U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Resolution: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200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Achievable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7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Large Area: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Single chamber up to 0.5 m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total 23 m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Doable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Very Expensive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912" name="Text Box 32"/>
          <p:cNvSpPr txBox="1">
            <a:spLocks noChangeArrowheads="1"/>
          </p:cNvSpPr>
          <p:nvPr/>
        </p:nvSpPr>
        <p:spPr bwMode="auto">
          <a:xfrm>
            <a:off x="1110172" y="5311412"/>
            <a:ext cx="3313112" cy="59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/>
          <a:p>
            <a:pPr algn="ctr" defTabSz="82936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Flexibility in readout geometry and lower spark rate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22915" name="Text Box 35"/>
          <p:cNvSpPr txBox="1">
            <a:spLocks noChangeArrowheads="1"/>
          </p:cNvSpPr>
          <p:nvPr/>
        </p:nvSpPr>
        <p:spPr bwMode="auto">
          <a:xfrm>
            <a:off x="5912398" y="5437058"/>
            <a:ext cx="644128" cy="371541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>
            <a:spAutoFit/>
          </a:bodyPr>
          <a:lstStyle/>
          <a:p>
            <a:pPr algn="ctr" defTabSz="82936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800" b="1" dirty="0">
                <a:solidFill>
                  <a:srgbClr val="800000"/>
                </a:solidFill>
                <a:latin typeface="Calibri"/>
                <a:ea typeface="+mn-ea"/>
                <a:cs typeface="+mn-cs"/>
              </a:rPr>
              <a:t>GEM</a:t>
            </a:r>
          </a:p>
        </p:txBody>
      </p:sp>
      <p:sp>
        <p:nvSpPr>
          <p:cNvPr id="122916" name="Text Box 36"/>
          <p:cNvSpPr txBox="1">
            <a:spLocks noChangeArrowheads="1"/>
          </p:cNvSpPr>
          <p:nvPr/>
        </p:nvSpPr>
        <p:spPr bwMode="auto">
          <a:xfrm>
            <a:off x="7014220" y="5437058"/>
            <a:ext cx="620642" cy="36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>
            <a:spAutoFit/>
          </a:bodyPr>
          <a:lstStyle/>
          <a:p>
            <a:pPr algn="ctr" defTabSz="82936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800" b="1" dirty="0">
                <a:solidFill>
                  <a:prstClr val="black"/>
                </a:solidFill>
                <a:latin typeface="Symbol" pitchFamily="18" charset="2"/>
                <a:ea typeface="+mn-ea"/>
                <a:cs typeface="+mn-cs"/>
              </a:rPr>
              <a:t>m</a:t>
            </a:r>
            <a:r>
              <a:rPr lang="it-IT" sz="1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Ms</a:t>
            </a:r>
          </a:p>
        </p:txBody>
      </p:sp>
      <p:cxnSp>
        <p:nvCxnSpPr>
          <p:cNvPr id="122917" name="AutoShape 37"/>
          <p:cNvCxnSpPr>
            <a:cxnSpLocks noChangeShapeType="1"/>
            <a:endCxn id="122915" idx="0"/>
          </p:cNvCxnSpPr>
          <p:nvPr/>
        </p:nvCxnSpPr>
        <p:spPr bwMode="auto">
          <a:xfrm rot="10800000" flipV="1">
            <a:off x="6234464" y="5100507"/>
            <a:ext cx="572741" cy="3365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19" name="AutoShape 39"/>
          <p:cNvCxnSpPr>
            <a:cxnSpLocks noChangeShapeType="1"/>
            <a:endCxn id="122916" idx="0"/>
          </p:cNvCxnSpPr>
          <p:nvPr/>
        </p:nvCxnSpPr>
        <p:spPr bwMode="auto">
          <a:xfrm>
            <a:off x="6807202" y="5100507"/>
            <a:ext cx="517339" cy="33655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20" name="AutoShape 40"/>
          <p:cNvCxnSpPr>
            <a:cxnSpLocks noChangeShapeType="1"/>
            <a:stCxn id="122915" idx="1"/>
            <a:endCxn id="122912" idx="3"/>
          </p:cNvCxnSpPr>
          <p:nvPr/>
        </p:nvCxnSpPr>
        <p:spPr bwMode="auto">
          <a:xfrm flipH="1" flipV="1">
            <a:off x="4423286" y="5608867"/>
            <a:ext cx="1489113" cy="13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202365" y="6164194"/>
            <a:ext cx="6684901" cy="329969"/>
          </a:xfrm>
          <a:prstGeom prst="rect">
            <a:avLst/>
          </a:prstGeom>
          <a:noFill/>
        </p:spPr>
        <p:txBody>
          <a:bodyPr wrap="none" lIns="82936" tIns="41469" rIns="82936" bIns="41469" rtlCol="0">
            <a:spAutoFit/>
          </a:bodyPr>
          <a:lstStyle/>
          <a:p>
            <a:pPr defTabSz="82936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New recent development in resistive </a:t>
            </a:r>
            <a:r>
              <a:rPr lang="it-IT" sz="1600" dirty="0" smtClean="0">
                <a:solidFill>
                  <a:prstClr val="black"/>
                </a:solidFill>
                <a:latin typeface="Symbol" pitchFamily="18" charset="2"/>
                <a:ea typeface="+mn-ea"/>
                <a:cs typeface="+mn-cs"/>
              </a:rPr>
              <a:t>m</a:t>
            </a:r>
            <a:r>
              <a:rPr lang="it-IT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 and GEM + </a:t>
            </a:r>
            <a:r>
              <a:rPr lang="it-IT" sz="1600" dirty="0" smtClean="0">
                <a:solidFill>
                  <a:prstClr val="black"/>
                </a:solidFill>
                <a:latin typeface="Symbol" pitchFamily="18" charset="2"/>
                <a:ea typeface="+mn-ea"/>
                <a:cs typeface="+mn-cs"/>
              </a:rPr>
              <a:t>m</a:t>
            </a:r>
            <a:r>
              <a:rPr lang="it-IT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 to improve spark rate</a:t>
            </a:r>
            <a:endParaRPr lang="it-IT" sz="1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38783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228013" cy="582613"/>
          </a:xfrm>
          <a:blipFill rotWithShape="1"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sz="2800" dirty="0">
                <a:latin typeface="Comic Sans MS"/>
                <a:cs typeface="Comic Sans MS"/>
              </a:rPr>
              <a:t>GEM working principle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-98416" y="765178"/>
            <a:ext cx="6326188" cy="4876800"/>
            <a:chOff x="392" y="482"/>
            <a:chExt cx="3985" cy="3072"/>
          </a:xfrm>
        </p:grpSpPr>
        <p:pic>
          <p:nvPicPr>
            <p:cNvPr id="16282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" y="482"/>
              <a:ext cx="3084" cy="3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2821" name="Text Box 5"/>
            <p:cNvSpPr txBox="1">
              <a:spLocks noChangeArrowheads="1"/>
            </p:cNvSpPr>
            <p:nvPr/>
          </p:nvSpPr>
          <p:spPr bwMode="auto">
            <a:xfrm>
              <a:off x="603" y="1041"/>
              <a:ext cx="72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defTabSz="82885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Comic Sans MS"/>
                  <a:cs typeface="Comic Sans MS"/>
                </a:rPr>
                <a:t>Ionization</a:t>
              </a:r>
            </a:p>
          </p:txBody>
        </p:sp>
        <p:sp>
          <p:nvSpPr>
            <p:cNvPr id="162824" name="Text Box 8"/>
            <p:cNvSpPr txBox="1">
              <a:spLocks noChangeArrowheads="1"/>
            </p:cNvSpPr>
            <p:nvPr/>
          </p:nvSpPr>
          <p:spPr bwMode="auto">
            <a:xfrm>
              <a:off x="392" y="1359"/>
              <a:ext cx="93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defTabSz="82885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Comic Sans MS"/>
                  <a:cs typeface="Comic Sans MS"/>
                </a:rPr>
                <a:t>Multiplication</a:t>
              </a:r>
            </a:p>
            <a:p>
              <a:pPr algn="r" defTabSz="82885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Comic Sans MS"/>
                  <a:cs typeface="Comic Sans MS"/>
                </a:rPr>
                <a:t>(x20)</a:t>
              </a:r>
              <a:endParaRPr lang="en-US" sz="1600" dirty="0">
                <a:solidFill>
                  <a:prstClr val="black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62825" name="Text Box 9"/>
            <p:cNvSpPr txBox="1">
              <a:spLocks noChangeArrowheads="1"/>
            </p:cNvSpPr>
            <p:nvPr/>
          </p:nvSpPr>
          <p:spPr bwMode="auto">
            <a:xfrm>
              <a:off x="723" y="3078"/>
              <a:ext cx="60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defTabSz="82885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Comic Sans MS"/>
                  <a:cs typeface="Comic Sans MS"/>
                </a:rPr>
                <a:t>Readout</a:t>
              </a:r>
            </a:p>
          </p:txBody>
        </p:sp>
        <p:sp>
          <p:nvSpPr>
            <p:cNvPr id="162826" name="Text Box 10"/>
            <p:cNvSpPr txBox="1">
              <a:spLocks noChangeArrowheads="1"/>
            </p:cNvSpPr>
            <p:nvPr/>
          </p:nvSpPr>
          <p:spPr bwMode="auto">
            <a:xfrm>
              <a:off x="392" y="1921"/>
              <a:ext cx="93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defTabSz="82885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Comic Sans MS"/>
                  <a:cs typeface="Comic Sans MS"/>
                </a:rPr>
                <a:t>Multiplication</a:t>
              </a:r>
            </a:p>
            <a:p>
              <a:pPr algn="r" defTabSz="82885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Comic Sans MS"/>
                  <a:cs typeface="Comic Sans MS"/>
                </a:rPr>
                <a:t>(x20)</a:t>
              </a:r>
              <a:endParaRPr lang="en-US" sz="1600" dirty="0">
                <a:solidFill>
                  <a:prstClr val="black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62827" name="Text Box 11"/>
            <p:cNvSpPr txBox="1">
              <a:spLocks noChangeArrowheads="1"/>
            </p:cNvSpPr>
            <p:nvPr/>
          </p:nvSpPr>
          <p:spPr bwMode="auto">
            <a:xfrm>
              <a:off x="392" y="2509"/>
              <a:ext cx="93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defTabSz="82885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Comic Sans MS"/>
                  <a:cs typeface="Comic Sans MS"/>
                </a:rPr>
                <a:t>Multiplication</a:t>
              </a:r>
            </a:p>
            <a:p>
              <a:pPr algn="r" defTabSz="82885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Comic Sans MS"/>
                  <a:cs typeface="Comic Sans MS"/>
                </a:rPr>
                <a:t>(x20)</a:t>
              </a:r>
              <a:endParaRPr lang="en-US" sz="1600" dirty="0">
                <a:solidFill>
                  <a:prstClr val="black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162830" name="Text Box 14"/>
          <p:cNvSpPr txBox="1">
            <a:spLocks noChangeArrowheads="1"/>
          </p:cNvSpPr>
          <p:nvPr/>
        </p:nvSpPr>
        <p:spPr bwMode="auto">
          <a:xfrm>
            <a:off x="0" y="5791200"/>
            <a:ext cx="7520422" cy="36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60" tIns="45682" rIns="91360" bIns="45682">
            <a:spAutoFit/>
          </a:bodyPr>
          <a:lstStyle/>
          <a:p>
            <a:pPr defTabSz="8288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omic Sans MS"/>
                <a:cs typeface="Comic Sans MS"/>
              </a:rPr>
              <a:t>Recent technology: F. </a:t>
            </a:r>
            <a:r>
              <a:rPr lang="en-US" sz="1800" dirty="0" err="1">
                <a:solidFill>
                  <a:prstClr val="black"/>
                </a:solidFill>
                <a:latin typeface="Comic Sans MS"/>
                <a:cs typeface="Comic Sans MS"/>
              </a:rPr>
              <a:t>Sauli</a:t>
            </a:r>
            <a:r>
              <a:rPr lang="en-US" sz="1800" dirty="0">
                <a:solidFill>
                  <a:prstClr val="black"/>
                </a:solidFill>
                <a:latin typeface="Comic Sans MS"/>
                <a:cs typeface="Comic Sans MS"/>
              </a:rPr>
              <a:t>, </a:t>
            </a:r>
            <a:r>
              <a:rPr lang="en-US" sz="1800" dirty="0" err="1">
                <a:solidFill>
                  <a:prstClr val="black"/>
                </a:solidFill>
                <a:latin typeface="Comic Sans MS"/>
                <a:cs typeface="Comic Sans MS"/>
              </a:rPr>
              <a:t>Nucl</a:t>
            </a:r>
            <a:r>
              <a:rPr lang="en-US" sz="1800" dirty="0">
                <a:solidFill>
                  <a:prstClr val="black"/>
                </a:solidFill>
                <a:latin typeface="Comic Sans MS"/>
                <a:cs typeface="Comic Sans MS"/>
              </a:rPr>
              <a:t>. </a:t>
            </a:r>
            <a:r>
              <a:rPr lang="en-US" sz="1800" dirty="0" err="1">
                <a:solidFill>
                  <a:prstClr val="black"/>
                </a:solidFill>
                <a:latin typeface="Comic Sans MS"/>
                <a:cs typeface="Comic Sans MS"/>
              </a:rPr>
              <a:t>Instrum</a:t>
            </a:r>
            <a:r>
              <a:rPr lang="en-US" sz="1800" dirty="0">
                <a:solidFill>
                  <a:prstClr val="black"/>
                </a:solidFill>
                <a:latin typeface="Comic Sans MS"/>
                <a:cs typeface="Comic Sans MS"/>
              </a:rPr>
              <a:t>. Methods A386(1997)531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6269046" y="754063"/>
            <a:ext cx="2874962" cy="2746375"/>
            <a:chOff x="3949" y="475"/>
            <a:chExt cx="1811" cy="1730"/>
          </a:xfrm>
        </p:grpSpPr>
        <p:sp>
          <p:nvSpPr>
            <p:cNvPr id="162828" name="Text Box 12"/>
            <p:cNvSpPr txBox="1">
              <a:spLocks noChangeArrowheads="1"/>
            </p:cNvSpPr>
            <p:nvPr/>
          </p:nvSpPr>
          <p:spPr bwMode="auto">
            <a:xfrm>
              <a:off x="3955" y="475"/>
              <a:ext cx="1805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82885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800000"/>
                  </a:solidFill>
                  <a:latin typeface="Comic Sans MS"/>
                  <a:cs typeface="Comic Sans MS"/>
                </a:rPr>
                <a:t>GEM foil: 50 </a:t>
              </a:r>
              <a:r>
                <a:rPr lang="en-US" sz="1400" dirty="0">
                  <a:solidFill>
                    <a:srgbClr val="800000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1400" dirty="0">
                  <a:solidFill>
                    <a:srgbClr val="800000"/>
                  </a:solidFill>
                  <a:latin typeface="Comic Sans MS"/>
                  <a:cs typeface="Comic Sans MS"/>
                </a:rPr>
                <a:t>m </a:t>
              </a:r>
              <a:r>
                <a:rPr lang="en-US" sz="1400" dirty="0" err="1">
                  <a:solidFill>
                    <a:srgbClr val="800000"/>
                  </a:solidFill>
                  <a:latin typeface="Comic Sans MS"/>
                  <a:cs typeface="Comic Sans MS"/>
                </a:rPr>
                <a:t>Kapton</a:t>
              </a:r>
              <a:r>
                <a:rPr lang="en-US" sz="1400" dirty="0">
                  <a:solidFill>
                    <a:srgbClr val="800000"/>
                  </a:solidFill>
                  <a:latin typeface="Comic Sans MS"/>
                  <a:cs typeface="Comic Sans MS"/>
                </a:rPr>
                <a:t> + few </a:t>
              </a:r>
              <a:r>
                <a:rPr lang="en-US" sz="1400" dirty="0">
                  <a:solidFill>
                    <a:srgbClr val="800000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1400" dirty="0">
                  <a:solidFill>
                    <a:srgbClr val="800000"/>
                  </a:solidFill>
                  <a:latin typeface="Comic Sans MS"/>
                  <a:cs typeface="Comic Sans MS"/>
                </a:rPr>
                <a:t>m copper on both sides with 70 </a:t>
              </a:r>
              <a:r>
                <a:rPr lang="en-US" sz="1400" dirty="0">
                  <a:solidFill>
                    <a:srgbClr val="800000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1400" dirty="0">
                  <a:solidFill>
                    <a:srgbClr val="800000"/>
                  </a:solidFill>
                  <a:latin typeface="Comic Sans MS"/>
                  <a:cs typeface="Comic Sans MS"/>
                </a:rPr>
                <a:t>m holes, 140 </a:t>
              </a:r>
              <a:r>
                <a:rPr lang="en-US" sz="1400" dirty="0">
                  <a:solidFill>
                    <a:srgbClr val="800000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1400" dirty="0">
                  <a:solidFill>
                    <a:srgbClr val="800000"/>
                  </a:solidFill>
                  <a:latin typeface="Comic Sans MS"/>
                  <a:cs typeface="Comic Sans MS"/>
                </a:rPr>
                <a:t>m pitch</a:t>
              </a:r>
            </a:p>
          </p:txBody>
        </p:sp>
        <p:pic>
          <p:nvPicPr>
            <p:cNvPr id="162831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9" y="970"/>
              <a:ext cx="1653" cy="123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2833" name="Rectangle 17"/>
          <p:cNvSpPr>
            <a:spLocks noChangeArrowheads="1"/>
          </p:cNvSpPr>
          <p:nvPr/>
        </p:nvSpPr>
        <p:spPr bwMode="auto">
          <a:xfrm>
            <a:off x="4211639" y="3068638"/>
            <a:ext cx="936625" cy="576262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60" tIns="45682" rIns="91360" bIns="45682" anchor="ctr"/>
          <a:lstStyle/>
          <a:p>
            <a:pPr defTabSz="828850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62835" name="AutoShape 19"/>
          <p:cNvCxnSpPr>
            <a:cxnSpLocks noChangeShapeType="1"/>
            <a:stCxn id="162833" idx="3"/>
            <a:endCxn id="162831" idx="1"/>
          </p:cNvCxnSpPr>
          <p:nvPr/>
        </p:nvCxnSpPr>
        <p:spPr bwMode="auto">
          <a:xfrm flipV="1">
            <a:off x="5148271" y="2520958"/>
            <a:ext cx="1120775" cy="83661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610353" y="3573463"/>
            <a:ext cx="2152650" cy="2116135"/>
            <a:chOff x="4196" y="2251"/>
            <a:chExt cx="1356" cy="1333"/>
          </a:xfrm>
        </p:grpSpPr>
        <p:pic>
          <p:nvPicPr>
            <p:cNvPr id="162836" name="Picture 2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" y="2251"/>
              <a:ext cx="999" cy="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2838" name="Text Box 22"/>
            <p:cNvSpPr txBox="1">
              <a:spLocks noChangeArrowheads="1"/>
            </p:cNvSpPr>
            <p:nvPr/>
          </p:nvSpPr>
          <p:spPr bwMode="auto">
            <a:xfrm>
              <a:off x="4196" y="3254"/>
              <a:ext cx="135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defTabSz="82885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99"/>
                  </a:solidFill>
                  <a:latin typeface="Comic Sans MS"/>
                  <a:cs typeface="Comic Sans MS"/>
                </a:rPr>
                <a:t>Strong electrostatic field in the GEM holes</a:t>
              </a:r>
            </a:p>
          </p:txBody>
        </p:sp>
      </p:grpSp>
      <p:cxnSp>
        <p:nvCxnSpPr>
          <p:cNvPr id="162842" name="AutoShape 26"/>
          <p:cNvCxnSpPr>
            <a:cxnSpLocks noChangeShapeType="1"/>
            <a:stCxn id="162833" idx="3"/>
            <a:endCxn id="162836" idx="1"/>
          </p:cNvCxnSpPr>
          <p:nvPr/>
        </p:nvCxnSpPr>
        <p:spPr bwMode="auto">
          <a:xfrm>
            <a:off x="5148266" y="3357563"/>
            <a:ext cx="1639887" cy="1009650"/>
          </a:xfrm>
          <a:prstGeom prst="curvedConnector3">
            <a:avLst>
              <a:gd name="adj1" fmla="val 51111"/>
            </a:avLst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E732B-D71E-204E-94E5-5EFD0484CFAF}" type="slidenum">
              <a:rPr lang="en-US" sz="1400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2217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4538663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8112" y="3581400"/>
            <a:ext cx="3925888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228600" y="4953000"/>
            <a:ext cx="4824412" cy="40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60" tIns="45682" rIns="91360" bIns="45682">
            <a:spAutoFit/>
          </a:bodyPr>
          <a:lstStyle/>
          <a:p>
            <a:pPr defTabSz="8288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COMPASS readout plane (</a:t>
            </a:r>
            <a:r>
              <a:rPr lang="en-US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31x31 </a:t>
            </a:r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cm</a:t>
            </a:r>
            <a:r>
              <a:rPr lang="en-US" sz="2000" baseline="30000" dirty="0">
                <a:solidFill>
                  <a:prstClr val="black"/>
                </a:solidFill>
                <a:latin typeface="Comic Sans MS"/>
                <a:cs typeface="Comic Sans MS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)</a:t>
            </a:r>
            <a:endParaRPr lang="en-US" sz="20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152400" y="5410200"/>
            <a:ext cx="4953000" cy="1200252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60" tIns="45682" rIns="91360" bIns="45682">
            <a:spAutoFit/>
          </a:bodyPr>
          <a:lstStyle/>
          <a:p>
            <a:pPr algn="ctr" defTabSz="8288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omic Sans MS"/>
                <a:cs typeface="Comic Sans MS"/>
              </a:rPr>
              <a:t>70 </a:t>
            </a:r>
            <a:r>
              <a:rPr lang="en-US" sz="1800" dirty="0">
                <a:solidFill>
                  <a:prstClr val="black"/>
                </a:solidFill>
                <a:latin typeface="Symbol" charset="2"/>
                <a:cs typeface="Symbol" charset="2"/>
              </a:rPr>
              <a:t>m</a:t>
            </a:r>
            <a:r>
              <a:rPr lang="en-US" sz="1800" dirty="0">
                <a:solidFill>
                  <a:prstClr val="black"/>
                </a:solidFill>
                <a:latin typeface="Comic Sans MS"/>
                <a:cs typeface="Comic Sans MS"/>
              </a:rPr>
              <a:t>m resolution achieved by strips centroid</a:t>
            </a:r>
          </a:p>
          <a:p>
            <a:pPr algn="ctr" defTabSz="82885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algn="ctr" defTabSz="8288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3300"/>
                </a:solidFill>
                <a:latin typeface="Comic Sans MS"/>
                <a:cs typeface="Comic Sans MS"/>
                <a:sym typeface="Symbol" pitchFamily="18" charset="2"/>
              </a:rPr>
              <a:t> </a:t>
            </a:r>
            <a:r>
              <a:rPr lang="en-US" sz="1800" b="1" dirty="0">
                <a:solidFill>
                  <a:srgbClr val="003300"/>
                </a:solidFill>
                <a:latin typeface="Comic Sans MS"/>
                <a:cs typeface="Comic Sans MS"/>
              </a:rPr>
              <a:t>Analog readout </a:t>
            </a:r>
            <a:r>
              <a:rPr lang="en-US" sz="1800" b="1" dirty="0" smtClean="0">
                <a:solidFill>
                  <a:srgbClr val="003300"/>
                </a:solidFill>
                <a:latin typeface="Comic Sans MS"/>
                <a:cs typeface="Comic Sans MS"/>
              </a:rPr>
              <a:t>required (used the APV25 chip)</a:t>
            </a:r>
            <a:r>
              <a:rPr lang="en-US" sz="1800" b="1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endParaRPr lang="en-US" sz="1800" b="1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E732B-D71E-204E-94E5-5EFD0484CFAF}" type="slidenum">
              <a:rPr lang="en-US" sz="1400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33400" y="0"/>
            <a:ext cx="8228013" cy="582613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/>
          <a:p>
            <a:pPr algn="ctr" defTabSz="456915">
              <a:defRPr/>
            </a:pPr>
            <a:r>
              <a:rPr lang="it-IT" sz="2800" dirty="0" smtClean="0">
                <a:solidFill>
                  <a:prstClr val="black"/>
                </a:solidFill>
                <a:latin typeface="Comic Sans MS"/>
                <a:ea typeface="ＭＳ Ｐゴシック" pitchFamily="-107" charset="-128"/>
                <a:cs typeface="Comic Sans MS"/>
              </a:rPr>
              <a:t>COMPASS GEM </a:t>
            </a:r>
            <a:r>
              <a:rPr lang="en-US" sz="2800" dirty="0" smtClean="0">
                <a:solidFill>
                  <a:prstClr val="black"/>
                </a:solidFill>
                <a:latin typeface="Comic Sans MS"/>
                <a:ea typeface="ＭＳ Ｐゴシック" pitchFamily="-107" charset="-128"/>
                <a:cs typeface="Comic Sans MS"/>
              </a:rPr>
              <a:t>Tracker</a:t>
            </a:r>
            <a:r>
              <a:rPr lang="it-IT" sz="2800" dirty="0" smtClean="0">
                <a:solidFill>
                  <a:prstClr val="black"/>
                </a:solidFill>
                <a:latin typeface="Comic Sans MS"/>
                <a:ea typeface="ＭＳ Ｐゴシック" pitchFamily="-107" charset="-128"/>
                <a:cs typeface="Comic Sans MS"/>
              </a:rPr>
              <a:t> </a:t>
            </a:r>
            <a:endParaRPr lang="it-IT" sz="2800" dirty="0">
              <a:solidFill>
                <a:prstClr val="black"/>
              </a:solidFill>
              <a:latin typeface="Comic Sans MS"/>
              <a:ea typeface="ＭＳ Ｐゴシック" pitchFamily="-107" charset="-128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838200"/>
            <a:ext cx="60198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SzPct val="60000"/>
              <a:buFont typeface="Wingdings" charset="2"/>
              <a:buChar char="q"/>
            </a:pPr>
            <a:r>
              <a:rPr lang="en-US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 A tracker of twenty two  31 cm </a:t>
            </a:r>
            <a:r>
              <a:rPr lang="en-US" sz="2000" dirty="0" err="1" smtClean="0">
                <a:solidFill>
                  <a:prstClr val="black"/>
                </a:solidFill>
                <a:latin typeface="Comic Sans MS"/>
                <a:cs typeface="Comic Sans MS"/>
              </a:rPr>
              <a:t>x</a:t>
            </a:r>
            <a:r>
              <a:rPr lang="en-US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 31 cm  GEM chambers successfully   operated for years</a:t>
            </a:r>
          </a:p>
          <a:p>
            <a:pPr>
              <a:buSzPct val="60000"/>
              <a:buFont typeface="Wingdings" charset="2"/>
              <a:buChar char="q"/>
            </a:pPr>
            <a:r>
              <a:rPr lang="en-US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Rates as high as 2.5 MHz/cm</a:t>
            </a:r>
            <a:r>
              <a:rPr lang="en-US" sz="20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endParaRPr lang="en-US" sz="2000" baseline="30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0450" y="609600"/>
            <a:ext cx="3003550" cy="303430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2782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8013" cy="582613"/>
          </a:xfrm>
          <a:blipFill rotWithShape="1"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it-IT" sz="2800" dirty="0" smtClean="0">
                <a:latin typeface="Comic Sans MS"/>
                <a:cs typeface="Comic Sans MS"/>
              </a:rPr>
              <a:t>GEM  Rate </a:t>
            </a:r>
            <a:r>
              <a:rPr lang="it-IT" sz="2800" dirty="0">
                <a:latin typeface="Comic Sans MS"/>
                <a:cs typeface="Comic Sans MS"/>
              </a:rPr>
              <a:t>capability</a:t>
            </a:r>
          </a:p>
        </p:txBody>
      </p:sp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449608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5029200" y="5791200"/>
            <a:ext cx="3543300" cy="58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60" tIns="45682" rIns="91360" bIns="45682">
            <a:spAutoFit/>
          </a:bodyPr>
          <a:lstStyle/>
          <a:p>
            <a:pPr defTabSz="8288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Triple GEM</a:t>
            </a:r>
          </a:p>
          <a:p>
            <a:pPr defTabSz="8288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Poli </a:t>
            </a:r>
            <a:r>
              <a:rPr lang="it-IT" sz="1600" dirty="0" err="1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Lener</a:t>
            </a:r>
            <a:r>
              <a:rPr lang="it-IT" sz="1600" dirty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, </a:t>
            </a:r>
            <a:r>
              <a:rPr lang="it-IT" sz="1600" dirty="0" err="1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PhD</a:t>
            </a:r>
            <a:r>
              <a:rPr lang="it-IT" sz="1600" dirty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it-IT" sz="1600" dirty="0" err="1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Thesis</a:t>
            </a:r>
            <a:r>
              <a:rPr lang="it-IT" sz="1600" dirty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 - </a:t>
            </a:r>
            <a:r>
              <a:rPr lang="it-IT" sz="1600" dirty="0" err="1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Rome</a:t>
            </a:r>
            <a:r>
              <a:rPr lang="it-IT" sz="1600" dirty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 2005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E732B-D71E-204E-94E5-5EFD0484CFAF}" type="slidenum">
              <a:rPr lang="en-US" sz="1400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038998" y="3504802"/>
            <a:ext cx="3658391" cy="1588"/>
          </a:xfrm>
          <a:prstGeom prst="line">
            <a:avLst/>
          </a:prstGeom>
          <a:ln w="44450">
            <a:solidFill>
              <a:srgbClr val="FF0000"/>
            </a:solidFill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828800" y="5257800"/>
            <a:ext cx="3200400" cy="584699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60" tIns="45682" rIns="91360" bIns="45682">
            <a:spAutoFit/>
          </a:bodyPr>
          <a:lstStyle/>
          <a:p>
            <a:pPr defTabSz="8288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600" dirty="0" err="1" smtClean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Maximum</a:t>
            </a:r>
            <a:r>
              <a:rPr lang="it-IT" sz="1600" dirty="0" smtClean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 rate </a:t>
            </a:r>
            <a:r>
              <a:rPr lang="it-IT" sz="1600" dirty="0" err="1" smtClean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expected</a:t>
            </a:r>
            <a:r>
              <a:rPr lang="it-IT" sz="1600" dirty="0" smtClean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for</a:t>
            </a:r>
            <a:r>
              <a:rPr lang="it-IT" sz="1600" dirty="0" smtClean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SoLID</a:t>
            </a:r>
            <a:r>
              <a:rPr lang="it-IT" sz="1600" dirty="0" smtClean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 GEM </a:t>
            </a:r>
            <a:r>
              <a:rPr lang="it-IT" sz="1600" dirty="0" err="1" smtClean="0">
                <a:solidFill>
                  <a:srgbClr val="800000"/>
                </a:solidFill>
                <a:latin typeface="Comic Sans MS"/>
                <a:ea typeface="+mn-ea"/>
                <a:cs typeface="Comic Sans MS"/>
              </a:rPr>
              <a:t>trackers</a:t>
            </a:r>
            <a:endParaRPr lang="it-IT" sz="1600" dirty="0">
              <a:solidFill>
                <a:srgbClr val="800000"/>
              </a:solidFill>
              <a:latin typeface="Comic Sans MS"/>
              <a:ea typeface="+mn-ea"/>
              <a:cs typeface="Comic Sans M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029200" y="4724400"/>
            <a:ext cx="762000" cy="5334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867400" y="4267200"/>
            <a:ext cx="1600200" cy="6462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60" tIns="45682" rIns="91360" bIns="45682">
            <a:spAutoFit/>
          </a:bodyPr>
          <a:lstStyle/>
          <a:p>
            <a:pPr defTabSz="8288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800" dirty="0" smtClean="0">
                <a:solidFill>
                  <a:srgbClr val="FF0000"/>
                </a:solidFill>
                <a:latin typeface="Comic Sans MS"/>
                <a:ea typeface="+mn-ea"/>
                <a:cs typeface="Comic Sans MS"/>
              </a:rPr>
              <a:t>~ 600 kHz/cm</a:t>
            </a:r>
            <a:r>
              <a:rPr lang="it-IT" sz="1800" baseline="30000" dirty="0" smtClean="0">
                <a:solidFill>
                  <a:srgbClr val="FF0000"/>
                </a:solidFill>
                <a:latin typeface="Comic Sans MS"/>
                <a:ea typeface="+mn-ea"/>
                <a:cs typeface="Comic Sans MS"/>
              </a:rPr>
              <a:t>2</a:t>
            </a:r>
            <a:endParaRPr lang="it-IT" sz="1800" baseline="30000" dirty="0">
              <a:solidFill>
                <a:srgbClr val="FF0000"/>
              </a:solidFill>
              <a:latin typeface="Comic Sans MS"/>
              <a:ea typeface="+mn-ea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143000"/>
            <a:ext cx="4267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 Multiplication stages shielded from  each other: much reduced feed back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 Slow moving positive ions localized to holes, away from the induction region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 Most of the created electrons contribute to signal:  can operate at low gains</a:t>
            </a:r>
          </a:p>
          <a:p>
            <a:pPr>
              <a:buFont typeface="Arial"/>
              <a:buChar char="•"/>
            </a:pPr>
            <a:endParaRPr lang="en-US" sz="2000" dirty="0" smtClean="0">
              <a:latin typeface="Comic Sans MS"/>
              <a:cs typeface="Comic Sans MS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Much higher rates compared to wire chambers:  ~ 50 MHz/cm</a:t>
            </a:r>
            <a:r>
              <a:rPr lang="en-US" sz="20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</a:p>
          <a:p>
            <a:pPr>
              <a:buFont typeface="Arial"/>
              <a:buChar char="•"/>
            </a:pP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7920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152400" y="838200"/>
            <a:ext cx="89916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Font typeface="Arial" pitchFamily="-106" charset="0"/>
              <a:buChar char="•"/>
            </a:pPr>
            <a:r>
              <a:rPr lang="en-US" dirty="0"/>
              <a:t> </a:t>
            </a:r>
            <a:r>
              <a:rPr lang="en-US" sz="2000" dirty="0">
                <a:latin typeface="Comic Sans MS" pitchFamily="-106" charset="0"/>
              </a:rPr>
              <a:t>Current proposal to instrument locations</a:t>
            </a:r>
            <a:r>
              <a:rPr lang="en-US" sz="2000" dirty="0" smtClean="0">
                <a:latin typeface="Comic Sans MS" pitchFamily="-106" charset="0"/>
              </a:rPr>
              <a:t> 5</a:t>
            </a:r>
            <a:r>
              <a:rPr lang="en-US" sz="2000" dirty="0">
                <a:latin typeface="Comic Sans MS" pitchFamily="-106" charset="0"/>
              </a:rPr>
              <a:t>, 6, 7, and 8 with GEM</a:t>
            </a:r>
            <a:r>
              <a:rPr lang="en-US" sz="2000" dirty="0" smtClean="0">
                <a:latin typeface="Comic Sans MS" pitchFamily="-106" charset="0"/>
              </a:rPr>
              <a:t>:</a:t>
            </a:r>
            <a:endParaRPr lang="en-US" sz="2000" dirty="0" smtClean="0">
              <a:solidFill>
                <a:srgbClr val="FF0000"/>
              </a:solidFill>
              <a:latin typeface="Comic Sans MS" pitchFamily="-106" charset="0"/>
            </a:endParaRP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>
                <a:latin typeface="Comic Sans MS" pitchFamily="-106" charset="0"/>
              </a:rPr>
              <a:t> 30 GEM modules at each location: each module with a 10-degree angular width.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Comic Sans MS" pitchFamily="-106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0" y="0"/>
            <a:ext cx="7772400" cy="3810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endParaRPr lang="en-US" sz="2800" dirty="0">
              <a:latin typeface="Comic Sans MS"/>
              <a:ea typeface="+mj-ea"/>
              <a:cs typeface="+mj-cs"/>
            </a:endParaRPr>
          </a:p>
        </p:txBody>
      </p:sp>
      <p:sp>
        <p:nvSpPr>
          <p:cNvPr id="24580" name="Title 1"/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F0D3F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>
              <a:lnSpc>
                <a:spcPct val="80000"/>
              </a:lnSpc>
            </a:pPr>
            <a:endParaRPr lang="en-US" sz="2100">
              <a:solidFill>
                <a:srgbClr val="FFFF00"/>
              </a:solidFill>
              <a:latin typeface="Comic Sans MS" pitchFamily="-106" charset="0"/>
            </a:endParaRPr>
          </a:p>
          <a:p>
            <a:pPr algn="ctr" defTabSz="457200" eaLnBrk="1" hangingPunct="1">
              <a:lnSpc>
                <a:spcPct val="80000"/>
              </a:lnSpc>
            </a:pPr>
            <a:r>
              <a:rPr lang="en-US" sz="2100">
                <a:solidFill>
                  <a:srgbClr val="FFFF00"/>
                </a:solidFill>
                <a:latin typeface="Comic Sans MS" pitchFamily="-106" charset="0"/>
              </a:rPr>
              <a:t>PVDIS GEM configuration</a:t>
            </a:r>
          </a:p>
        </p:txBody>
      </p:sp>
      <p:pic>
        <p:nvPicPr>
          <p:cNvPr id="24581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000" y="2057400"/>
            <a:ext cx="4318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Group 176"/>
          <p:cNvGraphicFramePr>
            <a:graphicFrameLocks noGrp="1"/>
          </p:cNvGraphicFramePr>
          <p:nvPr/>
        </p:nvGraphicFramePr>
        <p:xfrm>
          <a:off x="304800" y="2667000"/>
          <a:ext cx="4648200" cy="2271640"/>
        </p:xfrm>
        <a:graphic>
          <a:graphicData uri="http://schemas.openxmlformats.org/drawingml/2006/table">
            <a:tbl>
              <a:tblPr/>
              <a:tblGrid>
                <a:gridCol w="709693"/>
                <a:gridCol w="827976"/>
                <a:gridCol w="887117"/>
                <a:gridCol w="883107"/>
                <a:gridCol w="1340307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Plane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Z (cm)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R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 (cm)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R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O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 (cm)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Active area (m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150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55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115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2.7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190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65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140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4.0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290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105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200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7.6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310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115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215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8.6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total: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~ 23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32" name="TextBox 11"/>
          <p:cNvSpPr txBox="1">
            <a:spLocks noChangeArrowheads="1"/>
          </p:cNvSpPr>
          <p:nvPr/>
        </p:nvSpPr>
        <p:spPr bwMode="auto">
          <a:xfrm>
            <a:off x="5715000" y="4800600"/>
            <a:ext cx="1676400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omic Sans MS" pitchFamily="-106" charset="0"/>
              </a:rPr>
              <a:t>Outline of a GEM module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6362700" y="40767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143000" y="5867400"/>
            <a:ext cx="6324600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 smtClean="0">
                <a:latin typeface="Comic Sans MS" pitchFamily="-106" charset="0"/>
              </a:rPr>
              <a:t>Largest GEM module size required: 100 cm </a:t>
            </a:r>
            <a:r>
              <a:rPr lang="en-US" sz="1800" dirty="0" err="1" smtClean="0">
                <a:latin typeface="Comic Sans MS" pitchFamily="-106" charset="0"/>
              </a:rPr>
              <a:t>x</a:t>
            </a:r>
            <a:r>
              <a:rPr lang="en-US" sz="1800" dirty="0" smtClean="0">
                <a:latin typeface="Comic Sans MS" pitchFamily="-106" charset="0"/>
              </a:rPr>
              <a:t> (20-38) cm </a:t>
            </a:r>
            <a:endParaRPr lang="en-US" sz="1800" dirty="0">
              <a:latin typeface="Comic Sans MS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0" y="685800"/>
            <a:ext cx="86868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>
                <a:latin typeface="Comic Sans MS" pitchFamily="-106" charset="0"/>
              </a:rPr>
              <a:t>Suggested readout scheme:</a:t>
            </a:r>
          </a:p>
          <a:p>
            <a:pPr lvl="1"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>
                <a:latin typeface="Comic Sans MS" pitchFamily="-106" charset="0"/>
              </a:rPr>
              <a:t> a 2D readout optimized to get high accuracy in the </a:t>
            </a:r>
            <a:r>
              <a:rPr lang="en-US" sz="2000" b="1" dirty="0" err="1">
                <a:latin typeface="Symbol" pitchFamily="-106" charset="2"/>
              </a:rPr>
              <a:t>f</a:t>
            </a:r>
            <a:r>
              <a:rPr lang="en-US" sz="2000" dirty="0">
                <a:latin typeface="Comic Sans MS" pitchFamily="-106" charset="0"/>
              </a:rPr>
              <a:t> coordinate, lower but sufficient resolution in the </a:t>
            </a:r>
            <a:r>
              <a:rPr lang="en-US" sz="2000" b="1" dirty="0" err="1">
                <a:latin typeface="Comic Sans MS" pitchFamily="-106" charset="0"/>
              </a:rPr>
              <a:t>r</a:t>
            </a:r>
            <a:r>
              <a:rPr lang="en-US" sz="2000" dirty="0">
                <a:latin typeface="Comic Sans MS" pitchFamily="-106" charset="0"/>
              </a:rPr>
              <a:t> coordinate.</a:t>
            </a:r>
          </a:p>
          <a:p>
            <a:pPr lvl="1"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>
                <a:latin typeface="Comic Sans MS" pitchFamily="-106" charset="0"/>
              </a:rPr>
              <a:t> each set of stripes parallel to one of the radial sides of the module: i.e. stripes at a 10-deg stereo angle to each other.</a:t>
            </a:r>
          </a:p>
          <a:p>
            <a:pPr lvl="1"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>
                <a:latin typeface="Comic Sans MS" pitchFamily="-106" charset="0"/>
              </a:rPr>
              <a:t> strip pitch is 0.6 mm for locations 7 and 8;</a:t>
            </a:r>
          </a:p>
          <a:p>
            <a:pPr lvl="1"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>
                <a:latin typeface="Comic Sans MS" pitchFamily="-106" charset="0"/>
              </a:rPr>
              <a:t> 0.4 mm for locations</a:t>
            </a:r>
            <a:r>
              <a:rPr lang="en-US" sz="2000" dirty="0" smtClean="0">
                <a:latin typeface="Comic Sans MS" pitchFamily="-106" charset="0"/>
              </a:rPr>
              <a:t>  </a:t>
            </a:r>
            <a:r>
              <a:rPr lang="en-US" sz="2000" dirty="0">
                <a:latin typeface="Comic Sans MS" pitchFamily="-106" charset="0"/>
              </a:rPr>
              <a:t>5 and 6.</a:t>
            </a:r>
          </a:p>
          <a:p>
            <a:pPr lvl="1"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>
                <a:latin typeface="Comic Sans MS" pitchFamily="-106" charset="0"/>
              </a:rPr>
              <a:t> Issues:</a:t>
            </a:r>
            <a:endParaRPr lang="en-US" sz="2000" dirty="0">
              <a:solidFill>
                <a:srgbClr val="FF0000"/>
              </a:solidFill>
              <a:latin typeface="Comic Sans MS" pitchFamily="-106" charset="0"/>
            </a:endParaRPr>
          </a:p>
          <a:p>
            <a:pPr lvl="2"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Comic Sans MS" pitchFamily="-106" charset="0"/>
              </a:rPr>
              <a:t> High capacitance in long readout strips; will signal to noise ration be an issue ? </a:t>
            </a:r>
          </a:p>
          <a:p>
            <a:pPr lvl="2"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Comic Sans MS" pitchFamily="-106" charset="0"/>
              </a:rPr>
              <a:t> How well will the 10-deg stereo angle separated strip layers work ? – need to test with prototypes. </a:t>
            </a:r>
          </a:p>
          <a:p>
            <a:pPr lvl="2">
              <a:spcAft>
                <a:spcPts val="600"/>
              </a:spcAft>
              <a:buFont typeface="Arial" pitchFamily="-106" charset="0"/>
              <a:buChar char="•"/>
            </a:pPr>
            <a:endParaRPr lang="en-US" sz="2000" dirty="0">
              <a:latin typeface="Comic Sans MS" pitchFamily="-106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0" y="0"/>
            <a:ext cx="7772400" cy="3810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endParaRPr lang="en-US" sz="2800" dirty="0">
              <a:latin typeface="Comic Sans MS"/>
              <a:ea typeface="+mj-ea"/>
              <a:cs typeface="+mj-cs"/>
            </a:endParaRPr>
          </a:p>
        </p:txBody>
      </p:sp>
      <p:sp>
        <p:nvSpPr>
          <p:cNvPr id="25604" name="Title 1"/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F0D3F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>
              <a:lnSpc>
                <a:spcPct val="80000"/>
              </a:lnSpc>
            </a:pPr>
            <a:endParaRPr lang="en-US" sz="2100">
              <a:solidFill>
                <a:srgbClr val="FFFF00"/>
              </a:solidFill>
              <a:latin typeface="Comic Sans MS" pitchFamily="-106" charset="0"/>
            </a:endParaRPr>
          </a:p>
          <a:p>
            <a:pPr algn="ctr" defTabSz="457200" eaLnBrk="1" hangingPunct="1">
              <a:lnSpc>
                <a:spcPct val="80000"/>
              </a:lnSpc>
            </a:pPr>
            <a:r>
              <a:rPr lang="en-US" sz="2100">
                <a:solidFill>
                  <a:srgbClr val="FFFF00"/>
                </a:solidFill>
                <a:latin typeface="Comic Sans MS" pitchFamily="-106" charset="0"/>
              </a:rPr>
              <a:t>PVDIS GEM configuration</a:t>
            </a:r>
          </a:p>
        </p:txBody>
      </p:sp>
      <p:pic>
        <p:nvPicPr>
          <p:cNvPr id="25605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5053013"/>
            <a:ext cx="441960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457200" y="687388"/>
            <a:ext cx="8686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Font typeface="Arial" pitchFamily="-106" charset="0"/>
              <a:buChar char="•"/>
            </a:pP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  <a:latin typeface="Comic Sans MS" pitchFamily="-106" charset="0"/>
              </a:rPr>
              <a:t>For this readout scheme readout channel estimation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0" y="0"/>
            <a:ext cx="7772400" cy="3810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endParaRPr lang="en-US" sz="2800" dirty="0">
              <a:solidFill>
                <a:prstClr val="black"/>
              </a:solidFill>
              <a:latin typeface="Comic Sans MS"/>
              <a:ea typeface="ＭＳ Ｐゴシック" pitchFamily="1" charset="-128"/>
              <a:cs typeface="+mn-cs"/>
            </a:endParaRPr>
          </a:p>
        </p:txBody>
      </p:sp>
      <p:sp>
        <p:nvSpPr>
          <p:cNvPr id="26628" name="Title 1"/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F0D3F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>
              <a:lnSpc>
                <a:spcPct val="80000"/>
              </a:lnSpc>
            </a:pPr>
            <a:endParaRPr lang="en-US" sz="2100">
              <a:solidFill>
                <a:srgbClr val="FFFF00"/>
              </a:solidFill>
              <a:latin typeface="Comic Sans MS" pitchFamily="-106" charset="0"/>
            </a:endParaRPr>
          </a:p>
          <a:p>
            <a:pPr algn="ctr" defTabSz="457200" eaLnBrk="1" hangingPunct="1">
              <a:lnSpc>
                <a:spcPct val="80000"/>
              </a:lnSpc>
            </a:pPr>
            <a:r>
              <a:rPr lang="en-US" sz="2100">
                <a:solidFill>
                  <a:srgbClr val="FFFF00"/>
                </a:solidFill>
                <a:latin typeface="Comic Sans MS" pitchFamily="-106" charset="0"/>
              </a:rPr>
              <a:t>PVDIS GEM configuration</a:t>
            </a:r>
          </a:p>
        </p:txBody>
      </p:sp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228600" y="4114800"/>
            <a:ext cx="8686800" cy="223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Font typeface="Arial" pitchFamily="-106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mic Sans MS" pitchFamily="-106" charset="0"/>
              </a:rPr>
              <a:t>with 20% spares, we will need about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-106" charset="0"/>
              </a:rPr>
              <a:t> 170 </a:t>
            </a:r>
            <a:r>
              <a:rPr lang="en-US" sz="2000" dirty="0" err="1">
                <a:solidFill>
                  <a:srgbClr val="000000"/>
                </a:solidFill>
                <a:latin typeface="Comic Sans MS" pitchFamily="-106" charset="0"/>
              </a:rPr>
              <a:t>k</a:t>
            </a:r>
            <a:r>
              <a:rPr lang="en-US" sz="2000" dirty="0">
                <a:solidFill>
                  <a:srgbClr val="000000"/>
                </a:solidFill>
                <a:latin typeface="Comic Sans MS" pitchFamily="-106" charset="0"/>
              </a:rPr>
              <a:t> channels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-106" charset="0"/>
              </a:rPr>
              <a:t>.</a:t>
            </a: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omic Sans MS" pitchFamily="-106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mic Sans MS" pitchFamily="-106" charset="0"/>
              </a:rPr>
              <a:t>Good news: </a:t>
            </a:r>
            <a:r>
              <a:rPr lang="en-US" sz="2000" dirty="0">
                <a:latin typeface="Comic Sans MS" pitchFamily="-106" charset="0"/>
              </a:rPr>
              <a:t>cost of electronics going down – cost per channel for the RD51 SRS APV-25 based readout is estimated to be ~ $ 2.50 - $ </a:t>
            </a:r>
            <a:r>
              <a:rPr lang="en-US" sz="2000" dirty="0" smtClean="0">
                <a:latin typeface="Comic Sans MS" pitchFamily="-106" charset="0"/>
              </a:rPr>
              <a:t>3.00 +  R&amp;D expenses to optimize electronics for </a:t>
            </a:r>
            <a:r>
              <a:rPr lang="en-US" sz="2000" dirty="0" err="1" smtClean="0">
                <a:latin typeface="Comic Sans MS" pitchFamily="-106" charset="0"/>
              </a:rPr>
              <a:t>SoLID</a:t>
            </a:r>
            <a:r>
              <a:rPr lang="en-US" sz="2000" dirty="0" smtClean="0">
                <a:latin typeface="Comic Sans MS" pitchFamily="-106" charset="0"/>
              </a:rPr>
              <a:t> needs.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Comic Sans MS" pitchFamily="-106" charset="0"/>
            </a:endParaRPr>
          </a:p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rgbClr val="00B050"/>
                </a:solidFill>
                <a:latin typeface="Comic Sans MS" pitchFamily="-106" charset="0"/>
              </a:rPr>
              <a:t>The total cost of  readout electronics can be less than $ 1 M </a:t>
            </a:r>
          </a:p>
        </p:txBody>
      </p:sp>
      <p:graphicFrame>
        <p:nvGraphicFramePr>
          <p:cNvPr id="7" name="Group 176"/>
          <p:cNvGraphicFramePr>
            <a:graphicFrameLocks noGrp="1"/>
          </p:cNvGraphicFramePr>
          <p:nvPr/>
        </p:nvGraphicFramePr>
        <p:xfrm>
          <a:off x="228600" y="1295400"/>
          <a:ext cx="4648200" cy="2271640"/>
        </p:xfrm>
        <a:graphic>
          <a:graphicData uri="http://schemas.openxmlformats.org/drawingml/2006/table">
            <a:tbl>
              <a:tblPr/>
              <a:tblGrid>
                <a:gridCol w="709693"/>
                <a:gridCol w="827976"/>
                <a:gridCol w="887117"/>
                <a:gridCol w="883107"/>
                <a:gridCol w="1340307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Plane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Z (cm)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R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 (cm)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R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O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 (cm)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# of channels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150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55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115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30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k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190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65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140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36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k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290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105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200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35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k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310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115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215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38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k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total: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140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k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itl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Titl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26980</TotalTime>
  <Words>1795</Words>
  <Application>Microsoft Macintosh PowerPoint</Application>
  <PresentationFormat>On-screen Show (4:3)</PresentationFormat>
  <Paragraphs>354</Paragraphs>
  <Slides>21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Blank Presentation</vt:lpstr>
      <vt:lpstr>Beam</vt:lpstr>
      <vt:lpstr>Office Theme</vt:lpstr>
      <vt:lpstr>Title1</vt:lpstr>
      <vt:lpstr>2_Office Theme</vt:lpstr>
      <vt:lpstr>1_Title1</vt:lpstr>
      <vt:lpstr> GEM chambers for SoLID Nilanga Liyanage  University of Virginia    </vt:lpstr>
      <vt:lpstr>Tracking needs  for SoLID (PVDIS)</vt:lpstr>
      <vt:lpstr>Choice of the technology</vt:lpstr>
      <vt:lpstr>GEM working principle</vt:lpstr>
      <vt:lpstr>Slide 5</vt:lpstr>
      <vt:lpstr>GEM  Rate capability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Jefferson Lab SBSTrackers – Front Tracker</vt:lpstr>
      <vt:lpstr>The currenty ongoing   GEM chamber work </vt:lpstr>
      <vt:lpstr>GEM chamber electronics </vt:lpstr>
      <vt:lpstr>Slide 18</vt:lpstr>
      <vt:lpstr>SoLID GEM chamber Collaboration</vt:lpstr>
      <vt:lpstr>rough cost estimate</vt:lpstr>
      <vt:lpstr>Bottom-line</vt:lpstr>
    </vt:vector>
  </TitlesOfParts>
  <Company>University of Virginia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FGT</dc:title>
  <dc:creator>Kent Paschke</dc:creator>
  <cp:lastModifiedBy>Krishni Wijesooriya</cp:lastModifiedBy>
  <cp:revision>109</cp:revision>
  <cp:lastPrinted>2011-09-30T17:00:57Z</cp:lastPrinted>
  <dcterms:created xsi:type="dcterms:W3CDTF">2012-06-10T02:51:25Z</dcterms:created>
  <dcterms:modified xsi:type="dcterms:W3CDTF">2012-06-10T03:00:22Z</dcterms:modified>
</cp:coreProperties>
</file>