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62" r:id="rId4"/>
    <p:sldId id="261" r:id="rId5"/>
    <p:sldId id="263" r:id="rId6"/>
    <p:sldId id="264" r:id="rId7"/>
    <p:sldId id="269" r:id="rId8"/>
    <p:sldId id="270" r:id="rId9"/>
    <p:sldId id="271" r:id="rId10"/>
    <p:sldId id="275" r:id="rId11"/>
    <p:sldId id="278" r:id="rId12"/>
    <p:sldId id="280" r:id="rId13"/>
    <p:sldId id="281" r:id="rId14"/>
    <p:sldId id="283" r:id="rId15"/>
    <p:sldId id="284" r:id="rId16"/>
    <p:sldId id="257" r:id="rId17"/>
    <p:sldId id="258" r:id="rId18"/>
    <p:sldId id="268" r:id="rId19"/>
    <p:sldId id="267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FF"/>
    <a:srgbClr val="66CCFF"/>
    <a:srgbClr val="FF66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488" y="-104"/>
      </p:cViewPr>
      <p:guideLst>
        <p:guide orient="horz" pos="4319"/>
        <p:guide pos="10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751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809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eimer\Documents\text\talk\NP-logo-Nlarge_copy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48400"/>
            <a:ext cx="1031704" cy="54022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SoLID Spectrometer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SoLID Spectrometer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SoLID Spectrometer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SoLID Spectrometer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14 September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Paul E. Reimer, SoLID Spectrometer Magnet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September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SoLID Spectrometer Magnet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September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SoLID Spectrometer Magnet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September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SoLID Spectrometer Magnet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September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SoLID Spectrometer Magnet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September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SoLID Spectrometer Magnet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14 September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Paul E. Reimer, SoLID Spectrometer Magnet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serweb.jlab.org/~gen/jlab12gev/cleo_ma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696200" cy="1069975"/>
          </a:xfrm>
        </p:spPr>
        <p:txBody>
          <a:bodyPr/>
          <a:lstStyle/>
          <a:p>
            <a:r>
              <a:rPr lang="en-US" dirty="0" smtClean="0"/>
              <a:t>The SoLID Solenoid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6400800" cy="2743200"/>
          </a:xfrm>
        </p:spPr>
        <p:txBody>
          <a:bodyPr/>
          <a:lstStyle/>
          <a:p>
            <a:r>
              <a:rPr lang="en-US" dirty="0" smtClean="0"/>
              <a:t>Paul E. Reimer</a:t>
            </a:r>
          </a:p>
          <a:p>
            <a:r>
              <a:rPr lang="en-US" dirty="0" smtClean="0"/>
              <a:t>14 September 2012</a:t>
            </a:r>
          </a:p>
          <a:p>
            <a:r>
              <a:rPr lang="en-US" dirty="0" smtClean="0"/>
              <a:t>SoLID Collaboration Meeting</a:t>
            </a:r>
          </a:p>
          <a:p>
            <a:endParaRPr lang="en-US" dirty="0"/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Magnet:  What </a:t>
            </a:r>
            <a:r>
              <a:rPr lang="en-US" dirty="0" smtClean="0"/>
              <a:t>do we need</a:t>
            </a:r>
            <a:r>
              <a:rPr lang="en-US" dirty="0" smtClean="0"/>
              <a:t>?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Will an available coil fit our needs?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The CLEO coil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Cost Estimate</a:t>
            </a:r>
            <a:endParaRPr lang="en-US" dirty="0" smtClean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3806888" y="1752600"/>
            <a:ext cx="5319408" cy="2079938"/>
            <a:chOff x="486389" y="3097499"/>
            <a:chExt cx="8643020" cy="3379501"/>
          </a:xfrm>
        </p:grpSpPr>
        <p:pic>
          <p:nvPicPr>
            <p:cNvPr id="4" name="Content Placeholder 5" descr="CLEO_E_310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38" b="1543"/>
            <a:stretch/>
          </p:blipFill>
          <p:spPr bwMode="auto">
            <a:xfrm>
              <a:off x="486389" y="3200400"/>
              <a:ext cx="864302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6324599" y="3097499"/>
              <a:ext cx="1676400" cy="41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err="1" smtClean="0">
                  <a:solidFill>
                    <a:srgbClr val="000000"/>
                  </a:solidFill>
                </a:rPr>
                <a:t>Endcap</a:t>
              </a:r>
              <a:r>
                <a:rPr lang="en-US" sz="1050" dirty="0" smtClean="0">
                  <a:solidFill>
                    <a:srgbClr val="000000"/>
                  </a:solidFill>
                </a:rPr>
                <a:t> Donut</a:t>
              </a:r>
              <a:endParaRPr lang="en-US" sz="105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5400000">
              <a:off x="7233166" y="4403817"/>
              <a:ext cx="2209800" cy="41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err="1" smtClean="0">
                  <a:solidFill>
                    <a:srgbClr val="000000"/>
                  </a:solidFill>
                </a:rPr>
                <a:t>Endcap</a:t>
              </a:r>
              <a:r>
                <a:rPr lang="en-US" sz="1050" dirty="0" smtClean="0">
                  <a:solidFill>
                    <a:srgbClr val="000000"/>
                  </a:solidFill>
                </a:rPr>
                <a:t> Bottom</a:t>
              </a:r>
              <a:endParaRPr lang="en-US" sz="105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48401" y="5410199"/>
              <a:ext cx="1752600" cy="41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err="1" smtClean="0">
                  <a:solidFill>
                    <a:srgbClr val="000000"/>
                  </a:solidFill>
                </a:rPr>
                <a:t>Endcap</a:t>
              </a:r>
              <a:r>
                <a:rPr lang="en-US" sz="1050" dirty="0" smtClean="0">
                  <a:solidFill>
                    <a:srgbClr val="000000"/>
                  </a:solidFill>
                </a:rPr>
                <a:t> Nose</a:t>
              </a:r>
              <a:endParaRPr lang="en-US" sz="105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5809564" y="3929648"/>
              <a:ext cx="1524001" cy="675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Collar Downstream</a:t>
              </a:r>
              <a:endParaRPr lang="en-US" sz="105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1" y="3733800"/>
              <a:ext cx="1905000" cy="41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Barrel Yoke Outer</a:t>
              </a:r>
              <a:endParaRPr lang="en-US" sz="105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00399" y="4114800"/>
              <a:ext cx="1981201" cy="41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Barrel Yoke Inner</a:t>
              </a:r>
              <a:endParaRPr lang="en-US" sz="105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2401" y="4572000"/>
              <a:ext cx="685799" cy="41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Coil</a:t>
              </a:r>
              <a:endParaRPr lang="en-US" sz="105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4343401"/>
              <a:ext cx="1295400" cy="675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Collar Upstream</a:t>
              </a:r>
              <a:endParaRPr lang="en-US" sz="105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7800" y="3886201"/>
              <a:ext cx="914400" cy="41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Spacer</a:t>
              </a:r>
              <a:endParaRPr lang="en-US" sz="105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88268" y="3886201"/>
              <a:ext cx="990600" cy="41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Spacer </a:t>
              </a:r>
              <a:endParaRPr lang="en-US" sz="105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1365766" y="5318217"/>
              <a:ext cx="1600201" cy="41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Front Piece</a:t>
              </a:r>
              <a:endParaRPr lang="en-US" sz="105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946666" y="5127718"/>
              <a:ext cx="914400" cy="41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shield</a:t>
              </a:r>
              <a:endParaRPr lang="en-US" sz="1050" baseline="30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Subtitle 7"/>
          <p:cNvSpPr txBox="1">
            <a:spLocks/>
          </p:cNvSpPr>
          <p:nvPr/>
        </p:nvSpPr>
        <p:spPr bwMode="auto">
          <a:xfrm>
            <a:off x="5105400" y="4267200"/>
            <a:ext cx="3733800" cy="1447800"/>
          </a:xfrm>
          <a:prstGeom prst="rect">
            <a:avLst/>
          </a:prstGeom>
          <a:noFill/>
          <a:ln w="38100" cmpd="sng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dirty="0" smtClean="0"/>
              <a:t>Much (all) of this work has been done by my collaborators, including </a:t>
            </a:r>
            <a:r>
              <a:rPr lang="en-US" dirty="0" err="1" smtClean="0"/>
              <a:t>Zhiwen</a:t>
            </a:r>
            <a:r>
              <a:rPr lang="en-US" dirty="0" smtClean="0"/>
              <a:t> Zhao, Eugene </a:t>
            </a:r>
            <a:r>
              <a:rPr lang="en-US" dirty="0" err="1" smtClean="0"/>
              <a:t>Chudukov</a:t>
            </a:r>
            <a:r>
              <a:rPr lang="en-US" dirty="0" smtClean="0"/>
              <a:t> and a team of JLab engineers (next talk)</a:t>
            </a:r>
            <a:endParaRPr lang="en-US" dirty="0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590800" y="6248400"/>
            <a:ext cx="4419599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This work is supported in part by the U.S. Department of Energy, Office of Nuclear Physics, under Contract No. DE-AC02-06CH11357.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LEO_E_310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8" b="1543"/>
          <a:stretch/>
        </p:blipFill>
        <p:spPr>
          <a:xfrm>
            <a:off x="486389" y="3200400"/>
            <a:ext cx="8643020" cy="3276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CLEO-II to </a:t>
            </a:r>
            <a:r>
              <a:rPr lang="en-US" sz="2400" dirty="0" err="1" smtClean="0"/>
              <a:t>SoLID</a:t>
            </a:r>
            <a:r>
              <a:rPr lang="en-US" sz="2400" dirty="0" smtClean="0"/>
              <a:t> (reused parts)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87630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Reuse </a:t>
            </a:r>
            <a:r>
              <a:rPr lang="en-US" dirty="0" smtClean="0">
                <a:solidFill>
                  <a:srgbClr val="000000"/>
                </a:solidFill>
              </a:rPr>
              <a:t>coil and cryostat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Reuse </a:t>
            </a:r>
            <a:r>
              <a:rPr lang="en-US" dirty="0" smtClean="0">
                <a:solidFill>
                  <a:srgbClr val="000000"/>
                </a:solidFill>
              </a:rPr>
              <a:t>two layers of barrel yoke and </a:t>
            </a:r>
            <a:r>
              <a:rPr lang="en-US" dirty="0" smtClean="0">
                <a:solidFill>
                  <a:srgbClr val="000000"/>
                </a:solidFill>
              </a:rPr>
              <a:t>spacer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w/</a:t>
            </a:r>
            <a:r>
              <a:rPr lang="en-US" dirty="0" smtClean="0">
                <a:solidFill>
                  <a:srgbClr val="000000"/>
                </a:solidFill>
              </a:rPr>
              <a:t>upstream </a:t>
            </a:r>
            <a:r>
              <a:rPr lang="en-US" dirty="0" smtClean="0">
                <a:solidFill>
                  <a:srgbClr val="000000"/>
                </a:solidFill>
              </a:rPr>
              <a:t>ends unchanged, cut the downstream ends (75cm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  <a:endParaRPr lang="en-US" dirty="0" smtClean="0">
              <a:solidFill>
                <a:srgbClr val="000000"/>
              </a:solidFill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Reuse the </a:t>
            </a:r>
            <a:r>
              <a:rPr lang="en-US" dirty="0" smtClean="0">
                <a:solidFill>
                  <a:srgbClr val="000000"/>
                </a:solidFill>
              </a:rPr>
              <a:t>upstream </a:t>
            </a:r>
            <a:r>
              <a:rPr lang="en-US" dirty="0" smtClean="0">
                <a:solidFill>
                  <a:srgbClr val="000000"/>
                </a:solidFill>
              </a:rPr>
              <a:t>collar.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Modify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the downstream collar or make a new one to satisfy the acceptance requirement.  Make sure the coil rods can still be supported by two collars under axial force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All </a:t>
            </a:r>
            <a:r>
              <a:rPr lang="en-US" dirty="0" smtClean="0">
                <a:solidFill>
                  <a:srgbClr val="000000"/>
                </a:solidFill>
              </a:rPr>
              <a:t>other parts of yokes are new.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309749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Endcap</a:t>
            </a:r>
            <a:r>
              <a:rPr lang="en-US" b="1" dirty="0" smtClean="0">
                <a:solidFill>
                  <a:srgbClr val="000000"/>
                </a:solidFill>
              </a:rPr>
              <a:t> Donut</a:t>
            </a:r>
            <a:endParaRPr lang="en-US" b="1" baseline="30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7233166" y="442543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Endcap</a:t>
            </a:r>
            <a:r>
              <a:rPr lang="en-US" b="1" dirty="0" smtClean="0">
                <a:solidFill>
                  <a:srgbClr val="000000"/>
                </a:solidFill>
              </a:rPr>
              <a:t> Bottom</a:t>
            </a:r>
            <a:endParaRPr lang="en-US" b="1" baseline="30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5410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Endcap</a:t>
            </a:r>
            <a:r>
              <a:rPr lang="en-US" b="1" dirty="0" smtClean="0">
                <a:solidFill>
                  <a:srgbClr val="000000"/>
                </a:solidFill>
              </a:rPr>
              <a:t> Nose</a:t>
            </a:r>
            <a:endParaRPr lang="en-US" b="1" baseline="300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5809565" y="394403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Collar Downstream</a:t>
            </a:r>
            <a:endParaRPr lang="en-US" b="1" baseline="300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3733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Barrel Yoke Outer</a:t>
            </a:r>
            <a:endParaRPr lang="en-US" b="1" baseline="300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4114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Barrel Yoke Inner</a:t>
            </a:r>
            <a:endParaRPr lang="en-US" b="1" baseline="300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2400" y="4572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Coil</a:t>
            </a:r>
            <a:endParaRPr lang="en-US" b="1" baseline="300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6400" y="4343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Collar Upstream</a:t>
            </a:r>
            <a:endParaRPr lang="en-US" b="1" baseline="300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Spacer</a:t>
            </a:r>
            <a:endParaRPr lang="en-US" b="1" baseline="300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88268" y="3886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Spacer </a:t>
            </a:r>
            <a:endParaRPr lang="en-US" b="1" baseline="300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1365766" y="53398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Front Piece</a:t>
            </a:r>
            <a:endParaRPr lang="en-US" b="1" baseline="300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946666" y="51493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shield</a:t>
            </a:r>
            <a:endParaRPr lang="en-US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57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Spectrometer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5" descr="CLEO_E_310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8" b="1543"/>
          <a:stretch/>
        </p:blipFill>
        <p:spPr>
          <a:xfrm>
            <a:off x="486389" y="3200400"/>
            <a:ext cx="8643020" cy="3276600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sz="2400" dirty="0" smtClean="0"/>
              <a:t>From CLEO-II to SoLID (new parts)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838200"/>
            <a:ext cx="8229600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Endcap</a:t>
            </a:r>
            <a:r>
              <a:rPr lang="en-US" dirty="0" smtClean="0">
                <a:solidFill>
                  <a:srgbClr val="000000"/>
                </a:solidFill>
              </a:rPr>
              <a:t> donut: 15cm thick and has 15cm clearance to </a:t>
            </a:r>
            <a:r>
              <a:rPr lang="en-US" dirty="0" smtClean="0">
                <a:solidFill>
                  <a:srgbClr val="000000"/>
                </a:solidFill>
              </a:rPr>
              <a:t>Hall A </a:t>
            </a:r>
            <a:r>
              <a:rPr lang="en-US" dirty="0" smtClean="0">
                <a:solidFill>
                  <a:srgbClr val="000000"/>
                </a:solidFill>
              </a:rPr>
              <a:t>floor (10 feet high)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Endcap</a:t>
            </a:r>
            <a:r>
              <a:rPr lang="en-US" dirty="0" smtClean="0">
                <a:solidFill>
                  <a:srgbClr val="000000"/>
                </a:solidFill>
              </a:rPr>
              <a:t> bottom: two 15cm plates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Endcap</a:t>
            </a:r>
            <a:r>
              <a:rPr lang="en-US" dirty="0" smtClean="0">
                <a:solidFill>
                  <a:srgbClr val="000000"/>
                </a:solidFill>
              </a:rPr>
              <a:t> nose: flat at back to give clearance for SIDIS forward angle EC and has slope at front to give clearance for 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herenkov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Collar downstream: 20cm thick and can be in one piece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Front Piece: 30cm thick and can move along z to adjust force on coil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Target Shielding</a:t>
            </a:r>
            <a:r>
              <a:rPr lang="en-US" dirty="0" smtClean="0">
                <a:solidFill>
                  <a:srgbClr val="000000"/>
                </a:solidFill>
              </a:rPr>
              <a:t>: a few </a:t>
            </a:r>
            <a:r>
              <a:rPr lang="en-US" dirty="0" smtClean="0">
                <a:solidFill>
                  <a:srgbClr val="000000"/>
                </a:solidFill>
              </a:rPr>
              <a:t>4 cm </a:t>
            </a:r>
            <a:r>
              <a:rPr lang="en-US" dirty="0" smtClean="0">
                <a:solidFill>
                  <a:srgbClr val="000000"/>
                </a:solidFill>
              </a:rPr>
              <a:t>thick plates with gaps in between.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338966">
            <a:off x="6934200" y="4495800"/>
            <a:ext cx="10757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</a:rPr>
              <a:t>PVDIS 21</a:t>
            </a:r>
            <a:r>
              <a:rPr lang="en-US" sz="1500" baseline="30000" dirty="0" smtClean="0">
                <a:solidFill>
                  <a:srgbClr val="0000FF"/>
                </a:solidFill>
              </a:rPr>
              <a:t>o</a:t>
            </a:r>
            <a:endParaRPr lang="en-US" sz="1500" baseline="30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4724400"/>
            <a:ext cx="10100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SIDIS 26</a:t>
            </a:r>
            <a:r>
              <a:rPr lang="en-US" sz="1500" baseline="30000" dirty="0" smtClean="0">
                <a:solidFill>
                  <a:srgbClr val="FF0000"/>
                </a:solidFill>
              </a:rPr>
              <a:t>o</a:t>
            </a:r>
            <a:endParaRPr lang="en-US" sz="1500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3661" y="5596895"/>
            <a:ext cx="11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SIDIS 8</a:t>
            </a:r>
            <a:r>
              <a:rPr lang="en-US" sz="1500" baseline="30000" dirty="0" smtClean="0">
                <a:solidFill>
                  <a:srgbClr val="FF0000"/>
                </a:solidFill>
              </a:rPr>
              <a:t>o</a:t>
            </a:r>
            <a:endParaRPr lang="en-US" sz="1500" baseline="30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400537">
            <a:off x="6695687" y="3641973"/>
            <a:ext cx="10757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</a:rPr>
              <a:t>PVDIS 36</a:t>
            </a:r>
            <a:r>
              <a:rPr lang="en-US" sz="1500" baseline="30000" dirty="0" smtClean="0">
                <a:solidFill>
                  <a:srgbClr val="0000FF"/>
                </a:solidFill>
              </a:rPr>
              <a:t>o</a:t>
            </a:r>
            <a:endParaRPr lang="en-US" sz="1500" baseline="30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1950" y="4870699"/>
            <a:ext cx="14906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SIDIS 14.7</a:t>
            </a:r>
            <a:r>
              <a:rPr lang="en-US" sz="1500" baseline="30000" dirty="0" smtClean="0">
                <a:solidFill>
                  <a:srgbClr val="FF0000"/>
                </a:solidFill>
              </a:rPr>
              <a:t>o</a:t>
            </a:r>
            <a:endParaRPr lang="en-US" sz="15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5519" y="5638800"/>
            <a:ext cx="8452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SIDIS 2</a:t>
            </a:r>
            <a:r>
              <a:rPr lang="en-US" sz="1500" baseline="30000" dirty="0" smtClean="0">
                <a:solidFill>
                  <a:srgbClr val="FF0000"/>
                </a:solidFill>
              </a:rPr>
              <a:t>o</a:t>
            </a:r>
            <a:endParaRPr lang="en-US" sz="1500" baseline="30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54488" y="5943600"/>
            <a:ext cx="10757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</a:rPr>
              <a:t>PVDIS 3.5</a:t>
            </a:r>
            <a:r>
              <a:rPr lang="en-US" sz="1500" baseline="30000" dirty="0" smtClean="0">
                <a:solidFill>
                  <a:srgbClr val="0000FF"/>
                </a:solidFill>
              </a:rPr>
              <a:t>o</a:t>
            </a:r>
            <a:endParaRPr lang="en-US" sz="1500" baseline="30000" dirty="0">
              <a:solidFill>
                <a:srgbClr val="0000FF"/>
              </a:solidFill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 rot="10800000">
            <a:off x="4267200" y="3581399"/>
            <a:ext cx="3601592" cy="2596897"/>
            <a:chOff x="4561297" y="3429000"/>
            <a:chExt cx="1382302" cy="996697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4561297" y="3429000"/>
              <a:ext cx="1369423" cy="996697"/>
            </a:xfrm>
            <a:prstGeom prst="line">
              <a:avLst/>
            </a:prstGeom>
            <a:ln w="3492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561297" y="3429000"/>
              <a:ext cx="1369423" cy="530352"/>
            </a:xfrm>
            <a:prstGeom prst="line">
              <a:avLst/>
            </a:prstGeom>
            <a:ln w="34925">
              <a:solidFill>
                <a:srgbClr val="0000FF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571999" y="3429000"/>
              <a:ext cx="1371600" cy="82296"/>
            </a:xfrm>
            <a:prstGeom prst="line">
              <a:avLst/>
            </a:prstGeom>
            <a:ln w="34925">
              <a:solidFill>
                <a:srgbClr val="0000FF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1447800" y="4239768"/>
            <a:ext cx="7315200" cy="1932432"/>
            <a:chOff x="609600" y="4205598"/>
            <a:chExt cx="7315200" cy="1932432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609600" y="5881998"/>
              <a:ext cx="7315200" cy="256032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609600" y="4205598"/>
              <a:ext cx="7315200" cy="1929384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609600" y="4343400"/>
              <a:ext cx="3657600" cy="178308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18958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Magnet Forces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800897"/>
              </p:ext>
            </p:extLst>
          </p:nvPr>
        </p:nvGraphicFramePr>
        <p:xfrm>
          <a:off x="1371600" y="2133600"/>
          <a:ext cx="6382407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756"/>
                <a:gridCol w="2175589"/>
                <a:gridCol w="538480"/>
                <a:gridCol w="1770690"/>
                <a:gridCol w="10608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Region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Type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Mag. force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(t)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Weight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(t)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Upstream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subcoil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 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298.5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  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Central subcoil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 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4.1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  </a:t>
                      </a:r>
                    </a:p>
                  </a:txBody>
                  <a:tcPr anchor="ctr"/>
                </a:tc>
              </a:tr>
              <a:tr h="132080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Downstream subcoil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 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-303.4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 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Spectrometer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4191000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Study by Eugene </a:t>
            </a:r>
            <a:r>
              <a:rPr lang="en-US" dirty="0" err="1" smtClean="0">
                <a:solidFill>
                  <a:srgbClr val="000000"/>
                </a:solidFill>
              </a:rPr>
              <a:t>Chudukov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see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https://userweb.jlab.org/~gen/jlab12gev/cleo_mag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/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Can tune force on coils by moving the Upstream </a:t>
            </a:r>
            <a:r>
              <a:rPr lang="en-US" dirty="0" err="1" smtClean="0">
                <a:solidFill>
                  <a:srgbClr val="000000"/>
                </a:solidFill>
              </a:rPr>
              <a:t>Endcap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Also studied forces while ramping magnet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9906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With asymmetric end caps, need to consider how forces on the coils are balanced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5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715962"/>
          </a:xfrm>
        </p:spPr>
        <p:txBody>
          <a:bodyPr/>
          <a:lstStyle/>
          <a:p>
            <a:r>
              <a:rPr lang="en-US" dirty="0" smtClean="0"/>
              <a:t>Magnet Forces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889427"/>
              </p:ext>
            </p:extLst>
          </p:nvPr>
        </p:nvGraphicFramePr>
        <p:xfrm>
          <a:off x="762000" y="685800"/>
          <a:ext cx="6309755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104"/>
                <a:gridCol w="2175589"/>
                <a:gridCol w="538480"/>
                <a:gridCol w="1770690"/>
                <a:gridCol w="10608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Region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Type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Mag. force</a:t>
                      </a:r>
                      <a:endParaRPr lang="en-US" sz="16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(t)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Weight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(t)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Barrel ring 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 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125.8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190 </a:t>
                      </a:r>
                    </a:p>
                  </a:txBody>
                  <a:tcPr anchor="ctr"/>
                </a:tc>
              </a:tr>
              <a:tr h="147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Barrel ring 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 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122.2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230 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Coil collar 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 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109.6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21 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Upstream endcap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new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188.6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12 </a:t>
                      </a:r>
                    </a:p>
                  </a:txBody>
                  <a:tcPr anchor="ctr"/>
                </a:tc>
              </a:tr>
              <a:tr h="20828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Upstream spacers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 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0.8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3 </a:t>
                      </a:r>
                    </a:p>
                  </a:txBody>
                  <a:tcPr anchor="ctr"/>
                </a:tc>
              </a:tr>
              <a:tr h="177799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10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Downstream spacers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 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8.4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3 </a:t>
                      </a:r>
                    </a:p>
                  </a:txBody>
                  <a:tcPr anchor="ctr"/>
                </a:tc>
              </a:tr>
              <a:tr h="147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11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Downstream endplate 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new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165.9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12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Downstream endplate 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new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-277.7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  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13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Downstream endplate 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new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-126.0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  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14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Enclosure barrel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new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-5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36 </a:t>
                      </a:r>
                    </a:p>
                  </a:txBody>
                  <a:tcPr anchor="ctr"/>
                </a:tc>
              </a:tr>
              <a:tr h="17780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15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Enclosure endcap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new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-268.3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30 </a:t>
                      </a:r>
                    </a:p>
                  </a:txBody>
                  <a:tcPr anchor="ctr"/>
                </a:tc>
              </a:tr>
              <a:tr h="147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16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Enclosure cone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new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26.9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50 </a:t>
                      </a:r>
                    </a:p>
                  </a:txBody>
                  <a:tcPr anchor="ctr"/>
                </a:tc>
              </a:tr>
              <a:tr h="193039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17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Shielding plate 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new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0.2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10 </a:t>
                      </a:r>
                    </a:p>
                  </a:txBody>
                  <a:tcPr anchor="ctr"/>
                </a:tc>
              </a:tr>
              <a:tr h="23876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18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Shielding plate 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new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0.0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10 </a:t>
                      </a:r>
                    </a:p>
                  </a:txBody>
                  <a:tcPr anchor="ctr"/>
                </a:tc>
              </a:tr>
              <a:tr h="13208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19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Enclosure endcap 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new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-74.9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16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Spectrometer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5278871" y="3255529"/>
            <a:ext cx="5480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Study by Eugene </a:t>
            </a:r>
            <a:r>
              <a:rPr lang="en-US" dirty="0" err="1" smtClean="0">
                <a:solidFill>
                  <a:srgbClr val="000000"/>
                </a:solidFill>
              </a:rPr>
              <a:t>Chudukov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see https://</a:t>
            </a:r>
            <a:r>
              <a:rPr lang="en-US" dirty="0" err="1">
                <a:solidFill>
                  <a:srgbClr val="000000"/>
                </a:solidFill>
              </a:rPr>
              <a:t>userweb.jlab.org</a:t>
            </a:r>
            <a:r>
              <a:rPr lang="en-US" dirty="0">
                <a:solidFill>
                  <a:srgbClr val="000000"/>
                </a:solidFill>
              </a:rPr>
              <a:t>/~gen/jlab12gev/</a:t>
            </a:r>
            <a:r>
              <a:rPr lang="en-US" dirty="0" err="1">
                <a:solidFill>
                  <a:srgbClr val="000000"/>
                </a:solidFill>
              </a:rPr>
              <a:t>cleo_mag</a:t>
            </a:r>
            <a:r>
              <a:rPr lang="en-US" dirty="0">
                <a:solidFill>
                  <a:srgbClr val="00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56637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12C8-6FBB-8C44-8F0F-6684F29489FD}" type="slidenum">
              <a:rPr lang="en-US"/>
              <a:pPr/>
              <a:t>14</a:t>
            </a:fld>
            <a:endParaRPr lang="en-US"/>
          </a:p>
        </p:txBody>
      </p:sp>
      <p:pic>
        <p:nvPicPr>
          <p:cNvPr id="72710" name="Picture 6" descr="Baffle_I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t="9688" r="26949" b="6357"/>
          <a:stretch>
            <a:fillRect/>
          </a:stretch>
        </p:blipFill>
        <p:spPr bwMode="auto">
          <a:xfrm>
            <a:off x="1619250" y="2209800"/>
            <a:ext cx="32575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76800" cy="914400"/>
          </a:xfrm>
        </p:spPr>
        <p:txBody>
          <a:bodyPr/>
          <a:lstStyle/>
          <a:p>
            <a:r>
              <a:rPr lang="en-US"/>
              <a:t>Baffle cantilevered support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4419600" cy="2133600"/>
          </a:xfrm>
        </p:spPr>
        <p:txBody>
          <a:bodyPr/>
          <a:lstStyle/>
          <a:p>
            <a:pPr marL="174625" indent="-174625"/>
            <a:r>
              <a:rPr lang="en-US"/>
              <a:t>Material = 6061-T6 Aluminum</a:t>
            </a:r>
          </a:p>
          <a:p>
            <a:pPr marL="457200" lvl="1" indent="-168275"/>
            <a:r>
              <a:rPr lang="en-US"/>
              <a:t>Allowable stress in bending = 186MPa</a:t>
            </a:r>
          </a:p>
          <a:p>
            <a:pPr marL="457200" lvl="1" indent="-168275"/>
            <a:r>
              <a:rPr lang="en-US"/>
              <a:t>(Allowable stress is reduced by factor of 2 in vicinity of welds)</a:t>
            </a:r>
          </a:p>
          <a:p>
            <a:pPr marL="174625" indent="-174625"/>
            <a:r>
              <a:rPr lang="en-US"/>
              <a:t>Preliminary FEA results on support</a:t>
            </a:r>
          </a:p>
          <a:p>
            <a:pPr marL="457200" lvl="1" indent="-168275"/>
            <a:r>
              <a:rPr lang="en-US"/>
              <a:t>Max Von Mises stress = 42MPa</a:t>
            </a:r>
          </a:p>
          <a:p>
            <a:pPr marL="457200" lvl="1" indent="-168275"/>
            <a:r>
              <a:rPr lang="en-US"/>
              <a:t>deflection at tip = 1.6mm</a:t>
            </a:r>
          </a:p>
          <a:p>
            <a:pPr marL="174625" indent="-174625"/>
            <a:endParaRPr lang="en-US"/>
          </a:p>
        </p:txBody>
      </p:sp>
      <p:pic>
        <p:nvPicPr>
          <p:cNvPr id="72708" name="Picture 4" descr="baffle_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9088"/>
            <a:ext cx="4191000" cy="310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Picture 5" descr="baffle_di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33763"/>
            <a:ext cx="41910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66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C26F-F334-DD49-BBF7-9B97269C3658}" type="slidenum">
              <a:rPr lang="en-US"/>
              <a:pPr/>
              <a:t>15</a:t>
            </a:fld>
            <a:endParaRPr lang="en-US"/>
          </a:p>
        </p:txBody>
      </p:sp>
      <p:pic>
        <p:nvPicPr>
          <p:cNvPr id="73730" name="Picture 2" descr="Baffle_6 Buck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22538"/>
            <a:ext cx="4572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Baffle_6 Stres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36825"/>
            <a:ext cx="4267200" cy="24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baffle 6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1600"/>
              <a:t>Baffle supported by contact</a:t>
            </a:r>
          </a:p>
          <a:p>
            <a:r>
              <a:rPr lang="en-US" sz="1600"/>
              <a:t>Stresses are low ~ 60psi</a:t>
            </a:r>
          </a:p>
          <a:p>
            <a:r>
              <a:rPr lang="en-US" sz="1600"/>
              <a:t>Buckling safety factor ~2000!</a:t>
            </a:r>
          </a:p>
          <a:p>
            <a:pPr lvl="1"/>
            <a:endParaRPr lang="en-US" sz="1400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762000" y="51816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Deformations exaggerated</a:t>
            </a: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 flipV="1">
            <a:off x="1524000" y="3886200"/>
            <a:ext cx="685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943600" y="52578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First Buckling mode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429000" y="49530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Support</a:t>
            </a:r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 flipH="1" flipV="1">
            <a:off x="2438400" y="3810000"/>
            <a:ext cx="990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74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Fit?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Spectrometer Magnet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September 2012</a:t>
            </a:r>
            <a:endParaRPr lang="en-US"/>
          </a:p>
        </p:txBody>
      </p:sp>
      <p:pic>
        <p:nvPicPr>
          <p:cNvPr id="10" name="Picture 9" descr="CLEO_Entering_Hal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t="22773" r="9461" b="20695"/>
          <a:stretch/>
        </p:blipFill>
        <p:spPr>
          <a:xfrm>
            <a:off x="183134" y="762000"/>
            <a:ext cx="8925717" cy="49784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Fit?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Spectrometer Magnet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September 2012</a:t>
            </a:r>
            <a:endParaRPr lang="en-US"/>
          </a:p>
        </p:txBody>
      </p:sp>
      <p:pic>
        <p:nvPicPr>
          <p:cNvPr id="11" name="Picture 10" descr="CLEOonfloor-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2" t="27743"/>
          <a:stretch/>
        </p:blipFill>
        <p:spPr>
          <a:xfrm>
            <a:off x="253502" y="841174"/>
            <a:ext cx="7629463" cy="52689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5562600"/>
            <a:ext cx="583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Yes—just don’t put it on a tall platform to move into the hall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7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2"/>
          </a:xfrm>
        </p:spPr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Spectrometer Magnet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775107"/>
              </p:ext>
            </p:extLst>
          </p:nvPr>
        </p:nvGraphicFramePr>
        <p:xfrm>
          <a:off x="152400" y="685800"/>
          <a:ext cx="6195382" cy="4292600"/>
        </p:xfrm>
        <a:graphic>
          <a:graphicData uri="http://schemas.openxmlformats.org/drawingml/2006/table">
            <a:tbl>
              <a:tblPr/>
              <a:tblGrid>
                <a:gridCol w="1638300"/>
                <a:gridCol w="1951422"/>
                <a:gridCol w="794830"/>
                <a:gridCol w="794830"/>
                <a:gridCol w="1016000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Item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</a:t>
                      </a: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(k$)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Effort (FTE)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Move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Coil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Disassemble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Cornell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Shipping to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Jlab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$0.12/lb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Magnet Yoke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Modifications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$860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$6/lb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Upstream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Endcap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Downstream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Endcap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Detector Extension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$660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$6/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Magnet Support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Detector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Cryo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5562600" y="2362200"/>
            <a:ext cx="914400" cy="1295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4191000"/>
            <a:ext cx="3276600" cy="203132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Need better basis for this cost based on actual parts to be fabricated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Is cost driver really weight of raw material?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Can we use existing iron—Fermilab?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Curved Connector 10"/>
          <p:cNvCxnSpPr>
            <a:stCxn id="8" idx="6"/>
            <a:endCxn id="9" idx="0"/>
          </p:cNvCxnSpPr>
          <p:nvPr/>
        </p:nvCxnSpPr>
        <p:spPr bwMode="auto">
          <a:xfrm>
            <a:off x="6477000" y="3009900"/>
            <a:ext cx="876300" cy="1181100"/>
          </a:xfrm>
          <a:prstGeom prst="curvedConnector2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69641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4800600" cy="1752600"/>
          </a:xfrm>
        </p:spPr>
        <p:txBody>
          <a:bodyPr/>
          <a:lstStyle/>
          <a:p>
            <a:r>
              <a:rPr lang="en-US" dirty="0" smtClean="0"/>
              <a:t>CLEO magnet will produce the desired acceptance and resolution for both SIDIS and PVDIS</a:t>
            </a:r>
          </a:p>
          <a:p>
            <a:r>
              <a:rPr lang="en-US" dirty="0" smtClean="0"/>
              <a:t>Cost of acquiring the CLEO coil is </a:t>
            </a:r>
            <a:r>
              <a:rPr lang="en-US" dirty="0" err="1" smtClean="0"/>
              <a:t>approx</a:t>
            </a:r>
            <a:r>
              <a:rPr lang="en-US" dirty="0" smtClean="0"/>
              <a:t> $240k + 5 FTE + 35% contingency = $1M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Spectrometer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5181600" y="381000"/>
            <a:ext cx="3782258" cy="1697720"/>
            <a:chOff x="76200" y="2188986"/>
            <a:chExt cx="8401032" cy="3770922"/>
          </a:xfrm>
        </p:grpSpPr>
        <p:grpSp>
          <p:nvGrpSpPr>
            <p:cNvPr id="7" name="Group 6"/>
            <p:cNvGrpSpPr/>
            <p:nvPr/>
          </p:nvGrpSpPr>
          <p:grpSpPr>
            <a:xfrm>
              <a:off x="1751543" y="3483534"/>
              <a:ext cx="6192237" cy="1764799"/>
              <a:chOff x="1751543" y="3483534"/>
              <a:chExt cx="6192237" cy="1764799"/>
            </a:xfrm>
          </p:grpSpPr>
          <p:sp>
            <p:nvSpPr>
              <p:cNvPr id="8" name="Isosceles Triangle 7"/>
              <p:cNvSpPr/>
              <p:nvPr/>
            </p:nvSpPr>
            <p:spPr bwMode="auto">
              <a:xfrm rot="15782678">
                <a:off x="4210881" y="1581791"/>
                <a:ext cx="1402483" cy="5930601"/>
              </a:xfrm>
              <a:prstGeom prst="triangle">
                <a:avLst/>
              </a:prstGeom>
              <a:pattFill prst="pct50">
                <a:fgClr>
                  <a:srgbClr val="008000"/>
                </a:fgClr>
                <a:bgClr>
                  <a:prstClr val="white"/>
                </a:bgClr>
              </a:pattFill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 bwMode="auto">
              <a:xfrm rot="14970249">
                <a:off x="4486447" y="748630"/>
                <a:ext cx="722430" cy="6192237"/>
              </a:xfrm>
              <a:prstGeom prst="triangle">
                <a:avLst/>
              </a:prstGeom>
              <a:pattFill prst="pct50">
                <a:fgClr>
                  <a:srgbClr val="008000"/>
                </a:fgClr>
                <a:bgClr>
                  <a:prstClr val="white"/>
                </a:bgClr>
              </a:pattFill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819401" y="3200399"/>
              <a:ext cx="1841031" cy="546876"/>
            </a:xfrm>
            <a:prstGeom prst="rect">
              <a:avLst/>
            </a:prstGeom>
            <a:noFill/>
          </p:spPr>
          <p:txBody>
            <a:bodyPr wrap="none" lIns="91432" tIns="45715" rIns="91432" bIns="45715" rtlCol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</a:rPr>
                <a:t>Outer barrel</a:t>
              </a:r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2342795" y="3693314"/>
              <a:ext cx="4690488" cy="1217017"/>
              <a:chOff x="1828800" y="4835958"/>
              <a:chExt cx="5149991" cy="1336242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1828800" y="4835958"/>
                <a:ext cx="5149991" cy="772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828800" y="6172200"/>
                <a:ext cx="50355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76200" y="4495800"/>
              <a:ext cx="1557299" cy="546876"/>
            </a:xfrm>
            <a:prstGeom prst="rect">
              <a:avLst/>
            </a:prstGeom>
            <a:noFill/>
          </p:spPr>
          <p:txBody>
            <a:bodyPr wrap="none" lIns="91432" tIns="45715" rIns="91432" bIns="45715" rtlCol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</a:rPr>
                <a:t>Beam line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1" y="5105400"/>
              <a:ext cx="2666999" cy="854508"/>
            </a:xfrm>
            <a:prstGeom prst="rect">
              <a:avLst/>
            </a:prstGeom>
            <a:noFill/>
          </p:spPr>
          <p:txBody>
            <a:bodyPr wrap="square" lIns="91432" tIns="45715" rIns="91432" bIns="45715" rtlCol="0">
              <a:spAutoFit/>
            </a:bodyPr>
            <a:lstStyle/>
            <a:p>
              <a:pPr algn="ctr"/>
              <a:r>
                <a:rPr lang="en-US" sz="700" dirty="0" smtClean="0">
                  <a:solidFill>
                    <a:srgbClr val="000000"/>
                  </a:solidFill>
                </a:rPr>
                <a:t>SIDIS Target</a:t>
              </a:r>
            </a:p>
            <a:p>
              <a:pPr algn="ctr"/>
              <a:r>
                <a:rPr lang="en-US" sz="600" dirty="0" smtClean="0">
                  <a:solidFill>
                    <a:srgbClr val="000000"/>
                  </a:solidFill>
                </a:rPr>
                <a:t>(must be outside of solenoid or very well shielded)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cxnSp>
          <p:nvCxnSpPr>
            <p:cNvPr id="16" name="Straight Connector 15"/>
            <p:cNvCxnSpPr>
              <a:stCxn id="20" idx="0"/>
            </p:cNvCxnSpPr>
            <p:nvPr/>
          </p:nvCxnSpPr>
          <p:spPr>
            <a:xfrm>
              <a:off x="1981293" y="4910332"/>
              <a:ext cx="361501" cy="0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20760000">
              <a:off x="1908947" y="4187964"/>
              <a:ext cx="5985623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20580000">
              <a:off x="1864306" y="4019784"/>
              <a:ext cx="6111636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20160000">
              <a:off x="1725470" y="3630641"/>
              <a:ext cx="6300656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964754" y="4910333"/>
              <a:ext cx="33078" cy="33078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spcCol="0"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381000" y="4953000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7753766" y="2188986"/>
              <a:ext cx="723466" cy="1572312"/>
            </a:xfrm>
            <a:prstGeom prst="rect">
              <a:avLst/>
            </a:prstGeom>
            <a:noFill/>
          </p:spPr>
          <p:txBody>
            <a:bodyPr wrap="none" lIns="91432" tIns="45715" rIns="91432" bIns="45715" rtlCol="0">
              <a:spAutoFit/>
            </a:bodyPr>
            <a:lstStyle/>
            <a:p>
              <a:r>
                <a:rPr lang="en-US" sz="800" b="1" dirty="0" smtClean="0">
                  <a:solidFill>
                    <a:srgbClr val="008000"/>
                  </a:solidFill>
                </a:rPr>
                <a:t>24</a:t>
              </a:r>
              <a:r>
                <a:rPr lang="en-US" sz="800" b="1" baseline="30000" dirty="0" smtClean="0">
                  <a:solidFill>
                    <a:srgbClr val="008000"/>
                  </a:solidFill>
                </a:rPr>
                <a:t>o</a:t>
              </a:r>
            </a:p>
            <a:p>
              <a:endParaRPr lang="en-US" sz="800" b="1" dirty="0">
                <a:solidFill>
                  <a:srgbClr val="008000"/>
                </a:solidFill>
              </a:endParaRPr>
            </a:p>
            <a:p>
              <a:r>
                <a:rPr lang="en-US" sz="800" b="1" dirty="0" smtClean="0">
                  <a:solidFill>
                    <a:srgbClr val="008000"/>
                  </a:solidFill>
                </a:rPr>
                <a:t>17</a:t>
              </a:r>
              <a:r>
                <a:rPr lang="en-US" sz="800" b="1" baseline="30000" dirty="0" smtClean="0">
                  <a:solidFill>
                    <a:srgbClr val="008000"/>
                  </a:solidFill>
                </a:rPr>
                <a:t>o</a:t>
              </a:r>
              <a:endParaRPr lang="en-US" sz="800" b="1" baseline="30000" dirty="0">
                <a:solidFill>
                  <a:srgbClr val="008000"/>
                </a:solidFill>
              </a:endParaRPr>
            </a:p>
            <a:p>
              <a:endParaRPr lang="en-US" sz="800" b="1" dirty="0">
                <a:solidFill>
                  <a:srgbClr val="008000"/>
                </a:solidFill>
              </a:endParaRPr>
            </a:p>
            <a:p>
              <a:r>
                <a:rPr lang="en-US" sz="800" b="1" dirty="0" smtClean="0">
                  <a:solidFill>
                    <a:srgbClr val="008000"/>
                  </a:solidFill>
                </a:rPr>
                <a:t>14</a:t>
              </a:r>
              <a:r>
                <a:rPr lang="en-US" sz="800" b="1" baseline="30000" dirty="0" smtClean="0">
                  <a:solidFill>
                    <a:srgbClr val="008000"/>
                  </a:solidFill>
                </a:rPr>
                <a:t>o</a:t>
              </a:r>
              <a:endParaRPr lang="en-US" sz="800" b="1" baseline="30000" dirty="0">
                <a:solidFill>
                  <a:srgbClr val="008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572000" y="3657600"/>
              <a:ext cx="762000" cy="381000"/>
            </a:xfrm>
            <a:prstGeom prst="rect">
              <a:avLst/>
            </a:prstGeom>
            <a:pattFill prst="smCheck">
              <a:fgClr>
                <a:srgbClr val="0000FF"/>
              </a:fgClr>
              <a:bgClr>
                <a:srgbClr val="FFFF00"/>
              </a:bgClr>
            </a:patt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4572000" y="3657600"/>
              <a:ext cx="685800" cy="304800"/>
            </a:xfrm>
            <a:prstGeom prst="straightConnector1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  <a:round/>
              <a:headEnd type="arrow" w="med" len="sm"/>
              <a:tailEnd type="arrow" w="med" len="sm"/>
            </a:ln>
            <a:effectLst/>
          </p:spPr>
        </p:cxnSp>
      </p:grp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228600" y="2438400"/>
            <a:ext cx="845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Cost driver overall magnet is additional iron for flux return.  Max est. </a:t>
            </a:r>
            <a:r>
              <a:rPr lang="en-US" dirty="0" err="1" smtClean="0"/>
              <a:t>approx</a:t>
            </a:r>
            <a:r>
              <a:rPr lang="en-US" dirty="0" smtClean="0"/>
              <a:t> $6M plus contingency—</a:t>
            </a:r>
            <a:r>
              <a:rPr lang="en-US" b="1" dirty="0" smtClean="0">
                <a:solidFill>
                  <a:srgbClr val="FF0000"/>
                </a:solidFill>
              </a:rPr>
              <a:t>working on better estimates based on actual design</a:t>
            </a:r>
          </a:p>
          <a:p>
            <a:r>
              <a:rPr lang="en-US" dirty="0" smtClean="0"/>
              <a:t>Forces on with asymmetric </a:t>
            </a:r>
            <a:r>
              <a:rPr lang="en-US" dirty="0" err="1" smtClean="0"/>
              <a:t>endcaps</a:t>
            </a:r>
            <a:r>
              <a:rPr lang="en-US" dirty="0" smtClean="0"/>
              <a:t> can be balanced.</a:t>
            </a:r>
          </a:p>
          <a:p>
            <a:r>
              <a:rPr lang="en-US" dirty="0" smtClean="0"/>
              <a:t>Baffles can be supported w/o deflection and creep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2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751543" y="3483534"/>
            <a:ext cx="6192237" cy="1764799"/>
            <a:chOff x="1751543" y="3483534"/>
            <a:chExt cx="6192237" cy="1764799"/>
          </a:xfrm>
        </p:grpSpPr>
        <p:sp>
          <p:nvSpPr>
            <p:cNvPr id="45" name="Isosceles Triangle 44"/>
            <p:cNvSpPr/>
            <p:nvPr/>
          </p:nvSpPr>
          <p:spPr bwMode="auto">
            <a:xfrm rot="15782678">
              <a:off x="4210881" y="1581791"/>
              <a:ext cx="1402483" cy="5930601"/>
            </a:xfrm>
            <a:prstGeom prst="triangle">
              <a:avLst/>
            </a:prstGeom>
            <a:pattFill prst="pct50">
              <a:fgClr>
                <a:srgbClr val="008000"/>
              </a:fgClr>
              <a:bgClr>
                <a:prstClr val="white"/>
              </a:bgClr>
            </a:patt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4" name="Isosceles Triangle 43"/>
            <p:cNvSpPr/>
            <p:nvPr/>
          </p:nvSpPr>
          <p:spPr bwMode="auto">
            <a:xfrm rot="14970249">
              <a:off x="4486447" y="748630"/>
              <a:ext cx="722430" cy="6192237"/>
            </a:xfrm>
            <a:prstGeom prst="triangle">
              <a:avLst/>
            </a:prstGeom>
            <a:pattFill prst="pct50">
              <a:fgClr>
                <a:srgbClr val="008000"/>
              </a:fgClr>
              <a:bgClr>
                <a:prstClr val="white"/>
              </a:bgClr>
            </a:patt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Solenoid Size restrictions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Spectrometer Magnet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200400"/>
            <a:ext cx="1344222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Outer barrel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342795" y="3693314"/>
            <a:ext cx="4690488" cy="1217017"/>
            <a:chOff x="1828800" y="4835958"/>
            <a:chExt cx="5149991" cy="1336242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1828800" y="4835958"/>
              <a:ext cx="5149991" cy="77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828800" y="6172200"/>
              <a:ext cx="50355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6200" y="4495800"/>
            <a:ext cx="1114291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Beam 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5105400"/>
            <a:ext cx="2667000" cy="86176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SIDIS Target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(must be outside of solenoid or very well shielded)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>
            <a:stCxn id="15" idx="0"/>
          </p:cNvCxnSpPr>
          <p:nvPr/>
        </p:nvCxnSpPr>
        <p:spPr>
          <a:xfrm>
            <a:off x="1981293" y="4910332"/>
            <a:ext cx="361501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20760000">
            <a:off x="1908947" y="4187964"/>
            <a:ext cx="598562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20580000">
            <a:off x="1864306" y="4019784"/>
            <a:ext cx="6111636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20160000">
            <a:off x="1725470" y="3630641"/>
            <a:ext cx="6300656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>
            <a:spLocks noChangeAspect="1"/>
          </p:cNvSpPr>
          <p:nvPr/>
        </p:nvSpPr>
        <p:spPr>
          <a:xfrm>
            <a:off x="1964754" y="4910333"/>
            <a:ext cx="33078" cy="33078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5" rIns="91432" bIns="45715" spcCol="0" rtlCol="0" anchor="ctr"/>
          <a:lstStyle/>
          <a:p>
            <a:pPr algn="ctr"/>
            <a:endParaRPr lang="en-US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September 2012</a:t>
            </a:r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381000" y="4953000"/>
            <a:ext cx="1143000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753766" y="2188986"/>
            <a:ext cx="499790" cy="1477317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26</a:t>
            </a:r>
            <a:r>
              <a:rPr lang="en-US" baseline="30000" dirty="0" smtClean="0">
                <a:solidFill>
                  <a:srgbClr val="008000"/>
                </a:solidFill>
              </a:rPr>
              <a:t>o</a:t>
            </a:r>
            <a:endParaRPr lang="en-US" baseline="30000" dirty="0" smtClean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17</a:t>
            </a:r>
            <a:r>
              <a:rPr lang="en-US" baseline="30000" dirty="0" smtClean="0">
                <a:solidFill>
                  <a:srgbClr val="008000"/>
                </a:solidFill>
              </a:rPr>
              <a:t>o</a:t>
            </a:r>
            <a:endParaRPr lang="en-US" baseline="30000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14</a:t>
            </a:r>
            <a:r>
              <a:rPr lang="en-US" baseline="30000" dirty="0" smtClean="0">
                <a:solidFill>
                  <a:srgbClr val="008000"/>
                </a:solidFill>
              </a:rPr>
              <a:t>o</a:t>
            </a:r>
            <a:endParaRPr lang="en-US" baseline="30000" dirty="0">
              <a:solidFill>
                <a:srgbClr val="008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139010" y="3124200"/>
            <a:ext cx="4081190" cy="1319784"/>
            <a:chOff x="4572000" y="3124200"/>
            <a:chExt cx="4081190" cy="1319784"/>
          </a:xfrm>
        </p:grpSpPr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4572000" y="3886200"/>
              <a:ext cx="3584978" cy="557784"/>
              <a:chOff x="4271572" y="5214993"/>
              <a:chExt cx="2396445" cy="372861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 rot="19800000">
                <a:off x="4271572" y="5353050"/>
                <a:ext cx="22098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CFD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rot="20400000">
                <a:off x="4352966" y="5529867"/>
                <a:ext cx="22098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CFD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Isosceles Triangle 12"/>
              <p:cNvSpPr/>
              <p:nvPr/>
            </p:nvSpPr>
            <p:spPr bwMode="auto">
              <a:xfrm rot="14695752">
                <a:off x="5311300" y="4231138"/>
                <a:ext cx="372861" cy="2340572"/>
              </a:xfrm>
              <a:prstGeom prst="triangle">
                <a:avLst/>
              </a:prstGeom>
              <a:solidFill>
                <a:srgbClr val="FFFF00">
                  <a:alpha val="43000"/>
                </a:srgbClr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8153400" y="3124200"/>
              <a:ext cx="499790" cy="646321"/>
            </a:xfrm>
            <a:prstGeom prst="rect">
              <a:avLst/>
            </a:prstGeom>
            <a:noFill/>
          </p:spPr>
          <p:txBody>
            <a:bodyPr wrap="none" lIns="91432" tIns="45715" rIns="91432" bIns="45715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35</a:t>
              </a:r>
              <a:r>
                <a:rPr lang="en-US" baseline="30000" dirty="0" smtClean="0">
                  <a:solidFill>
                    <a:srgbClr val="000000"/>
                  </a:solidFill>
                </a:rPr>
                <a:t>o</a:t>
              </a:r>
              <a:endParaRPr lang="en-US" dirty="0">
                <a:solidFill>
                  <a:srgbClr val="000000"/>
                </a:solidFill>
              </a:endParaRPr>
            </a:p>
            <a:p>
              <a:r>
                <a:rPr lang="en-US" dirty="0" smtClean="0">
                  <a:solidFill>
                    <a:srgbClr val="000000"/>
                  </a:solidFill>
                </a:rPr>
                <a:t>22</a:t>
              </a:r>
              <a:r>
                <a:rPr lang="en-US" baseline="30000" dirty="0" smtClean="0">
                  <a:solidFill>
                    <a:srgbClr val="000000"/>
                  </a:solidFill>
                </a:rPr>
                <a:t>o</a:t>
              </a:r>
              <a:endParaRPr lang="en-US" baseline="30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382000" cy="2743200"/>
          </a:xfrm>
        </p:spPr>
        <p:txBody>
          <a:bodyPr/>
          <a:lstStyle/>
          <a:p>
            <a:pPr marL="227013" indent="-227013"/>
            <a:r>
              <a:rPr lang="en-US" sz="1600" dirty="0" smtClean="0"/>
              <a:t>Or, if we were starting from scratch and designing a new magnet, what would we want?</a:t>
            </a:r>
          </a:p>
          <a:p>
            <a:pPr marL="227013" indent="-227013"/>
            <a:endParaRPr lang="en-US" sz="1600" dirty="0"/>
          </a:p>
          <a:p>
            <a:pPr marL="227013" indent="-227013"/>
            <a:r>
              <a:rPr lang="en-US" sz="1600" dirty="0" smtClean="0"/>
              <a:t>Back-of-the-envelope arguments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172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18142 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42 0.00394 L -0.00174 0.0039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Epilogue--</a:t>
            </a:r>
            <a:r>
              <a:rPr lang="en-US" dirty="0" err="1" smtClean="0"/>
              <a:t>BaBar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Initial design was done around </a:t>
            </a:r>
            <a:r>
              <a:rPr lang="en-US" dirty="0" err="1" smtClean="0"/>
              <a:t>BaBar</a:t>
            </a:r>
            <a:r>
              <a:rPr lang="en-US" dirty="0" smtClean="0"/>
              <a:t> coil</a:t>
            </a:r>
          </a:p>
          <a:p>
            <a:r>
              <a:rPr lang="en-US" dirty="0" smtClean="0"/>
              <a:t>20% more Amp-Turns than CLEO</a:t>
            </a:r>
          </a:p>
          <a:p>
            <a:r>
              <a:rPr lang="en-US" dirty="0" smtClean="0"/>
              <a:t>Larger gradient in turn density than CLEO, shaping field better</a:t>
            </a:r>
          </a:p>
          <a:p>
            <a:endParaRPr lang="en-US" dirty="0"/>
          </a:p>
          <a:p>
            <a:r>
              <a:rPr lang="en-US" dirty="0" err="1" smtClean="0"/>
              <a:t>BaBar</a:t>
            </a:r>
            <a:r>
              <a:rPr lang="en-US" dirty="0" smtClean="0"/>
              <a:t> Coil was “committed” to Italy, </a:t>
            </a:r>
            <a:r>
              <a:rPr lang="en-US" i="1" dirty="0" smtClean="0"/>
              <a:t>but now may be available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Should we pursue the </a:t>
            </a:r>
            <a:r>
              <a:rPr lang="en-US" dirty="0" err="1" smtClean="0"/>
              <a:t>BaBar</a:t>
            </a:r>
            <a:r>
              <a:rPr lang="en-US" dirty="0" smtClean="0"/>
              <a:t> coil?</a:t>
            </a:r>
          </a:p>
          <a:p>
            <a:pPr lvl="1"/>
            <a:r>
              <a:rPr lang="en-US" dirty="0" smtClean="0"/>
              <a:t>Robin Wines just presented several person-months of engineering effort</a:t>
            </a:r>
          </a:p>
          <a:p>
            <a:pPr lvl="1"/>
            <a:r>
              <a:rPr lang="en-US" dirty="0" smtClean="0"/>
              <a:t>Additional person-months of effort in Monte Carlo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Is “Better” the enemy of “good”?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Spectrometer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9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751543" y="3483534"/>
            <a:ext cx="6192237" cy="1764799"/>
            <a:chOff x="1751543" y="3483534"/>
            <a:chExt cx="6192237" cy="1764799"/>
          </a:xfrm>
        </p:grpSpPr>
        <p:sp>
          <p:nvSpPr>
            <p:cNvPr id="45" name="Isosceles Triangle 44"/>
            <p:cNvSpPr/>
            <p:nvPr/>
          </p:nvSpPr>
          <p:spPr bwMode="auto">
            <a:xfrm rot="15782678">
              <a:off x="4210881" y="1581791"/>
              <a:ext cx="1402483" cy="5930601"/>
            </a:xfrm>
            <a:prstGeom prst="triangle">
              <a:avLst/>
            </a:prstGeom>
            <a:pattFill prst="pct50">
              <a:fgClr>
                <a:srgbClr val="008000"/>
              </a:fgClr>
              <a:bgClr>
                <a:prstClr val="white"/>
              </a:bgClr>
            </a:patt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4" name="Isosceles Triangle 43"/>
            <p:cNvSpPr/>
            <p:nvPr/>
          </p:nvSpPr>
          <p:spPr bwMode="auto">
            <a:xfrm rot="14970249">
              <a:off x="4486447" y="748630"/>
              <a:ext cx="722430" cy="6192237"/>
            </a:xfrm>
            <a:prstGeom prst="triangle">
              <a:avLst/>
            </a:prstGeom>
            <a:pattFill prst="pct50">
              <a:fgClr>
                <a:srgbClr val="008000"/>
              </a:fgClr>
              <a:bgClr>
                <a:prstClr val="white"/>
              </a:bgClr>
            </a:patt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Solenoid Size restrictions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Spectrometer Magnet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3810000"/>
            <a:ext cx="1344222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Outer barrel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342795" y="3693314"/>
            <a:ext cx="4690488" cy="1217017"/>
            <a:chOff x="1828800" y="4835958"/>
            <a:chExt cx="5149991" cy="1336242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1828800" y="4835958"/>
              <a:ext cx="5149991" cy="77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828800" y="6172200"/>
              <a:ext cx="50355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6200" y="4495800"/>
            <a:ext cx="1114291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Beam 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5105400"/>
            <a:ext cx="2667000" cy="86176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SIDIS Target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(must be outside of solenoid or very well shielded)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>
            <a:stCxn id="15" idx="0"/>
          </p:cNvCxnSpPr>
          <p:nvPr/>
        </p:nvCxnSpPr>
        <p:spPr>
          <a:xfrm>
            <a:off x="1981293" y="4910332"/>
            <a:ext cx="361501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20760000">
            <a:off x="1908947" y="4187964"/>
            <a:ext cx="598562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20580000">
            <a:off x="1864306" y="4019784"/>
            <a:ext cx="6111636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20160000">
            <a:off x="1725470" y="3630641"/>
            <a:ext cx="6300656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>
            <a:spLocks noChangeAspect="1"/>
          </p:cNvSpPr>
          <p:nvPr/>
        </p:nvSpPr>
        <p:spPr>
          <a:xfrm>
            <a:off x="1964754" y="4910333"/>
            <a:ext cx="33078" cy="33078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5" rIns="91432" bIns="45715" spcCol="0" rtlCol="0" anchor="ctr"/>
          <a:lstStyle/>
          <a:p>
            <a:pPr algn="ctr"/>
            <a:endParaRPr lang="en-US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September 2012</a:t>
            </a:r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381000" y="4953000"/>
            <a:ext cx="1143000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753766" y="2188986"/>
            <a:ext cx="499790" cy="1477317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26</a:t>
            </a:r>
            <a:r>
              <a:rPr lang="en-US" b="1" baseline="30000" dirty="0" smtClean="0">
                <a:solidFill>
                  <a:srgbClr val="008000"/>
                </a:solidFill>
              </a:rPr>
              <a:t>o</a:t>
            </a:r>
            <a:endParaRPr lang="en-US" b="1" baseline="30000" dirty="0" smtClean="0">
              <a:solidFill>
                <a:srgbClr val="008000"/>
              </a:solidFill>
            </a:endParaRPr>
          </a:p>
          <a:p>
            <a:endParaRPr lang="en-US" b="1" dirty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17</a:t>
            </a:r>
            <a:r>
              <a:rPr lang="en-US" b="1" baseline="30000" dirty="0" smtClean="0">
                <a:solidFill>
                  <a:srgbClr val="008000"/>
                </a:solidFill>
              </a:rPr>
              <a:t>o</a:t>
            </a:r>
            <a:endParaRPr lang="en-US" b="1" baseline="30000" dirty="0">
              <a:solidFill>
                <a:srgbClr val="008000"/>
              </a:solidFill>
            </a:endParaRPr>
          </a:p>
          <a:p>
            <a:endParaRPr lang="en-US" b="1" dirty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14</a:t>
            </a:r>
            <a:r>
              <a:rPr lang="en-US" b="1" baseline="30000" dirty="0" smtClean="0">
                <a:solidFill>
                  <a:srgbClr val="008000"/>
                </a:solidFill>
              </a:rPr>
              <a:t>o</a:t>
            </a:r>
            <a:endParaRPr lang="en-US" b="1" baseline="30000" dirty="0">
              <a:solidFill>
                <a:srgbClr val="008000"/>
              </a:solidFill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382000" cy="2743200"/>
          </a:xfrm>
        </p:spPr>
        <p:txBody>
          <a:bodyPr/>
          <a:lstStyle/>
          <a:p>
            <a:pPr marL="227013" indent="-227013"/>
            <a:r>
              <a:rPr lang="en-US" sz="1600" dirty="0" smtClean="0"/>
              <a:t>Smaller calorimeter (either more dense or fewer rad lengths)</a:t>
            </a:r>
          </a:p>
          <a:p>
            <a:pPr lvl="1">
              <a:buSzPct val="100000"/>
              <a:buFont typeface="Lucida Grande"/>
              <a:buChar char="⇒"/>
            </a:pPr>
            <a:r>
              <a:rPr lang="en-US" sz="1400" dirty="0" smtClean="0"/>
              <a:t>Smaller radius and hence shorter length</a:t>
            </a:r>
          </a:p>
          <a:p>
            <a:pPr lvl="1">
              <a:buSzPct val="100000"/>
              <a:buFont typeface="Lucida Grande"/>
              <a:buChar char="⇒"/>
            </a:pPr>
            <a:r>
              <a:rPr lang="en-US" sz="1400" dirty="0" smtClean="0"/>
              <a:t>Still need angular coverage</a:t>
            </a:r>
          </a:p>
          <a:p>
            <a:pPr>
              <a:buSzPct val="100000"/>
            </a:pPr>
            <a:r>
              <a:rPr lang="en-US" sz="1600" dirty="0" smtClean="0"/>
              <a:t>Larger barrel-forward gap</a:t>
            </a:r>
          </a:p>
          <a:p>
            <a:pPr lvl="1">
              <a:buSzPct val="100000"/>
              <a:buFont typeface="Lucida Grande"/>
              <a:buChar char="⇒"/>
            </a:pPr>
            <a:r>
              <a:rPr lang="en-US" sz="1400" dirty="0" smtClean="0"/>
              <a:t>Acceptance hole</a:t>
            </a:r>
          </a:p>
          <a:p>
            <a:pPr lvl="1">
              <a:buSzPct val="100000"/>
              <a:buFont typeface="Lucida Grande"/>
              <a:buChar char="⇒"/>
            </a:pPr>
            <a:r>
              <a:rPr lang="en-US" sz="1400" dirty="0" smtClean="0"/>
              <a:t>Allows for longer or deeper colorimeter</a:t>
            </a:r>
          </a:p>
          <a:p>
            <a:pPr>
              <a:buSzPct val="100000"/>
            </a:pPr>
            <a:r>
              <a:rPr lang="en-US" sz="1600" dirty="0" smtClean="0"/>
              <a:t>Shift barrel-forward gap</a:t>
            </a:r>
          </a:p>
          <a:p>
            <a:pPr lvl="1">
              <a:buSzPct val="100000"/>
              <a:buFont typeface="Lucida Grande"/>
              <a:buChar char="⇒"/>
            </a:pPr>
            <a:r>
              <a:rPr lang="en-US" sz="1400" dirty="0" smtClean="0"/>
              <a:t>Small effect for reasonable shifts </a:t>
            </a:r>
            <a:endParaRPr lang="en-US" sz="1400" dirty="0"/>
          </a:p>
        </p:txBody>
      </p:sp>
      <p:sp>
        <p:nvSpPr>
          <p:cNvPr id="24" name="Freeform 23"/>
          <p:cNvSpPr/>
          <p:nvPr/>
        </p:nvSpPr>
        <p:spPr>
          <a:xfrm>
            <a:off x="3043512" y="1751019"/>
            <a:ext cx="5121300" cy="2193767"/>
          </a:xfrm>
          <a:custGeom>
            <a:avLst/>
            <a:gdLst>
              <a:gd name="connsiteX0" fmla="*/ 304095 w 2717382"/>
              <a:gd name="connsiteY0" fmla="*/ 0 h 586847"/>
              <a:gd name="connsiteX1" fmla="*/ 97720 w 2717382"/>
              <a:gd name="connsiteY1" fmla="*/ 101600 h 586847"/>
              <a:gd name="connsiteX2" fmla="*/ 81845 w 2717382"/>
              <a:gd name="connsiteY2" fmla="*/ 396875 h 586847"/>
              <a:gd name="connsiteX3" fmla="*/ 1145470 w 2717382"/>
              <a:gd name="connsiteY3" fmla="*/ 549275 h 586847"/>
              <a:gd name="connsiteX4" fmla="*/ 2599620 w 2717382"/>
              <a:gd name="connsiteY4" fmla="*/ 561975 h 586847"/>
              <a:gd name="connsiteX5" fmla="*/ 2628195 w 2717382"/>
              <a:gd name="connsiteY5" fmla="*/ 254000 h 586847"/>
              <a:gd name="connsiteX0" fmla="*/ 304095 w 2599620"/>
              <a:gd name="connsiteY0" fmla="*/ 0 h 586847"/>
              <a:gd name="connsiteX1" fmla="*/ 97720 w 2599620"/>
              <a:gd name="connsiteY1" fmla="*/ 101600 h 586847"/>
              <a:gd name="connsiteX2" fmla="*/ 81845 w 2599620"/>
              <a:gd name="connsiteY2" fmla="*/ 396875 h 586847"/>
              <a:gd name="connsiteX3" fmla="*/ 1145470 w 2599620"/>
              <a:gd name="connsiteY3" fmla="*/ 549275 h 586847"/>
              <a:gd name="connsiteX4" fmla="*/ 2599620 w 2599620"/>
              <a:gd name="connsiteY4" fmla="*/ 561975 h 586847"/>
              <a:gd name="connsiteX0" fmla="*/ 304095 w 2605970"/>
              <a:gd name="connsiteY0" fmla="*/ 0 h 596572"/>
              <a:gd name="connsiteX1" fmla="*/ 97720 w 2605970"/>
              <a:gd name="connsiteY1" fmla="*/ 101600 h 596572"/>
              <a:gd name="connsiteX2" fmla="*/ 81845 w 2605970"/>
              <a:gd name="connsiteY2" fmla="*/ 396875 h 596572"/>
              <a:gd name="connsiteX3" fmla="*/ 1145470 w 2605970"/>
              <a:gd name="connsiteY3" fmla="*/ 549275 h 596572"/>
              <a:gd name="connsiteX4" fmla="*/ 2605970 w 2605970"/>
              <a:gd name="connsiteY4" fmla="*/ 574675 h 596572"/>
              <a:gd name="connsiteX0" fmla="*/ 304095 w 2605970"/>
              <a:gd name="connsiteY0" fmla="*/ 0 h 574675"/>
              <a:gd name="connsiteX1" fmla="*/ 97720 w 2605970"/>
              <a:gd name="connsiteY1" fmla="*/ 101600 h 574675"/>
              <a:gd name="connsiteX2" fmla="*/ 81845 w 2605970"/>
              <a:gd name="connsiteY2" fmla="*/ 396875 h 574675"/>
              <a:gd name="connsiteX3" fmla="*/ 1145470 w 2605970"/>
              <a:gd name="connsiteY3" fmla="*/ 549275 h 574675"/>
              <a:gd name="connsiteX4" fmla="*/ 2605970 w 2605970"/>
              <a:gd name="connsiteY4" fmla="*/ 574675 h 574675"/>
              <a:gd name="connsiteX0" fmla="*/ 312400 w 2614275"/>
              <a:gd name="connsiteY0" fmla="*/ 0 h 574675"/>
              <a:gd name="connsiteX1" fmla="*/ 83800 w 2614275"/>
              <a:gd name="connsiteY1" fmla="*/ 88900 h 574675"/>
              <a:gd name="connsiteX2" fmla="*/ 90150 w 2614275"/>
              <a:gd name="connsiteY2" fmla="*/ 396875 h 574675"/>
              <a:gd name="connsiteX3" fmla="*/ 1153775 w 2614275"/>
              <a:gd name="connsiteY3" fmla="*/ 549275 h 574675"/>
              <a:gd name="connsiteX4" fmla="*/ 2614275 w 2614275"/>
              <a:gd name="connsiteY4" fmla="*/ 574675 h 574675"/>
              <a:gd name="connsiteX0" fmla="*/ 413931 w 2715806"/>
              <a:gd name="connsiteY0" fmla="*/ 0 h 574675"/>
              <a:gd name="connsiteX1" fmla="*/ 185331 w 2715806"/>
              <a:gd name="connsiteY1" fmla="*/ 88900 h 574675"/>
              <a:gd name="connsiteX2" fmla="*/ 64681 w 2715806"/>
              <a:gd name="connsiteY2" fmla="*/ 387350 h 574675"/>
              <a:gd name="connsiteX3" fmla="*/ 1255306 w 2715806"/>
              <a:gd name="connsiteY3" fmla="*/ 549275 h 574675"/>
              <a:gd name="connsiteX4" fmla="*/ 2715806 w 2715806"/>
              <a:gd name="connsiteY4" fmla="*/ 574675 h 574675"/>
              <a:gd name="connsiteX0" fmla="*/ 519972 w 2821847"/>
              <a:gd name="connsiteY0" fmla="*/ 601228 h 1175903"/>
              <a:gd name="connsiteX1" fmla="*/ 43722 w 2821847"/>
              <a:gd name="connsiteY1" fmla="*/ 4328 h 1175903"/>
              <a:gd name="connsiteX2" fmla="*/ 170722 w 2821847"/>
              <a:gd name="connsiteY2" fmla="*/ 988578 h 1175903"/>
              <a:gd name="connsiteX3" fmla="*/ 1361347 w 2821847"/>
              <a:gd name="connsiteY3" fmla="*/ 1150503 h 1175903"/>
              <a:gd name="connsiteX4" fmla="*/ 2821847 w 2821847"/>
              <a:gd name="connsiteY4" fmla="*/ 1175903 h 1175903"/>
              <a:gd name="connsiteX0" fmla="*/ 516572 w 2821622"/>
              <a:gd name="connsiteY0" fmla="*/ 229428 h 1200978"/>
              <a:gd name="connsiteX1" fmla="*/ 43497 w 2821622"/>
              <a:gd name="connsiteY1" fmla="*/ 29403 h 1200978"/>
              <a:gd name="connsiteX2" fmla="*/ 170497 w 2821622"/>
              <a:gd name="connsiteY2" fmla="*/ 1013653 h 1200978"/>
              <a:gd name="connsiteX3" fmla="*/ 1361122 w 2821622"/>
              <a:gd name="connsiteY3" fmla="*/ 1175578 h 1200978"/>
              <a:gd name="connsiteX4" fmla="*/ 2821622 w 2821622"/>
              <a:gd name="connsiteY4" fmla="*/ 1200978 h 1200978"/>
              <a:gd name="connsiteX0" fmla="*/ 506368 w 2820943"/>
              <a:gd name="connsiteY0" fmla="*/ 5332 h 1291207"/>
              <a:gd name="connsiteX1" fmla="*/ 42818 w 2820943"/>
              <a:gd name="connsiteY1" fmla="*/ 119632 h 1291207"/>
              <a:gd name="connsiteX2" fmla="*/ 169818 w 2820943"/>
              <a:gd name="connsiteY2" fmla="*/ 1103882 h 1291207"/>
              <a:gd name="connsiteX3" fmla="*/ 1360443 w 2820943"/>
              <a:gd name="connsiteY3" fmla="*/ 1265807 h 1291207"/>
              <a:gd name="connsiteX4" fmla="*/ 2820943 w 2820943"/>
              <a:gd name="connsiteY4" fmla="*/ 1291207 h 1291207"/>
              <a:gd name="connsiteX0" fmla="*/ 506368 w 2820943"/>
              <a:gd name="connsiteY0" fmla="*/ 13218 h 1299093"/>
              <a:gd name="connsiteX1" fmla="*/ 42818 w 2820943"/>
              <a:gd name="connsiteY1" fmla="*/ 127518 h 1299093"/>
              <a:gd name="connsiteX2" fmla="*/ 169818 w 2820943"/>
              <a:gd name="connsiteY2" fmla="*/ 1111768 h 1299093"/>
              <a:gd name="connsiteX3" fmla="*/ 1360443 w 2820943"/>
              <a:gd name="connsiteY3" fmla="*/ 1273693 h 1299093"/>
              <a:gd name="connsiteX4" fmla="*/ 2820943 w 2820943"/>
              <a:gd name="connsiteY4" fmla="*/ 1299093 h 1299093"/>
              <a:gd name="connsiteX0" fmla="*/ 605973 w 2920548"/>
              <a:gd name="connsiteY0" fmla="*/ 13385 h 1299260"/>
              <a:gd name="connsiteX1" fmla="*/ 142423 w 2920548"/>
              <a:gd name="connsiteY1" fmla="*/ 127685 h 1299260"/>
              <a:gd name="connsiteX2" fmla="*/ 107498 w 2920548"/>
              <a:gd name="connsiteY2" fmla="*/ 1115110 h 1299260"/>
              <a:gd name="connsiteX3" fmla="*/ 1460048 w 2920548"/>
              <a:gd name="connsiteY3" fmla="*/ 1273860 h 1299260"/>
              <a:gd name="connsiteX4" fmla="*/ 2920548 w 2920548"/>
              <a:gd name="connsiteY4" fmla="*/ 1299260 h 1299260"/>
              <a:gd name="connsiteX0" fmla="*/ 698735 w 3013310"/>
              <a:gd name="connsiteY0" fmla="*/ 499446 h 1785321"/>
              <a:gd name="connsiteX1" fmla="*/ 57385 w 3013310"/>
              <a:gd name="connsiteY1" fmla="*/ 32721 h 1785321"/>
              <a:gd name="connsiteX2" fmla="*/ 200260 w 3013310"/>
              <a:gd name="connsiteY2" fmla="*/ 1601171 h 1785321"/>
              <a:gd name="connsiteX3" fmla="*/ 1552810 w 3013310"/>
              <a:gd name="connsiteY3" fmla="*/ 1759921 h 1785321"/>
              <a:gd name="connsiteX4" fmla="*/ 3013310 w 3013310"/>
              <a:gd name="connsiteY4" fmla="*/ 1785321 h 1785321"/>
              <a:gd name="connsiteX0" fmla="*/ 678321 w 3011946"/>
              <a:gd name="connsiteY0" fmla="*/ 37410 h 1929710"/>
              <a:gd name="connsiteX1" fmla="*/ 56021 w 3011946"/>
              <a:gd name="connsiteY1" fmla="*/ 177110 h 1929710"/>
              <a:gd name="connsiteX2" fmla="*/ 198896 w 3011946"/>
              <a:gd name="connsiteY2" fmla="*/ 1745560 h 1929710"/>
              <a:gd name="connsiteX3" fmla="*/ 1551446 w 3011946"/>
              <a:gd name="connsiteY3" fmla="*/ 1904310 h 1929710"/>
              <a:gd name="connsiteX4" fmla="*/ 3011946 w 3011946"/>
              <a:gd name="connsiteY4" fmla="*/ 1929710 h 1929710"/>
              <a:gd name="connsiteX0" fmla="*/ 678321 w 3011946"/>
              <a:gd name="connsiteY0" fmla="*/ 15 h 2162190"/>
              <a:gd name="connsiteX1" fmla="*/ 56021 w 3011946"/>
              <a:gd name="connsiteY1" fmla="*/ 409590 h 2162190"/>
              <a:gd name="connsiteX2" fmla="*/ 198896 w 3011946"/>
              <a:gd name="connsiteY2" fmla="*/ 1978040 h 2162190"/>
              <a:gd name="connsiteX3" fmla="*/ 1551446 w 3011946"/>
              <a:gd name="connsiteY3" fmla="*/ 2136790 h 2162190"/>
              <a:gd name="connsiteX4" fmla="*/ 3011946 w 3011946"/>
              <a:gd name="connsiteY4" fmla="*/ 2162190 h 2162190"/>
              <a:gd name="connsiteX0" fmla="*/ 480571 w 2814196"/>
              <a:gd name="connsiteY0" fmla="*/ 8 h 2162183"/>
              <a:gd name="connsiteX1" fmla="*/ 1108224 w 2814196"/>
              <a:gd name="connsiteY1" fmla="*/ 491705 h 2162183"/>
              <a:gd name="connsiteX2" fmla="*/ 1146 w 2814196"/>
              <a:gd name="connsiteY2" fmla="*/ 1978033 h 2162183"/>
              <a:gd name="connsiteX3" fmla="*/ 1353696 w 2814196"/>
              <a:gd name="connsiteY3" fmla="*/ 2136783 h 2162183"/>
              <a:gd name="connsiteX4" fmla="*/ 2814196 w 2814196"/>
              <a:gd name="connsiteY4" fmla="*/ 2162183 h 2162183"/>
              <a:gd name="connsiteX0" fmla="*/ 495094 w 2828719"/>
              <a:gd name="connsiteY0" fmla="*/ 8 h 2162183"/>
              <a:gd name="connsiteX1" fmla="*/ 1122747 w 2828719"/>
              <a:gd name="connsiteY1" fmla="*/ 491705 h 2162183"/>
              <a:gd name="connsiteX2" fmla="*/ 15669 w 2828719"/>
              <a:gd name="connsiteY2" fmla="*/ 1978033 h 2162183"/>
              <a:gd name="connsiteX3" fmla="*/ 2113395 w 2828719"/>
              <a:gd name="connsiteY3" fmla="*/ 1571765 h 2162183"/>
              <a:gd name="connsiteX4" fmla="*/ 1368219 w 2828719"/>
              <a:gd name="connsiteY4" fmla="*/ 2136783 h 2162183"/>
              <a:gd name="connsiteX5" fmla="*/ 2828719 w 2828719"/>
              <a:gd name="connsiteY5" fmla="*/ 2162183 h 2162183"/>
              <a:gd name="connsiteX0" fmla="*/ 53185 w 4861956"/>
              <a:gd name="connsiteY0" fmla="*/ 4 h 2162179"/>
              <a:gd name="connsiteX1" fmla="*/ 680838 w 4861956"/>
              <a:gd name="connsiteY1" fmla="*/ 491701 h 2162179"/>
              <a:gd name="connsiteX2" fmla="*/ 4856407 w 4861956"/>
              <a:gd name="connsiteY2" fmla="*/ 426816 h 2162179"/>
              <a:gd name="connsiteX3" fmla="*/ 1671486 w 4861956"/>
              <a:gd name="connsiteY3" fmla="*/ 1571761 h 2162179"/>
              <a:gd name="connsiteX4" fmla="*/ 926310 w 4861956"/>
              <a:gd name="connsiteY4" fmla="*/ 2136779 h 2162179"/>
              <a:gd name="connsiteX5" fmla="*/ 2386810 w 4861956"/>
              <a:gd name="connsiteY5" fmla="*/ 2162179 h 2162179"/>
              <a:gd name="connsiteX0" fmla="*/ 2985516 w 4190408"/>
              <a:gd name="connsiteY0" fmla="*/ 2 h 2289924"/>
              <a:gd name="connsiteX1" fmla="*/ 9290 w 4190408"/>
              <a:gd name="connsiteY1" fmla="*/ 619446 h 2289924"/>
              <a:gd name="connsiteX2" fmla="*/ 4184859 w 4190408"/>
              <a:gd name="connsiteY2" fmla="*/ 554561 h 2289924"/>
              <a:gd name="connsiteX3" fmla="*/ 999938 w 4190408"/>
              <a:gd name="connsiteY3" fmla="*/ 1699506 h 2289924"/>
              <a:gd name="connsiteX4" fmla="*/ 254762 w 4190408"/>
              <a:gd name="connsiteY4" fmla="*/ 2264524 h 2289924"/>
              <a:gd name="connsiteX5" fmla="*/ 1715262 w 4190408"/>
              <a:gd name="connsiteY5" fmla="*/ 2289924 h 2289924"/>
              <a:gd name="connsiteX0" fmla="*/ 2824839 w 4553297"/>
              <a:gd name="connsiteY0" fmla="*/ 9 h 2289931"/>
              <a:gd name="connsiteX1" fmla="*/ 4437856 w 4553297"/>
              <a:gd name="connsiteY1" fmla="*/ 227087 h 2289931"/>
              <a:gd name="connsiteX2" fmla="*/ 4024182 w 4553297"/>
              <a:gd name="connsiteY2" fmla="*/ 554568 h 2289931"/>
              <a:gd name="connsiteX3" fmla="*/ 839261 w 4553297"/>
              <a:gd name="connsiteY3" fmla="*/ 1699513 h 2289931"/>
              <a:gd name="connsiteX4" fmla="*/ 94085 w 4553297"/>
              <a:gd name="connsiteY4" fmla="*/ 2264531 h 2289931"/>
              <a:gd name="connsiteX5" fmla="*/ 1554585 w 4553297"/>
              <a:gd name="connsiteY5" fmla="*/ 2289931 h 2289931"/>
              <a:gd name="connsiteX0" fmla="*/ 4147782 w 4456147"/>
              <a:gd name="connsiteY0" fmla="*/ 6 h 2381176"/>
              <a:gd name="connsiteX1" fmla="*/ 4437856 w 4456147"/>
              <a:gd name="connsiteY1" fmla="*/ 318332 h 2381176"/>
              <a:gd name="connsiteX2" fmla="*/ 4024182 w 4456147"/>
              <a:gd name="connsiteY2" fmla="*/ 645813 h 2381176"/>
              <a:gd name="connsiteX3" fmla="*/ 839261 w 4456147"/>
              <a:gd name="connsiteY3" fmla="*/ 1790758 h 2381176"/>
              <a:gd name="connsiteX4" fmla="*/ 94085 w 4456147"/>
              <a:gd name="connsiteY4" fmla="*/ 2355776 h 2381176"/>
              <a:gd name="connsiteX5" fmla="*/ 1554585 w 4456147"/>
              <a:gd name="connsiteY5" fmla="*/ 2381176 h 2381176"/>
              <a:gd name="connsiteX0" fmla="*/ 4147782 w 4456147"/>
              <a:gd name="connsiteY0" fmla="*/ 7 h 2362927"/>
              <a:gd name="connsiteX1" fmla="*/ 4437856 w 4456147"/>
              <a:gd name="connsiteY1" fmla="*/ 300083 h 2362927"/>
              <a:gd name="connsiteX2" fmla="*/ 4024182 w 4456147"/>
              <a:gd name="connsiteY2" fmla="*/ 627564 h 2362927"/>
              <a:gd name="connsiteX3" fmla="*/ 839261 w 4456147"/>
              <a:gd name="connsiteY3" fmla="*/ 1772509 h 2362927"/>
              <a:gd name="connsiteX4" fmla="*/ 94085 w 4456147"/>
              <a:gd name="connsiteY4" fmla="*/ 2337527 h 2362927"/>
              <a:gd name="connsiteX5" fmla="*/ 1554585 w 4456147"/>
              <a:gd name="connsiteY5" fmla="*/ 2362927 h 2362927"/>
              <a:gd name="connsiteX0" fmla="*/ 4147782 w 4456147"/>
              <a:gd name="connsiteY0" fmla="*/ 7 h 2362927"/>
              <a:gd name="connsiteX1" fmla="*/ 4437856 w 4456147"/>
              <a:gd name="connsiteY1" fmla="*/ 300083 h 2362927"/>
              <a:gd name="connsiteX2" fmla="*/ 4024182 w 4456147"/>
              <a:gd name="connsiteY2" fmla="*/ 627564 h 2362927"/>
              <a:gd name="connsiteX3" fmla="*/ 839261 w 4456147"/>
              <a:gd name="connsiteY3" fmla="*/ 1772509 h 2362927"/>
              <a:gd name="connsiteX4" fmla="*/ 94085 w 4456147"/>
              <a:gd name="connsiteY4" fmla="*/ 2337527 h 2362927"/>
              <a:gd name="connsiteX5" fmla="*/ 1554585 w 4456147"/>
              <a:gd name="connsiteY5" fmla="*/ 2362927 h 2362927"/>
              <a:gd name="connsiteX0" fmla="*/ 4147782 w 4532284"/>
              <a:gd name="connsiteY0" fmla="*/ 0 h 2362920"/>
              <a:gd name="connsiteX1" fmla="*/ 4437856 w 4532284"/>
              <a:gd name="connsiteY1" fmla="*/ 300076 h 2362920"/>
              <a:gd name="connsiteX2" fmla="*/ 4024182 w 4532284"/>
              <a:gd name="connsiteY2" fmla="*/ 627557 h 2362920"/>
              <a:gd name="connsiteX3" fmla="*/ 839261 w 4532284"/>
              <a:gd name="connsiteY3" fmla="*/ 1772502 h 2362920"/>
              <a:gd name="connsiteX4" fmla="*/ 94085 w 4532284"/>
              <a:gd name="connsiteY4" fmla="*/ 2337520 h 2362920"/>
              <a:gd name="connsiteX5" fmla="*/ 1554585 w 4532284"/>
              <a:gd name="connsiteY5" fmla="*/ 2362920 h 2362920"/>
              <a:gd name="connsiteX0" fmla="*/ 4147782 w 4832877"/>
              <a:gd name="connsiteY0" fmla="*/ 0 h 2362920"/>
              <a:gd name="connsiteX1" fmla="*/ 4830177 w 4832877"/>
              <a:gd name="connsiteY1" fmla="*/ 345699 h 2362920"/>
              <a:gd name="connsiteX2" fmla="*/ 4024182 w 4832877"/>
              <a:gd name="connsiteY2" fmla="*/ 627557 h 2362920"/>
              <a:gd name="connsiteX3" fmla="*/ 839261 w 4832877"/>
              <a:gd name="connsiteY3" fmla="*/ 1772502 h 2362920"/>
              <a:gd name="connsiteX4" fmla="*/ 94085 w 4832877"/>
              <a:gd name="connsiteY4" fmla="*/ 2337520 h 2362920"/>
              <a:gd name="connsiteX5" fmla="*/ 1554585 w 4832877"/>
              <a:gd name="connsiteY5" fmla="*/ 2362920 h 2362920"/>
              <a:gd name="connsiteX0" fmla="*/ 4147782 w 4831243"/>
              <a:gd name="connsiteY0" fmla="*/ 0 h 2362920"/>
              <a:gd name="connsiteX1" fmla="*/ 4830177 w 4831243"/>
              <a:gd name="connsiteY1" fmla="*/ 345699 h 2362920"/>
              <a:gd name="connsiteX2" fmla="*/ 4024182 w 4831243"/>
              <a:gd name="connsiteY2" fmla="*/ 627557 h 2362920"/>
              <a:gd name="connsiteX3" fmla="*/ 839261 w 4831243"/>
              <a:gd name="connsiteY3" fmla="*/ 1772502 h 2362920"/>
              <a:gd name="connsiteX4" fmla="*/ 94085 w 4831243"/>
              <a:gd name="connsiteY4" fmla="*/ 2337520 h 2362920"/>
              <a:gd name="connsiteX5" fmla="*/ 1554585 w 4831243"/>
              <a:gd name="connsiteY5" fmla="*/ 2362920 h 2362920"/>
              <a:gd name="connsiteX0" fmla="*/ 4147782 w 4921905"/>
              <a:gd name="connsiteY0" fmla="*/ 0 h 2362920"/>
              <a:gd name="connsiteX1" fmla="*/ 4830177 w 4921905"/>
              <a:gd name="connsiteY1" fmla="*/ 345699 h 2362920"/>
              <a:gd name="connsiteX2" fmla="*/ 4471246 w 4921905"/>
              <a:gd name="connsiteY2" fmla="*/ 1293667 h 2362920"/>
              <a:gd name="connsiteX3" fmla="*/ 839261 w 4921905"/>
              <a:gd name="connsiteY3" fmla="*/ 1772502 h 2362920"/>
              <a:gd name="connsiteX4" fmla="*/ 94085 w 4921905"/>
              <a:gd name="connsiteY4" fmla="*/ 2337520 h 2362920"/>
              <a:gd name="connsiteX5" fmla="*/ 1554585 w 4921905"/>
              <a:gd name="connsiteY5" fmla="*/ 2362920 h 2362920"/>
              <a:gd name="connsiteX0" fmla="*/ 4147782 w 4906682"/>
              <a:gd name="connsiteY0" fmla="*/ 0 h 2362920"/>
              <a:gd name="connsiteX1" fmla="*/ 4830177 w 4906682"/>
              <a:gd name="connsiteY1" fmla="*/ 345699 h 2362920"/>
              <a:gd name="connsiteX2" fmla="*/ 4471246 w 4906682"/>
              <a:gd name="connsiteY2" fmla="*/ 1293667 h 2362920"/>
              <a:gd name="connsiteX3" fmla="*/ 839261 w 4906682"/>
              <a:gd name="connsiteY3" fmla="*/ 1772502 h 2362920"/>
              <a:gd name="connsiteX4" fmla="*/ 94085 w 4906682"/>
              <a:gd name="connsiteY4" fmla="*/ 2337520 h 2362920"/>
              <a:gd name="connsiteX5" fmla="*/ 1554585 w 4906682"/>
              <a:gd name="connsiteY5" fmla="*/ 2362920 h 2362920"/>
              <a:gd name="connsiteX0" fmla="*/ 4092454 w 4785237"/>
              <a:gd name="connsiteY0" fmla="*/ 0 h 2362920"/>
              <a:gd name="connsiteX1" fmla="*/ 4774849 w 4785237"/>
              <a:gd name="connsiteY1" fmla="*/ 345699 h 2362920"/>
              <a:gd name="connsiteX2" fmla="*/ 4415918 w 4785237"/>
              <a:gd name="connsiteY2" fmla="*/ 1293667 h 2362920"/>
              <a:gd name="connsiteX3" fmla="*/ 3265591 w 4785237"/>
              <a:gd name="connsiteY3" fmla="*/ 1736003 h 2362920"/>
              <a:gd name="connsiteX4" fmla="*/ 38757 w 4785237"/>
              <a:gd name="connsiteY4" fmla="*/ 2337520 h 2362920"/>
              <a:gd name="connsiteX5" fmla="*/ 1499257 w 4785237"/>
              <a:gd name="connsiteY5" fmla="*/ 2362920 h 2362920"/>
              <a:gd name="connsiteX0" fmla="*/ 2593197 w 3285980"/>
              <a:gd name="connsiteY0" fmla="*/ 0 h 2362920"/>
              <a:gd name="connsiteX1" fmla="*/ 3275592 w 3285980"/>
              <a:gd name="connsiteY1" fmla="*/ 345699 h 2362920"/>
              <a:gd name="connsiteX2" fmla="*/ 2916661 w 3285980"/>
              <a:gd name="connsiteY2" fmla="*/ 1293667 h 2362920"/>
              <a:gd name="connsiteX3" fmla="*/ 1766334 w 3285980"/>
              <a:gd name="connsiteY3" fmla="*/ 1736003 h 2362920"/>
              <a:gd name="connsiteX4" fmla="*/ 0 w 3285980"/>
              <a:gd name="connsiteY4" fmla="*/ 2362920 h 2362920"/>
              <a:gd name="connsiteX0" fmla="*/ 1762936 w 2455719"/>
              <a:gd name="connsiteY0" fmla="*/ 0 h 1979679"/>
              <a:gd name="connsiteX1" fmla="*/ 2445331 w 2455719"/>
              <a:gd name="connsiteY1" fmla="*/ 345699 h 1979679"/>
              <a:gd name="connsiteX2" fmla="*/ 2086400 w 2455719"/>
              <a:gd name="connsiteY2" fmla="*/ 1293667 h 1979679"/>
              <a:gd name="connsiteX3" fmla="*/ 936073 w 2455719"/>
              <a:gd name="connsiteY3" fmla="*/ 1736003 h 1979679"/>
              <a:gd name="connsiteX4" fmla="*/ 0 w 2455719"/>
              <a:gd name="connsiteY4" fmla="*/ 1979679 h 1979679"/>
              <a:gd name="connsiteX0" fmla="*/ 1762936 w 2455719"/>
              <a:gd name="connsiteY0" fmla="*/ 0 h 1979679"/>
              <a:gd name="connsiteX1" fmla="*/ 2445331 w 2455719"/>
              <a:gd name="connsiteY1" fmla="*/ 345699 h 1979679"/>
              <a:gd name="connsiteX2" fmla="*/ 2086400 w 2455719"/>
              <a:gd name="connsiteY2" fmla="*/ 1293667 h 1979679"/>
              <a:gd name="connsiteX3" fmla="*/ 936073 w 2455719"/>
              <a:gd name="connsiteY3" fmla="*/ 1736003 h 1979679"/>
              <a:gd name="connsiteX4" fmla="*/ 0 w 2455719"/>
              <a:gd name="connsiteY4" fmla="*/ 1979679 h 1979679"/>
              <a:gd name="connsiteX0" fmla="*/ 1762936 w 2469346"/>
              <a:gd name="connsiteY0" fmla="*/ 0 h 1979679"/>
              <a:gd name="connsiteX1" fmla="*/ 2445331 w 2469346"/>
              <a:gd name="connsiteY1" fmla="*/ 345699 h 1979679"/>
              <a:gd name="connsiteX2" fmla="*/ 2086400 w 2469346"/>
              <a:gd name="connsiteY2" fmla="*/ 1293667 h 1979679"/>
              <a:gd name="connsiteX3" fmla="*/ 0 w 2469346"/>
              <a:gd name="connsiteY3" fmla="*/ 1979679 h 1979679"/>
              <a:gd name="connsiteX0" fmla="*/ 1753813 w 2469995"/>
              <a:gd name="connsiteY0" fmla="*/ 5811 h 1748245"/>
              <a:gd name="connsiteX1" fmla="*/ 2445331 w 2469995"/>
              <a:gd name="connsiteY1" fmla="*/ 114265 h 1748245"/>
              <a:gd name="connsiteX2" fmla="*/ 2086400 w 2469995"/>
              <a:gd name="connsiteY2" fmla="*/ 1062233 h 1748245"/>
              <a:gd name="connsiteX3" fmla="*/ 0 w 2469995"/>
              <a:gd name="connsiteY3" fmla="*/ 1748245 h 1748245"/>
              <a:gd name="connsiteX0" fmla="*/ 1753813 w 2469995"/>
              <a:gd name="connsiteY0" fmla="*/ 5811 h 1748245"/>
              <a:gd name="connsiteX1" fmla="*/ 2445331 w 2469995"/>
              <a:gd name="connsiteY1" fmla="*/ 114265 h 1748245"/>
              <a:gd name="connsiteX2" fmla="*/ 2086400 w 2469995"/>
              <a:gd name="connsiteY2" fmla="*/ 1062233 h 1748245"/>
              <a:gd name="connsiteX3" fmla="*/ 0 w 2469995"/>
              <a:gd name="connsiteY3" fmla="*/ 1748245 h 1748245"/>
              <a:gd name="connsiteX0" fmla="*/ 1753813 w 2297991"/>
              <a:gd name="connsiteY0" fmla="*/ 0 h 1742434"/>
              <a:gd name="connsiteX1" fmla="*/ 2189866 w 2297991"/>
              <a:gd name="connsiteY1" fmla="*/ 418697 h 1742434"/>
              <a:gd name="connsiteX2" fmla="*/ 2086400 w 2297991"/>
              <a:gd name="connsiteY2" fmla="*/ 1056422 h 1742434"/>
              <a:gd name="connsiteX3" fmla="*/ 0 w 2297991"/>
              <a:gd name="connsiteY3" fmla="*/ 1742434 h 1742434"/>
              <a:gd name="connsiteX0" fmla="*/ 1753813 w 2200867"/>
              <a:gd name="connsiteY0" fmla="*/ 0 h 1742434"/>
              <a:gd name="connsiteX1" fmla="*/ 2189866 w 2200867"/>
              <a:gd name="connsiteY1" fmla="*/ 418697 h 1742434"/>
              <a:gd name="connsiteX2" fmla="*/ 1876554 w 2200867"/>
              <a:gd name="connsiteY2" fmla="*/ 1156795 h 1742434"/>
              <a:gd name="connsiteX3" fmla="*/ 0 w 2200867"/>
              <a:gd name="connsiteY3" fmla="*/ 1742434 h 1742434"/>
              <a:gd name="connsiteX0" fmla="*/ 1753813 w 2192356"/>
              <a:gd name="connsiteY0" fmla="*/ 0 h 1742434"/>
              <a:gd name="connsiteX1" fmla="*/ 2189866 w 2192356"/>
              <a:gd name="connsiteY1" fmla="*/ 418697 h 1742434"/>
              <a:gd name="connsiteX2" fmla="*/ 1876554 w 2192356"/>
              <a:gd name="connsiteY2" fmla="*/ 1156795 h 1742434"/>
              <a:gd name="connsiteX3" fmla="*/ 0 w 2192356"/>
              <a:gd name="connsiteY3" fmla="*/ 1742434 h 1742434"/>
              <a:gd name="connsiteX0" fmla="*/ 0 w 4138336"/>
              <a:gd name="connsiteY0" fmla="*/ 0 h 1519036"/>
              <a:gd name="connsiteX1" fmla="*/ 3899134 w 4138336"/>
              <a:gd name="connsiteY1" fmla="*/ 195299 h 1519036"/>
              <a:gd name="connsiteX2" fmla="*/ 3585822 w 4138336"/>
              <a:gd name="connsiteY2" fmla="*/ 933397 h 1519036"/>
              <a:gd name="connsiteX3" fmla="*/ 1709268 w 4138336"/>
              <a:gd name="connsiteY3" fmla="*/ 1519036 h 1519036"/>
              <a:gd name="connsiteX0" fmla="*/ 0 w 3716215"/>
              <a:gd name="connsiteY0" fmla="*/ 72847 h 1591883"/>
              <a:gd name="connsiteX1" fmla="*/ 3182314 w 3716215"/>
              <a:gd name="connsiteY1" fmla="*/ 63364 h 1591883"/>
              <a:gd name="connsiteX2" fmla="*/ 3585822 w 3716215"/>
              <a:gd name="connsiteY2" fmla="*/ 1006244 h 1591883"/>
              <a:gd name="connsiteX3" fmla="*/ 1709268 w 3716215"/>
              <a:gd name="connsiteY3" fmla="*/ 1591883 h 159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6215" h="1591883">
                <a:moveTo>
                  <a:pt x="0" y="72847"/>
                </a:moveTo>
                <a:cubicBezTo>
                  <a:pt x="417138" y="89774"/>
                  <a:pt x="2584677" y="-92202"/>
                  <a:pt x="3182314" y="63364"/>
                </a:cubicBezTo>
                <a:cubicBezTo>
                  <a:pt x="3779951" y="218930"/>
                  <a:pt x="3813944" y="876869"/>
                  <a:pt x="3585822" y="1006244"/>
                </a:cubicBezTo>
                <a:cubicBezTo>
                  <a:pt x="3357700" y="1135619"/>
                  <a:pt x="2143935" y="1448964"/>
                  <a:pt x="1709268" y="1591883"/>
                </a:cubicBezTo>
              </a:path>
            </a:pathLst>
          </a:cu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2" tIns="45715" rIns="91432" bIns="45715" spcCol="0" rtlCol="0" anchor="ctr"/>
          <a:lstStyle/>
          <a:p>
            <a:pPr algn="ctr"/>
            <a:endParaRPr lang="en-US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425713" y="1031301"/>
            <a:ext cx="2849021" cy="2600617"/>
          </a:xfrm>
          <a:custGeom>
            <a:avLst/>
            <a:gdLst>
              <a:gd name="connsiteX0" fmla="*/ 304095 w 2717382"/>
              <a:gd name="connsiteY0" fmla="*/ 0 h 586847"/>
              <a:gd name="connsiteX1" fmla="*/ 97720 w 2717382"/>
              <a:gd name="connsiteY1" fmla="*/ 101600 h 586847"/>
              <a:gd name="connsiteX2" fmla="*/ 81845 w 2717382"/>
              <a:gd name="connsiteY2" fmla="*/ 396875 h 586847"/>
              <a:gd name="connsiteX3" fmla="*/ 1145470 w 2717382"/>
              <a:gd name="connsiteY3" fmla="*/ 549275 h 586847"/>
              <a:gd name="connsiteX4" fmla="*/ 2599620 w 2717382"/>
              <a:gd name="connsiteY4" fmla="*/ 561975 h 586847"/>
              <a:gd name="connsiteX5" fmla="*/ 2628195 w 2717382"/>
              <a:gd name="connsiteY5" fmla="*/ 254000 h 586847"/>
              <a:gd name="connsiteX0" fmla="*/ 304095 w 2599620"/>
              <a:gd name="connsiteY0" fmla="*/ 0 h 586847"/>
              <a:gd name="connsiteX1" fmla="*/ 97720 w 2599620"/>
              <a:gd name="connsiteY1" fmla="*/ 101600 h 586847"/>
              <a:gd name="connsiteX2" fmla="*/ 81845 w 2599620"/>
              <a:gd name="connsiteY2" fmla="*/ 396875 h 586847"/>
              <a:gd name="connsiteX3" fmla="*/ 1145470 w 2599620"/>
              <a:gd name="connsiteY3" fmla="*/ 549275 h 586847"/>
              <a:gd name="connsiteX4" fmla="*/ 2599620 w 2599620"/>
              <a:gd name="connsiteY4" fmla="*/ 561975 h 586847"/>
              <a:gd name="connsiteX0" fmla="*/ 304095 w 2605970"/>
              <a:gd name="connsiteY0" fmla="*/ 0 h 596572"/>
              <a:gd name="connsiteX1" fmla="*/ 97720 w 2605970"/>
              <a:gd name="connsiteY1" fmla="*/ 101600 h 596572"/>
              <a:gd name="connsiteX2" fmla="*/ 81845 w 2605970"/>
              <a:gd name="connsiteY2" fmla="*/ 396875 h 596572"/>
              <a:gd name="connsiteX3" fmla="*/ 1145470 w 2605970"/>
              <a:gd name="connsiteY3" fmla="*/ 549275 h 596572"/>
              <a:gd name="connsiteX4" fmla="*/ 2605970 w 2605970"/>
              <a:gd name="connsiteY4" fmla="*/ 574675 h 596572"/>
              <a:gd name="connsiteX0" fmla="*/ 304095 w 2605970"/>
              <a:gd name="connsiteY0" fmla="*/ 0 h 574675"/>
              <a:gd name="connsiteX1" fmla="*/ 97720 w 2605970"/>
              <a:gd name="connsiteY1" fmla="*/ 101600 h 574675"/>
              <a:gd name="connsiteX2" fmla="*/ 81845 w 2605970"/>
              <a:gd name="connsiteY2" fmla="*/ 396875 h 574675"/>
              <a:gd name="connsiteX3" fmla="*/ 1145470 w 2605970"/>
              <a:gd name="connsiteY3" fmla="*/ 549275 h 574675"/>
              <a:gd name="connsiteX4" fmla="*/ 2605970 w 2605970"/>
              <a:gd name="connsiteY4" fmla="*/ 574675 h 574675"/>
              <a:gd name="connsiteX0" fmla="*/ 312400 w 2614275"/>
              <a:gd name="connsiteY0" fmla="*/ 0 h 574675"/>
              <a:gd name="connsiteX1" fmla="*/ 83800 w 2614275"/>
              <a:gd name="connsiteY1" fmla="*/ 88900 h 574675"/>
              <a:gd name="connsiteX2" fmla="*/ 90150 w 2614275"/>
              <a:gd name="connsiteY2" fmla="*/ 396875 h 574675"/>
              <a:gd name="connsiteX3" fmla="*/ 1153775 w 2614275"/>
              <a:gd name="connsiteY3" fmla="*/ 549275 h 574675"/>
              <a:gd name="connsiteX4" fmla="*/ 2614275 w 2614275"/>
              <a:gd name="connsiteY4" fmla="*/ 574675 h 574675"/>
              <a:gd name="connsiteX0" fmla="*/ 413931 w 2715806"/>
              <a:gd name="connsiteY0" fmla="*/ 0 h 574675"/>
              <a:gd name="connsiteX1" fmla="*/ 185331 w 2715806"/>
              <a:gd name="connsiteY1" fmla="*/ 88900 h 574675"/>
              <a:gd name="connsiteX2" fmla="*/ 64681 w 2715806"/>
              <a:gd name="connsiteY2" fmla="*/ 387350 h 574675"/>
              <a:gd name="connsiteX3" fmla="*/ 1255306 w 2715806"/>
              <a:gd name="connsiteY3" fmla="*/ 549275 h 574675"/>
              <a:gd name="connsiteX4" fmla="*/ 2715806 w 2715806"/>
              <a:gd name="connsiteY4" fmla="*/ 574675 h 574675"/>
              <a:gd name="connsiteX0" fmla="*/ 519972 w 2821847"/>
              <a:gd name="connsiteY0" fmla="*/ 601228 h 1175903"/>
              <a:gd name="connsiteX1" fmla="*/ 43722 w 2821847"/>
              <a:gd name="connsiteY1" fmla="*/ 4328 h 1175903"/>
              <a:gd name="connsiteX2" fmla="*/ 170722 w 2821847"/>
              <a:gd name="connsiteY2" fmla="*/ 988578 h 1175903"/>
              <a:gd name="connsiteX3" fmla="*/ 1361347 w 2821847"/>
              <a:gd name="connsiteY3" fmla="*/ 1150503 h 1175903"/>
              <a:gd name="connsiteX4" fmla="*/ 2821847 w 2821847"/>
              <a:gd name="connsiteY4" fmla="*/ 1175903 h 1175903"/>
              <a:gd name="connsiteX0" fmla="*/ 516572 w 2821622"/>
              <a:gd name="connsiteY0" fmla="*/ 229428 h 1200978"/>
              <a:gd name="connsiteX1" fmla="*/ 43497 w 2821622"/>
              <a:gd name="connsiteY1" fmla="*/ 29403 h 1200978"/>
              <a:gd name="connsiteX2" fmla="*/ 170497 w 2821622"/>
              <a:gd name="connsiteY2" fmla="*/ 1013653 h 1200978"/>
              <a:gd name="connsiteX3" fmla="*/ 1361122 w 2821622"/>
              <a:gd name="connsiteY3" fmla="*/ 1175578 h 1200978"/>
              <a:gd name="connsiteX4" fmla="*/ 2821622 w 2821622"/>
              <a:gd name="connsiteY4" fmla="*/ 1200978 h 1200978"/>
              <a:gd name="connsiteX0" fmla="*/ 506368 w 2820943"/>
              <a:gd name="connsiteY0" fmla="*/ 5332 h 1291207"/>
              <a:gd name="connsiteX1" fmla="*/ 42818 w 2820943"/>
              <a:gd name="connsiteY1" fmla="*/ 119632 h 1291207"/>
              <a:gd name="connsiteX2" fmla="*/ 169818 w 2820943"/>
              <a:gd name="connsiteY2" fmla="*/ 1103882 h 1291207"/>
              <a:gd name="connsiteX3" fmla="*/ 1360443 w 2820943"/>
              <a:gd name="connsiteY3" fmla="*/ 1265807 h 1291207"/>
              <a:gd name="connsiteX4" fmla="*/ 2820943 w 2820943"/>
              <a:gd name="connsiteY4" fmla="*/ 1291207 h 1291207"/>
              <a:gd name="connsiteX0" fmla="*/ 506368 w 2820943"/>
              <a:gd name="connsiteY0" fmla="*/ 13218 h 1299093"/>
              <a:gd name="connsiteX1" fmla="*/ 42818 w 2820943"/>
              <a:gd name="connsiteY1" fmla="*/ 127518 h 1299093"/>
              <a:gd name="connsiteX2" fmla="*/ 169818 w 2820943"/>
              <a:gd name="connsiteY2" fmla="*/ 1111768 h 1299093"/>
              <a:gd name="connsiteX3" fmla="*/ 1360443 w 2820943"/>
              <a:gd name="connsiteY3" fmla="*/ 1273693 h 1299093"/>
              <a:gd name="connsiteX4" fmla="*/ 2820943 w 2820943"/>
              <a:gd name="connsiteY4" fmla="*/ 1299093 h 1299093"/>
              <a:gd name="connsiteX0" fmla="*/ 605973 w 2920548"/>
              <a:gd name="connsiteY0" fmla="*/ 13385 h 1299260"/>
              <a:gd name="connsiteX1" fmla="*/ 142423 w 2920548"/>
              <a:gd name="connsiteY1" fmla="*/ 127685 h 1299260"/>
              <a:gd name="connsiteX2" fmla="*/ 107498 w 2920548"/>
              <a:gd name="connsiteY2" fmla="*/ 1115110 h 1299260"/>
              <a:gd name="connsiteX3" fmla="*/ 1460048 w 2920548"/>
              <a:gd name="connsiteY3" fmla="*/ 1273860 h 1299260"/>
              <a:gd name="connsiteX4" fmla="*/ 2920548 w 2920548"/>
              <a:gd name="connsiteY4" fmla="*/ 1299260 h 1299260"/>
              <a:gd name="connsiteX0" fmla="*/ 698735 w 3013310"/>
              <a:gd name="connsiteY0" fmla="*/ 499446 h 1785321"/>
              <a:gd name="connsiteX1" fmla="*/ 57385 w 3013310"/>
              <a:gd name="connsiteY1" fmla="*/ 32721 h 1785321"/>
              <a:gd name="connsiteX2" fmla="*/ 200260 w 3013310"/>
              <a:gd name="connsiteY2" fmla="*/ 1601171 h 1785321"/>
              <a:gd name="connsiteX3" fmla="*/ 1552810 w 3013310"/>
              <a:gd name="connsiteY3" fmla="*/ 1759921 h 1785321"/>
              <a:gd name="connsiteX4" fmla="*/ 3013310 w 3013310"/>
              <a:gd name="connsiteY4" fmla="*/ 1785321 h 1785321"/>
              <a:gd name="connsiteX0" fmla="*/ 678321 w 3011946"/>
              <a:gd name="connsiteY0" fmla="*/ 37410 h 1929710"/>
              <a:gd name="connsiteX1" fmla="*/ 56021 w 3011946"/>
              <a:gd name="connsiteY1" fmla="*/ 177110 h 1929710"/>
              <a:gd name="connsiteX2" fmla="*/ 198896 w 3011946"/>
              <a:gd name="connsiteY2" fmla="*/ 1745560 h 1929710"/>
              <a:gd name="connsiteX3" fmla="*/ 1551446 w 3011946"/>
              <a:gd name="connsiteY3" fmla="*/ 1904310 h 1929710"/>
              <a:gd name="connsiteX4" fmla="*/ 3011946 w 3011946"/>
              <a:gd name="connsiteY4" fmla="*/ 1929710 h 1929710"/>
              <a:gd name="connsiteX0" fmla="*/ 678321 w 3011946"/>
              <a:gd name="connsiteY0" fmla="*/ 15 h 2162190"/>
              <a:gd name="connsiteX1" fmla="*/ 56021 w 3011946"/>
              <a:gd name="connsiteY1" fmla="*/ 409590 h 2162190"/>
              <a:gd name="connsiteX2" fmla="*/ 198896 w 3011946"/>
              <a:gd name="connsiteY2" fmla="*/ 1978040 h 2162190"/>
              <a:gd name="connsiteX3" fmla="*/ 1551446 w 3011946"/>
              <a:gd name="connsiteY3" fmla="*/ 2136790 h 2162190"/>
              <a:gd name="connsiteX4" fmla="*/ 3011946 w 3011946"/>
              <a:gd name="connsiteY4" fmla="*/ 2162190 h 2162190"/>
              <a:gd name="connsiteX0" fmla="*/ 480571 w 2814196"/>
              <a:gd name="connsiteY0" fmla="*/ 8 h 2162183"/>
              <a:gd name="connsiteX1" fmla="*/ 1108224 w 2814196"/>
              <a:gd name="connsiteY1" fmla="*/ 491705 h 2162183"/>
              <a:gd name="connsiteX2" fmla="*/ 1146 w 2814196"/>
              <a:gd name="connsiteY2" fmla="*/ 1978033 h 2162183"/>
              <a:gd name="connsiteX3" fmla="*/ 1353696 w 2814196"/>
              <a:gd name="connsiteY3" fmla="*/ 2136783 h 2162183"/>
              <a:gd name="connsiteX4" fmla="*/ 2814196 w 2814196"/>
              <a:gd name="connsiteY4" fmla="*/ 2162183 h 2162183"/>
              <a:gd name="connsiteX0" fmla="*/ 495094 w 2828719"/>
              <a:gd name="connsiteY0" fmla="*/ 8 h 2162183"/>
              <a:gd name="connsiteX1" fmla="*/ 1122747 w 2828719"/>
              <a:gd name="connsiteY1" fmla="*/ 491705 h 2162183"/>
              <a:gd name="connsiteX2" fmla="*/ 15669 w 2828719"/>
              <a:gd name="connsiteY2" fmla="*/ 1978033 h 2162183"/>
              <a:gd name="connsiteX3" fmla="*/ 2113395 w 2828719"/>
              <a:gd name="connsiteY3" fmla="*/ 1571765 h 2162183"/>
              <a:gd name="connsiteX4" fmla="*/ 1368219 w 2828719"/>
              <a:gd name="connsiteY4" fmla="*/ 2136783 h 2162183"/>
              <a:gd name="connsiteX5" fmla="*/ 2828719 w 2828719"/>
              <a:gd name="connsiteY5" fmla="*/ 2162183 h 2162183"/>
              <a:gd name="connsiteX0" fmla="*/ 53185 w 4861956"/>
              <a:gd name="connsiteY0" fmla="*/ 4 h 2162179"/>
              <a:gd name="connsiteX1" fmla="*/ 680838 w 4861956"/>
              <a:gd name="connsiteY1" fmla="*/ 491701 h 2162179"/>
              <a:gd name="connsiteX2" fmla="*/ 4856407 w 4861956"/>
              <a:gd name="connsiteY2" fmla="*/ 426816 h 2162179"/>
              <a:gd name="connsiteX3" fmla="*/ 1671486 w 4861956"/>
              <a:gd name="connsiteY3" fmla="*/ 1571761 h 2162179"/>
              <a:gd name="connsiteX4" fmla="*/ 926310 w 4861956"/>
              <a:gd name="connsiteY4" fmla="*/ 2136779 h 2162179"/>
              <a:gd name="connsiteX5" fmla="*/ 2386810 w 4861956"/>
              <a:gd name="connsiteY5" fmla="*/ 2162179 h 2162179"/>
              <a:gd name="connsiteX0" fmla="*/ 2985516 w 4190408"/>
              <a:gd name="connsiteY0" fmla="*/ 2 h 2289924"/>
              <a:gd name="connsiteX1" fmla="*/ 9290 w 4190408"/>
              <a:gd name="connsiteY1" fmla="*/ 619446 h 2289924"/>
              <a:gd name="connsiteX2" fmla="*/ 4184859 w 4190408"/>
              <a:gd name="connsiteY2" fmla="*/ 554561 h 2289924"/>
              <a:gd name="connsiteX3" fmla="*/ 999938 w 4190408"/>
              <a:gd name="connsiteY3" fmla="*/ 1699506 h 2289924"/>
              <a:gd name="connsiteX4" fmla="*/ 254762 w 4190408"/>
              <a:gd name="connsiteY4" fmla="*/ 2264524 h 2289924"/>
              <a:gd name="connsiteX5" fmla="*/ 1715262 w 4190408"/>
              <a:gd name="connsiteY5" fmla="*/ 2289924 h 2289924"/>
              <a:gd name="connsiteX0" fmla="*/ 2824839 w 4553297"/>
              <a:gd name="connsiteY0" fmla="*/ 9 h 2289931"/>
              <a:gd name="connsiteX1" fmla="*/ 4437856 w 4553297"/>
              <a:gd name="connsiteY1" fmla="*/ 227087 h 2289931"/>
              <a:gd name="connsiteX2" fmla="*/ 4024182 w 4553297"/>
              <a:gd name="connsiteY2" fmla="*/ 554568 h 2289931"/>
              <a:gd name="connsiteX3" fmla="*/ 839261 w 4553297"/>
              <a:gd name="connsiteY3" fmla="*/ 1699513 h 2289931"/>
              <a:gd name="connsiteX4" fmla="*/ 94085 w 4553297"/>
              <a:gd name="connsiteY4" fmla="*/ 2264531 h 2289931"/>
              <a:gd name="connsiteX5" fmla="*/ 1554585 w 4553297"/>
              <a:gd name="connsiteY5" fmla="*/ 2289931 h 2289931"/>
              <a:gd name="connsiteX0" fmla="*/ 4147782 w 4456147"/>
              <a:gd name="connsiteY0" fmla="*/ 6 h 2381176"/>
              <a:gd name="connsiteX1" fmla="*/ 4437856 w 4456147"/>
              <a:gd name="connsiteY1" fmla="*/ 318332 h 2381176"/>
              <a:gd name="connsiteX2" fmla="*/ 4024182 w 4456147"/>
              <a:gd name="connsiteY2" fmla="*/ 645813 h 2381176"/>
              <a:gd name="connsiteX3" fmla="*/ 839261 w 4456147"/>
              <a:gd name="connsiteY3" fmla="*/ 1790758 h 2381176"/>
              <a:gd name="connsiteX4" fmla="*/ 94085 w 4456147"/>
              <a:gd name="connsiteY4" fmla="*/ 2355776 h 2381176"/>
              <a:gd name="connsiteX5" fmla="*/ 1554585 w 4456147"/>
              <a:gd name="connsiteY5" fmla="*/ 2381176 h 2381176"/>
              <a:gd name="connsiteX0" fmla="*/ 4147782 w 4456147"/>
              <a:gd name="connsiteY0" fmla="*/ 7 h 2362927"/>
              <a:gd name="connsiteX1" fmla="*/ 4437856 w 4456147"/>
              <a:gd name="connsiteY1" fmla="*/ 300083 h 2362927"/>
              <a:gd name="connsiteX2" fmla="*/ 4024182 w 4456147"/>
              <a:gd name="connsiteY2" fmla="*/ 627564 h 2362927"/>
              <a:gd name="connsiteX3" fmla="*/ 839261 w 4456147"/>
              <a:gd name="connsiteY3" fmla="*/ 1772509 h 2362927"/>
              <a:gd name="connsiteX4" fmla="*/ 94085 w 4456147"/>
              <a:gd name="connsiteY4" fmla="*/ 2337527 h 2362927"/>
              <a:gd name="connsiteX5" fmla="*/ 1554585 w 4456147"/>
              <a:gd name="connsiteY5" fmla="*/ 2362927 h 2362927"/>
              <a:gd name="connsiteX0" fmla="*/ 4147782 w 4456147"/>
              <a:gd name="connsiteY0" fmla="*/ 7 h 2362927"/>
              <a:gd name="connsiteX1" fmla="*/ 4437856 w 4456147"/>
              <a:gd name="connsiteY1" fmla="*/ 300083 h 2362927"/>
              <a:gd name="connsiteX2" fmla="*/ 4024182 w 4456147"/>
              <a:gd name="connsiteY2" fmla="*/ 627564 h 2362927"/>
              <a:gd name="connsiteX3" fmla="*/ 839261 w 4456147"/>
              <a:gd name="connsiteY3" fmla="*/ 1772509 h 2362927"/>
              <a:gd name="connsiteX4" fmla="*/ 94085 w 4456147"/>
              <a:gd name="connsiteY4" fmla="*/ 2337527 h 2362927"/>
              <a:gd name="connsiteX5" fmla="*/ 1554585 w 4456147"/>
              <a:gd name="connsiteY5" fmla="*/ 2362927 h 2362927"/>
              <a:gd name="connsiteX0" fmla="*/ 4147782 w 4532284"/>
              <a:gd name="connsiteY0" fmla="*/ 0 h 2362920"/>
              <a:gd name="connsiteX1" fmla="*/ 4437856 w 4532284"/>
              <a:gd name="connsiteY1" fmla="*/ 300076 h 2362920"/>
              <a:gd name="connsiteX2" fmla="*/ 4024182 w 4532284"/>
              <a:gd name="connsiteY2" fmla="*/ 627557 h 2362920"/>
              <a:gd name="connsiteX3" fmla="*/ 839261 w 4532284"/>
              <a:gd name="connsiteY3" fmla="*/ 1772502 h 2362920"/>
              <a:gd name="connsiteX4" fmla="*/ 94085 w 4532284"/>
              <a:gd name="connsiteY4" fmla="*/ 2337520 h 2362920"/>
              <a:gd name="connsiteX5" fmla="*/ 1554585 w 4532284"/>
              <a:gd name="connsiteY5" fmla="*/ 2362920 h 2362920"/>
              <a:gd name="connsiteX0" fmla="*/ 4147782 w 4832877"/>
              <a:gd name="connsiteY0" fmla="*/ 0 h 2362920"/>
              <a:gd name="connsiteX1" fmla="*/ 4830177 w 4832877"/>
              <a:gd name="connsiteY1" fmla="*/ 345699 h 2362920"/>
              <a:gd name="connsiteX2" fmla="*/ 4024182 w 4832877"/>
              <a:gd name="connsiteY2" fmla="*/ 627557 h 2362920"/>
              <a:gd name="connsiteX3" fmla="*/ 839261 w 4832877"/>
              <a:gd name="connsiteY3" fmla="*/ 1772502 h 2362920"/>
              <a:gd name="connsiteX4" fmla="*/ 94085 w 4832877"/>
              <a:gd name="connsiteY4" fmla="*/ 2337520 h 2362920"/>
              <a:gd name="connsiteX5" fmla="*/ 1554585 w 4832877"/>
              <a:gd name="connsiteY5" fmla="*/ 2362920 h 2362920"/>
              <a:gd name="connsiteX0" fmla="*/ 4147782 w 4831243"/>
              <a:gd name="connsiteY0" fmla="*/ 0 h 2362920"/>
              <a:gd name="connsiteX1" fmla="*/ 4830177 w 4831243"/>
              <a:gd name="connsiteY1" fmla="*/ 345699 h 2362920"/>
              <a:gd name="connsiteX2" fmla="*/ 4024182 w 4831243"/>
              <a:gd name="connsiteY2" fmla="*/ 627557 h 2362920"/>
              <a:gd name="connsiteX3" fmla="*/ 839261 w 4831243"/>
              <a:gd name="connsiteY3" fmla="*/ 1772502 h 2362920"/>
              <a:gd name="connsiteX4" fmla="*/ 94085 w 4831243"/>
              <a:gd name="connsiteY4" fmla="*/ 2337520 h 2362920"/>
              <a:gd name="connsiteX5" fmla="*/ 1554585 w 4831243"/>
              <a:gd name="connsiteY5" fmla="*/ 2362920 h 2362920"/>
              <a:gd name="connsiteX0" fmla="*/ 4147782 w 4921905"/>
              <a:gd name="connsiteY0" fmla="*/ 0 h 2362920"/>
              <a:gd name="connsiteX1" fmla="*/ 4830177 w 4921905"/>
              <a:gd name="connsiteY1" fmla="*/ 345699 h 2362920"/>
              <a:gd name="connsiteX2" fmla="*/ 4471246 w 4921905"/>
              <a:gd name="connsiteY2" fmla="*/ 1293667 h 2362920"/>
              <a:gd name="connsiteX3" fmla="*/ 839261 w 4921905"/>
              <a:gd name="connsiteY3" fmla="*/ 1772502 h 2362920"/>
              <a:gd name="connsiteX4" fmla="*/ 94085 w 4921905"/>
              <a:gd name="connsiteY4" fmla="*/ 2337520 h 2362920"/>
              <a:gd name="connsiteX5" fmla="*/ 1554585 w 4921905"/>
              <a:gd name="connsiteY5" fmla="*/ 2362920 h 2362920"/>
              <a:gd name="connsiteX0" fmla="*/ 4147782 w 4906682"/>
              <a:gd name="connsiteY0" fmla="*/ 0 h 2362920"/>
              <a:gd name="connsiteX1" fmla="*/ 4830177 w 4906682"/>
              <a:gd name="connsiteY1" fmla="*/ 345699 h 2362920"/>
              <a:gd name="connsiteX2" fmla="*/ 4471246 w 4906682"/>
              <a:gd name="connsiteY2" fmla="*/ 1293667 h 2362920"/>
              <a:gd name="connsiteX3" fmla="*/ 839261 w 4906682"/>
              <a:gd name="connsiteY3" fmla="*/ 1772502 h 2362920"/>
              <a:gd name="connsiteX4" fmla="*/ 94085 w 4906682"/>
              <a:gd name="connsiteY4" fmla="*/ 2337520 h 2362920"/>
              <a:gd name="connsiteX5" fmla="*/ 1554585 w 4906682"/>
              <a:gd name="connsiteY5" fmla="*/ 2362920 h 2362920"/>
              <a:gd name="connsiteX0" fmla="*/ 4092454 w 4785237"/>
              <a:gd name="connsiteY0" fmla="*/ 0 h 2362920"/>
              <a:gd name="connsiteX1" fmla="*/ 4774849 w 4785237"/>
              <a:gd name="connsiteY1" fmla="*/ 345699 h 2362920"/>
              <a:gd name="connsiteX2" fmla="*/ 4415918 w 4785237"/>
              <a:gd name="connsiteY2" fmla="*/ 1293667 h 2362920"/>
              <a:gd name="connsiteX3" fmla="*/ 3265591 w 4785237"/>
              <a:gd name="connsiteY3" fmla="*/ 1736003 h 2362920"/>
              <a:gd name="connsiteX4" fmla="*/ 38757 w 4785237"/>
              <a:gd name="connsiteY4" fmla="*/ 2337520 h 2362920"/>
              <a:gd name="connsiteX5" fmla="*/ 1499257 w 4785237"/>
              <a:gd name="connsiteY5" fmla="*/ 2362920 h 2362920"/>
              <a:gd name="connsiteX0" fmla="*/ 2593197 w 3285980"/>
              <a:gd name="connsiteY0" fmla="*/ 0 h 2362920"/>
              <a:gd name="connsiteX1" fmla="*/ 3275592 w 3285980"/>
              <a:gd name="connsiteY1" fmla="*/ 345699 h 2362920"/>
              <a:gd name="connsiteX2" fmla="*/ 2916661 w 3285980"/>
              <a:gd name="connsiteY2" fmla="*/ 1293667 h 2362920"/>
              <a:gd name="connsiteX3" fmla="*/ 1766334 w 3285980"/>
              <a:gd name="connsiteY3" fmla="*/ 1736003 h 2362920"/>
              <a:gd name="connsiteX4" fmla="*/ 0 w 3285980"/>
              <a:gd name="connsiteY4" fmla="*/ 2362920 h 2362920"/>
              <a:gd name="connsiteX0" fmla="*/ 1762936 w 2455719"/>
              <a:gd name="connsiteY0" fmla="*/ 0 h 1979679"/>
              <a:gd name="connsiteX1" fmla="*/ 2445331 w 2455719"/>
              <a:gd name="connsiteY1" fmla="*/ 345699 h 1979679"/>
              <a:gd name="connsiteX2" fmla="*/ 2086400 w 2455719"/>
              <a:gd name="connsiteY2" fmla="*/ 1293667 h 1979679"/>
              <a:gd name="connsiteX3" fmla="*/ 936073 w 2455719"/>
              <a:gd name="connsiteY3" fmla="*/ 1736003 h 1979679"/>
              <a:gd name="connsiteX4" fmla="*/ 0 w 2455719"/>
              <a:gd name="connsiteY4" fmla="*/ 1979679 h 1979679"/>
              <a:gd name="connsiteX0" fmla="*/ 1762936 w 2455719"/>
              <a:gd name="connsiteY0" fmla="*/ 0 h 1979679"/>
              <a:gd name="connsiteX1" fmla="*/ 2445331 w 2455719"/>
              <a:gd name="connsiteY1" fmla="*/ 345699 h 1979679"/>
              <a:gd name="connsiteX2" fmla="*/ 2086400 w 2455719"/>
              <a:gd name="connsiteY2" fmla="*/ 1293667 h 1979679"/>
              <a:gd name="connsiteX3" fmla="*/ 936073 w 2455719"/>
              <a:gd name="connsiteY3" fmla="*/ 1736003 h 1979679"/>
              <a:gd name="connsiteX4" fmla="*/ 0 w 2455719"/>
              <a:gd name="connsiteY4" fmla="*/ 1979679 h 1979679"/>
              <a:gd name="connsiteX0" fmla="*/ 1762936 w 2469346"/>
              <a:gd name="connsiteY0" fmla="*/ 0 h 1979679"/>
              <a:gd name="connsiteX1" fmla="*/ 2445331 w 2469346"/>
              <a:gd name="connsiteY1" fmla="*/ 345699 h 1979679"/>
              <a:gd name="connsiteX2" fmla="*/ 2086400 w 2469346"/>
              <a:gd name="connsiteY2" fmla="*/ 1293667 h 1979679"/>
              <a:gd name="connsiteX3" fmla="*/ 0 w 2469346"/>
              <a:gd name="connsiteY3" fmla="*/ 1979679 h 1979679"/>
              <a:gd name="connsiteX0" fmla="*/ 1680823 w 2475212"/>
              <a:gd name="connsiteY0" fmla="*/ 0 h 1851932"/>
              <a:gd name="connsiteX1" fmla="*/ 2445331 w 2475212"/>
              <a:gd name="connsiteY1" fmla="*/ 217952 h 1851932"/>
              <a:gd name="connsiteX2" fmla="*/ 2086400 w 2475212"/>
              <a:gd name="connsiteY2" fmla="*/ 1165920 h 1851932"/>
              <a:gd name="connsiteX3" fmla="*/ 0 w 2475212"/>
              <a:gd name="connsiteY3" fmla="*/ 1851932 h 1851932"/>
              <a:gd name="connsiteX0" fmla="*/ 1680823 w 2331161"/>
              <a:gd name="connsiteY0" fmla="*/ 0 h 1851932"/>
              <a:gd name="connsiteX1" fmla="*/ 2244608 w 2331161"/>
              <a:gd name="connsiteY1" fmla="*/ 217952 h 1851932"/>
              <a:gd name="connsiteX2" fmla="*/ 2086400 w 2331161"/>
              <a:gd name="connsiteY2" fmla="*/ 1165920 h 1851932"/>
              <a:gd name="connsiteX3" fmla="*/ 0 w 2331161"/>
              <a:gd name="connsiteY3" fmla="*/ 1851932 h 1851932"/>
              <a:gd name="connsiteX0" fmla="*/ 1680823 w 2247381"/>
              <a:gd name="connsiteY0" fmla="*/ 0 h 1851932"/>
              <a:gd name="connsiteX1" fmla="*/ 2244608 w 2247381"/>
              <a:gd name="connsiteY1" fmla="*/ 217952 h 1851932"/>
              <a:gd name="connsiteX2" fmla="*/ 1803564 w 2247381"/>
              <a:gd name="connsiteY2" fmla="*/ 709680 h 1851932"/>
              <a:gd name="connsiteX3" fmla="*/ 0 w 2247381"/>
              <a:gd name="connsiteY3" fmla="*/ 1851932 h 1851932"/>
              <a:gd name="connsiteX0" fmla="*/ 1772060 w 2338978"/>
              <a:gd name="connsiteY0" fmla="*/ 0 h 1514315"/>
              <a:gd name="connsiteX1" fmla="*/ 2335845 w 2338978"/>
              <a:gd name="connsiteY1" fmla="*/ 217952 h 1514315"/>
              <a:gd name="connsiteX2" fmla="*/ 1894801 w 2338978"/>
              <a:gd name="connsiteY2" fmla="*/ 709680 h 1514315"/>
              <a:gd name="connsiteX3" fmla="*/ 0 w 2338978"/>
              <a:gd name="connsiteY3" fmla="*/ 1514315 h 1514315"/>
              <a:gd name="connsiteX0" fmla="*/ 1772060 w 2236879"/>
              <a:gd name="connsiteY0" fmla="*/ 0 h 1514315"/>
              <a:gd name="connsiteX1" fmla="*/ 2226360 w 2236879"/>
              <a:gd name="connsiteY1" fmla="*/ 217952 h 1514315"/>
              <a:gd name="connsiteX2" fmla="*/ 1894801 w 2236879"/>
              <a:gd name="connsiteY2" fmla="*/ 709680 h 1514315"/>
              <a:gd name="connsiteX3" fmla="*/ 0 w 2236879"/>
              <a:gd name="connsiteY3" fmla="*/ 1514315 h 1514315"/>
              <a:gd name="connsiteX0" fmla="*/ 1772060 w 2235526"/>
              <a:gd name="connsiteY0" fmla="*/ 0 h 1514315"/>
              <a:gd name="connsiteX1" fmla="*/ 2226360 w 2235526"/>
              <a:gd name="connsiteY1" fmla="*/ 217952 h 1514315"/>
              <a:gd name="connsiteX2" fmla="*/ 1894801 w 2235526"/>
              <a:gd name="connsiteY2" fmla="*/ 709680 h 1514315"/>
              <a:gd name="connsiteX3" fmla="*/ 0 w 2235526"/>
              <a:gd name="connsiteY3" fmla="*/ 1514315 h 1514315"/>
              <a:gd name="connsiteX0" fmla="*/ 1717317 w 2239269"/>
              <a:gd name="connsiteY0" fmla="*/ 29312 h 1333757"/>
              <a:gd name="connsiteX1" fmla="*/ 2226360 w 2239269"/>
              <a:gd name="connsiteY1" fmla="*/ 37394 h 1333757"/>
              <a:gd name="connsiteX2" fmla="*/ 1894801 w 2239269"/>
              <a:gd name="connsiteY2" fmla="*/ 529122 h 1333757"/>
              <a:gd name="connsiteX3" fmla="*/ 0 w 2239269"/>
              <a:gd name="connsiteY3" fmla="*/ 1333757 h 1333757"/>
              <a:gd name="connsiteX0" fmla="*/ 1717317 w 2239269"/>
              <a:gd name="connsiteY0" fmla="*/ 29312 h 1333757"/>
              <a:gd name="connsiteX1" fmla="*/ 2226360 w 2239269"/>
              <a:gd name="connsiteY1" fmla="*/ 37394 h 1333757"/>
              <a:gd name="connsiteX2" fmla="*/ 1894801 w 2239269"/>
              <a:gd name="connsiteY2" fmla="*/ 529122 h 1333757"/>
              <a:gd name="connsiteX3" fmla="*/ 0 w 2239269"/>
              <a:gd name="connsiteY3" fmla="*/ 1333757 h 1333757"/>
              <a:gd name="connsiteX0" fmla="*/ 1717317 w 2093754"/>
              <a:gd name="connsiteY0" fmla="*/ 0 h 1304445"/>
              <a:gd name="connsiteX1" fmla="*/ 2016514 w 2093754"/>
              <a:gd name="connsiteY1" fmla="*/ 199703 h 1304445"/>
              <a:gd name="connsiteX2" fmla="*/ 1894801 w 2093754"/>
              <a:gd name="connsiteY2" fmla="*/ 499810 h 1304445"/>
              <a:gd name="connsiteX3" fmla="*/ 0 w 2093754"/>
              <a:gd name="connsiteY3" fmla="*/ 1304445 h 1304445"/>
              <a:gd name="connsiteX0" fmla="*/ 1717317 w 2081649"/>
              <a:gd name="connsiteY0" fmla="*/ 0 h 1304445"/>
              <a:gd name="connsiteX1" fmla="*/ 2016514 w 2081649"/>
              <a:gd name="connsiteY1" fmla="*/ 199703 h 1304445"/>
              <a:gd name="connsiteX2" fmla="*/ 1894801 w 2081649"/>
              <a:gd name="connsiteY2" fmla="*/ 499810 h 1304445"/>
              <a:gd name="connsiteX3" fmla="*/ 0 w 2081649"/>
              <a:gd name="connsiteY3" fmla="*/ 1304445 h 1304445"/>
              <a:gd name="connsiteX0" fmla="*/ 1717317 w 2016804"/>
              <a:gd name="connsiteY0" fmla="*/ 0 h 1304445"/>
              <a:gd name="connsiteX1" fmla="*/ 2016514 w 2016804"/>
              <a:gd name="connsiteY1" fmla="*/ 199703 h 1304445"/>
              <a:gd name="connsiteX2" fmla="*/ 1894801 w 2016804"/>
              <a:gd name="connsiteY2" fmla="*/ 499810 h 1304445"/>
              <a:gd name="connsiteX3" fmla="*/ 0 w 2016804"/>
              <a:gd name="connsiteY3" fmla="*/ 1304445 h 1304445"/>
              <a:gd name="connsiteX0" fmla="*/ 64451 w 2150794"/>
              <a:gd name="connsiteY0" fmla="*/ 0 h 1887109"/>
              <a:gd name="connsiteX1" fmla="*/ 2016514 w 2150794"/>
              <a:gd name="connsiteY1" fmla="*/ 782367 h 1887109"/>
              <a:gd name="connsiteX2" fmla="*/ 1894801 w 2150794"/>
              <a:gd name="connsiteY2" fmla="*/ 1082474 h 1887109"/>
              <a:gd name="connsiteX3" fmla="*/ 0 w 2150794"/>
              <a:gd name="connsiteY3" fmla="*/ 1887109 h 1887109"/>
              <a:gd name="connsiteX0" fmla="*/ 64451 w 2067362"/>
              <a:gd name="connsiteY0" fmla="*/ 0 h 1887109"/>
              <a:gd name="connsiteX1" fmla="*/ 1772746 w 2067362"/>
              <a:gd name="connsiteY1" fmla="*/ 169974 h 1887109"/>
              <a:gd name="connsiteX2" fmla="*/ 1894801 w 2067362"/>
              <a:gd name="connsiteY2" fmla="*/ 1082474 h 1887109"/>
              <a:gd name="connsiteX3" fmla="*/ 0 w 2067362"/>
              <a:gd name="connsiteY3" fmla="*/ 1887109 h 188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7362" h="1887109">
                <a:moveTo>
                  <a:pt x="64451" y="0"/>
                </a:moveTo>
                <a:cubicBezTo>
                  <a:pt x="253496" y="7802"/>
                  <a:pt x="1467688" y="-10438"/>
                  <a:pt x="1772746" y="169974"/>
                </a:cubicBezTo>
                <a:cubicBezTo>
                  <a:pt x="2077804" y="350386"/>
                  <a:pt x="2190259" y="796285"/>
                  <a:pt x="1894801" y="1082474"/>
                </a:cubicBezTo>
                <a:cubicBezTo>
                  <a:pt x="1599343" y="1368663"/>
                  <a:pt x="434667" y="1744190"/>
                  <a:pt x="0" y="1887109"/>
                </a:cubicBezTo>
              </a:path>
            </a:pathLst>
          </a:cu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2" tIns="45715" rIns="91432" bIns="45715" spcCol="0" rtlCol="0" anchor="ctr"/>
          <a:lstStyle/>
          <a:p>
            <a:pPr algn="ctr"/>
            <a:endParaRPr lang="en-US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572000" y="3657600"/>
            <a:ext cx="762000" cy="381000"/>
          </a:xfrm>
          <a:prstGeom prst="rect">
            <a:avLst/>
          </a:prstGeom>
          <a:pattFill prst="smCheck">
            <a:fgClr>
              <a:srgbClr val="0000FF"/>
            </a:fgClr>
            <a:bgClr>
              <a:srgbClr val="FFFF00"/>
            </a:bgClr>
          </a:patt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4572000" y="3657600"/>
            <a:ext cx="685800" cy="304800"/>
          </a:xfrm>
          <a:prstGeom prst="straightConnector1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8" name="Freeform 37"/>
          <p:cNvSpPr/>
          <p:nvPr/>
        </p:nvSpPr>
        <p:spPr>
          <a:xfrm>
            <a:off x="3234401" y="2130258"/>
            <a:ext cx="5048405" cy="1966928"/>
          </a:xfrm>
          <a:custGeom>
            <a:avLst/>
            <a:gdLst>
              <a:gd name="connsiteX0" fmla="*/ 304095 w 2717382"/>
              <a:gd name="connsiteY0" fmla="*/ 0 h 586847"/>
              <a:gd name="connsiteX1" fmla="*/ 97720 w 2717382"/>
              <a:gd name="connsiteY1" fmla="*/ 101600 h 586847"/>
              <a:gd name="connsiteX2" fmla="*/ 81845 w 2717382"/>
              <a:gd name="connsiteY2" fmla="*/ 396875 h 586847"/>
              <a:gd name="connsiteX3" fmla="*/ 1145470 w 2717382"/>
              <a:gd name="connsiteY3" fmla="*/ 549275 h 586847"/>
              <a:gd name="connsiteX4" fmla="*/ 2599620 w 2717382"/>
              <a:gd name="connsiteY4" fmla="*/ 561975 h 586847"/>
              <a:gd name="connsiteX5" fmla="*/ 2628195 w 2717382"/>
              <a:gd name="connsiteY5" fmla="*/ 254000 h 586847"/>
              <a:gd name="connsiteX0" fmla="*/ 304095 w 2599620"/>
              <a:gd name="connsiteY0" fmla="*/ 0 h 586847"/>
              <a:gd name="connsiteX1" fmla="*/ 97720 w 2599620"/>
              <a:gd name="connsiteY1" fmla="*/ 101600 h 586847"/>
              <a:gd name="connsiteX2" fmla="*/ 81845 w 2599620"/>
              <a:gd name="connsiteY2" fmla="*/ 396875 h 586847"/>
              <a:gd name="connsiteX3" fmla="*/ 1145470 w 2599620"/>
              <a:gd name="connsiteY3" fmla="*/ 549275 h 586847"/>
              <a:gd name="connsiteX4" fmla="*/ 2599620 w 2599620"/>
              <a:gd name="connsiteY4" fmla="*/ 561975 h 586847"/>
              <a:gd name="connsiteX0" fmla="*/ 304095 w 2605970"/>
              <a:gd name="connsiteY0" fmla="*/ 0 h 596572"/>
              <a:gd name="connsiteX1" fmla="*/ 97720 w 2605970"/>
              <a:gd name="connsiteY1" fmla="*/ 101600 h 596572"/>
              <a:gd name="connsiteX2" fmla="*/ 81845 w 2605970"/>
              <a:gd name="connsiteY2" fmla="*/ 396875 h 596572"/>
              <a:gd name="connsiteX3" fmla="*/ 1145470 w 2605970"/>
              <a:gd name="connsiteY3" fmla="*/ 549275 h 596572"/>
              <a:gd name="connsiteX4" fmla="*/ 2605970 w 2605970"/>
              <a:gd name="connsiteY4" fmla="*/ 574675 h 596572"/>
              <a:gd name="connsiteX0" fmla="*/ 304095 w 2605970"/>
              <a:gd name="connsiteY0" fmla="*/ 0 h 574675"/>
              <a:gd name="connsiteX1" fmla="*/ 97720 w 2605970"/>
              <a:gd name="connsiteY1" fmla="*/ 101600 h 574675"/>
              <a:gd name="connsiteX2" fmla="*/ 81845 w 2605970"/>
              <a:gd name="connsiteY2" fmla="*/ 396875 h 574675"/>
              <a:gd name="connsiteX3" fmla="*/ 1145470 w 2605970"/>
              <a:gd name="connsiteY3" fmla="*/ 549275 h 574675"/>
              <a:gd name="connsiteX4" fmla="*/ 2605970 w 2605970"/>
              <a:gd name="connsiteY4" fmla="*/ 574675 h 574675"/>
              <a:gd name="connsiteX0" fmla="*/ 312400 w 2614275"/>
              <a:gd name="connsiteY0" fmla="*/ 0 h 574675"/>
              <a:gd name="connsiteX1" fmla="*/ 83800 w 2614275"/>
              <a:gd name="connsiteY1" fmla="*/ 88900 h 574675"/>
              <a:gd name="connsiteX2" fmla="*/ 90150 w 2614275"/>
              <a:gd name="connsiteY2" fmla="*/ 396875 h 574675"/>
              <a:gd name="connsiteX3" fmla="*/ 1153775 w 2614275"/>
              <a:gd name="connsiteY3" fmla="*/ 549275 h 574675"/>
              <a:gd name="connsiteX4" fmla="*/ 2614275 w 2614275"/>
              <a:gd name="connsiteY4" fmla="*/ 574675 h 574675"/>
              <a:gd name="connsiteX0" fmla="*/ 413931 w 2715806"/>
              <a:gd name="connsiteY0" fmla="*/ 0 h 574675"/>
              <a:gd name="connsiteX1" fmla="*/ 185331 w 2715806"/>
              <a:gd name="connsiteY1" fmla="*/ 88900 h 574675"/>
              <a:gd name="connsiteX2" fmla="*/ 64681 w 2715806"/>
              <a:gd name="connsiteY2" fmla="*/ 387350 h 574675"/>
              <a:gd name="connsiteX3" fmla="*/ 1255306 w 2715806"/>
              <a:gd name="connsiteY3" fmla="*/ 549275 h 574675"/>
              <a:gd name="connsiteX4" fmla="*/ 2715806 w 2715806"/>
              <a:gd name="connsiteY4" fmla="*/ 574675 h 574675"/>
              <a:gd name="connsiteX0" fmla="*/ 519972 w 2821847"/>
              <a:gd name="connsiteY0" fmla="*/ 601228 h 1175903"/>
              <a:gd name="connsiteX1" fmla="*/ 43722 w 2821847"/>
              <a:gd name="connsiteY1" fmla="*/ 4328 h 1175903"/>
              <a:gd name="connsiteX2" fmla="*/ 170722 w 2821847"/>
              <a:gd name="connsiteY2" fmla="*/ 988578 h 1175903"/>
              <a:gd name="connsiteX3" fmla="*/ 1361347 w 2821847"/>
              <a:gd name="connsiteY3" fmla="*/ 1150503 h 1175903"/>
              <a:gd name="connsiteX4" fmla="*/ 2821847 w 2821847"/>
              <a:gd name="connsiteY4" fmla="*/ 1175903 h 1175903"/>
              <a:gd name="connsiteX0" fmla="*/ 516572 w 2821622"/>
              <a:gd name="connsiteY0" fmla="*/ 229428 h 1200978"/>
              <a:gd name="connsiteX1" fmla="*/ 43497 w 2821622"/>
              <a:gd name="connsiteY1" fmla="*/ 29403 h 1200978"/>
              <a:gd name="connsiteX2" fmla="*/ 170497 w 2821622"/>
              <a:gd name="connsiteY2" fmla="*/ 1013653 h 1200978"/>
              <a:gd name="connsiteX3" fmla="*/ 1361122 w 2821622"/>
              <a:gd name="connsiteY3" fmla="*/ 1175578 h 1200978"/>
              <a:gd name="connsiteX4" fmla="*/ 2821622 w 2821622"/>
              <a:gd name="connsiteY4" fmla="*/ 1200978 h 1200978"/>
              <a:gd name="connsiteX0" fmla="*/ 506368 w 2820943"/>
              <a:gd name="connsiteY0" fmla="*/ 5332 h 1291207"/>
              <a:gd name="connsiteX1" fmla="*/ 42818 w 2820943"/>
              <a:gd name="connsiteY1" fmla="*/ 119632 h 1291207"/>
              <a:gd name="connsiteX2" fmla="*/ 169818 w 2820943"/>
              <a:gd name="connsiteY2" fmla="*/ 1103882 h 1291207"/>
              <a:gd name="connsiteX3" fmla="*/ 1360443 w 2820943"/>
              <a:gd name="connsiteY3" fmla="*/ 1265807 h 1291207"/>
              <a:gd name="connsiteX4" fmla="*/ 2820943 w 2820943"/>
              <a:gd name="connsiteY4" fmla="*/ 1291207 h 1291207"/>
              <a:gd name="connsiteX0" fmla="*/ 506368 w 2820943"/>
              <a:gd name="connsiteY0" fmla="*/ 13218 h 1299093"/>
              <a:gd name="connsiteX1" fmla="*/ 42818 w 2820943"/>
              <a:gd name="connsiteY1" fmla="*/ 127518 h 1299093"/>
              <a:gd name="connsiteX2" fmla="*/ 169818 w 2820943"/>
              <a:gd name="connsiteY2" fmla="*/ 1111768 h 1299093"/>
              <a:gd name="connsiteX3" fmla="*/ 1360443 w 2820943"/>
              <a:gd name="connsiteY3" fmla="*/ 1273693 h 1299093"/>
              <a:gd name="connsiteX4" fmla="*/ 2820943 w 2820943"/>
              <a:gd name="connsiteY4" fmla="*/ 1299093 h 1299093"/>
              <a:gd name="connsiteX0" fmla="*/ 605973 w 2920548"/>
              <a:gd name="connsiteY0" fmla="*/ 13385 h 1299260"/>
              <a:gd name="connsiteX1" fmla="*/ 142423 w 2920548"/>
              <a:gd name="connsiteY1" fmla="*/ 127685 h 1299260"/>
              <a:gd name="connsiteX2" fmla="*/ 107498 w 2920548"/>
              <a:gd name="connsiteY2" fmla="*/ 1115110 h 1299260"/>
              <a:gd name="connsiteX3" fmla="*/ 1460048 w 2920548"/>
              <a:gd name="connsiteY3" fmla="*/ 1273860 h 1299260"/>
              <a:gd name="connsiteX4" fmla="*/ 2920548 w 2920548"/>
              <a:gd name="connsiteY4" fmla="*/ 1299260 h 1299260"/>
              <a:gd name="connsiteX0" fmla="*/ 698735 w 3013310"/>
              <a:gd name="connsiteY0" fmla="*/ 499446 h 1785321"/>
              <a:gd name="connsiteX1" fmla="*/ 57385 w 3013310"/>
              <a:gd name="connsiteY1" fmla="*/ 32721 h 1785321"/>
              <a:gd name="connsiteX2" fmla="*/ 200260 w 3013310"/>
              <a:gd name="connsiteY2" fmla="*/ 1601171 h 1785321"/>
              <a:gd name="connsiteX3" fmla="*/ 1552810 w 3013310"/>
              <a:gd name="connsiteY3" fmla="*/ 1759921 h 1785321"/>
              <a:gd name="connsiteX4" fmla="*/ 3013310 w 3013310"/>
              <a:gd name="connsiteY4" fmla="*/ 1785321 h 1785321"/>
              <a:gd name="connsiteX0" fmla="*/ 678321 w 3011946"/>
              <a:gd name="connsiteY0" fmla="*/ 37410 h 1929710"/>
              <a:gd name="connsiteX1" fmla="*/ 56021 w 3011946"/>
              <a:gd name="connsiteY1" fmla="*/ 177110 h 1929710"/>
              <a:gd name="connsiteX2" fmla="*/ 198896 w 3011946"/>
              <a:gd name="connsiteY2" fmla="*/ 1745560 h 1929710"/>
              <a:gd name="connsiteX3" fmla="*/ 1551446 w 3011946"/>
              <a:gd name="connsiteY3" fmla="*/ 1904310 h 1929710"/>
              <a:gd name="connsiteX4" fmla="*/ 3011946 w 3011946"/>
              <a:gd name="connsiteY4" fmla="*/ 1929710 h 1929710"/>
              <a:gd name="connsiteX0" fmla="*/ 678321 w 3011946"/>
              <a:gd name="connsiteY0" fmla="*/ 15 h 2162190"/>
              <a:gd name="connsiteX1" fmla="*/ 56021 w 3011946"/>
              <a:gd name="connsiteY1" fmla="*/ 409590 h 2162190"/>
              <a:gd name="connsiteX2" fmla="*/ 198896 w 3011946"/>
              <a:gd name="connsiteY2" fmla="*/ 1978040 h 2162190"/>
              <a:gd name="connsiteX3" fmla="*/ 1551446 w 3011946"/>
              <a:gd name="connsiteY3" fmla="*/ 2136790 h 2162190"/>
              <a:gd name="connsiteX4" fmla="*/ 3011946 w 3011946"/>
              <a:gd name="connsiteY4" fmla="*/ 2162190 h 2162190"/>
              <a:gd name="connsiteX0" fmla="*/ 480571 w 2814196"/>
              <a:gd name="connsiteY0" fmla="*/ 8 h 2162183"/>
              <a:gd name="connsiteX1" fmla="*/ 1108224 w 2814196"/>
              <a:gd name="connsiteY1" fmla="*/ 491705 h 2162183"/>
              <a:gd name="connsiteX2" fmla="*/ 1146 w 2814196"/>
              <a:gd name="connsiteY2" fmla="*/ 1978033 h 2162183"/>
              <a:gd name="connsiteX3" fmla="*/ 1353696 w 2814196"/>
              <a:gd name="connsiteY3" fmla="*/ 2136783 h 2162183"/>
              <a:gd name="connsiteX4" fmla="*/ 2814196 w 2814196"/>
              <a:gd name="connsiteY4" fmla="*/ 2162183 h 2162183"/>
              <a:gd name="connsiteX0" fmla="*/ 495094 w 2828719"/>
              <a:gd name="connsiteY0" fmla="*/ 8 h 2162183"/>
              <a:gd name="connsiteX1" fmla="*/ 1122747 w 2828719"/>
              <a:gd name="connsiteY1" fmla="*/ 491705 h 2162183"/>
              <a:gd name="connsiteX2" fmla="*/ 15669 w 2828719"/>
              <a:gd name="connsiteY2" fmla="*/ 1978033 h 2162183"/>
              <a:gd name="connsiteX3" fmla="*/ 2113395 w 2828719"/>
              <a:gd name="connsiteY3" fmla="*/ 1571765 h 2162183"/>
              <a:gd name="connsiteX4" fmla="*/ 1368219 w 2828719"/>
              <a:gd name="connsiteY4" fmla="*/ 2136783 h 2162183"/>
              <a:gd name="connsiteX5" fmla="*/ 2828719 w 2828719"/>
              <a:gd name="connsiteY5" fmla="*/ 2162183 h 2162183"/>
              <a:gd name="connsiteX0" fmla="*/ 53185 w 4861956"/>
              <a:gd name="connsiteY0" fmla="*/ 4 h 2162179"/>
              <a:gd name="connsiteX1" fmla="*/ 680838 w 4861956"/>
              <a:gd name="connsiteY1" fmla="*/ 491701 h 2162179"/>
              <a:gd name="connsiteX2" fmla="*/ 4856407 w 4861956"/>
              <a:gd name="connsiteY2" fmla="*/ 426816 h 2162179"/>
              <a:gd name="connsiteX3" fmla="*/ 1671486 w 4861956"/>
              <a:gd name="connsiteY3" fmla="*/ 1571761 h 2162179"/>
              <a:gd name="connsiteX4" fmla="*/ 926310 w 4861956"/>
              <a:gd name="connsiteY4" fmla="*/ 2136779 h 2162179"/>
              <a:gd name="connsiteX5" fmla="*/ 2386810 w 4861956"/>
              <a:gd name="connsiteY5" fmla="*/ 2162179 h 2162179"/>
              <a:gd name="connsiteX0" fmla="*/ 2985516 w 4190408"/>
              <a:gd name="connsiteY0" fmla="*/ 2 h 2289924"/>
              <a:gd name="connsiteX1" fmla="*/ 9290 w 4190408"/>
              <a:gd name="connsiteY1" fmla="*/ 619446 h 2289924"/>
              <a:gd name="connsiteX2" fmla="*/ 4184859 w 4190408"/>
              <a:gd name="connsiteY2" fmla="*/ 554561 h 2289924"/>
              <a:gd name="connsiteX3" fmla="*/ 999938 w 4190408"/>
              <a:gd name="connsiteY3" fmla="*/ 1699506 h 2289924"/>
              <a:gd name="connsiteX4" fmla="*/ 254762 w 4190408"/>
              <a:gd name="connsiteY4" fmla="*/ 2264524 h 2289924"/>
              <a:gd name="connsiteX5" fmla="*/ 1715262 w 4190408"/>
              <a:gd name="connsiteY5" fmla="*/ 2289924 h 2289924"/>
              <a:gd name="connsiteX0" fmla="*/ 2824839 w 4553297"/>
              <a:gd name="connsiteY0" fmla="*/ 9 h 2289931"/>
              <a:gd name="connsiteX1" fmla="*/ 4437856 w 4553297"/>
              <a:gd name="connsiteY1" fmla="*/ 227087 h 2289931"/>
              <a:gd name="connsiteX2" fmla="*/ 4024182 w 4553297"/>
              <a:gd name="connsiteY2" fmla="*/ 554568 h 2289931"/>
              <a:gd name="connsiteX3" fmla="*/ 839261 w 4553297"/>
              <a:gd name="connsiteY3" fmla="*/ 1699513 h 2289931"/>
              <a:gd name="connsiteX4" fmla="*/ 94085 w 4553297"/>
              <a:gd name="connsiteY4" fmla="*/ 2264531 h 2289931"/>
              <a:gd name="connsiteX5" fmla="*/ 1554585 w 4553297"/>
              <a:gd name="connsiteY5" fmla="*/ 2289931 h 2289931"/>
              <a:gd name="connsiteX0" fmla="*/ 4147782 w 4456147"/>
              <a:gd name="connsiteY0" fmla="*/ 6 h 2381176"/>
              <a:gd name="connsiteX1" fmla="*/ 4437856 w 4456147"/>
              <a:gd name="connsiteY1" fmla="*/ 318332 h 2381176"/>
              <a:gd name="connsiteX2" fmla="*/ 4024182 w 4456147"/>
              <a:gd name="connsiteY2" fmla="*/ 645813 h 2381176"/>
              <a:gd name="connsiteX3" fmla="*/ 839261 w 4456147"/>
              <a:gd name="connsiteY3" fmla="*/ 1790758 h 2381176"/>
              <a:gd name="connsiteX4" fmla="*/ 94085 w 4456147"/>
              <a:gd name="connsiteY4" fmla="*/ 2355776 h 2381176"/>
              <a:gd name="connsiteX5" fmla="*/ 1554585 w 4456147"/>
              <a:gd name="connsiteY5" fmla="*/ 2381176 h 2381176"/>
              <a:gd name="connsiteX0" fmla="*/ 4147782 w 4456147"/>
              <a:gd name="connsiteY0" fmla="*/ 7 h 2362927"/>
              <a:gd name="connsiteX1" fmla="*/ 4437856 w 4456147"/>
              <a:gd name="connsiteY1" fmla="*/ 300083 h 2362927"/>
              <a:gd name="connsiteX2" fmla="*/ 4024182 w 4456147"/>
              <a:gd name="connsiteY2" fmla="*/ 627564 h 2362927"/>
              <a:gd name="connsiteX3" fmla="*/ 839261 w 4456147"/>
              <a:gd name="connsiteY3" fmla="*/ 1772509 h 2362927"/>
              <a:gd name="connsiteX4" fmla="*/ 94085 w 4456147"/>
              <a:gd name="connsiteY4" fmla="*/ 2337527 h 2362927"/>
              <a:gd name="connsiteX5" fmla="*/ 1554585 w 4456147"/>
              <a:gd name="connsiteY5" fmla="*/ 2362927 h 2362927"/>
              <a:gd name="connsiteX0" fmla="*/ 4147782 w 4456147"/>
              <a:gd name="connsiteY0" fmla="*/ 7 h 2362927"/>
              <a:gd name="connsiteX1" fmla="*/ 4437856 w 4456147"/>
              <a:gd name="connsiteY1" fmla="*/ 300083 h 2362927"/>
              <a:gd name="connsiteX2" fmla="*/ 4024182 w 4456147"/>
              <a:gd name="connsiteY2" fmla="*/ 627564 h 2362927"/>
              <a:gd name="connsiteX3" fmla="*/ 839261 w 4456147"/>
              <a:gd name="connsiteY3" fmla="*/ 1772509 h 2362927"/>
              <a:gd name="connsiteX4" fmla="*/ 94085 w 4456147"/>
              <a:gd name="connsiteY4" fmla="*/ 2337527 h 2362927"/>
              <a:gd name="connsiteX5" fmla="*/ 1554585 w 4456147"/>
              <a:gd name="connsiteY5" fmla="*/ 2362927 h 2362927"/>
              <a:gd name="connsiteX0" fmla="*/ 4147782 w 4532284"/>
              <a:gd name="connsiteY0" fmla="*/ 0 h 2362920"/>
              <a:gd name="connsiteX1" fmla="*/ 4437856 w 4532284"/>
              <a:gd name="connsiteY1" fmla="*/ 300076 h 2362920"/>
              <a:gd name="connsiteX2" fmla="*/ 4024182 w 4532284"/>
              <a:gd name="connsiteY2" fmla="*/ 627557 h 2362920"/>
              <a:gd name="connsiteX3" fmla="*/ 839261 w 4532284"/>
              <a:gd name="connsiteY3" fmla="*/ 1772502 h 2362920"/>
              <a:gd name="connsiteX4" fmla="*/ 94085 w 4532284"/>
              <a:gd name="connsiteY4" fmla="*/ 2337520 h 2362920"/>
              <a:gd name="connsiteX5" fmla="*/ 1554585 w 4532284"/>
              <a:gd name="connsiteY5" fmla="*/ 2362920 h 2362920"/>
              <a:gd name="connsiteX0" fmla="*/ 4147782 w 4832877"/>
              <a:gd name="connsiteY0" fmla="*/ 0 h 2362920"/>
              <a:gd name="connsiteX1" fmla="*/ 4830177 w 4832877"/>
              <a:gd name="connsiteY1" fmla="*/ 345699 h 2362920"/>
              <a:gd name="connsiteX2" fmla="*/ 4024182 w 4832877"/>
              <a:gd name="connsiteY2" fmla="*/ 627557 h 2362920"/>
              <a:gd name="connsiteX3" fmla="*/ 839261 w 4832877"/>
              <a:gd name="connsiteY3" fmla="*/ 1772502 h 2362920"/>
              <a:gd name="connsiteX4" fmla="*/ 94085 w 4832877"/>
              <a:gd name="connsiteY4" fmla="*/ 2337520 h 2362920"/>
              <a:gd name="connsiteX5" fmla="*/ 1554585 w 4832877"/>
              <a:gd name="connsiteY5" fmla="*/ 2362920 h 2362920"/>
              <a:gd name="connsiteX0" fmla="*/ 4147782 w 4831243"/>
              <a:gd name="connsiteY0" fmla="*/ 0 h 2362920"/>
              <a:gd name="connsiteX1" fmla="*/ 4830177 w 4831243"/>
              <a:gd name="connsiteY1" fmla="*/ 345699 h 2362920"/>
              <a:gd name="connsiteX2" fmla="*/ 4024182 w 4831243"/>
              <a:gd name="connsiteY2" fmla="*/ 627557 h 2362920"/>
              <a:gd name="connsiteX3" fmla="*/ 839261 w 4831243"/>
              <a:gd name="connsiteY3" fmla="*/ 1772502 h 2362920"/>
              <a:gd name="connsiteX4" fmla="*/ 94085 w 4831243"/>
              <a:gd name="connsiteY4" fmla="*/ 2337520 h 2362920"/>
              <a:gd name="connsiteX5" fmla="*/ 1554585 w 4831243"/>
              <a:gd name="connsiteY5" fmla="*/ 2362920 h 2362920"/>
              <a:gd name="connsiteX0" fmla="*/ 4147782 w 4921905"/>
              <a:gd name="connsiteY0" fmla="*/ 0 h 2362920"/>
              <a:gd name="connsiteX1" fmla="*/ 4830177 w 4921905"/>
              <a:gd name="connsiteY1" fmla="*/ 345699 h 2362920"/>
              <a:gd name="connsiteX2" fmla="*/ 4471246 w 4921905"/>
              <a:gd name="connsiteY2" fmla="*/ 1293667 h 2362920"/>
              <a:gd name="connsiteX3" fmla="*/ 839261 w 4921905"/>
              <a:gd name="connsiteY3" fmla="*/ 1772502 h 2362920"/>
              <a:gd name="connsiteX4" fmla="*/ 94085 w 4921905"/>
              <a:gd name="connsiteY4" fmla="*/ 2337520 h 2362920"/>
              <a:gd name="connsiteX5" fmla="*/ 1554585 w 4921905"/>
              <a:gd name="connsiteY5" fmla="*/ 2362920 h 2362920"/>
              <a:gd name="connsiteX0" fmla="*/ 4147782 w 4906682"/>
              <a:gd name="connsiteY0" fmla="*/ 0 h 2362920"/>
              <a:gd name="connsiteX1" fmla="*/ 4830177 w 4906682"/>
              <a:gd name="connsiteY1" fmla="*/ 345699 h 2362920"/>
              <a:gd name="connsiteX2" fmla="*/ 4471246 w 4906682"/>
              <a:gd name="connsiteY2" fmla="*/ 1293667 h 2362920"/>
              <a:gd name="connsiteX3" fmla="*/ 839261 w 4906682"/>
              <a:gd name="connsiteY3" fmla="*/ 1772502 h 2362920"/>
              <a:gd name="connsiteX4" fmla="*/ 94085 w 4906682"/>
              <a:gd name="connsiteY4" fmla="*/ 2337520 h 2362920"/>
              <a:gd name="connsiteX5" fmla="*/ 1554585 w 4906682"/>
              <a:gd name="connsiteY5" fmla="*/ 2362920 h 2362920"/>
              <a:gd name="connsiteX0" fmla="*/ 4092454 w 4785237"/>
              <a:gd name="connsiteY0" fmla="*/ 0 h 2362920"/>
              <a:gd name="connsiteX1" fmla="*/ 4774849 w 4785237"/>
              <a:gd name="connsiteY1" fmla="*/ 345699 h 2362920"/>
              <a:gd name="connsiteX2" fmla="*/ 4415918 w 4785237"/>
              <a:gd name="connsiteY2" fmla="*/ 1293667 h 2362920"/>
              <a:gd name="connsiteX3" fmla="*/ 3265591 w 4785237"/>
              <a:gd name="connsiteY3" fmla="*/ 1736003 h 2362920"/>
              <a:gd name="connsiteX4" fmla="*/ 38757 w 4785237"/>
              <a:gd name="connsiteY4" fmla="*/ 2337520 h 2362920"/>
              <a:gd name="connsiteX5" fmla="*/ 1499257 w 4785237"/>
              <a:gd name="connsiteY5" fmla="*/ 2362920 h 2362920"/>
              <a:gd name="connsiteX0" fmla="*/ 2593197 w 3285980"/>
              <a:gd name="connsiteY0" fmla="*/ 0 h 2362920"/>
              <a:gd name="connsiteX1" fmla="*/ 3275592 w 3285980"/>
              <a:gd name="connsiteY1" fmla="*/ 345699 h 2362920"/>
              <a:gd name="connsiteX2" fmla="*/ 2916661 w 3285980"/>
              <a:gd name="connsiteY2" fmla="*/ 1293667 h 2362920"/>
              <a:gd name="connsiteX3" fmla="*/ 1766334 w 3285980"/>
              <a:gd name="connsiteY3" fmla="*/ 1736003 h 2362920"/>
              <a:gd name="connsiteX4" fmla="*/ 0 w 3285980"/>
              <a:gd name="connsiteY4" fmla="*/ 2362920 h 2362920"/>
              <a:gd name="connsiteX0" fmla="*/ 1762936 w 2455719"/>
              <a:gd name="connsiteY0" fmla="*/ 0 h 1979679"/>
              <a:gd name="connsiteX1" fmla="*/ 2445331 w 2455719"/>
              <a:gd name="connsiteY1" fmla="*/ 345699 h 1979679"/>
              <a:gd name="connsiteX2" fmla="*/ 2086400 w 2455719"/>
              <a:gd name="connsiteY2" fmla="*/ 1293667 h 1979679"/>
              <a:gd name="connsiteX3" fmla="*/ 936073 w 2455719"/>
              <a:gd name="connsiteY3" fmla="*/ 1736003 h 1979679"/>
              <a:gd name="connsiteX4" fmla="*/ 0 w 2455719"/>
              <a:gd name="connsiteY4" fmla="*/ 1979679 h 1979679"/>
              <a:gd name="connsiteX0" fmla="*/ 1762936 w 2455719"/>
              <a:gd name="connsiteY0" fmla="*/ 0 h 1979679"/>
              <a:gd name="connsiteX1" fmla="*/ 2445331 w 2455719"/>
              <a:gd name="connsiteY1" fmla="*/ 345699 h 1979679"/>
              <a:gd name="connsiteX2" fmla="*/ 2086400 w 2455719"/>
              <a:gd name="connsiteY2" fmla="*/ 1293667 h 1979679"/>
              <a:gd name="connsiteX3" fmla="*/ 936073 w 2455719"/>
              <a:gd name="connsiteY3" fmla="*/ 1736003 h 1979679"/>
              <a:gd name="connsiteX4" fmla="*/ 0 w 2455719"/>
              <a:gd name="connsiteY4" fmla="*/ 1979679 h 1979679"/>
              <a:gd name="connsiteX0" fmla="*/ 1762936 w 2469346"/>
              <a:gd name="connsiteY0" fmla="*/ 0 h 1979679"/>
              <a:gd name="connsiteX1" fmla="*/ 2445331 w 2469346"/>
              <a:gd name="connsiteY1" fmla="*/ 345699 h 1979679"/>
              <a:gd name="connsiteX2" fmla="*/ 2086400 w 2469346"/>
              <a:gd name="connsiteY2" fmla="*/ 1293667 h 1979679"/>
              <a:gd name="connsiteX3" fmla="*/ 0 w 2469346"/>
              <a:gd name="connsiteY3" fmla="*/ 1979679 h 1979679"/>
              <a:gd name="connsiteX0" fmla="*/ 1753813 w 2469995"/>
              <a:gd name="connsiteY0" fmla="*/ 5811 h 1748245"/>
              <a:gd name="connsiteX1" fmla="*/ 2445331 w 2469995"/>
              <a:gd name="connsiteY1" fmla="*/ 114265 h 1748245"/>
              <a:gd name="connsiteX2" fmla="*/ 2086400 w 2469995"/>
              <a:gd name="connsiteY2" fmla="*/ 1062233 h 1748245"/>
              <a:gd name="connsiteX3" fmla="*/ 0 w 2469995"/>
              <a:gd name="connsiteY3" fmla="*/ 1748245 h 1748245"/>
              <a:gd name="connsiteX0" fmla="*/ 1753813 w 2469995"/>
              <a:gd name="connsiteY0" fmla="*/ 5811 h 1748245"/>
              <a:gd name="connsiteX1" fmla="*/ 2445331 w 2469995"/>
              <a:gd name="connsiteY1" fmla="*/ 114265 h 1748245"/>
              <a:gd name="connsiteX2" fmla="*/ 2086400 w 2469995"/>
              <a:gd name="connsiteY2" fmla="*/ 1062233 h 1748245"/>
              <a:gd name="connsiteX3" fmla="*/ 0 w 2469995"/>
              <a:gd name="connsiteY3" fmla="*/ 1748245 h 1748245"/>
              <a:gd name="connsiteX0" fmla="*/ 1753813 w 2297991"/>
              <a:gd name="connsiteY0" fmla="*/ 0 h 1742434"/>
              <a:gd name="connsiteX1" fmla="*/ 2189866 w 2297991"/>
              <a:gd name="connsiteY1" fmla="*/ 418697 h 1742434"/>
              <a:gd name="connsiteX2" fmla="*/ 2086400 w 2297991"/>
              <a:gd name="connsiteY2" fmla="*/ 1056422 h 1742434"/>
              <a:gd name="connsiteX3" fmla="*/ 0 w 2297991"/>
              <a:gd name="connsiteY3" fmla="*/ 1742434 h 1742434"/>
              <a:gd name="connsiteX0" fmla="*/ 1753813 w 2200867"/>
              <a:gd name="connsiteY0" fmla="*/ 0 h 1742434"/>
              <a:gd name="connsiteX1" fmla="*/ 2189866 w 2200867"/>
              <a:gd name="connsiteY1" fmla="*/ 418697 h 1742434"/>
              <a:gd name="connsiteX2" fmla="*/ 1876554 w 2200867"/>
              <a:gd name="connsiteY2" fmla="*/ 1156795 h 1742434"/>
              <a:gd name="connsiteX3" fmla="*/ 0 w 2200867"/>
              <a:gd name="connsiteY3" fmla="*/ 1742434 h 1742434"/>
              <a:gd name="connsiteX0" fmla="*/ 1753813 w 2192356"/>
              <a:gd name="connsiteY0" fmla="*/ 0 h 1742434"/>
              <a:gd name="connsiteX1" fmla="*/ 2189866 w 2192356"/>
              <a:gd name="connsiteY1" fmla="*/ 418697 h 1742434"/>
              <a:gd name="connsiteX2" fmla="*/ 1876554 w 2192356"/>
              <a:gd name="connsiteY2" fmla="*/ 1156795 h 1742434"/>
              <a:gd name="connsiteX3" fmla="*/ 0 w 2192356"/>
              <a:gd name="connsiteY3" fmla="*/ 1742434 h 1742434"/>
              <a:gd name="connsiteX0" fmla="*/ 0 w 4108365"/>
              <a:gd name="connsiteY0" fmla="*/ 255105 h 1336652"/>
              <a:gd name="connsiteX1" fmla="*/ 3871205 w 4108365"/>
              <a:gd name="connsiteY1" fmla="*/ 12915 h 1336652"/>
              <a:gd name="connsiteX2" fmla="*/ 3557893 w 4108365"/>
              <a:gd name="connsiteY2" fmla="*/ 751013 h 1336652"/>
              <a:gd name="connsiteX3" fmla="*/ 1681339 w 4108365"/>
              <a:gd name="connsiteY3" fmla="*/ 1336652 h 1336652"/>
              <a:gd name="connsiteX0" fmla="*/ 0 w 3663320"/>
              <a:gd name="connsiteY0" fmla="*/ 345732 h 1427279"/>
              <a:gd name="connsiteX1" fmla="*/ 3061291 w 3663320"/>
              <a:gd name="connsiteY1" fmla="*/ 10459 h 1427279"/>
              <a:gd name="connsiteX2" fmla="*/ 3557893 w 3663320"/>
              <a:gd name="connsiteY2" fmla="*/ 841640 h 1427279"/>
              <a:gd name="connsiteX3" fmla="*/ 1681339 w 3663320"/>
              <a:gd name="connsiteY3" fmla="*/ 1427279 h 14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3320" h="1427279">
                <a:moveTo>
                  <a:pt x="0" y="345732"/>
                </a:moveTo>
                <a:cubicBezTo>
                  <a:pt x="417138" y="362659"/>
                  <a:pt x="2468309" y="-72192"/>
                  <a:pt x="3061291" y="10459"/>
                </a:cubicBezTo>
                <a:cubicBezTo>
                  <a:pt x="3654273" y="93110"/>
                  <a:pt x="3786015" y="712265"/>
                  <a:pt x="3557893" y="841640"/>
                </a:cubicBezTo>
                <a:cubicBezTo>
                  <a:pt x="3329771" y="971015"/>
                  <a:pt x="2116006" y="1284360"/>
                  <a:pt x="1681339" y="1427279"/>
                </a:cubicBezTo>
              </a:path>
            </a:pathLst>
          </a:cu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2" tIns="45715" rIns="91432" bIns="45715" spcCol="0" rtlCol="0" anchor="ctr"/>
          <a:lstStyle/>
          <a:p>
            <a:pPr algn="ctr"/>
            <a:endParaRPr lang="en-US">
              <a:ln>
                <a:solidFill>
                  <a:srgbClr val="0000FF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0252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751543" y="3483534"/>
            <a:ext cx="6192237" cy="1764799"/>
            <a:chOff x="1751543" y="3483534"/>
            <a:chExt cx="6192237" cy="1764799"/>
          </a:xfrm>
        </p:grpSpPr>
        <p:sp>
          <p:nvSpPr>
            <p:cNvPr id="45" name="Isosceles Triangle 44"/>
            <p:cNvSpPr/>
            <p:nvPr/>
          </p:nvSpPr>
          <p:spPr bwMode="auto">
            <a:xfrm rot="15782678">
              <a:off x="4210881" y="1581791"/>
              <a:ext cx="1402483" cy="5930601"/>
            </a:xfrm>
            <a:prstGeom prst="triangle">
              <a:avLst/>
            </a:prstGeom>
            <a:pattFill prst="pct50">
              <a:fgClr>
                <a:srgbClr val="008000"/>
              </a:fgClr>
              <a:bgClr>
                <a:prstClr val="white"/>
              </a:bgClr>
            </a:patt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4" name="Isosceles Triangle 43"/>
            <p:cNvSpPr/>
            <p:nvPr/>
          </p:nvSpPr>
          <p:spPr bwMode="auto">
            <a:xfrm rot="14970249">
              <a:off x="4486447" y="748630"/>
              <a:ext cx="722430" cy="6192237"/>
            </a:xfrm>
            <a:prstGeom prst="triangle">
              <a:avLst/>
            </a:prstGeom>
            <a:pattFill prst="pct50">
              <a:fgClr>
                <a:srgbClr val="008000"/>
              </a:fgClr>
              <a:bgClr>
                <a:prstClr val="white"/>
              </a:bgClr>
            </a:patt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Solenoid Size restrictions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Spectrometer Magnet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200400"/>
            <a:ext cx="1344222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Outer barrel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342795" y="3693314"/>
            <a:ext cx="4690488" cy="1217017"/>
            <a:chOff x="1828800" y="4835958"/>
            <a:chExt cx="5149991" cy="1336242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1828800" y="4835958"/>
              <a:ext cx="5149991" cy="77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828800" y="6172200"/>
              <a:ext cx="50355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6200" y="4495800"/>
            <a:ext cx="1114291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Beam 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5105400"/>
            <a:ext cx="2667000" cy="86176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SIDIS Target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(must be outside of solenoid or very well shielded)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>
            <a:stCxn id="15" idx="0"/>
          </p:cNvCxnSpPr>
          <p:nvPr/>
        </p:nvCxnSpPr>
        <p:spPr>
          <a:xfrm>
            <a:off x="1981293" y="4910332"/>
            <a:ext cx="361501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20760000">
            <a:off x="1908947" y="4187964"/>
            <a:ext cx="598562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20580000">
            <a:off x="1864306" y="4019784"/>
            <a:ext cx="6111636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20160000">
            <a:off x="1725470" y="3630641"/>
            <a:ext cx="6300656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>
            <a:spLocks noChangeAspect="1"/>
          </p:cNvSpPr>
          <p:nvPr/>
        </p:nvSpPr>
        <p:spPr>
          <a:xfrm>
            <a:off x="1964754" y="4910333"/>
            <a:ext cx="33078" cy="33078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5" rIns="91432" bIns="45715" spcCol="0" rtlCol="0" anchor="ctr"/>
          <a:lstStyle/>
          <a:p>
            <a:pPr algn="ctr"/>
            <a:endParaRPr lang="en-US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September 2012</a:t>
            </a:r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381000" y="4953000"/>
            <a:ext cx="1143000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753766" y="2188986"/>
            <a:ext cx="499790" cy="1477317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26</a:t>
            </a:r>
            <a:r>
              <a:rPr lang="en-US" b="1" baseline="30000" dirty="0" smtClean="0">
                <a:solidFill>
                  <a:srgbClr val="008000"/>
                </a:solidFill>
              </a:rPr>
              <a:t>o</a:t>
            </a:r>
            <a:endParaRPr lang="en-US" b="1" baseline="30000" dirty="0" smtClean="0">
              <a:solidFill>
                <a:srgbClr val="008000"/>
              </a:solidFill>
            </a:endParaRPr>
          </a:p>
          <a:p>
            <a:endParaRPr lang="en-US" b="1" dirty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17</a:t>
            </a:r>
            <a:r>
              <a:rPr lang="en-US" b="1" baseline="30000" dirty="0" smtClean="0">
                <a:solidFill>
                  <a:srgbClr val="008000"/>
                </a:solidFill>
              </a:rPr>
              <a:t>o</a:t>
            </a:r>
            <a:endParaRPr lang="en-US" b="1" baseline="30000" dirty="0">
              <a:solidFill>
                <a:srgbClr val="008000"/>
              </a:solidFill>
            </a:endParaRPr>
          </a:p>
          <a:p>
            <a:endParaRPr lang="en-US" b="1" dirty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14</a:t>
            </a:r>
            <a:r>
              <a:rPr lang="en-US" b="1" baseline="30000" dirty="0" smtClean="0">
                <a:solidFill>
                  <a:srgbClr val="008000"/>
                </a:solidFill>
              </a:rPr>
              <a:t>o</a:t>
            </a:r>
            <a:endParaRPr lang="en-US" b="1" baseline="30000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572000" y="3657600"/>
            <a:ext cx="762000" cy="381000"/>
          </a:xfrm>
          <a:prstGeom prst="rect">
            <a:avLst/>
          </a:prstGeom>
          <a:pattFill prst="smCheck">
            <a:fgClr>
              <a:srgbClr val="0000FF"/>
            </a:fgClr>
            <a:bgClr>
              <a:srgbClr val="FFFF00"/>
            </a:bgClr>
          </a:patt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8382000" cy="2133599"/>
          </a:xfrm>
        </p:spPr>
        <p:txBody>
          <a:bodyPr/>
          <a:lstStyle/>
          <a:p>
            <a:pPr marL="227013" indent="-227013"/>
            <a:r>
              <a:rPr lang="en-US" dirty="0" smtClean="0"/>
              <a:t>14</a:t>
            </a:r>
            <a:r>
              <a:rPr lang="en-US" baseline="30000" dirty="0" smtClean="0"/>
              <a:t>o</a:t>
            </a:r>
            <a:r>
              <a:rPr lang="en-US" dirty="0" smtClean="0"/>
              <a:t> line cannot hit solenoid </a:t>
            </a:r>
            <a:r>
              <a:rPr lang="en-US" i="1" dirty="0" smtClean="0"/>
              <a:t>i.e. </a:t>
            </a:r>
            <a:r>
              <a:rPr lang="en-US" dirty="0" smtClean="0">
                <a:cs typeface="Arial"/>
              </a:rPr>
              <a:t>radius/length &gt; tan(14</a:t>
            </a:r>
            <a:r>
              <a:rPr lang="en-US" baseline="30000" dirty="0" smtClean="0">
                <a:cs typeface="Arial"/>
              </a:rPr>
              <a:t>o</a:t>
            </a:r>
            <a:r>
              <a:rPr lang="en-US" dirty="0" smtClean="0">
                <a:cs typeface="Arial"/>
              </a:rPr>
              <a:t>)</a:t>
            </a:r>
          </a:p>
          <a:p>
            <a:pPr marL="227013" indent="-227013"/>
            <a:r>
              <a:rPr lang="en-US" dirty="0" smtClean="0"/>
              <a:t>Barrel Calorimeter should be able to intercept 17-</a:t>
            </a:r>
            <a:r>
              <a:rPr lang="en-US" dirty="0" smtClean="0"/>
              <a:t>26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 smtClean="0"/>
              <a:t>without hitting 14</a:t>
            </a:r>
            <a:r>
              <a:rPr lang="en-US" baseline="30000" dirty="0" smtClean="0"/>
              <a:t>o</a:t>
            </a:r>
            <a:r>
              <a:rPr lang="en-US" dirty="0" smtClean="0"/>
              <a:t> line</a:t>
            </a:r>
          </a:p>
          <a:p>
            <a:pPr marL="227013" indent="-227013"/>
            <a:r>
              <a:rPr lang="en-US" dirty="0" smtClean="0"/>
              <a:t>Calorimeter thickness (as seen by track) for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/e differentiation is about 40 cm</a:t>
            </a:r>
          </a:p>
          <a:p>
            <a:pPr marL="227013" indent="-227013"/>
            <a:endParaRPr lang="en-US" dirty="0" smtClean="0"/>
          </a:p>
          <a:p>
            <a:pPr>
              <a:buFont typeface="Lucida Grande"/>
              <a:buChar char="⇒"/>
            </a:pPr>
            <a:r>
              <a:rPr lang="en-US" b="1" dirty="0" smtClean="0">
                <a:solidFill>
                  <a:srgbClr val="800000"/>
                </a:solidFill>
              </a:rPr>
              <a:t>Minimum barrel radius of approximately 90 cm</a:t>
            </a:r>
          </a:p>
          <a:p>
            <a:pPr>
              <a:buFont typeface="Lucida Grande"/>
              <a:buChar char="⇒"/>
            </a:pPr>
            <a:r>
              <a:rPr lang="en-US" b="1" dirty="0" smtClean="0">
                <a:solidFill>
                  <a:srgbClr val="800000"/>
                </a:solidFill>
              </a:rPr>
              <a:t>Minimum barrel length of approximately 360 cm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399048" y="1543545"/>
            <a:ext cx="3021276" cy="2401241"/>
          </a:xfrm>
          <a:custGeom>
            <a:avLst/>
            <a:gdLst>
              <a:gd name="connsiteX0" fmla="*/ 304095 w 2717382"/>
              <a:gd name="connsiteY0" fmla="*/ 0 h 586847"/>
              <a:gd name="connsiteX1" fmla="*/ 97720 w 2717382"/>
              <a:gd name="connsiteY1" fmla="*/ 101600 h 586847"/>
              <a:gd name="connsiteX2" fmla="*/ 81845 w 2717382"/>
              <a:gd name="connsiteY2" fmla="*/ 396875 h 586847"/>
              <a:gd name="connsiteX3" fmla="*/ 1145470 w 2717382"/>
              <a:gd name="connsiteY3" fmla="*/ 549275 h 586847"/>
              <a:gd name="connsiteX4" fmla="*/ 2599620 w 2717382"/>
              <a:gd name="connsiteY4" fmla="*/ 561975 h 586847"/>
              <a:gd name="connsiteX5" fmla="*/ 2628195 w 2717382"/>
              <a:gd name="connsiteY5" fmla="*/ 254000 h 586847"/>
              <a:gd name="connsiteX0" fmla="*/ 304095 w 2599620"/>
              <a:gd name="connsiteY0" fmla="*/ 0 h 586847"/>
              <a:gd name="connsiteX1" fmla="*/ 97720 w 2599620"/>
              <a:gd name="connsiteY1" fmla="*/ 101600 h 586847"/>
              <a:gd name="connsiteX2" fmla="*/ 81845 w 2599620"/>
              <a:gd name="connsiteY2" fmla="*/ 396875 h 586847"/>
              <a:gd name="connsiteX3" fmla="*/ 1145470 w 2599620"/>
              <a:gd name="connsiteY3" fmla="*/ 549275 h 586847"/>
              <a:gd name="connsiteX4" fmla="*/ 2599620 w 2599620"/>
              <a:gd name="connsiteY4" fmla="*/ 561975 h 586847"/>
              <a:gd name="connsiteX0" fmla="*/ 304095 w 2605970"/>
              <a:gd name="connsiteY0" fmla="*/ 0 h 596572"/>
              <a:gd name="connsiteX1" fmla="*/ 97720 w 2605970"/>
              <a:gd name="connsiteY1" fmla="*/ 101600 h 596572"/>
              <a:gd name="connsiteX2" fmla="*/ 81845 w 2605970"/>
              <a:gd name="connsiteY2" fmla="*/ 396875 h 596572"/>
              <a:gd name="connsiteX3" fmla="*/ 1145470 w 2605970"/>
              <a:gd name="connsiteY3" fmla="*/ 549275 h 596572"/>
              <a:gd name="connsiteX4" fmla="*/ 2605970 w 2605970"/>
              <a:gd name="connsiteY4" fmla="*/ 574675 h 596572"/>
              <a:gd name="connsiteX0" fmla="*/ 304095 w 2605970"/>
              <a:gd name="connsiteY0" fmla="*/ 0 h 574675"/>
              <a:gd name="connsiteX1" fmla="*/ 97720 w 2605970"/>
              <a:gd name="connsiteY1" fmla="*/ 101600 h 574675"/>
              <a:gd name="connsiteX2" fmla="*/ 81845 w 2605970"/>
              <a:gd name="connsiteY2" fmla="*/ 396875 h 574675"/>
              <a:gd name="connsiteX3" fmla="*/ 1145470 w 2605970"/>
              <a:gd name="connsiteY3" fmla="*/ 549275 h 574675"/>
              <a:gd name="connsiteX4" fmla="*/ 2605970 w 2605970"/>
              <a:gd name="connsiteY4" fmla="*/ 574675 h 574675"/>
              <a:gd name="connsiteX0" fmla="*/ 312400 w 2614275"/>
              <a:gd name="connsiteY0" fmla="*/ 0 h 574675"/>
              <a:gd name="connsiteX1" fmla="*/ 83800 w 2614275"/>
              <a:gd name="connsiteY1" fmla="*/ 88900 h 574675"/>
              <a:gd name="connsiteX2" fmla="*/ 90150 w 2614275"/>
              <a:gd name="connsiteY2" fmla="*/ 396875 h 574675"/>
              <a:gd name="connsiteX3" fmla="*/ 1153775 w 2614275"/>
              <a:gd name="connsiteY3" fmla="*/ 549275 h 574675"/>
              <a:gd name="connsiteX4" fmla="*/ 2614275 w 2614275"/>
              <a:gd name="connsiteY4" fmla="*/ 574675 h 574675"/>
              <a:gd name="connsiteX0" fmla="*/ 413931 w 2715806"/>
              <a:gd name="connsiteY0" fmla="*/ 0 h 574675"/>
              <a:gd name="connsiteX1" fmla="*/ 185331 w 2715806"/>
              <a:gd name="connsiteY1" fmla="*/ 88900 h 574675"/>
              <a:gd name="connsiteX2" fmla="*/ 64681 w 2715806"/>
              <a:gd name="connsiteY2" fmla="*/ 387350 h 574675"/>
              <a:gd name="connsiteX3" fmla="*/ 1255306 w 2715806"/>
              <a:gd name="connsiteY3" fmla="*/ 549275 h 574675"/>
              <a:gd name="connsiteX4" fmla="*/ 2715806 w 2715806"/>
              <a:gd name="connsiteY4" fmla="*/ 574675 h 574675"/>
              <a:gd name="connsiteX0" fmla="*/ 519972 w 2821847"/>
              <a:gd name="connsiteY0" fmla="*/ 601228 h 1175903"/>
              <a:gd name="connsiteX1" fmla="*/ 43722 w 2821847"/>
              <a:gd name="connsiteY1" fmla="*/ 4328 h 1175903"/>
              <a:gd name="connsiteX2" fmla="*/ 170722 w 2821847"/>
              <a:gd name="connsiteY2" fmla="*/ 988578 h 1175903"/>
              <a:gd name="connsiteX3" fmla="*/ 1361347 w 2821847"/>
              <a:gd name="connsiteY3" fmla="*/ 1150503 h 1175903"/>
              <a:gd name="connsiteX4" fmla="*/ 2821847 w 2821847"/>
              <a:gd name="connsiteY4" fmla="*/ 1175903 h 1175903"/>
              <a:gd name="connsiteX0" fmla="*/ 516572 w 2821622"/>
              <a:gd name="connsiteY0" fmla="*/ 229428 h 1200978"/>
              <a:gd name="connsiteX1" fmla="*/ 43497 w 2821622"/>
              <a:gd name="connsiteY1" fmla="*/ 29403 h 1200978"/>
              <a:gd name="connsiteX2" fmla="*/ 170497 w 2821622"/>
              <a:gd name="connsiteY2" fmla="*/ 1013653 h 1200978"/>
              <a:gd name="connsiteX3" fmla="*/ 1361122 w 2821622"/>
              <a:gd name="connsiteY3" fmla="*/ 1175578 h 1200978"/>
              <a:gd name="connsiteX4" fmla="*/ 2821622 w 2821622"/>
              <a:gd name="connsiteY4" fmla="*/ 1200978 h 1200978"/>
              <a:gd name="connsiteX0" fmla="*/ 506368 w 2820943"/>
              <a:gd name="connsiteY0" fmla="*/ 5332 h 1291207"/>
              <a:gd name="connsiteX1" fmla="*/ 42818 w 2820943"/>
              <a:gd name="connsiteY1" fmla="*/ 119632 h 1291207"/>
              <a:gd name="connsiteX2" fmla="*/ 169818 w 2820943"/>
              <a:gd name="connsiteY2" fmla="*/ 1103882 h 1291207"/>
              <a:gd name="connsiteX3" fmla="*/ 1360443 w 2820943"/>
              <a:gd name="connsiteY3" fmla="*/ 1265807 h 1291207"/>
              <a:gd name="connsiteX4" fmla="*/ 2820943 w 2820943"/>
              <a:gd name="connsiteY4" fmla="*/ 1291207 h 1291207"/>
              <a:gd name="connsiteX0" fmla="*/ 506368 w 2820943"/>
              <a:gd name="connsiteY0" fmla="*/ 13218 h 1299093"/>
              <a:gd name="connsiteX1" fmla="*/ 42818 w 2820943"/>
              <a:gd name="connsiteY1" fmla="*/ 127518 h 1299093"/>
              <a:gd name="connsiteX2" fmla="*/ 169818 w 2820943"/>
              <a:gd name="connsiteY2" fmla="*/ 1111768 h 1299093"/>
              <a:gd name="connsiteX3" fmla="*/ 1360443 w 2820943"/>
              <a:gd name="connsiteY3" fmla="*/ 1273693 h 1299093"/>
              <a:gd name="connsiteX4" fmla="*/ 2820943 w 2820943"/>
              <a:gd name="connsiteY4" fmla="*/ 1299093 h 1299093"/>
              <a:gd name="connsiteX0" fmla="*/ 605973 w 2920548"/>
              <a:gd name="connsiteY0" fmla="*/ 13385 h 1299260"/>
              <a:gd name="connsiteX1" fmla="*/ 142423 w 2920548"/>
              <a:gd name="connsiteY1" fmla="*/ 127685 h 1299260"/>
              <a:gd name="connsiteX2" fmla="*/ 107498 w 2920548"/>
              <a:gd name="connsiteY2" fmla="*/ 1115110 h 1299260"/>
              <a:gd name="connsiteX3" fmla="*/ 1460048 w 2920548"/>
              <a:gd name="connsiteY3" fmla="*/ 1273860 h 1299260"/>
              <a:gd name="connsiteX4" fmla="*/ 2920548 w 2920548"/>
              <a:gd name="connsiteY4" fmla="*/ 1299260 h 1299260"/>
              <a:gd name="connsiteX0" fmla="*/ 698735 w 3013310"/>
              <a:gd name="connsiteY0" fmla="*/ 499446 h 1785321"/>
              <a:gd name="connsiteX1" fmla="*/ 57385 w 3013310"/>
              <a:gd name="connsiteY1" fmla="*/ 32721 h 1785321"/>
              <a:gd name="connsiteX2" fmla="*/ 200260 w 3013310"/>
              <a:gd name="connsiteY2" fmla="*/ 1601171 h 1785321"/>
              <a:gd name="connsiteX3" fmla="*/ 1552810 w 3013310"/>
              <a:gd name="connsiteY3" fmla="*/ 1759921 h 1785321"/>
              <a:gd name="connsiteX4" fmla="*/ 3013310 w 3013310"/>
              <a:gd name="connsiteY4" fmla="*/ 1785321 h 1785321"/>
              <a:gd name="connsiteX0" fmla="*/ 678321 w 3011946"/>
              <a:gd name="connsiteY0" fmla="*/ 37410 h 1929710"/>
              <a:gd name="connsiteX1" fmla="*/ 56021 w 3011946"/>
              <a:gd name="connsiteY1" fmla="*/ 177110 h 1929710"/>
              <a:gd name="connsiteX2" fmla="*/ 198896 w 3011946"/>
              <a:gd name="connsiteY2" fmla="*/ 1745560 h 1929710"/>
              <a:gd name="connsiteX3" fmla="*/ 1551446 w 3011946"/>
              <a:gd name="connsiteY3" fmla="*/ 1904310 h 1929710"/>
              <a:gd name="connsiteX4" fmla="*/ 3011946 w 3011946"/>
              <a:gd name="connsiteY4" fmla="*/ 1929710 h 1929710"/>
              <a:gd name="connsiteX0" fmla="*/ 678321 w 3011946"/>
              <a:gd name="connsiteY0" fmla="*/ 15 h 2162190"/>
              <a:gd name="connsiteX1" fmla="*/ 56021 w 3011946"/>
              <a:gd name="connsiteY1" fmla="*/ 409590 h 2162190"/>
              <a:gd name="connsiteX2" fmla="*/ 198896 w 3011946"/>
              <a:gd name="connsiteY2" fmla="*/ 1978040 h 2162190"/>
              <a:gd name="connsiteX3" fmla="*/ 1551446 w 3011946"/>
              <a:gd name="connsiteY3" fmla="*/ 2136790 h 2162190"/>
              <a:gd name="connsiteX4" fmla="*/ 3011946 w 3011946"/>
              <a:gd name="connsiteY4" fmla="*/ 2162190 h 2162190"/>
              <a:gd name="connsiteX0" fmla="*/ 480571 w 2814196"/>
              <a:gd name="connsiteY0" fmla="*/ 8 h 2162183"/>
              <a:gd name="connsiteX1" fmla="*/ 1108224 w 2814196"/>
              <a:gd name="connsiteY1" fmla="*/ 491705 h 2162183"/>
              <a:gd name="connsiteX2" fmla="*/ 1146 w 2814196"/>
              <a:gd name="connsiteY2" fmla="*/ 1978033 h 2162183"/>
              <a:gd name="connsiteX3" fmla="*/ 1353696 w 2814196"/>
              <a:gd name="connsiteY3" fmla="*/ 2136783 h 2162183"/>
              <a:gd name="connsiteX4" fmla="*/ 2814196 w 2814196"/>
              <a:gd name="connsiteY4" fmla="*/ 2162183 h 2162183"/>
              <a:gd name="connsiteX0" fmla="*/ 495094 w 2828719"/>
              <a:gd name="connsiteY0" fmla="*/ 8 h 2162183"/>
              <a:gd name="connsiteX1" fmla="*/ 1122747 w 2828719"/>
              <a:gd name="connsiteY1" fmla="*/ 491705 h 2162183"/>
              <a:gd name="connsiteX2" fmla="*/ 15669 w 2828719"/>
              <a:gd name="connsiteY2" fmla="*/ 1978033 h 2162183"/>
              <a:gd name="connsiteX3" fmla="*/ 2113395 w 2828719"/>
              <a:gd name="connsiteY3" fmla="*/ 1571765 h 2162183"/>
              <a:gd name="connsiteX4" fmla="*/ 1368219 w 2828719"/>
              <a:gd name="connsiteY4" fmla="*/ 2136783 h 2162183"/>
              <a:gd name="connsiteX5" fmla="*/ 2828719 w 2828719"/>
              <a:gd name="connsiteY5" fmla="*/ 2162183 h 2162183"/>
              <a:gd name="connsiteX0" fmla="*/ 53185 w 4861956"/>
              <a:gd name="connsiteY0" fmla="*/ 4 h 2162179"/>
              <a:gd name="connsiteX1" fmla="*/ 680838 w 4861956"/>
              <a:gd name="connsiteY1" fmla="*/ 491701 h 2162179"/>
              <a:gd name="connsiteX2" fmla="*/ 4856407 w 4861956"/>
              <a:gd name="connsiteY2" fmla="*/ 426816 h 2162179"/>
              <a:gd name="connsiteX3" fmla="*/ 1671486 w 4861956"/>
              <a:gd name="connsiteY3" fmla="*/ 1571761 h 2162179"/>
              <a:gd name="connsiteX4" fmla="*/ 926310 w 4861956"/>
              <a:gd name="connsiteY4" fmla="*/ 2136779 h 2162179"/>
              <a:gd name="connsiteX5" fmla="*/ 2386810 w 4861956"/>
              <a:gd name="connsiteY5" fmla="*/ 2162179 h 2162179"/>
              <a:gd name="connsiteX0" fmla="*/ 2985516 w 4190408"/>
              <a:gd name="connsiteY0" fmla="*/ 2 h 2289924"/>
              <a:gd name="connsiteX1" fmla="*/ 9290 w 4190408"/>
              <a:gd name="connsiteY1" fmla="*/ 619446 h 2289924"/>
              <a:gd name="connsiteX2" fmla="*/ 4184859 w 4190408"/>
              <a:gd name="connsiteY2" fmla="*/ 554561 h 2289924"/>
              <a:gd name="connsiteX3" fmla="*/ 999938 w 4190408"/>
              <a:gd name="connsiteY3" fmla="*/ 1699506 h 2289924"/>
              <a:gd name="connsiteX4" fmla="*/ 254762 w 4190408"/>
              <a:gd name="connsiteY4" fmla="*/ 2264524 h 2289924"/>
              <a:gd name="connsiteX5" fmla="*/ 1715262 w 4190408"/>
              <a:gd name="connsiteY5" fmla="*/ 2289924 h 2289924"/>
              <a:gd name="connsiteX0" fmla="*/ 2824839 w 4553297"/>
              <a:gd name="connsiteY0" fmla="*/ 9 h 2289931"/>
              <a:gd name="connsiteX1" fmla="*/ 4437856 w 4553297"/>
              <a:gd name="connsiteY1" fmla="*/ 227087 h 2289931"/>
              <a:gd name="connsiteX2" fmla="*/ 4024182 w 4553297"/>
              <a:gd name="connsiteY2" fmla="*/ 554568 h 2289931"/>
              <a:gd name="connsiteX3" fmla="*/ 839261 w 4553297"/>
              <a:gd name="connsiteY3" fmla="*/ 1699513 h 2289931"/>
              <a:gd name="connsiteX4" fmla="*/ 94085 w 4553297"/>
              <a:gd name="connsiteY4" fmla="*/ 2264531 h 2289931"/>
              <a:gd name="connsiteX5" fmla="*/ 1554585 w 4553297"/>
              <a:gd name="connsiteY5" fmla="*/ 2289931 h 2289931"/>
              <a:gd name="connsiteX0" fmla="*/ 4147782 w 4456147"/>
              <a:gd name="connsiteY0" fmla="*/ 6 h 2381176"/>
              <a:gd name="connsiteX1" fmla="*/ 4437856 w 4456147"/>
              <a:gd name="connsiteY1" fmla="*/ 318332 h 2381176"/>
              <a:gd name="connsiteX2" fmla="*/ 4024182 w 4456147"/>
              <a:gd name="connsiteY2" fmla="*/ 645813 h 2381176"/>
              <a:gd name="connsiteX3" fmla="*/ 839261 w 4456147"/>
              <a:gd name="connsiteY3" fmla="*/ 1790758 h 2381176"/>
              <a:gd name="connsiteX4" fmla="*/ 94085 w 4456147"/>
              <a:gd name="connsiteY4" fmla="*/ 2355776 h 2381176"/>
              <a:gd name="connsiteX5" fmla="*/ 1554585 w 4456147"/>
              <a:gd name="connsiteY5" fmla="*/ 2381176 h 2381176"/>
              <a:gd name="connsiteX0" fmla="*/ 4147782 w 4456147"/>
              <a:gd name="connsiteY0" fmla="*/ 7 h 2362927"/>
              <a:gd name="connsiteX1" fmla="*/ 4437856 w 4456147"/>
              <a:gd name="connsiteY1" fmla="*/ 300083 h 2362927"/>
              <a:gd name="connsiteX2" fmla="*/ 4024182 w 4456147"/>
              <a:gd name="connsiteY2" fmla="*/ 627564 h 2362927"/>
              <a:gd name="connsiteX3" fmla="*/ 839261 w 4456147"/>
              <a:gd name="connsiteY3" fmla="*/ 1772509 h 2362927"/>
              <a:gd name="connsiteX4" fmla="*/ 94085 w 4456147"/>
              <a:gd name="connsiteY4" fmla="*/ 2337527 h 2362927"/>
              <a:gd name="connsiteX5" fmla="*/ 1554585 w 4456147"/>
              <a:gd name="connsiteY5" fmla="*/ 2362927 h 2362927"/>
              <a:gd name="connsiteX0" fmla="*/ 4147782 w 4456147"/>
              <a:gd name="connsiteY0" fmla="*/ 7 h 2362927"/>
              <a:gd name="connsiteX1" fmla="*/ 4437856 w 4456147"/>
              <a:gd name="connsiteY1" fmla="*/ 300083 h 2362927"/>
              <a:gd name="connsiteX2" fmla="*/ 4024182 w 4456147"/>
              <a:gd name="connsiteY2" fmla="*/ 627564 h 2362927"/>
              <a:gd name="connsiteX3" fmla="*/ 839261 w 4456147"/>
              <a:gd name="connsiteY3" fmla="*/ 1772509 h 2362927"/>
              <a:gd name="connsiteX4" fmla="*/ 94085 w 4456147"/>
              <a:gd name="connsiteY4" fmla="*/ 2337527 h 2362927"/>
              <a:gd name="connsiteX5" fmla="*/ 1554585 w 4456147"/>
              <a:gd name="connsiteY5" fmla="*/ 2362927 h 2362927"/>
              <a:gd name="connsiteX0" fmla="*/ 4147782 w 4532284"/>
              <a:gd name="connsiteY0" fmla="*/ 0 h 2362920"/>
              <a:gd name="connsiteX1" fmla="*/ 4437856 w 4532284"/>
              <a:gd name="connsiteY1" fmla="*/ 300076 h 2362920"/>
              <a:gd name="connsiteX2" fmla="*/ 4024182 w 4532284"/>
              <a:gd name="connsiteY2" fmla="*/ 627557 h 2362920"/>
              <a:gd name="connsiteX3" fmla="*/ 839261 w 4532284"/>
              <a:gd name="connsiteY3" fmla="*/ 1772502 h 2362920"/>
              <a:gd name="connsiteX4" fmla="*/ 94085 w 4532284"/>
              <a:gd name="connsiteY4" fmla="*/ 2337520 h 2362920"/>
              <a:gd name="connsiteX5" fmla="*/ 1554585 w 4532284"/>
              <a:gd name="connsiteY5" fmla="*/ 2362920 h 2362920"/>
              <a:gd name="connsiteX0" fmla="*/ 4147782 w 4832877"/>
              <a:gd name="connsiteY0" fmla="*/ 0 h 2362920"/>
              <a:gd name="connsiteX1" fmla="*/ 4830177 w 4832877"/>
              <a:gd name="connsiteY1" fmla="*/ 345699 h 2362920"/>
              <a:gd name="connsiteX2" fmla="*/ 4024182 w 4832877"/>
              <a:gd name="connsiteY2" fmla="*/ 627557 h 2362920"/>
              <a:gd name="connsiteX3" fmla="*/ 839261 w 4832877"/>
              <a:gd name="connsiteY3" fmla="*/ 1772502 h 2362920"/>
              <a:gd name="connsiteX4" fmla="*/ 94085 w 4832877"/>
              <a:gd name="connsiteY4" fmla="*/ 2337520 h 2362920"/>
              <a:gd name="connsiteX5" fmla="*/ 1554585 w 4832877"/>
              <a:gd name="connsiteY5" fmla="*/ 2362920 h 2362920"/>
              <a:gd name="connsiteX0" fmla="*/ 4147782 w 4831243"/>
              <a:gd name="connsiteY0" fmla="*/ 0 h 2362920"/>
              <a:gd name="connsiteX1" fmla="*/ 4830177 w 4831243"/>
              <a:gd name="connsiteY1" fmla="*/ 345699 h 2362920"/>
              <a:gd name="connsiteX2" fmla="*/ 4024182 w 4831243"/>
              <a:gd name="connsiteY2" fmla="*/ 627557 h 2362920"/>
              <a:gd name="connsiteX3" fmla="*/ 839261 w 4831243"/>
              <a:gd name="connsiteY3" fmla="*/ 1772502 h 2362920"/>
              <a:gd name="connsiteX4" fmla="*/ 94085 w 4831243"/>
              <a:gd name="connsiteY4" fmla="*/ 2337520 h 2362920"/>
              <a:gd name="connsiteX5" fmla="*/ 1554585 w 4831243"/>
              <a:gd name="connsiteY5" fmla="*/ 2362920 h 2362920"/>
              <a:gd name="connsiteX0" fmla="*/ 4147782 w 4921905"/>
              <a:gd name="connsiteY0" fmla="*/ 0 h 2362920"/>
              <a:gd name="connsiteX1" fmla="*/ 4830177 w 4921905"/>
              <a:gd name="connsiteY1" fmla="*/ 345699 h 2362920"/>
              <a:gd name="connsiteX2" fmla="*/ 4471246 w 4921905"/>
              <a:gd name="connsiteY2" fmla="*/ 1293667 h 2362920"/>
              <a:gd name="connsiteX3" fmla="*/ 839261 w 4921905"/>
              <a:gd name="connsiteY3" fmla="*/ 1772502 h 2362920"/>
              <a:gd name="connsiteX4" fmla="*/ 94085 w 4921905"/>
              <a:gd name="connsiteY4" fmla="*/ 2337520 h 2362920"/>
              <a:gd name="connsiteX5" fmla="*/ 1554585 w 4921905"/>
              <a:gd name="connsiteY5" fmla="*/ 2362920 h 2362920"/>
              <a:gd name="connsiteX0" fmla="*/ 4147782 w 4906682"/>
              <a:gd name="connsiteY0" fmla="*/ 0 h 2362920"/>
              <a:gd name="connsiteX1" fmla="*/ 4830177 w 4906682"/>
              <a:gd name="connsiteY1" fmla="*/ 345699 h 2362920"/>
              <a:gd name="connsiteX2" fmla="*/ 4471246 w 4906682"/>
              <a:gd name="connsiteY2" fmla="*/ 1293667 h 2362920"/>
              <a:gd name="connsiteX3" fmla="*/ 839261 w 4906682"/>
              <a:gd name="connsiteY3" fmla="*/ 1772502 h 2362920"/>
              <a:gd name="connsiteX4" fmla="*/ 94085 w 4906682"/>
              <a:gd name="connsiteY4" fmla="*/ 2337520 h 2362920"/>
              <a:gd name="connsiteX5" fmla="*/ 1554585 w 4906682"/>
              <a:gd name="connsiteY5" fmla="*/ 2362920 h 2362920"/>
              <a:gd name="connsiteX0" fmla="*/ 4092454 w 4785237"/>
              <a:gd name="connsiteY0" fmla="*/ 0 h 2362920"/>
              <a:gd name="connsiteX1" fmla="*/ 4774849 w 4785237"/>
              <a:gd name="connsiteY1" fmla="*/ 345699 h 2362920"/>
              <a:gd name="connsiteX2" fmla="*/ 4415918 w 4785237"/>
              <a:gd name="connsiteY2" fmla="*/ 1293667 h 2362920"/>
              <a:gd name="connsiteX3" fmla="*/ 3265591 w 4785237"/>
              <a:gd name="connsiteY3" fmla="*/ 1736003 h 2362920"/>
              <a:gd name="connsiteX4" fmla="*/ 38757 w 4785237"/>
              <a:gd name="connsiteY4" fmla="*/ 2337520 h 2362920"/>
              <a:gd name="connsiteX5" fmla="*/ 1499257 w 4785237"/>
              <a:gd name="connsiteY5" fmla="*/ 2362920 h 2362920"/>
              <a:gd name="connsiteX0" fmla="*/ 2593197 w 3285980"/>
              <a:gd name="connsiteY0" fmla="*/ 0 h 2362920"/>
              <a:gd name="connsiteX1" fmla="*/ 3275592 w 3285980"/>
              <a:gd name="connsiteY1" fmla="*/ 345699 h 2362920"/>
              <a:gd name="connsiteX2" fmla="*/ 2916661 w 3285980"/>
              <a:gd name="connsiteY2" fmla="*/ 1293667 h 2362920"/>
              <a:gd name="connsiteX3" fmla="*/ 1766334 w 3285980"/>
              <a:gd name="connsiteY3" fmla="*/ 1736003 h 2362920"/>
              <a:gd name="connsiteX4" fmla="*/ 0 w 3285980"/>
              <a:gd name="connsiteY4" fmla="*/ 2362920 h 2362920"/>
              <a:gd name="connsiteX0" fmla="*/ 1762936 w 2455719"/>
              <a:gd name="connsiteY0" fmla="*/ 0 h 1979679"/>
              <a:gd name="connsiteX1" fmla="*/ 2445331 w 2455719"/>
              <a:gd name="connsiteY1" fmla="*/ 345699 h 1979679"/>
              <a:gd name="connsiteX2" fmla="*/ 2086400 w 2455719"/>
              <a:gd name="connsiteY2" fmla="*/ 1293667 h 1979679"/>
              <a:gd name="connsiteX3" fmla="*/ 936073 w 2455719"/>
              <a:gd name="connsiteY3" fmla="*/ 1736003 h 1979679"/>
              <a:gd name="connsiteX4" fmla="*/ 0 w 2455719"/>
              <a:gd name="connsiteY4" fmla="*/ 1979679 h 1979679"/>
              <a:gd name="connsiteX0" fmla="*/ 1762936 w 2455719"/>
              <a:gd name="connsiteY0" fmla="*/ 0 h 1979679"/>
              <a:gd name="connsiteX1" fmla="*/ 2445331 w 2455719"/>
              <a:gd name="connsiteY1" fmla="*/ 345699 h 1979679"/>
              <a:gd name="connsiteX2" fmla="*/ 2086400 w 2455719"/>
              <a:gd name="connsiteY2" fmla="*/ 1293667 h 1979679"/>
              <a:gd name="connsiteX3" fmla="*/ 936073 w 2455719"/>
              <a:gd name="connsiteY3" fmla="*/ 1736003 h 1979679"/>
              <a:gd name="connsiteX4" fmla="*/ 0 w 2455719"/>
              <a:gd name="connsiteY4" fmla="*/ 1979679 h 1979679"/>
              <a:gd name="connsiteX0" fmla="*/ 1762936 w 2469346"/>
              <a:gd name="connsiteY0" fmla="*/ 0 h 1979679"/>
              <a:gd name="connsiteX1" fmla="*/ 2445331 w 2469346"/>
              <a:gd name="connsiteY1" fmla="*/ 345699 h 1979679"/>
              <a:gd name="connsiteX2" fmla="*/ 2086400 w 2469346"/>
              <a:gd name="connsiteY2" fmla="*/ 1293667 h 1979679"/>
              <a:gd name="connsiteX3" fmla="*/ 0 w 2469346"/>
              <a:gd name="connsiteY3" fmla="*/ 1979679 h 1979679"/>
              <a:gd name="connsiteX0" fmla="*/ 1753813 w 2469995"/>
              <a:gd name="connsiteY0" fmla="*/ 5811 h 1748245"/>
              <a:gd name="connsiteX1" fmla="*/ 2445331 w 2469995"/>
              <a:gd name="connsiteY1" fmla="*/ 114265 h 1748245"/>
              <a:gd name="connsiteX2" fmla="*/ 2086400 w 2469995"/>
              <a:gd name="connsiteY2" fmla="*/ 1062233 h 1748245"/>
              <a:gd name="connsiteX3" fmla="*/ 0 w 2469995"/>
              <a:gd name="connsiteY3" fmla="*/ 1748245 h 1748245"/>
              <a:gd name="connsiteX0" fmla="*/ 1753813 w 2469995"/>
              <a:gd name="connsiteY0" fmla="*/ 5811 h 1748245"/>
              <a:gd name="connsiteX1" fmla="*/ 2445331 w 2469995"/>
              <a:gd name="connsiteY1" fmla="*/ 114265 h 1748245"/>
              <a:gd name="connsiteX2" fmla="*/ 2086400 w 2469995"/>
              <a:gd name="connsiteY2" fmla="*/ 1062233 h 1748245"/>
              <a:gd name="connsiteX3" fmla="*/ 0 w 2469995"/>
              <a:gd name="connsiteY3" fmla="*/ 1748245 h 1748245"/>
              <a:gd name="connsiteX0" fmla="*/ 1753813 w 2297991"/>
              <a:gd name="connsiteY0" fmla="*/ 0 h 1742434"/>
              <a:gd name="connsiteX1" fmla="*/ 2189866 w 2297991"/>
              <a:gd name="connsiteY1" fmla="*/ 418697 h 1742434"/>
              <a:gd name="connsiteX2" fmla="*/ 2086400 w 2297991"/>
              <a:gd name="connsiteY2" fmla="*/ 1056422 h 1742434"/>
              <a:gd name="connsiteX3" fmla="*/ 0 w 2297991"/>
              <a:gd name="connsiteY3" fmla="*/ 1742434 h 1742434"/>
              <a:gd name="connsiteX0" fmla="*/ 1753813 w 2200867"/>
              <a:gd name="connsiteY0" fmla="*/ 0 h 1742434"/>
              <a:gd name="connsiteX1" fmla="*/ 2189866 w 2200867"/>
              <a:gd name="connsiteY1" fmla="*/ 418697 h 1742434"/>
              <a:gd name="connsiteX2" fmla="*/ 1876554 w 2200867"/>
              <a:gd name="connsiteY2" fmla="*/ 1156795 h 1742434"/>
              <a:gd name="connsiteX3" fmla="*/ 0 w 2200867"/>
              <a:gd name="connsiteY3" fmla="*/ 1742434 h 1742434"/>
              <a:gd name="connsiteX0" fmla="*/ 1753813 w 2192356"/>
              <a:gd name="connsiteY0" fmla="*/ 0 h 1742434"/>
              <a:gd name="connsiteX1" fmla="*/ 2189866 w 2192356"/>
              <a:gd name="connsiteY1" fmla="*/ 418697 h 1742434"/>
              <a:gd name="connsiteX2" fmla="*/ 1876554 w 2192356"/>
              <a:gd name="connsiteY2" fmla="*/ 1156795 h 1742434"/>
              <a:gd name="connsiteX3" fmla="*/ 0 w 2192356"/>
              <a:gd name="connsiteY3" fmla="*/ 1742434 h 174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356" h="1742434">
                <a:moveTo>
                  <a:pt x="1753813" y="0"/>
                </a:moveTo>
                <a:cubicBezTo>
                  <a:pt x="2170951" y="16927"/>
                  <a:pt x="2169409" y="225898"/>
                  <a:pt x="2189866" y="418697"/>
                </a:cubicBezTo>
                <a:cubicBezTo>
                  <a:pt x="2210323" y="611496"/>
                  <a:pt x="2104676" y="1027420"/>
                  <a:pt x="1876554" y="1156795"/>
                </a:cubicBezTo>
                <a:cubicBezTo>
                  <a:pt x="1648432" y="1286170"/>
                  <a:pt x="434667" y="1599515"/>
                  <a:pt x="0" y="1742434"/>
                </a:cubicBezTo>
              </a:path>
            </a:pathLst>
          </a:cu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2" tIns="45715" rIns="91432" bIns="45715" spcCol="0" rtlCol="0" anchor="ctr"/>
          <a:lstStyle/>
          <a:p>
            <a:pPr algn="ctr"/>
            <a:endParaRPr lang="en-US">
              <a:ln>
                <a:solidFill>
                  <a:srgbClr val="0000FF"/>
                </a:solidFill>
              </a:ln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4572000" y="3657600"/>
            <a:ext cx="685800" cy="304800"/>
          </a:xfrm>
          <a:prstGeom prst="straightConnector1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8" name="Freeform 27"/>
          <p:cNvSpPr/>
          <p:nvPr/>
        </p:nvSpPr>
        <p:spPr>
          <a:xfrm>
            <a:off x="5425713" y="1834269"/>
            <a:ext cx="2779347" cy="1797650"/>
          </a:xfrm>
          <a:custGeom>
            <a:avLst/>
            <a:gdLst>
              <a:gd name="connsiteX0" fmla="*/ 304095 w 2717382"/>
              <a:gd name="connsiteY0" fmla="*/ 0 h 586847"/>
              <a:gd name="connsiteX1" fmla="*/ 97720 w 2717382"/>
              <a:gd name="connsiteY1" fmla="*/ 101600 h 586847"/>
              <a:gd name="connsiteX2" fmla="*/ 81845 w 2717382"/>
              <a:gd name="connsiteY2" fmla="*/ 396875 h 586847"/>
              <a:gd name="connsiteX3" fmla="*/ 1145470 w 2717382"/>
              <a:gd name="connsiteY3" fmla="*/ 549275 h 586847"/>
              <a:gd name="connsiteX4" fmla="*/ 2599620 w 2717382"/>
              <a:gd name="connsiteY4" fmla="*/ 561975 h 586847"/>
              <a:gd name="connsiteX5" fmla="*/ 2628195 w 2717382"/>
              <a:gd name="connsiteY5" fmla="*/ 254000 h 586847"/>
              <a:gd name="connsiteX0" fmla="*/ 304095 w 2599620"/>
              <a:gd name="connsiteY0" fmla="*/ 0 h 586847"/>
              <a:gd name="connsiteX1" fmla="*/ 97720 w 2599620"/>
              <a:gd name="connsiteY1" fmla="*/ 101600 h 586847"/>
              <a:gd name="connsiteX2" fmla="*/ 81845 w 2599620"/>
              <a:gd name="connsiteY2" fmla="*/ 396875 h 586847"/>
              <a:gd name="connsiteX3" fmla="*/ 1145470 w 2599620"/>
              <a:gd name="connsiteY3" fmla="*/ 549275 h 586847"/>
              <a:gd name="connsiteX4" fmla="*/ 2599620 w 2599620"/>
              <a:gd name="connsiteY4" fmla="*/ 561975 h 586847"/>
              <a:gd name="connsiteX0" fmla="*/ 304095 w 2605970"/>
              <a:gd name="connsiteY0" fmla="*/ 0 h 596572"/>
              <a:gd name="connsiteX1" fmla="*/ 97720 w 2605970"/>
              <a:gd name="connsiteY1" fmla="*/ 101600 h 596572"/>
              <a:gd name="connsiteX2" fmla="*/ 81845 w 2605970"/>
              <a:gd name="connsiteY2" fmla="*/ 396875 h 596572"/>
              <a:gd name="connsiteX3" fmla="*/ 1145470 w 2605970"/>
              <a:gd name="connsiteY3" fmla="*/ 549275 h 596572"/>
              <a:gd name="connsiteX4" fmla="*/ 2605970 w 2605970"/>
              <a:gd name="connsiteY4" fmla="*/ 574675 h 596572"/>
              <a:gd name="connsiteX0" fmla="*/ 304095 w 2605970"/>
              <a:gd name="connsiteY0" fmla="*/ 0 h 574675"/>
              <a:gd name="connsiteX1" fmla="*/ 97720 w 2605970"/>
              <a:gd name="connsiteY1" fmla="*/ 101600 h 574675"/>
              <a:gd name="connsiteX2" fmla="*/ 81845 w 2605970"/>
              <a:gd name="connsiteY2" fmla="*/ 396875 h 574675"/>
              <a:gd name="connsiteX3" fmla="*/ 1145470 w 2605970"/>
              <a:gd name="connsiteY3" fmla="*/ 549275 h 574675"/>
              <a:gd name="connsiteX4" fmla="*/ 2605970 w 2605970"/>
              <a:gd name="connsiteY4" fmla="*/ 574675 h 574675"/>
              <a:gd name="connsiteX0" fmla="*/ 312400 w 2614275"/>
              <a:gd name="connsiteY0" fmla="*/ 0 h 574675"/>
              <a:gd name="connsiteX1" fmla="*/ 83800 w 2614275"/>
              <a:gd name="connsiteY1" fmla="*/ 88900 h 574675"/>
              <a:gd name="connsiteX2" fmla="*/ 90150 w 2614275"/>
              <a:gd name="connsiteY2" fmla="*/ 396875 h 574675"/>
              <a:gd name="connsiteX3" fmla="*/ 1153775 w 2614275"/>
              <a:gd name="connsiteY3" fmla="*/ 549275 h 574675"/>
              <a:gd name="connsiteX4" fmla="*/ 2614275 w 2614275"/>
              <a:gd name="connsiteY4" fmla="*/ 574675 h 574675"/>
              <a:gd name="connsiteX0" fmla="*/ 413931 w 2715806"/>
              <a:gd name="connsiteY0" fmla="*/ 0 h 574675"/>
              <a:gd name="connsiteX1" fmla="*/ 185331 w 2715806"/>
              <a:gd name="connsiteY1" fmla="*/ 88900 h 574675"/>
              <a:gd name="connsiteX2" fmla="*/ 64681 w 2715806"/>
              <a:gd name="connsiteY2" fmla="*/ 387350 h 574675"/>
              <a:gd name="connsiteX3" fmla="*/ 1255306 w 2715806"/>
              <a:gd name="connsiteY3" fmla="*/ 549275 h 574675"/>
              <a:gd name="connsiteX4" fmla="*/ 2715806 w 2715806"/>
              <a:gd name="connsiteY4" fmla="*/ 574675 h 574675"/>
              <a:gd name="connsiteX0" fmla="*/ 519972 w 2821847"/>
              <a:gd name="connsiteY0" fmla="*/ 601228 h 1175903"/>
              <a:gd name="connsiteX1" fmla="*/ 43722 w 2821847"/>
              <a:gd name="connsiteY1" fmla="*/ 4328 h 1175903"/>
              <a:gd name="connsiteX2" fmla="*/ 170722 w 2821847"/>
              <a:gd name="connsiteY2" fmla="*/ 988578 h 1175903"/>
              <a:gd name="connsiteX3" fmla="*/ 1361347 w 2821847"/>
              <a:gd name="connsiteY3" fmla="*/ 1150503 h 1175903"/>
              <a:gd name="connsiteX4" fmla="*/ 2821847 w 2821847"/>
              <a:gd name="connsiteY4" fmla="*/ 1175903 h 1175903"/>
              <a:gd name="connsiteX0" fmla="*/ 516572 w 2821622"/>
              <a:gd name="connsiteY0" fmla="*/ 229428 h 1200978"/>
              <a:gd name="connsiteX1" fmla="*/ 43497 w 2821622"/>
              <a:gd name="connsiteY1" fmla="*/ 29403 h 1200978"/>
              <a:gd name="connsiteX2" fmla="*/ 170497 w 2821622"/>
              <a:gd name="connsiteY2" fmla="*/ 1013653 h 1200978"/>
              <a:gd name="connsiteX3" fmla="*/ 1361122 w 2821622"/>
              <a:gd name="connsiteY3" fmla="*/ 1175578 h 1200978"/>
              <a:gd name="connsiteX4" fmla="*/ 2821622 w 2821622"/>
              <a:gd name="connsiteY4" fmla="*/ 1200978 h 1200978"/>
              <a:gd name="connsiteX0" fmla="*/ 506368 w 2820943"/>
              <a:gd name="connsiteY0" fmla="*/ 5332 h 1291207"/>
              <a:gd name="connsiteX1" fmla="*/ 42818 w 2820943"/>
              <a:gd name="connsiteY1" fmla="*/ 119632 h 1291207"/>
              <a:gd name="connsiteX2" fmla="*/ 169818 w 2820943"/>
              <a:gd name="connsiteY2" fmla="*/ 1103882 h 1291207"/>
              <a:gd name="connsiteX3" fmla="*/ 1360443 w 2820943"/>
              <a:gd name="connsiteY3" fmla="*/ 1265807 h 1291207"/>
              <a:gd name="connsiteX4" fmla="*/ 2820943 w 2820943"/>
              <a:gd name="connsiteY4" fmla="*/ 1291207 h 1291207"/>
              <a:gd name="connsiteX0" fmla="*/ 506368 w 2820943"/>
              <a:gd name="connsiteY0" fmla="*/ 13218 h 1299093"/>
              <a:gd name="connsiteX1" fmla="*/ 42818 w 2820943"/>
              <a:gd name="connsiteY1" fmla="*/ 127518 h 1299093"/>
              <a:gd name="connsiteX2" fmla="*/ 169818 w 2820943"/>
              <a:gd name="connsiteY2" fmla="*/ 1111768 h 1299093"/>
              <a:gd name="connsiteX3" fmla="*/ 1360443 w 2820943"/>
              <a:gd name="connsiteY3" fmla="*/ 1273693 h 1299093"/>
              <a:gd name="connsiteX4" fmla="*/ 2820943 w 2820943"/>
              <a:gd name="connsiteY4" fmla="*/ 1299093 h 1299093"/>
              <a:gd name="connsiteX0" fmla="*/ 605973 w 2920548"/>
              <a:gd name="connsiteY0" fmla="*/ 13385 h 1299260"/>
              <a:gd name="connsiteX1" fmla="*/ 142423 w 2920548"/>
              <a:gd name="connsiteY1" fmla="*/ 127685 h 1299260"/>
              <a:gd name="connsiteX2" fmla="*/ 107498 w 2920548"/>
              <a:gd name="connsiteY2" fmla="*/ 1115110 h 1299260"/>
              <a:gd name="connsiteX3" fmla="*/ 1460048 w 2920548"/>
              <a:gd name="connsiteY3" fmla="*/ 1273860 h 1299260"/>
              <a:gd name="connsiteX4" fmla="*/ 2920548 w 2920548"/>
              <a:gd name="connsiteY4" fmla="*/ 1299260 h 1299260"/>
              <a:gd name="connsiteX0" fmla="*/ 698735 w 3013310"/>
              <a:gd name="connsiteY0" fmla="*/ 499446 h 1785321"/>
              <a:gd name="connsiteX1" fmla="*/ 57385 w 3013310"/>
              <a:gd name="connsiteY1" fmla="*/ 32721 h 1785321"/>
              <a:gd name="connsiteX2" fmla="*/ 200260 w 3013310"/>
              <a:gd name="connsiteY2" fmla="*/ 1601171 h 1785321"/>
              <a:gd name="connsiteX3" fmla="*/ 1552810 w 3013310"/>
              <a:gd name="connsiteY3" fmla="*/ 1759921 h 1785321"/>
              <a:gd name="connsiteX4" fmla="*/ 3013310 w 3013310"/>
              <a:gd name="connsiteY4" fmla="*/ 1785321 h 1785321"/>
              <a:gd name="connsiteX0" fmla="*/ 678321 w 3011946"/>
              <a:gd name="connsiteY0" fmla="*/ 37410 h 1929710"/>
              <a:gd name="connsiteX1" fmla="*/ 56021 w 3011946"/>
              <a:gd name="connsiteY1" fmla="*/ 177110 h 1929710"/>
              <a:gd name="connsiteX2" fmla="*/ 198896 w 3011946"/>
              <a:gd name="connsiteY2" fmla="*/ 1745560 h 1929710"/>
              <a:gd name="connsiteX3" fmla="*/ 1551446 w 3011946"/>
              <a:gd name="connsiteY3" fmla="*/ 1904310 h 1929710"/>
              <a:gd name="connsiteX4" fmla="*/ 3011946 w 3011946"/>
              <a:gd name="connsiteY4" fmla="*/ 1929710 h 1929710"/>
              <a:gd name="connsiteX0" fmla="*/ 678321 w 3011946"/>
              <a:gd name="connsiteY0" fmla="*/ 15 h 2162190"/>
              <a:gd name="connsiteX1" fmla="*/ 56021 w 3011946"/>
              <a:gd name="connsiteY1" fmla="*/ 409590 h 2162190"/>
              <a:gd name="connsiteX2" fmla="*/ 198896 w 3011946"/>
              <a:gd name="connsiteY2" fmla="*/ 1978040 h 2162190"/>
              <a:gd name="connsiteX3" fmla="*/ 1551446 w 3011946"/>
              <a:gd name="connsiteY3" fmla="*/ 2136790 h 2162190"/>
              <a:gd name="connsiteX4" fmla="*/ 3011946 w 3011946"/>
              <a:gd name="connsiteY4" fmla="*/ 2162190 h 2162190"/>
              <a:gd name="connsiteX0" fmla="*/ 480571 w 2814196"/>
              <a:gd name="connsiteY0" fmla="*/ 8 h 2162183"/>
              <a:gd name="connsiteX1" fmla="*/ 1108224 w 2814196"/>
              <a:gd name="connsiteY1" fmla="*/ 491705 h 2162183"/>
              <a:gd name="connsiteX2" fmla="*/ 1146 w 2814196"/>
              <a:gd name="connsiteY2" fmla="*/ 1978033 h 2162183"/>
              <a:gd name="connsiteX3" fmla="*/ 1353696 w 2814196"/>
              <a:gd name="connsiteY3" fmla="*/ 2136783 h 2162183"/>
              <a:gd name="connsiteX4" fmla="*/ 2814196 w 2814196"/>
              <a:gd name="connsiteY4" fmla="*/ 2162183 h 2162183"/>
              <a:gd name="connsiteX0" fmla="*/ 495094 w 2828719"/>
              <a:gd name="connsiteY0" fmla="*/ 8 h 2162183"/>
              <a:gd name="connsiteX1" fmla="*/ 1122747 w 2828719"/>
              <a:gd name="connsiteY1" fmla="*/ 491705 h 2162183"/>
              <a:gd name="connsiteX2" fmla="*/ 15669 w 2828719"/>
              <a:gd name="connsiteY2" fmla="*/ 1978033 h 2162183"/>
              <a:gd name="connsiteX3" fmla="*/ 2113395 w 2828719"/>
              <a:gd name="connsiteY3" fmla="*/ 1571765 h 2162183"/>
              <a:gd name="connsiteX4" fmla="*/ 1368219 w 2828719"/>
              <a:gd name="connsiteY4" fmla="*/ 2136783 h 2162183"/>
              <a:gd name="connsiteX5" fmla="*/ 2828719 w 2828719"/>
              <a:gd name="connsiteY5" fmla="*/ 2162183 h 2162183"/>
              <a:gd name="connsiteX0" fmla="*/ 53185 w 4861956"/>
              <a:gd name="connsiteY0" fmla="*/ 4 h 2162179"/>
              <a:gd name="connsiteX1" fmla="*/ 680838 w 4861956"/>
              <a:gd name="connsiteY1" fmla="*/ 491701 h 2162179"/>
              <a:gd name="connsiteX2" fmla="*/ 4856407 w 4861956"/>
              <a:gd name="connsiteY2" fmla="*/ 426816 h 2162179"/>
              <a:gd name="connsiteX3" fmla="*/ 1671486 w 4861956"/>
              <a:gd name="connsiteY3" fmla="*/ 1571761 h 2162179"/>
              <a:gd name="connsiteX4" fmla="*/ 926310 w 4861956"/>
              <a:gd name="connsiteY4" fmla="*/ 2136779 h 2162179"/>
              <a:gd name="connsiteX5" fmla="*/ 2386810 w 4861956"/>
              <a:gd name="connsiteY5" fmla="*/ 2162179 h 2162179"/>
              <a:gd name="connsiteX0" fmla="*/ 2985516 w 4190408"/>
              <a:gd name="connsiteY0" fmla="*/ 2 h 2289924"/>
              <a:gd name="connsiteX1" fmla="*/ 9290 w 4190408"/>
              <a:gd name="connsiteY1" fmla="*/ 619446 h 2289924"/>
              <a:gd name="connsiteX2" fmla="*/ 4184859 w 4190408"/>
              <a:gd name="connsiteY2" fmla="*/ 554561 h 2289924"/>
              <a:gd name="connsiteX3" fmla="*/ 999938 w 4190408"/>
              <a:gd name="connsiteY3" fmla="*/ 1699506 h 2289924"/>
              <a:gd name="connsiteX4" fmla="*/ 254762 w 4190408"/>
              <a:gd name="connsiteY4" fmla="*/ 2264524 h 2289924"/>
              <a:gd name="connsiteX5" fmla="*/ 1715262 w 4190408"/>
              <a:gd name="connsiteY5" fmla="*/ 2289924 h 2289924"/>
              <a:gd name="connsiteX0" fmla="*/ 2824839 w 4553297"/>
              <a:gd name="connsiteY0" fmla="*/ 9 h 2289931"/>
              <a:gd name="connsiteX1" fmla="*/ 4437856 w 4553297"/>
              <a:gd name="connsiteY1" fmla="*/ 227087 h 2289931"/>
              <a:gd name="connsiteX2" fmla="*/ 4024182 w 4553297"/>
              <a:gd name="connsiteY2" fmla="*/ 554568 h 2289931"/>
              <a:gd name="connsiteX3" fmla="*/ 839261 w 4553297"/>
              <a:gd name="connsiteY3" fmla="*/ 1699513 h 2289931"/>
              <a:gd name="connsiteX4" fmla="*/ 94085 w 4553297"/>
              <a:gd name="connsiteY4" fmla="*/ 2264531 h 2289931"/>
              <a:gd name="connsiteX5" fmla="*/ 1554585 w 4553297"/>
              <a:gd name="connsiteY5" fmla="*/ 2289931 h 2289931"/>
              <a:gd name="connsiteX0" fmla="*/ 4147782 w 4456147"/>
              <a:gd name="connsiteY0" fmla="*/ 6 h 2381176"/>
              <a:gd name="connsiteX1" fmla="*/ 4437856 w 4456147"/>
              <a:gd name="connsiteY1" fmla="*/ 318332 h 2381176"/>
              <a:gd name="connsiteX2" fmla="*/ 4024182 w 4456147"/>
              <a:gd name="connsiteY2" fmla="*/ 645813 h 2381176"/>
              <a:gd name="connsiteX3" fmla="*/ 839261 w 4456147"/>
              <a:gd name="connsiteY3" fmla="*/ 1790758 h 2381176"/>
              <a:gd name="connsiteX4" fmla="*/ 94085 w 4456147"/>
              <a:gd name="connsiteY4" fmla="*/ 2355776 h 2381176"/>
              <a:gd name="connsiteX5" fmla="*/ 1554585 w 4456147"/>
              <a:gd name="connsiteY5" fmla="*/ 2381176 h 2381176"/>
              <a:gd name="connsiteX0" fmla="*/ 4147782 w 4456147"/>
              <a:gd name="connsiteY0" fmla="*/ 7 h 2362927"/>
              <a:gd name="connsiteX1" fmla="*/ 4437856 w 4456147"/>
              <a:gd name="connsiteY1" fmla="*/ 300083 h 2362927"/>
              <a:gd name="connsiteX2" fmla="*/ 4024182 w 4456147"/>
              <a:gd name="connsiteY2" fmla="*/ 627564 h 2362927"/>
              <a:gd name="connsiteX3" fmla="*/ 839261 w 4456147"/>
              <a:gd name="connsiteY3" fmla="*/ 1772509 h 2362927"/>
              <a:gd name="connsiteX4" fmla="*/ 94085 w 4456147"/>
              <a:gd name="connsiteY4" fmla="*/ 2337527 h 2362927"/>
              <a:gd name="connsiteX5" fmla="*/ 1554585 w 4456147"/>
              <a:gd name="connsiteY5" fmla="*/ 2362927 h 2362927"/>
              <a:gd name="connsiteX0" fmla="*/ 4147782 w 4456147"/>
              <a:gd name="connsiteY0" fmla="*/ 7 h 2362927"/>
              <a:gd name="connsiteX1" fmla="*/ 4437856 w 4456147"/>
              <a:gd name="connsiteY1" fmla="*/ 300083 h 2362927"/>
              <a:gd name="connsiteX2" fmla="*/ 4024182 w 4456147"/>
              <a:gd name="connsiteY2" fmla="*/ 627564 h 2362927"/>
              <a:gd name="connsiteX3" fmla="*/ 839261 w 4456147"/>
              <a:gd name="connsiteY3" fmla="*/ 1772509 h 2362927"/>
              <a:gd name="connsiteX4" fmla="*/ 94085 w 4456147"/>
              <a:gd name="connsiteY4" fmla="*/ 2337527 h 2362927"/>
              <a:gd name="connsiteX5" fmla="*/ 1554585 w 4456147"/>
              <a:gd name="connsiteY5" fmla="*/ 2362927 h 2362927"/>
              <a:gd name="connsiteX0" fmla="*/ 4147782 w 4532284"/>
              <a:gd name="connsiteY0" fmla="*/ 0 h 2362920"/>
              <a:gd name="connsiteX1" fmla="*/ 4437856 w 4532284"/>
              <a:gd name="connsiteY1" fmla="*/ 300076 h 2362920"/>
              <a:gd name="connsiteX2" fmla="*/ 4024182 w 4532284"/>
              <a:gd name="connsiteY2" fmla="*/ 627557 h 2362920"/>
              <a:gd name="connsiteX3" fmla="*/ 839261 w 4532284"/>
              <a:gd name="connsiteY3" fmla="*/ 1772502 h 2362920"/>
              <a:gd name="connsiteX4" fmla="*/ 94085 w 4532284"/>
              <a:gd name="connsiteY4" fmla="*/ 2337520 h 2362920"/>
              <a:gd name="connsiteX5" fmla="*/ 1554585 w 4532284"/>
              <a:gd name="connsiteY5" fmla="*/ 2362920 h 2362920"/>
              <a:gd name="connsiteX0" fmla="*/ 4147782 w 4832877"/>
              <a:gd name="connsiteY0" fmla="*/ 0 h 2362920"/>
              <a:gd name="connsiteX1" fmla="*/ 4830177 w 4832877"/>
              <a:gd name="connsiteY1" fmla="*/ 345699 h 2362920"/>
              <a:gd name="connsiteX2" fmla="*/ 4024182 w 4832877"/>
              <a:gd name="connsiteY2" fmla="*/ 627557 h 2362920"/>
              <a:gd name="connsiteX3" fmla="*/ 839261 w 4832877"/>
              <a:gd name="connsiteY3" fmla="*/ 1772502 h 2362920"/>
              <a:gd name="connsiteX4" fmla="*/ 94085 w 4832877"/>
              <a:gd name="connsiteY4" fmla="*/ 2337520 h 2362920"/>
              <a:gd name="connsiteX5" fmla="*/ 1554585 w 4832877"/>
              <a:gd name="connsiteY5" fmla="*/ 2362920 h 2362920"/>
              <a:gd name="connsiteX0" fmla="*/ 4147782 w 4831243"/>
              <a:gd name="connsiteY0" fmla="*/ 0 h 2362920"/>
              <a:gd name="connsiteX1" fmla="*/ 4830177 w 4831243"/>
              <a:gd name="connsiteY1" fmla="*/ 345699 h 2362920"/>
              <a:gd name="connsiteX2" fmla="*/ 4024182 w 4831243"/>
              <a:gd name="connsiteY2" fmla="*/ 627557 h 2362920"/>
              <a:gd name="connsiteX3" fmla="*/ 839261 w 4831243"/>
              <a:gd name="connsiteY3" fmla="*/ 1772502 h 2362920"/>
              <a:gd name="connsiteX4" fmla="*/ 94085 w 4831243"/>
              <a:gd name="connsiteY4" fmla="*/ 2337520 h 2362920"/>
              <a:gd name="connsiteX5" fmla="*/ 1554585 w 4831243"/>
              <a:gd name="connsiteY5" fmla="*/ 2362920 h 2362920"/>
              <a:gd name="connsiteX0" fmla="*/ 4147782 w 4921905"/>
              <a:gd name="connsiteY0" fmla="*/ 0 h 2362920"/>
              <a:gd name="connsiteX1" fmla="*/ 4830177 w 4921905"/>
              <a:gd name="connsiteY1" fmla="*/ 345699 h 2362920"/>
              <a:gd name="connsiteX2" fmla="*/ 4471246 w 4921905"/>
              <a:gd name="connsiteY2" fmla="*/ 1293667 h 2362920"/>
              <a:gd name="connsiteX3" fmla="*/ 839261 w 4921905"/>
              <a:gd name="connsiteY3" fmla="*/ 1772502 h 2362920"/>
              <a:gd name="connsiteX4" fmla="*/ 94085 w 4921905"/>
              <a:gd name="connsiteY4" fmla="*/ 2337520 h 2362920"/>
              <a:gd name="connsiteX5" fmla="*/ 1554585 w 4921905"/>
              <a:gd name="connsiteY5" fmla="*/ 2362920 h 2362920"/>
              <a:gd name="connsiteX0" fmla="*/ 4147782 w 4906682"/>
              <a:gd name="connsiteY0" fmla="*/ 0 h 2362920"/>
              <a:gd name="connsiteX1" fmla="*/ 4830177 w 4906682"/>
              <a:gd name="connsiteY1" fmla="*/ 345699 h 2362920"/>
              <a:gd name="connsiteX2" fmla="*/ 4471246 w 4906682"/>
              <a:gd name="connsiteY2" fmla="*/ 1293667 h 2362920"/>
              <a:gd name="connsiteX3" fmla="*/ 839261 w 4906682"/>
              <a:gd name="connsiteY3" fmla="*/ 1772502 h 2362920"/>
              <a:gd name="connsiteX4" fmla="*/ 94085 w 4906682"/>
              <a:gd name="connsiteY4" fmla="*/ 2337520 h 2362920"/>
              <a:gd name="connsiteX5" fmla="*/ 1554585 w 4906682"/>
              <a:gd name="connsiteY5" fmla="*/ 2362920 h 2362920"/>
              <a:gd name="connsiteX0" fmla="*/ 4092454 w 4785237"/>
              <a:gd name="connsiteY0" fmla="*/ 0 h 2362920"/>
              <a:gd name="connsiteX1" fmla="*/ 4774849 w 4785237"/>
              <a:gd name="connsiteY1" fmla="*/ 345699 h 2362920"/>
              <a:gd name="connsiteX2" fmla="*/ 4415918 w 4785237"/>
              <a:gd name="connsiteY2" fmla="*/ 1293667 h 2362920"/>
              <a:gd name="connsiteX3" fmla="*/ 3265591 w 4785237"/>
              <a:gd name="connsiteY3" fmla="*/ 1736003 h 2362920"/>
              <a:gd name="connsiteX4" fmla="*/ 38757 w 4785237"/>
              <a:gd name="connsiteY4" fmla="*/ 2337520 h 2362920"/>
              <a:gd name="connsiteX5" fmla="*/ 1499257 w 4785237"/>
              <a:gd name="connsiteY5" fmla="*/ 2362920 h 2362920"/>
              <a:gd name="connsiteX0" fmla="*/ 2593197 w 3285980"/>
              <a:gd name="connsiteY0" fmla="*/ 0 h 2362920"/>
              <a:gd name="connsiteX1" fmla="*/ 3275592 w 3285980"/>
              <a:gd name="connsiteY1" fmla="*/ 345699 h 2362920"/>
              <a:gd name="connsiteX2" fmla="*/ 2916661 w 3285980"/>
              <a:gd name="connsiteY2" fmla="*/ 1293667 h 2362920"/>
              <a:gd name="connsiteX3" fmla="*/ 1766334 w 3285980"/>
              <a:gd name="connsiteY3" fmla="*/ 1736003 h 2362920"/>
              <a:gd name="connsiteX4" fmla="*/ 0 w 3285980"/>
              <a:gd name="connsiteY4" fmla="*/ 2362920 h 2362920"/>
              <a:gd name="connsiteX0" fmla="*/ 1762936 w 2455719"/>
              <a:gd name="connsiteY0" fmla="*/ 0 h 1979679"/>
              <a:gd name="connsiteX1" fmla="*/ 2445331 w 2455719"/>
              <a:gd name="connsiteY1" fmla="*/ 345699 h 1979679"/>
              <a:gd name="connsiteX2" fmla="*/ 2086400 w 2455719"/>
              <a:gd name="connsiteY2" fmla="*/ 1293667 h 1979679"/>
              <a:gd name="connsiteX3" fmla="*/ 936073 w 2455719"/>
              <a:gd name="connsiteY3" fmla="*/ 1736003 h 1979679"/>
              <a:gd name="connsiteX4" fmla="*/ 0 w 2455719"/>
              <a:gd name="connsiteY4" fmla="*/ 1979679 h 1979679"/>
              <a:gd name="connsiteX0" fmla="*/ 1762936 w 2455719"/>
              <a:gd name="connsiteY0" fmla="*/ 0 h 1979679"/>
              <a:gd name="connsiteX1" fmla="*/ 2445331 w 2455719"/>
              <a:gd name="connsiteY1" fmla="*/ 345699 h 1979679"/>
              <a:gd name="connsiteX2" fmla="*/ 2086400 w 2455719"/>
              <a:gd name="connsiteY2" fmla="*/ 1293667 h 1979679"/>
              <a:gd name="connsiteX3" fmla="*/ 936073 w 2455719"/>
              <a:gd name="connsiteY3" fmla="*/ 1736003 h 1979679"/>
              <a:gd name="connsiteX4" fmla="*/ 0 w 2455719"/>
              <a:gd name="connsiteY4" fmla="*/ 1979679 h 1979679"/>
              <a:gd name="connsiteX0" fmla="*/ 1762936 w 2469346"/>
              <a:gd name="connsiteY0" fmla="*/ 0 h 1979679"/>
              <a:gd name="connsiteX1" fmla="*/ 2445331 w 2469346"/>
              <a:gd name="connsiteY1" fmla="*/ 345699 h 1979679"/>
              <a:gd name="connsiteX2" fmla="*/ 2086400 w 2469346"/>
              <a:gd name="connsiteY2" fmla="*/ 1293667 h 1979679"/>
              <a:gd name="connsiteX3" fmla="*/ 0 w 2469346"/>
              <a:gd name="connsiteY3" fmla="*/ 1979679 h 1979679"/>
              <a:gd name="connsiteX0" fmla="*/ 1680823 w 2475212"/>
              <a:gd name="connsiteY0" fmla="*/ 0 h 1851932"/>
              <a:gd name="connsiteX1" fmla="*/ 2445331 w 2475212"/>
              <a:gd name="connsiteY1" fmla="*/ 217952 h 1851932"/>
              <a:gd name="connsiteX2" fmla="*/ 2086400 w 2475212"/>
              <a:gd name="connsiteY2" fmla="*/ 1165920 h 1851932"/>
              <a:gd name="connsiteX3" fmla="*/ 0 w 2475212"/>
              <a:gd name="connsiteY3" fmla="*/ 1851932 h 1851932"/>
              <a:gd name="connsiteX0" fmla="*/ 1680823 w 2331161"/>
              <a:gd name="connsiteY0" fmla="*/ 0 h 1851932"/>
              <a:gd name="connsiteX1" fmla="*/ 2244608 w 2331161"/>
              <a:gd name="connsiteY1" fmla="*/ 217952 h 1851932"/>
              <a:gd name="connsiteX2" fmla="*/ 2086400 w 2331161"/>
              <a:gd name="connsiteY2" fmla="*/ 1165920 h 1851932"/>
              <a:gd name="connsiteX3" fmla="*/ 0 w 2331161"/>
              <a:gd name="connsiteY3" fmla="*/ 1851932 h 1851932"/>
              <a:gd name="connsiteX0" fmla="*/ 1680823 w 2247381"/>
              <a:gd name="connsiteY0" fmla="*/ 0 h 1851932"/>
              <a:gd name="connsiteX1" fmla="*/ 2244608 w 2247381"/>
              <a:gd name="connsiteY1" fmla="*/ 217952 h 1851932"/>
              <a:gd name="connsiteX2" fmla="*/ 1803564 w 2247381"/>
              <a:gd name="connsiteY2" fmla="*/ 709680 h 1851932"/>
              <a:gd name="connsiteX3" fmla="*/ 0 w 2247381"/>
              <a:gd name="connsiteY3" fmla="*/ 1851932 h 1851932"/>
              <a:gd name="connsiteX0" fmla="*/ 1772060 w 2338978"/>
              <a:gd name="connsiteY0" fmla="*/ 0 h 1514315"/>
              <a:gd name="connsiteX1" fmla="*/ 2335845 w 2338978"/>
              <a:gd name="connsiteY1" fmla="*/ 217952 h 1514315"/>
              <a:gd name="connsiteX2" fmla="*/ 1894801 w 2338978"/>
              <a:gd name="connsiteY2" fmla="*/ 709680 h 1514315"/>
              <a:gd name="connsiteX3" fmla="*/ 0 w 2338978"/>
              <a:gd name="connsiteY3" fmla="*/ 1514315 h 1514315"/>
              <a:gd name="connsiteX0" fmla="*/ 1772060 w 2236879"/>
              <a:gd name="connsiteY0" fmla="*/ 0 h 1514315"/>
              <a:gd name="connsiteX1" fmla="*/ 2226360 w 2236879"/>
              <a:gd name="connsiteY1" fmla="*/ 217952 h 1514315"/>
              <a:gd name="connsiteX2" fmla="*/ 1894801 w 2236879"/>
              <a:gd name="connsiteY2" fmla="*/ 709680 h 1514315"/>
              <a:gd name="connsiteX3" fmla="*/ 0 w 2236879"/>
              <a:gd name="connsiteY3" fmla="*/ 1514315 h 1514315"/>
              <a:gd name="connsiteX0" fmla="*/ 1772060 w 2235526"/>
              <a:gd name="connsiteY0" fmla="*/ 0 h 1514315"/>
              <a:gd name="connsiteX1" fmla="*/ 2226360 w 2235526"/>
              <a:gd name="connsiteY1" fmla="*/ 217952 h 1514315"/>
              <a:gd name="connsiteX2" fmla="*/ 1894801 w 2235526"/>
              <a:gd name="connsiteY2" fmla="*/ 709680 h 1514315"/>
              <a:gd name="connsiteX3" fmla="*/ 0 w 2235526"/>
              <a:gd name="connsiteY3" fmla="*/ 1514315 h 1514315"/>
              <a:gd name="connsiteX0" fmla="*/ 1717317 w 2239269"/>
              <a:gd name="connsiteY0" fmla="*/ 29312 h 1333757"/>
              <a:gd name="connsiteX1" fmla="*/ 2226360 w 2239269"/>
              <a:gd name="connsiteY1" fmla="*/ 37394 h 1333757"/>
              <a:gd name="connsiteX2" fmla="*/ 1894801 w 2239269"/>
              <a:gd name="connsiteY2" fmla="*/ 529122 h 1333757"/>
              <a:gd name="connsiteX3" fmla="*/ 0 w 2239269"/>
              <a:gd name="connsiteY3" fmla="*/ 1333757 h 1333757"/>
              <a:gd name="connsiteX0" fmla="*/ 1717317 w 2239269"/>
              <a:gd name="connsiteY0" fmla="*/ 29312 h 1333757"/>
              <a:gd name="connsiteX1" fmla="*/ 2226360 w 2239269"/>
              <a:gd name="connsiteY1" fmla="*/ 37394 h 1333757"/>
              <a:gd name="connsiteX2" fmla="*/ 1894801 w 2239269"/>
              <a:gd name="connsiteY2" fmla="*/ 529122 h 1333757"/>
              <a:gd name="connsiteX3" fmla="*/ 0 w 2239269"/>
              <a:gd name="connsiteY3" fmla="*/ 1333757 h 1333757"/>
              <a:gd name="connsiteX0" fmla="*/ 1717317 w 2093754"/>
              <a:gd name="connsiteY0" fmla="*/ 0 h 1304445"/>
              <a:gd name="connsiteX1" fmla="*/ 2016514 w 2093754"/>
              <a:gd name="connsiteY1" fmla="*/ 199703 h 1304445"/>
              <a:gd name="connsiteX2" fmla="*/ 1894801 w 2093754"/>
              <a:gd name="connsiteY2" fmla="*/ 499810 h 1304445"/>
              <a:gd name="connsiteX3" fmla="*/ 0 w 2093754"/>
              <a:gd name="connsiteY3" fmla="*/ 1304445 h 1304445"/>
              <a:gd name="connsiteX0" fmla="*/ 1717317 w 2081649"/>
              <a:gd name="connsiteY0" fmla="*/ 0 h 1304445"/>
              <a:gd name="connsiteX1" fmla="*/ 2016514 w 2081649"/>
              <a:gd name="connsiteY1" fmla="*/ 199703 h 1304445"/>
              <a:gd name="connsiteX2" fmla="*/ 1894801 w 2081649"/>
              <a:gd name="connsiteY2" fmla="*/ 499810 h 1304445"/>
              <a:gd name="connsiteX3" fmla="*/ 0 w 2081649"/>
              <a:gd name="connsiteY3" fmla="*/ 1304445 h 1304445"/>
              <a:gd name="connsiteX0" fmla="*/ 1717317 w 2016804"/>
              <a:gd name="connsiteY0" fmla="*/ 0 h 1304445"/>
              <a:gd name="connsiteX1" fmla="*/ 2016514 w 2016804"/>
              <a:gd name="connsiteY1" fmla="*/ 199703 h 1304445"/>
              <a:gd name="connsiteX2" fmla="*/ 1894801 w 2016804"/>
              <a:gd name="connsiteY2" fmla="*/ 499810 h 1304445"/>
              <a:gd name="connsiteX3" fmla="*/ 0 w 2016804"/>
              <a:gd name="connsiteY3" fmla="*/ 1304445 h 130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804" h="1304445">
                <a:moveTo>
                  <a:pt x="1717317" y="0"/>
                </a:moveTo>
                <a:cubicBezTo>
                  <a:pt x="1906362" y="7802"/>
                  <a:pt x="2023429" y="98151"/>
                  <a:pt x="2016514" y="199703"/>
                </a:cubicBezTo>
                <a:cubicBezTo>
                  <a:pt x="2009599" y="301255"/>
                  <a:pt x="2030165" y="425184"/>
                  <a:pt x="1894801" y="499810"/>
                </a:cubicBezTo>
                <a:cubicBezTo>
                  <a:pt x="1759437" y="574436"/>
                  <a:pt x="434667" y="1161526"/>
                  <a:pt x="0" y="1304445"/>
                </a:cubicBezTo>
              </a:path>
            </a:pathLst>
          </a:cu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2" tIns="45715" rIns="91432" bIns="45715" spcCol="0" rtlCol="0" anchor="ctr"/>
          <a:lstStyle/>
          <a:p>
            <a:pPr algn="ctr"/>
            <a:endParaRPr lang="en-US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780599" y="1205526"/>
            <a:ext cx="2735885" cy="2288068"/>
          </a:xfrm>
          <a:custGeom>
            <a:avLst/>
            <a:gdLst>
              <a:gd name="connsiteX0" fmla="*/ 304095 w 2717382"/>
              <a:gd name="connsiteY0" fmla="*/ 0 h 586847"/>
              <a:gd name="connsiteX1" fmla="*/ 97720 w 2717382"/>
              <a:gd name="connsiteY1" fmla="*/ 101600 h 586847"/>
              <a:gd name="connsiteX2" fmla="*/ 81845 w 2717382"/>
              <a:gd name="connsiteY2" fmla="*/ 396875 h 586847"/>
              <a:gd name="connsiteX3" fmla="*/ 1145470 w 2717382"/>
              <a:gd name="connsiteY3" fmla="*/ 549275 h 586847"/>
              <a:gd name="connsiteX4" fmla="*/ 2599620 w 2717382"/>
              <a:gd name="connsiteY4" fmla="*/ 561975 h 586847"/>
              <a:gd name="connsiteX5" fmla="*/ 2628195 w 2717382"/>
              <a:gd name="connsiteY5" fmla="*/ 254000 h 586847"/>
              <a:gd name="connsiteX0" fmla="*/ 304095 w 2599620"/>
              <a:gd name="connsiteY0" fmla="*/ 0 h 586847"/>
              <a:gd name="connsiteX1" fmla="*/ 97720 w 2599620"/>
              <a:gd name="connsiteY1" fmla="*/ 101600 h 586847"/>
              <a:gd name="connsiteX2" fmla="*/ 81845 w 2599620"/>
              <a:gd name="connsiteY2" fmla="*/ 396875 h 586847"/>
              <a:gd name="connsiteX3" fmla="*/ 1145470 w 2599620"/>
              <a:gd name="connsiteY3" fmla="*/ 549275 h 586847"/>
              <a:gd name="connsiteX4" fmla="*/ 2599620 w 2599620"/>
              <a:gd name="connsiteY4" fmla="*/ 561975 h 586847"/>
              <a:gd name="connsiteX0" fmla="*/ 304095 w 2605970"/>
              <a:gd name="connsiteY0" fmla="*/ 0 h 596572"/>
              <a:gd name="connsiteX1" fmla="*/ 97720 w 2605970"/>
              <a:gd name="connsiteY1" fmla="*/ 101600 h 596572"/>
              <a:gd name="connsiteX2" fmla="*/ 81845 w 2605970"/>
              <a:gd name="connsiteY2" fmla="*/ 396875 h 596572"/>
              <a:gd name="connsiteX3" fmla="*/ 1145470 w 2605970"/>
              <a:gd name="connsiteY3" fmla="*/ 549275 h 596572"/>
              <a:gd name="connsiteX4" fmla="*/ 2605970 w 2605970"/>
              <a:gd name="connsiteY4" fmla="*/ 574675 h 596572"/>
              <a:gd name="connsiteX0" fmla="*/ 304095 w 2605970"/>
              <a:gd name="connsiteY0" fmla="*/ 0 h 574675"/>
              <a:gd name="connsiteX1" fmla="*/ 97720 w 2605970"/>
              <a:gd name="connsiteY1" fmla="*/ 101600 h 574675"/>
              <a:gd name="connsiteX2" fmla="*/ 81845 w 2605970"/>
              <a:gd name="connsiteY2" fmla="*/ 396875 h 574675"/>
              <a:gd name="connsiteX3" fmla="*/ 1145470 w 2605970"/>
              <a:gd name="connsiteY3" fmla="*/ 549275 h 574675"/>
              <a:gd name="connsiteX4" fmla="*/ 2605970 w 2605970"/>
              <a:gd name="connsiteY4" fmla="*/ 574675 h 574675"/>
              <a:gd name="connsiteX0" fmla="*/ 312400 w 2614275"/>
              <a:gd name="connsiteY0" fmla="*/ 0 h 574675"/>
              <a:gd name="connsiteX1" fmla="*/ 83800 w 2614275"/>
              <a:gd name="connsiteY1" fmla="*/ 88900 h 574675"/>
              <a:gd name="connsiteX2" fmla="*/ 90150 w 2614275"/>
              <a:gd name="connsiteY2" fmla="*/ 396875 h 574675"/>
              <a:gd name="connsiteX3" fmla="*/ 1153775 w 2614275"/>
              <a:gd name="connsiteY3" fmla="*/ 549275 h 574675"/>
              <a:gd name="connsiteX4" fmla="*/ 2614275 w 2614275"/>
              <a:gd name="connsiteY4" fmla="*/ 574675 h 574675"/>
              <a:gd name="connsiteX0" fmla="*/ 413931 w 2715806"/>
              <a:gd name="connsiteY0" fmla="*/ 0 h 574675"/>
              <a:gd name="connsiteX1" fmla="*/ 185331 w 2715806"/>
              <a:gd name="connsiteY1" fmla="*/ 88900 h 574675"/>
              <a:gd name="connsiteX2" fmla="*/ 64681 w 2715806"/>
              <a:gd name="connsiteY2" fmla="*/ 387350 h 574675"/>
              <a:gd name="connsiteX3" fmla="*/ 1255306 w 2715806"/>
              <a:gd name="connsiteY3" fmla="*/ 549275 h 574675"/>
              <a:gd name="connsiteX4" fmla="*/ 2715806 w 2715806"/>
              <a:gd name="connsiteY4" fmla="*/ 574675 h 574675"/>
              <a:gd name="connsiteX0" fmla="*/ 519972 w 2821847"/>
              <a:gd name="connsiteY0" fmla="*/ 601228 h 1175903"/>
              <a:gd name="connsiteX1" fmla="*/ 43722 w 2821847"/>
              <a:gd name="connsiteY1" fmla="*/ 4328 h 1175903"/>
              <a:gd name="connsiteX2" fmla="*/ 170722 w 2821847"/>
              <a:gd name="connsiteY2" fmla="*/ 988578 h 1175903"/>
              <a:gd name="connsiteX3" fmla="*/ 1361347 w 2821847"/>
              <a:gd name="connsiteY3" fmla="*/ 1150503 h 1175903"/>
              <a:gd name="connsiteX4" fmla="*/ 2821847 w 2821847"/>
              <a:gd name="connsiteY4" fmla="*/ 1175903 h 1175903"/>
              <a:gd name="connsiteX0" fmla="*/ 516572 w 2821622"/>
              <a:gd name="connsiteY0" fmla="*/ 229428 h 1200978"/>
              <a:gd name="connsiteX1" fmla="*/ 43497 w 2821622"/>
              <a:gd name="connsiteY1" fmla="*/ 29403 h 1200978"/>
              <a:gd name="connsiteX2" fmla="*/ 170497 w 2821622"/>
              <a:gd name="connsiteY2" fmla="*/ 1013653 h 1200978"/>
              <a:gd name="connsiteX3" fmla="*/ 1361122 w 2821622"/>
              <a:gd name="connsiteY3" fmla="*/ 1175578 h 1200978"/>
              <a:gd name="connsiteX4" fmla="*/ 2821622 w 2821622"/>
              <a:gd name="connsiteY4" fmla="*/ 1200978 h 1200978"/>
              <a:gd name="connsiteX0" fmla="*/ 506368 w 2820943"/>
              <a:gd name="connsiteY0" fmla="*/ 5332 h 1291207"/>
              <a:gd name="connsiteX1" fmla="*/ 42818 w 2820943"/>
              <a:gd name="connsiteY1" fmla="*/ 119632 h 1291207"/>
              <a:gd name="connsiteX2" fmla="*/ 169818 w 2820943"/>
              <a:gd name="connsiteY2" fmla="*/ 1103882 h 1291207"/>
              <a:gd name="connsiteX3" fmla="*/ 1360443 w 2820943"/>
              <a:gd name="connsiteY3" fmla="*/ 1265807 h 1291207"/>
              <a:gd name="connsiteX4" fmla="*/ 2820943 w 2820943"/>
              <a:gd name="connsiteY4" fmla="*/ 1291207 h 1291207"/>
              <a:gd name="connsiteX0" fmla="*/ 506368 w 2820943"/>
              <a:gd name="connsiteY0" fmla="*/ 13218 h 1299093"/>
              <a:gd name="connsiteX1" fmla="*/ 42818 w 2820943"/>
              <a:gd name="connsiteY1" fmla="*/ 127518 h 1299093"/>
              <a:gd name="connsiteX2" fmla="*/ 169818 w 2820943"/>
              <a:gd name="connsiteY2" fmla="*/ 1111768 h 1299093"/>
              <a:gd name="connsiteX3" fmla="*/ 1360443 w 2820943"/>
              <a:gd name="connsiteY3" fmla="*/ 1273693 h 1299093"/>
              <a:gd name="connsiteX4" fmla="*/ 2820943 w 2820943"/>
              <a:gd name="connsiteY4" fmla="*/ 1299093 h 1299093"/>
              <a:gd name="connsiteX0" fmla="*/ 605973 w 2920548"/>
              <a:gd name="connsiteY0" fmla="*/ 13385 h 1299260"/>
              <a:gd name="connsiteX1" fmla="*/ 142423 w 2920548"/>
              <a:gd name="connsiteY1" fmla="*/ 127685 h 1299260"/>
              <a:gd name="connsiteX2" fmla="*/ 107498 w 2920548"/>
              <a:gd name="connsiteY2" fmla="*/ 1115110 h 1299260"/>
              <a:gd name="connsiteX3" fmla="*/ 1460048 w 2920548"/>
              <a:gd name="connsiteY3" fmla="*/ 1273860 h 1299260"/>
              <a:gd name="connsiteX4" fmla="*/ 2920548 w 2920548"/>
              <a:gd name="connsiteY4" fmla="*/ 1299260 h 1299260"/>
              <a:gd name="connsiteX0" fmla="*/ 698735 w 3013310"/>
              <a:gd name="connsiteY0" fmla="*/ 499446 h 1785321"/>
              <a:gd name="connsiteX1" fmla="*/ 57385 w 3013310"/>
              <a:gd name="connsiteY1" fmla="*/ 32721 h 1785321"/>
              <a:gd name="connsiteX2" fmla="*/ 200260 w 3013310"/>
              <a:gd name="connsiteY2" fmla="*/ 1601171 h 1785321"/>
              <a:gd name="connsiteX3" fmla="*/ 1552810 w 3013310"/>
              <a:gd name="connsiteY3" fmla="*/ 1759921 h 1785321"/>
              <a:gd name="connsiteX4" fmla="*/ 3013310 w 3013310"/>
              <a:gd name="connsiteY4" fmla="*/ 1785321 h 1785321"/>
              <a:gd name="connsiteX0" fmla="*/ 678321 w 3011946"/>
              <a:gd name="connsiteY0" fmla="*/ 37410 h 1929710"/>
              <a:gd name="connsiteX1" fmla="*/ 56021 w 3011946"/>
              <a:gd name="connsiteY1" fmla="*/ 177110 h 1929710"/>
              <a:gd name="connsiteX2" fmla="*/ 198896 w 3011946"/>
              <a:gd name="connsiteY2" fmla="*/ 1745560 h 1929710"/>
              <a:gd name="connsiteX3" fmla="*/ 1551446 w 3011946"/>
              <a:gd name="connsiteY3" fmla="*/ 1904310 h 1929710"/>
              <a:gd name="connsiteX4" fmla="*/ 3011946 w 3011946"/>
              <a:gd name="connsiteY4" fmla="*/ 1929710 h 1929710"/>
              <a:gd name="connsiteX0" fmla="*/ 678321 w 3011946"/>
              <a:gd name="connsiteY0" fmla="*/ 15 h 2162190"/>
              <a:gd name="connsiteX1" fmla="*/ 56021 w 3011946"/>
              <a:gd name="connsiteY1" fmla="*/ 409590 h 2162190"/>
              <a:gd name="connsiteX2" fmla="*/ 198896 w 3011946"/>
              <a:gd name="connsiteY2" fmla="*/ 1978040 h 2162190"/>
              <a:gd name="connsiteX3" fmla="*/ 1551446 w 3011946"/>
              <a:gd name="connsiteY3" fmla="*/ 2136790 h 2162190"/>
              <a:gd name="connsiteX4" fmla="*/ 3011946 w 3011946"/>
              <a:gd name="connsiteY4" fmla="*/ 2162190 h 2162190"/>
              <a:gd name="connsiteX0" fmla="*/ 480571 w 2814196"/>
              <a:gd name="connsiteY0" fmla="*/ 8 h 2162183"/>
              <a:gd name="connsiteX1" fmla="*/ 1108224 w 2814196"/>
              <a:gd name="connsiteY1" fmla="*/ 491705 h 2162183"/>
              <a:gd name="connsiteX2" fmla="*/ 1146 w 2814196"/>
              <a:gd name="connsiteY2" fmla="*/ 1978033 h 2162183"/>
              <a:gd name="connsiteX3" fmla="*/ 1353696 w 2814196"/>
              <a:gd name="connsiteY3" fmla="*/ 2136783 h 2162183"/>
              <a:gd name="connsiteX4" fmla="*/ 2814196 w 2814196"/>
              <a:gd name="connsiteY4" fmla="*/ 2162183 h 2162183"/>
              <a:gd name="connsiteX0" fmla="*/ 495094 w 2828719"/>
              <a:gd name="connsiteY0" fmla="*/ 8 h 2162183"/>
              <a:gd name="connsiteX1" fmla="*/ 1122747 w 2828719"/>
              <a:gd name="connsiteY1" fmla="*/ 491705 h 2162183"/>
              <a:gd name="connsiteX2" fmla="*/ 15669 w 2828719"/>
              <a:gd name="connsiteY2" fmla="*/ 1978033 h 2162183"/>
              <a:gd name="connsiteX3" fmla="*/ 2113395 w 2828719"/>
              <a:gd name="connsiteY3" fmla="*/ 1571765 h 2162183"/>
              <a:gd name="connsiteX4" fmla="*/ 1368219 w 2828719"/>
              <a:gd name="connsiteY4" fmla="*/ 2136783 h 2162183"/>
              <a:gd name="connsiteX5" fmla="*/ 2828719 w 2828719"/>
              <a:gd name="connsiteY5" fmla="*/ 2162183 h 2162183"/>
              <a:gd name="connsiteX0" fmla="*/ 53185 w 4861956"/>
              <a:gd name="connsiteY0" fmla="*/ 4 h 2162179"/>
              <a:gd name="connsiteX1" fmla="*/ 680838 w 4861956"/>
              <a:gd name="connsiteY1" fmla="*/ 491701 h 2162179"/>
              <a:gd name="connsiteX2" fmla="*/ 4856407 w 4861956"/>
              <a:gd name="connsiteY2" fmla="*/ 426816 h 2162179"/>
              <a:gd name="connsiteX3" fmla="*/ 1671486 w 4861956"/>
              <a:gd name="connsiteY3" fmla="*/ 1571761 h 2162179"/>
              <a:gd name="connsiteX4" fmla="*/ 926310 w 4861956"/>
              <a:gd name="connsiteY4" fmla="*/ 2136779 h 2162179"/>
              <a:gd name="connsiteX5" fmla="*/ 2386810 w 4861956"/>
              <a:gd name="connsiteY5" fmla="*/ 2162179 h 2162179"/>
              <a:gd name="connsiteX0" fmla="*/ 2985516 w 4190408"/>
              <a:gd name="connsiteY0" fmla="*/ 2 h 2289924"/>
              <a:gd name="connsiteX1" fmla="*/ 9290 w 4190408"/>
              <a:gd name="connsiteY1" fmla="*/ 619446 h 2289924"/>
              <a:gd name="connsiteX2" fmla="*/ 4184859 w 4190408"/>
              <a:gd name="connsiteY2" fmla="*/ 554561 h 2289924"/>
              <a:gd name="connsiteX3" fmla="*/ 999938 w 4190408"/>
              <a:gd name="connsiteY3" fmla="*/ 1699506 h 2289924"/>
              <a:gd name="connsiteX4" fmla="*/ 254762 w 4190408"/>
              <a:gd name="connsiteY4" fmla="*/ 2264524 h 2289924"/>
              <a:gd name="connsiteX5" fmla="*/ 1715262 w 4190408"/>
              <a:gd name="connsiteY5" fmla="*/ 2289924 h 2289924"/>
              <a:gd name="connsiteX0" fmla="*/ 2824839 w 4553297"/>
              <a:gd name="connsiteY0" fmla="*/ 9 h 2289931"/>
              <a:gd name="connsiteX1" fmla="*/ 4437856 w 4553297"/>
              <a:gd name="connsiteY1" fmla="*/ 227087 h 2289931"/>
              <a:gd name="connsiteX2" fmla="*/ 4024182 w 4553297"/>
              <a:gd name="connsiteY2" fmla="*/ 554568 h 2289931"/>
              <a:gd name="connsiteX3" fmla="*/ 839261 w 4553297"/>
              <a:gd name="connsiteY3" fmla="*/ 1699513 h 2289931"/>
              <a:gd name="connsiteX4" fmla="*/ 94085 w 4553297"/>
              <a:gd name="connsiteY4" fmla="*/ 2264531 h 2289931"/>
              <a:gd name="connsiteX5" fmla="*/ 1554585 w 4553297"/>
              <a:gd name="connsiteY5" fmla="*/ 2289931 h 2289931"/>
              <a:gd name="connsiteX0" fmla="*/ 4147782 w 4456147"/>
              <a:gd name="connsiteY0" fmla="*/ 6 h 2381176"/>
              <a:gd name="connsiteX1" fmla="*/ 4437856 w 4456147"/>
              <a:gd name="connsiteY1" fmla="*/ 318332 h 2381176"/>
              <a:gd name="connsiteX2" fmla="*/ 4024182 w 4456147"/>
              <a:gd name="connsiteY2" fmla="*/ 645813 h 2381176"/>
              <a:gd name="connsiteX3" fmla="*/ 839261 w 4456147"/>
              <a:gd name="connsiteY3" fmla="*/ 1790758 h 2381176"/>
              <a:gd name="connsiteX4" fmla="*/ 94085 w 4456147"/>
              <a:gd name="connsiteY4" fmla="*/ 2355776 h 2381176"/>
              <a:gd name="connsiteX5" fmla="*/ 1554585 w 4456147"/>
              <a:gd name="connsiteY5" fmla="*/ 2381176 h 2381176"/>
              <a:gd name="connsiteX0" fmla="*/ 4147782 w 4456147"/>
              <a:gd name="connsiteY0" fmla="*/ 7 h 2362927"/>
              <a:gd name="connsiteX1" fmla="*/ 4437856 w 4456147"/>
              <a:gd name="connsiteY1" fmla="*/ 300083 h 2362927"/>
              <a:gd name="connsiteX2" fmla="*/ 4024182 w 4456147"/>
              <a:gd name="connsiteY2" fmla="*/ 627564 h 2362927"/>
              <a:gd name="connsiteX3" fmla="*/ 839261 w 4456147"/>
              <a:gd name="connsiteY3" fmla="*/ 1772509 h 2362927"/>
              <a:gd name="connsiteX4" fmla="*/ 94085 w 4456147"/>
              <a:gd name="connsiteY4" fmla="*/ 2337527 h 2362927"/>
              <a:gd name="connsiteX5" fmla="*/ 1554585 w 4456147"/>
              <a:gd name="connsiteY5" fmla="*/ 2362927 h 2362927"/>
              <a:gd name="connsiteX0" fmla="*/ 4147782 w 4456147"/>
              <a:gd name="connsiteY0" fmla="*/ 7 h 2362927"/>
              <a:gd name="connsiteX1" fmla="*/ 4437856 w 4456147"/>
              <a:gd name="connsiteY1" fmla="*/ 300083 h 2362927"/>
              <a:gd name="connsiteX2" fmla="*/ 4024182 w 4456147"/>
              <a:gd name="connsiteY2" fmla="*/ 627564 h 2362927"/>
              <a:gd name="connsiteX3" fmla="*/ 839261 w 4456147"/>
              <a:gd name="connsiteY3" fmla="*/ 1772509 h 2362927"/>
              <a:gd name="connsiteX4" fmla="*/ 94085 w 4456147"/>
              <a:gd name="connsiteY4" fmla="*/ 2337527 h 2362927"/>
              <a:gd name="connsiteX5" fmla="*/ 1554585 w 4456147"/>
              <a:gd name="connsiteY5" fmla="*/ 2362927 h 2362927"/>
              <a:gd name="connsiteX0" fmla="*/ 4147782 w 4532284"/>
              <a:gd name="connsiteY0" fmla="*/ 0 h 2362920"/>
              <a:gd name="connsiteX1" fmla="*/ 4437856 w 4532284"/>
              <a:gd name="connsiteY1" fmla="*/ 300076 h 2362920"/>
              <a:gd name="connsiteX2" fmla="*/ 4024182 w 4532284"/>
              <a:gd name="connsiteY2" fmla="*/ 627557 h 2362920"/>
              <a:gd name="connsiteX3" fmla="*/ 839261 w 4532284"/>
              <a:gd name="connsiteY3" fmla="*/ 1772502 h 2362920"/>
              <a:gd name="connsiteX4" fmla="*/ 94085 w 4532284"/>
              <a:gd name="connsiteY4" fmla="*/ 2337520 h 2362920"/>
              <a:gd name="connsiteX5" fmla="*/ 1554585 w 4532284"/>
              <a:gd name="connsiteY5" fmla="*/ 2362920 h 2362920"/>
              <a:gd name="connsiteX0" fmla="*/ 4147782 w 4832877"/>
              <a:gd name="connsiteY0" fmla="*/ 0 h 2362920"/>
              <a:gd name="connsiteX1" fmla="*/ 4830177 w 4832877"/>
              <a:gd name="connsiteY1" fmla="*/ 345699 h 2362920"/>
              <a:gd name="connsiteX2" fmla="*/ 4024182 w 4832877"/>
              <a:gd name="connsiteY2" fmla="*/ 627557 h 2362920"/>
              <a:gd name="connsiteX3" fmla="*/ 839261 w 4832877"/>
              <a:gd name="connsiteY3" fmla="*/ 1772502 h 2362920"/>
              <a:gd name="connsiteX4" fmla="*/ 94085 w 4832877"/>
              <a:gd name="connsiteY4" fmla="*/ 2337520 h 2362920"/>
              <a:gd name="connsiteX5" fmla="*/ 1554585 w 4832877"/>
              <a:gd name="connsiteY5" fmla="*/ 2362920 h 2362920"/>
              <a:gd name="connsiteX0" fmla="*/ 4147782 w 4831243"/>
              <a:gd name="connsiteY0" fmla="*/ 0 h 2362920"/>
              <a:gd name="connsiteX1" fmla="*/ 4830177 w 4831243"/>
              <a:gd name="connsiteY1" fmla="*/ 345699 h 2362920"/>
              <a:gd name="connsiteX2" fmla="*/ 4024182 w 4831243"/>
              <a:gd name="connsiteY2" fmla="*/ 627557 h 2362920"/>
              <a:gd name="connsiteX3" fmla="*/ 839261 w 4831243"/>
              <a:gd name="connsiteY3" fmla="*/ 1772502 h 2362920"/>
              <a:gd name="connsiteX4" fmla="*/ 94085 w 4831243"/>
              <a:gd name="connsiteY4" fmla="*/ 2337520 h 2362920"/>
              <a:gd name="connsiteX5" fmla="*/ 1554585 w 4831243"/>
              <a:gd name="connsiteY5" fmla="*/ 2362920 h 2362920"/>
              <a:gd name="connsiteX0" fmla="*/ 4147782 w 4921905"/>
              <a:gd name="connsiteY0" fmla="*/ 0 h 2362920"/>
              <a:gd name="connsiteX1" fmla="*/ 4830177 w 4921905"/>
              <a:gd name="connsiteY1" fmla="*/ 345699 h 2362920"/>
              <a:gd name="connsiteX2" fmla="*/ 4471246 w 4921905"/>
              <a:gd name="connsiteY2" fmla="*/ 1293667 h 2362920"/>
              <a:gd name="connsiteX3" fmla="*/ 839261 w 4921905"/>
              <a:gd name="connsiteY3" fmla="*/ 1772502 h 2362920"/>
              <a:gd name="connsiteX4" fmla="*/ 94085 w 4921905"/>
              <a:gd name="connsiteY4" fmla="*/ 2337520 h 2362920"/>
              <a:gd name="connsiteX5" fmla="*/ 1554585 w 4921905"/>
              <a:gd name="connsiteY5" fmla="*/ 2362920 h 2362920"/>
              <a:gd name="connsiteX0" fmla="*/ 4147782 w 4906682"/>
              <a:gd name="connsiteY0" fmla="*/ 0 h 2362920"/>
              <a:gd name="connsiteX1" fmla="*/ 4830177 w 4906682"/>
              <a:gd name="connsiteY1" fmla="*/ 345699 h 2362920"/>
              <a:gd name="connsiteX2" fmla="*/ 4471246 w 4906682"/>
              <a:gd name="connsiteY2" fmla="*/ 1293667 h 2362920"/>
              <a:gd name="connsiteX3" fmla="*/ 839261 w 4906682"/>
              <a:gd name="connsiteY3" fmla="*/ 1772502 h 2362920"/>
              <a:gd name="connsiteX4" fmla="*/ 94085 w 4906682"/>
              <a:gd name="connsiteY4" fmla="*/ 2337520 h 2362920"/>
              <a:gd name="connsiteX5" fmla="*/ 1554585 w 4906682"/>
              <a:gd name="connsiteY5" fmla="*/ 2362920 h 2362920"/>
              <a:gd name="connsiteX0" fmla="*/ 4092454 w 4785237"/>
              <a:gd name="connsiteY0" fmla="*/ 0 h 2362920"/>
              <a:gd name="connsiteX1" fmla="*/ 4774849 w 4785237"/>
              <a:gd name="connsiteY1" fmla="*/ 345699 h 2362920"/>
              <a:gd name="connsiteX2" fmla="*/ 4415918 w 4785237"/>
              <a:gd name="connsiteY2" fmla="*/ 1293667 h 2362920"/>
              <a:gd name="connsiteX3" fmla="*/ 3265591 w 4785237"/>
              <a:gd name="connsiteY3" fmla="*/ 1736003 h 2362920"/>
              <a:gd name="connsiteX4" fmla="*/ 38757 w 4785237"/>
              <a:gd name="connsiteY4" fmla="*/ 2337520 h 2362920"/>
              <a:gd name="connsiteX5" fmla="*/ 1499257 w 4785237"/>
              <a:gd name="connsiteY5" fmla="*/ 2362920 h 2362920"/>
              <a:gd name="connsiteX0" fmla="*/ 2593197 w 3285980"/>
              <a:gd name="connsiteY0" fmla="*/ 0 h 2362920"/>
              <a:gd name="connsiteX1" fmla="*/ 3275592 w 3285980"/>
              <a:gd name="connsiteY1" fmla="*/ 345699 h 2362920"/>
              <a:gd name="connsiteX2" fmla="*/ 2916661 w 3285980"/>
              <a:gd name="connsiteY2" fmla="*/ 1293667 h 2362920"/>
              <a:gd name="connsiteX3" fmla="*/ 1766334 w 3285980"/>
              <a:gd name="connsiteY3" fmla="*/ 1736003 h 2362920"/>
              <a:gd name="connsiteX4" fmla="*/ 0 w 3285980"/>
              <a:gd name="connsiteY4" fmla="*/ 2362920 h 2362920"/>
              <a:gd name="connsiteX0" fmla="*/ 1762936 w 2455719"/>
              <a:gd name="connsiteY0" fmla="*/ 0 h 1979679"/>
              <a:gd name="connsiteX1" fmla="*/ 2445331 w 2455719"/>
              <a:gd name="connsiteY1" fmla="*/ 345699 h 1979679"/>
              <a:gd name="connsiteX2" fmla="*/ 2086400 w 2455719"/>
              <a:gd name="connsiteY2" fmla="*/ 1293667 h 1979679"/>
              <a:gd name="connsiteX3" fmla="*/ 936073 w 2455719"/>
              <a:gd name="connsiteY3" fmla="*/ 1736003 h 1979679"/>
              <a:gd name="connsiteX4" fmla="*/ 0 w 2455719"/>
              <a:gd name="connsiteY4" fmla="*/ 1979679 h 1979679"/>
              <a:gd name="connsiteX0" fmla="*/ 1762936 w 2455719"/>
              <a:gd name="connsiteY0" fmla="*/ 0 h 1979679"/>
              <a:gd name="connsiteX1" fmla="*/ 2445331 w 2455719"/>
              <a:gd name="connsiteY1" fmla="*/ 345699 h 1979679"/>
              <a:gd name="connsiteX2" fmla="*/ 2086400 w 2455719"/>
              <a:gd name="connsiteY2" fmla="*/ 1293667 h 1979679"/>
              <a:gd name="connsiteX3" fmla="*/ 936073 w 2455719"/>
              <a:gd name="connsiteY3" fmla="*/ 1736003 h 1979679"/>
              <a:gd name="connsiteX4" fmla="*/ 0 w 2455719"/>
              <a:gd name="connsiteY4" fmla="*/ 1979679 h 1979679"/>
              <a:gd name="connsiteX0" fmla="*/ 1762936 w 2469346"/>
              <a:gd name="connsiteY0" fmla="*/ 0 h 1979679"/>
              <a:gd name="connsiteX1" fmla="*/ 2445331 w 2469346"/>
              <a:gd name="connsiteY1" fmla="*/ 345699 h 1979679"/>
              <a:gd name="connsiteX2" fmla="*/ 2086400 w 2469346"/>
              <a:gd name="connsiteY2" fmla="*/ 1293667 h 1979679"/>
              <a:gd name="connsiteX3" fmla="*/ 0 w 2469346"/>
              <a:gd name="connsiteY3" fmla="*/ 1979679 h 1979679"/>
              <a:gd name="connsiteX0" fmla="*/ 1753813 w 2469995"/>
              <a:gd name="connsiteY0" fmla="*/ 5811 h 1748245"/>
              <a:gd name="connsiteX1" fmla="*/ 2445331 w 2469995"/>
              <a:gd name="connsiteY1" fmla="*/ 114265 h 1748245"/>
              <a:gd name="connsiteX2" fmla="*/ 2086400 w 2469995"/>
              <a:gd name="connsiteY2" fmla="*/ 1062233 h 1748245"/>
              <a:gd name="connsiteX3" fmla="*/ 0 w 2469995"/>
              <a:gd name="connsiteY3" fmla="*/ 1748245 h 1748245"/>
              <a:gd name="connsiteX0" fmla="*/ 1753813 w 2469995"/>
              <a:gd name="connsiteY0" fmla="*/ 5811 h 1748245"/>
              <a:gd name="connsiteX1" fmla="*/ 2445331 w 2469995"/>
              <a:gd name="connsiteY1" fmla="*/ 114265 h 1748245"/>
              <a:gd name="connsiteX2" fmla="*/ 2086400 w 2469995"/>
              <a:gd name="connsiteY2" fmla="*/ 1062233 h 1748245"/>
              <a:gd name="connsiteX3" fmla="*/ 0 w 2469995"/>
              <a:gd name="connsiteY3" fmla="*/ 1748245 h 1748245"/>
              <a:gd name="connsiteX0" fmla="*/ 1753813 w 2297991"/>
              <a:gd name="connsiteY0" fmla="*/ 0 h 1742434"/>
              <a:gd name="connsiteX1" fmla="*/ 2189866 w 2297991"/>
              <a:gd name="connsiteY1" fmla="*/ 418697 h 1742434"/>
              <a:gd name="connsiteX2" fmla="*/ 2086400 w 2297991"/>
              <a:gd name="connsiteY2" fmla="*/ 1056422 h 1742434"/>
              <a:gd name="connsiteX3" fmla="*/ 0 w 2297991"/>
              <a:gd name="connsiteY3" fmla="*/ 1742434 h 1742434"/>
              <a:gd name="connsiteX0" fmla="*/ 1753813 w 2200867"/>
              <a:gd name="connsiteY0" fmla="*/ 0 h 1742434"/>
              <a:gd name="connsiteX1" fmla="*/ 2189866 w 2200867"/>
              <a:gd name="connsiteY1" fmla="*/ 418697 h 1742434"/>
              <a:gd name="connsiteX2" fmla="*/ 1876554 w 2200867"/>
              <a:gd name="connsiteY2" fmla="*/ 1156795 h 1742434"/>
              <a:gd name="connsiteX3" fmla="*/ 0 w 2200867"/>
              <a:gd name="connsiteY3" fmla="*/ 1742434 h 1742434"/>
              <a:gd name="connsiteX0" fmla="*/ 1753813 w 2192356"/>
              <a:gd name="connsiteY0" fmla="*/ 0 h 1742434"/>
              <a:gd name="connsiteX1" fmla="*/ 2189866 w 2192356"/>
              <a:gd name="connsiteY1" fmla="*/ 418697 h 1742434"/>
              <a:gd name="connsiteX2" fmla="*/ 1876554 w 2192356"/>
              <a:gd name="connsiteY2" fmla="*/ 1156795 h 1742434"/>
              <a:gd name="connsiteX3" fmla="*/ 0 w 2192356"/>
              <a:gd name="connsiteY3" fmla="*/ 1742434 h 1742434"/>
              <a:gd name="connsiteX0" fmla="*/ 166281 w 2293331"/>
              <a:gd name="connsiteY0" fmla="*/ 0 h 2098301"/>
              <a:gd name="connsiteX1" fmla="*/ 2189866 w 2293331"/>
              <a:gd name="connsiteY1" fmla="*/ 774564 h 2098301"/>
              <a:gd name="connsiteX2" fmla="*/ 1876554 w 2293331"/>
              <a:gd name="connsiteY2" fmla="*/ 1512662 h 2098301"/>
              <a:gd name="connsiteX3" fmla="*/ 0 w 2293331"/>
              <a:gd name="connsiteY3" fmla="*/ 2098301 h 2098301"/>
              <a:gd name="connsiteX0" fmla="*/ 166281 w 2293331"/>
              <a:gd name="connsiteY0" fmla="*/ 0 h 2098301"/>
              <a:gd name="connsiteX1" fmla="*/ 2189866 w 2293331"/>
              <a:gd name="connsiteY1" fmla="*/ 774564 h 2098301"/>
              <a:gd name="connsiteX2" fmla="*/ 1876554 w 2293331"/>
              <a:gd name="connsiteY2" fmla="*/ 1512662 h 2098301"/>
              <a:gd name="connsiteX3" fmla="*/ 0 w 2293331"/>
              <a:gd name="connsiteY3" fmla="*/ 2098301 h 2098301"/>
              <a:gd name="connsiteX0" fmla="*/ 166281 w 2293331"/>
              <a:gd name="connsiteY0" fmla="*/ 0 h 2098301"/>
              <a:gd name="connsiteX1" fmla="*/ 2189866 w 2293331"/>
              <a:gd name="connsiteY1" fmla="*/ 774564 h 2098301"/>
              <a:gd name="connsiteX2" fmla="*/ 1876554 w 2293331"/>
              <a:gd name="connsiteY2" fmla="*/ 1512662 h 2098301"/>
              <a:gd name="connsiteX3" fmla="*/ 0 w 2293331"/>
              <a:gd name="connsiteY3" fmla="*/ 2098301 h 2098301"/>
              <a:gd name="connsiteX0" fmla="*/ 166281 w 2354187"/>
              <a:gd name="connsiteY0" fmla="*/ 0 h 2098301"/>
              <a:gd name="connsiteX1" fmla="*/ 2235484 w 2354187"/>
              <a:gd name="connsiteY1" fmla="*/ 327450 h 2098301"/>
              <a:gd name="connsiteX2" fmla="*/ 1876554 w 2354187"/>
              <a:gd name="connsiteY2" fmla="*/ 1512662 h 2098301"/>
              <a:gd name="connsiteX3" fmla="*/ 0 w 2354187"/>
              <a:gd name="connsiteY3" fmla="*/ 2098301 h 2098301"/>
              <a:gd name="connsiteX0" fmla="*/ 166281 w 2468055"/>
              <a:gd name="connsiteY0" fmla="*/ 0 h 2098301"/>
              <a:gd name="connsiteX1" fmla="*/ 2235484 w 2468055"/>
              <a:gd name="connsiteY1" fmla="*/ 327450 h 2098301"/>
              <a:gd name="connsiteX2" fmla="*/ 2168514 w 2468055"/>
              <a:gd name="connsiteY2" fmla="*/ 1448789 h 2098301"/>
              <a:gd name="connsiteX3" fmla="*/ 0 w 2468055"/>
              <a:gd name="connsiteY3" fmla="*/ 2098301 h 2098301"/>
              <a:gd name="connsiteX0" fmla="*/ 0 w 2212600"/>
              <a:gd name="connsiteY0" fmla="*/ 0 h 1660311"/>
              <a:gd name="connsiteX1" fmla="*/ 2069203 w 2212600"/>
              <a:gd name="connsiteY1" fmla="*/ 327450 h 1660311"/>
              <a:gd name="connsiteX2" fmla="*/ 2002233 w 2212600"/>
              <a:gd name="connsiteY2" fmla="*/ 1448789 h 1660311"/>
              <a:gd name="connsiteX3" fmla="*/ 1740583 w 2212600"/>
              <a:gd name="connsiteY3" fmla="*/ 1660311 h 1660311"/>
              <a:gd name="connsiteX0" fmla="*/ 0 w 2212600"/>
              <a:gd name="connsiteY0" fmla="*/ 0 h 1660311"/>
              <a:gd name="connsiteX1" fmla="*/ 2069203 w 2212600"/>
              <a:gd name="connsiteY1" fmla="*/ 327450 h 1660311"/>
              <a:gd name="connsiteX2" fmla="*/ 2002233 w 2212600"/>
              <a:gd name="connsiteY2" fmla="*/ 1448789 h 1660311"/>
              <a:gd name="connsiteX3" fmla="*/ 1740583 w 2212600"/>
              <a:gd name="connsiteY3" fmla="*/ 1660311 h 1660311"/>
              <a:gd name="connsiteX0" fmla="*/ 0 w 2191725"/>
              <a:gd name="connsiteY0" fmla="*/ 0 h 1660311"/>
              <a:gd name="connsiteX1" fmla="*/ 2069203 w 2191725"/>
              <a:gd name="connsiteY1" fmla="*/ 327450 h 1660311"/>
              <a:gd name="connsiteX2" fmla="*/ 1929243 w 2191725"/>
              <a:gd name="connsiteY2" fmla="*/ 1257168 h 1660311"/>
              <a:gd name="connsiteX3" fmla="*/ 1740583 w 2191725"/>
              <a:gd name="connsiteY3" fmla="*/ 1660311 h 1660311"/>
              <a:gd name="connsiteX0" fmla="*/ 0 w 2188729"/>
              <a:gd name="connsiteY0" fmla="*/ 0 h 1660311"/>
              <a:gd name="connsiteX1" fmla="*/ 2069203 w 2188729"/>
              <a:gd name="connsiteY1" fmla="*/ 327450 h 1660311"/>
              <a:gd name="connsiteX2" fmla="*/ 1929243 w 2188729"/>
              <a:gd name="connsiteY2" fmla="*/ 1257168 h 1660311"/>
              <a:gd name="connsiteX3" fmla="*/ 1740583 w 2188729"/>
              <a:gd name="connsiteY3" fmla="*/ 1660311 h 1660311"/>
              <a:gd name="connsiteX0" fmla="*/ 0 w 2081313"/>
              <a:gd name="connsiteY0" fmla="*/ 0 h 1660311"/>
              <a:gd name="connsiteX1" fmla="*/ 2069203 w 2081313"/>
              <a:gd name="connsiteY1" fmla="*/ 327450 h 1660311"/>
              <a:gd name="connsiteX2" fmla="*/ 1929243 w 2081313"/>
              <a:gd name="connsiteY2" fmla="*/ 1257168 h 1660311"/>
              <a:gd name="connsiteX3" fmla="*/ 1740583 w 2081313"/>
              <a:gd name="connsiteY3" fmla="*/ 1660311 h 1660311"/>
              <a:gd name="connsiteX0" fmla="*/ 0 w 1985265"/>
              <a:gd name="connsiteY0" fmla="*/ 0 h 1660311"/>
              <a:gd name="connsiteX1" fmla="*/ 1959718 w 1985265"/>
              <a:gd name="connsiteY1" fmla="*/ 336575 h 1660311"/>
              <a:gd name="connsiteX2" fmla="*/ 1929243 w 1985265"/>
              <a:gd name="connsiteY2" fmla="*/ 1257168 h 1660311"/>
              <a:gd name="connsiteX3" fmla="*/ 1740583 w 1985265"/>
              <a:gd name="connsiteY3" fmla="*/ 1660311 h 166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5265" h="1660311">
                <a:moveTo>
                  <a:pt x="0" y="0"/>
                </a:moveTo>
                <a:cubicBezTo>
                  <a:pt x="1995546" y="7802"/>
                  <a:pt x="1902766" y="218295"/>
                  <a:pt x="1959718" y="336575"/>
                </a:cubicBezTo>
                <a:cubicBezTo>
                  <a:pt x="2016670" y="454855"/>
                  <a:pt x="1965765" y="1036545"/>
                  <a:pt x="1929243" y="1257168"/>
                </a:cubicBezTo>
                <a:cubicBezTo>
                  <a:pt x="1892721" y="1477791"/>
                  <a:pt x="1965404" y="1590391"/>
                  <a:pt x="1740583" y="1660311"/>
                </a:cubicBezTo>
              </a:path>
            </a:pathLst>
          </a:cu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2" tIns="45715" rIns="91432" bIns="45715" spcCol="0" rtlCol="0" anchor="ctr"/>
          <a:lstStyle/>
          <a:p>
            <a:pPr algn="ctr"/>
            <a:endParaRPr lang="en-US">
              <a:ln>
                <a:solidFill>
                  <a:srgbClr val="0000FF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5654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Choice of Solenoid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52999"/>
          </a:xfrm>
        </p:spPr>
        <p:txBody>
          <a:bodyPr/>
          <a:lstStyle/>
          <a:p>
            <a:pPr marL="227013" indent="-227013"/>
            <a:r>
              <a:rPr lang="en-US" sz="2000" dirty="0" smtClean="0"/>
              <a:t>Field:  </a:t>
            </a:r>
          </a:p>
          <a:p>
            <a:pPr marL="458788" lvl="1" indent="-233363"/>
            <a:r>
              <a:rPr lang="en-US" sz="2000" dirty="0" smtClean="0"/>
              <a:t>Resolution:</a:t>
            </a:r>
          </a:p>
          <a:p>
            <a:pPr marL="858838" lvl="2" indent="-233363"/>
            <a:r>
              <a:rPr lang="en-US" sz="1600" dirty="0" smtClean="0"/>
              <a:t>The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and x resolution </a:t>
            </a:r>
            <a:r>
              <a:rPr lang="en-US" sz="1600" dirty="0"/>
              <a:t>requirements </a:t>
            </a:r>
            <a:r>
              <a:rPr lang="en-US" sz="1600" dirty="0" smtClean="0"/>
              <a:t>(from PVDIS) dictate </a:t>
            </a:r>
            <a:r>
              <a:rPr lang="en-US" sz="1600" dirty="0"/>
              <a:t>the desired energy resolution that was </a:t>
            </a:r>
            <a:r>
              <a:rPr lang="en-US" sz="1600" dirty="0" smtClean="0"/>
              <a:t>found to </a:t>
            </a:r>
            <a:r>
              <a:rPr lang="en-US" sz="1600" dirty="0"/>
              <a:t>be </a:t>
            </a:r>
            <a:r>
              <a:rPr lang="en-US" sz="1600" dirty="0" err="1" smtClean="0">
                <a:latin typeface="Symbol" charset="2"/>
                <a:cs typeface="Symbol" charset="2"/>
              </a:rPr>
              <a:t>s</a:t>
            </a:r>
            <a:r>
              <a:rPr lang="en-US" sz="1600" baseline="-25000" dirty="0" err="1" smtClean="0"/>
              <a:t>E</a:t>
            </a:r>
            <a:r>
              <a:rPr lang="en-US" sz="1600" baseline="-25000" dirty="0" smtClean="0"/>
              <a:t>’</a:t>
            </a:r>
            <a:r>
              <a:rPr lang="en-US" sz="1600" dirty="0" smtClean="0"/>
              <a:t>/E’ </a:t>
            </a:r>
            <a:r>
              <a:rPr lang="en-US" sz="1600" dirty="0"/>
              <a:t>&lt; 3%. </a:t>
            </a:r>
            <a:endParaRPr lang="en-US" sz="1600" dirty="0" smtClean="0"/>
          </a:p>
          <a:p>
            <a:pPr marL="858838" lvl="2" indent="-233363"/>
            <a:r>
              <a:rPr lang="en-US" sz="1600" dirty="0" smtClean="0"/>
              <a:t>Coupling </a:t>
            </a:r>
            <a:r>
              <a:rPr lang="en-US" sz="1600" dirty="0"/>
              <a:t>this with the tracking resolution dictate the </a:t>
            </a:r>
            <a:r>
              <a:rPr lang="en-US" sz="1600" dirty="0" smtClean="0"/>
              <a:t>minimum acceptable field</a:t>
            </a:r>
            <a:r>
              <a:rPr lang="en-US" sz="1600" dirty="0"/>
              <a:t>. </a:t>
            </a:r>
            <a:endParaRPr lang="en-US" sz="1600" dirty="0" smtClean="0"/>
          </a:p>
          <a:p>
            <a:pPr marL="458788" lvl="1" indent="-233363"/>
            <a:r>
              <a:rPr lang="en-US" sz="2000" dirty="0" smtClean="0"/>
              <a:t>Simulations </a:t>
            </a:r>
            <a:r>
              <a:rPr lang="en-US" sz="2000" dirty="0"/>
              <a:t>have shown that a solenoid with 1.5T central </a:t>
            </a:r>
            <a:r>
              <a:rPr lang="en-US" sz="2000" dirty="0" smtClean="0"/>
              <a:t>field </a:t>
            </a:r>
            <a:r>
              <a:rPr lang="en-US" sz="2000" dirty="0"/>
              <a:t>and </a:t>
            </a:r>
            <a:r>
              <a:rPr lang="en-US" sz="2000" dirty="0" smtClean="0"/>
              <a:t>6 planes </a:t>
            </a:r>
            <a:r>
              <a:rPr lang="en-US" sz="2000" dirty="0"/>
              <a:t>of </a:t>
            </a:r>
            <a:r>
              <a:rPr lang="en-US" sz="2000" dirty="0" smtClean="0"/>
              <a:t>500</a:t>
            </a:r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/>
              <a:t>m </a:t>
            </a:r>
            <a:r>
              <a:rPr lang="en-US" sz="2000" dirty="0"/>
              <a:t>resolution tracking can meet this </a:t>
            </a:r>
            <a:r>
              <a:rPr lang="en-US" sz="2000" dirty="0" smtClean="0"/>
              <a:t>criteria.</a:t>
            </a:r>
          </a:p>
          <a:p>
            <a:pPr marL="458788" lvl="1" indent="-233363"/>
            <a:r>
              <a:rPr lang="en-US" sz="2000" dirty="0" smtClean="0"/>
              <a:t>Not the only solution, but shown to work.</a:t>
            </a:r>
          </a:p>
          <a:p>
            <a:pPr marL="568325" lvl="2" indent="-109538"/>
            <a:r>
              <a:rPr lang="en-US" sz="1800" dirty="0" smtClean="0"/>
              <a:t>Trade off  </a:t>
            </a:r>
            <a:r>
              <a:rPr lang="en-US" sz="1800" dirty="0" smtClean="0">
                <a:solidFill>
                  <a:srgbClr val="800000"/>
                </a:solidFill>
              </a:rPr>
              <a:t>more field </a:t>
            </a:r>
            <a:r>
              <a:rPr lang="en-US" sz="1800" dirty="0" smtClean="0"/>
              <a:t>⇔ </a:t>
            </a:r>
            <a:r>
              <a:rPr lang="en-US" sz="1800" dirty="0" smtClean="0">
                <a:solidFill>
                  <a:srgbClr val="800000"/>
                </a:solidFill>
              </a:rPr>
              <a:t>less tracking resolution</a:t>
            </a:r>
          </a:p>
          <a:p>
            <a:pPr marL="227013" indent="-227013"/>
            <a:endParaRPr lang="en-US" sz="2000" dirty="0" smtClean="0"/>
          </a:p>
          <a:p>
            <a:pPr marL="227013" indent="-227013"/>
            <a:r>
              <a:rPr lang="en-US" sz="2000" dirty="0" smtClean="0"/>
              <a:t>Cost of fabricating a new </a:t>
            </a:r>
            <a:r>
              <a:rPr lang="en-US" sz="2000" dirty="0" smtClean="0"/>
              <a:t>magnet coil </a:t>
            </a:r>
            <a:r>
              <a:rPr lang="en-US" sz="2000" dirty="0" smtClean="0"/>
              <a:t>is approx. $8M based on Hall 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Spectrometer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0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Comparison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985300"/>
              </p:ext>
            </p:extLst>
          </p:nvPr>
        </p:nvGraphicFramePr>
        <p:xfrm>
          <a:off x="457200" y="914400"/>
          <a:ext cx="8229599" cy="481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</a:rPr>
                        <a:t>BaBar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CLEO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ZEUS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CDF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Glue-X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Other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Cryostat Inner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Rad</a:t>
                      </a:r>
                      <a:endParaRPr lang="en-US" sz="16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150 cm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150 cm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86 cm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150 cm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Whatever we need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Length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345 cm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350cm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245cm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500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cm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Cent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Field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1.49T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1.5T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1.8T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1.47T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Yoke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0000"/>
                          </a:solidFill>
                        </a:rPr>
                        <a:t>Aval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Variation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in Current density with z?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Current Density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in central 50% is ½ that in end 25%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Current Density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in central 50% is 1/1.04 that in end 25%</a:t>
                      </a:r>
                      <a:endParaRPr lang="en-US" sz="16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F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Current density 25% more current at ends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Amp-Turns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5.1 M A-T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4.2 M A-T</a:t>
                      </a:r>
                      <a:endParaRPr lang="en-US" sz="16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Available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Probably Not??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Probably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Probably Not--Mainz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Needs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 $1M repair and possible  </a:t>
                      </a:r>
                      <a:r>
                        <a:rPr lang="en-US" sz="1200" b="0" baseline="0" dirty="0" err="1" smtClean="0">
                          <a:solidFill>
                            <a:srgbClr val="000000"/>
                          </a:solidFill>
                        </a:rPr>
                        <a:t>Expt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 at Fermilab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Perhaps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$8M??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Spectrometer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5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Comparison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373958"/>
              </p:ext>
            </p:extLst>
          </p:nvPr>
        </p:nvGraphicFramePr>
        <p:xfrm>
          <a:off x="457200" y="914400"/>
          <a:ext cx="8229599" cy="481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A0A0A0"/>
                          </a:solidFill>
                        </a:rPr>
                        <a:t>BaBar</a:t>
                      </a:r>
                      <a:endParaRPr lang="en-US" sz="1600" b="1" dirty="0">
                        <a:solidFill>
                          <a:srgbClr val="A0A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CLEO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ZEUS</a:t>
                      </a:r>
                      <a:endParaRPr lang="en-US" sz="1600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CDF</a:t>
                      </a:r>
                      <a:endParaRPr lang="en-US" sz="1600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Glue-X</a:t>
                      </a:r>
                      <a:endParaRPr lang="en-US" sz="1600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Other</a:t>
                      </a:r>
                      <a:endParaRPr lang="en-US" sz="1600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Cryostat Inner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Rad</a:t>
                      </a:r>
                      <a:endParaRPr lang="en-US" sz="16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A0A0A0"/>
                          </a:solidFill>
                        </a:rPr>
                        <a:t>150 cm</a:t>
                      </a:r>
                      <a:endParaRPr lang="en-US" sz="1600" b="0" dirty="0">
                        <a:solidFill>
                          <a:srgbClr val="A0A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150 cm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86 cm</a:t>
                      </a:r>
                      <a:endParaRPr lang="en-US" sz="16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150 cm</a:t>
                      </a:r>
                      <a:endParaRPr lang="en-US" sz="16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Whatever we need</a:t>
                      </a:r>
                      <a:endParaRPr lang="en-US" sz="32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Length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A0A0A0"/>
                          </a:solidFill>
                        </a:rPr>
                        <a:t>345 cm</a:t>
                      </a:r>
                      <a:endParaRPr lang="en-US" sz="1600" b="0" dirty="0">
                        <a:solidFill>
                          <a:srgbClr val="A0A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350cm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245cm</a:t>
                      </a:r>
                      <a:endParaRPr lang="en-US" sz="16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500</a:t>
                      </a:r>
                      <a:r>
                        <a:rPr lang="en-US" sz="1600" b="0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cm</a:t>
                      </a:r>
                      <a:endParaRPr lang="en-US" sz="16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Cent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Field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A0A0A0"/>
                          </a:solidFill>
                        </a:rPr>
                        <a:t>1.49T</a:t>
                      </a:r>
                      <a:endParaRPr lang="en-US" sz="1600" b="0" dirty="0">
                        <a:solidFill>
                          <a:srgbClr val="A0A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1.5T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1.8T</a:t>
                      </a:r>
                      <a:endParaRPr lang="en-US" sz="16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1.47T</a:t>
                      </a:r>
                      <a:endParaRPr lang="en-US" sz="16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Yoke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0000"/>
                          </a:solidFill>
                        </a:rPr>
                        <a:t>Aval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A0A0A0"/>
                          </a:solidFill>
                        </a:rPr>
                        <a:t>Yes</a:t>
                      </a:r>
                      <a:endParaRPr lang="en-US" sz="1600" b="0" dirty="0">
                        <a:solidFill>
                          <a:srgbClr val="A0A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No</a:t>
                      </a:r>
                      <a:endParaRPr lang="en-US" sz="16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No</a:t>
                      </a:r>
                      <a:endParaRPr lang="en-US" sz="16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Variation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in Current density with z?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A0A0A0"/>
                          </a:solidFill>
                        </a:rPr>
                        <a:t>Current Density</a:t>
                      </a:r>
                      <a:r>
                        <a:rPr lang="en-US" sz="1600" b="0" baseline="0" dirty="0" smtClean="0">
                          <a:solidFill>
                            <a:srgbClr val="A0A0A0"/>
                          </a:solidFill>
                        </a:rPr>
                        <a:t> in central 50% is ½ that in end 25%</a:t>
                      </a:r>
                      <a:endParaRPr lang="en-US" sz="1600" b="0" dirty="0">
                        <a:solidFill>
                          <a:srgbClr val="A0A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Current Density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in central 50% is 1/1.04 that in end 25%</a:t>
                      </a:r>
                      <a:endParaRPr lang="en-US" sz="16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F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Current density 25% more current at ends</a:t>
                      </a:r>
                      <a:endParaRPr lang="en-US" sz="16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No</a:t>
                      </a:r>
                      <a:endParaRPr lang="en-US" sz="16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Yes</a:t>
                      </a:r>
                      <a:endParaRPr lang="en-US" sz="16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Amp-Turns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A0A0A0"/>
                          </a:solidFill>
                        </a:rPr>
                        <a:t>5.1 M A-T</a:t>
                      </a:r>
                      <a:endParaRPr lang="en-US" sz="1600" b="0" dirty="0">
                        <a:solidFill>
                          <a:srgbClr val="A0A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4.2 M A-T</a:t>
                      </a:r>
                      <a:endParaRPr lang="en-US" sz="16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Available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A0A0A0"/>
                          </a:solidFill>
                        </a:rPr>
                        <a:t>Probably Not??</a:t>
                      </a:r>
                      <a:endParaRPr lang="en-US" sz="1600" b="0" dirty="0">
                        <a:solidFill>
                          <a:srgbClr val="A0A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Probably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Probably Not--Mainz</a:t>
                      </a:r>
                      <a:endParaRPr lang="en-US" sz="16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Needs</a:t>
                      </a:r>
                      <a:r>
                        <a:rPr lang="en-US" sz="1200" b="0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$1M repair and possible  </a:t>
                      </a:r>
                      <a:r>
                        <a:rPr lang="en-US" sz="1200" b="0" baseline="0" dirty="0" err="1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Expt</a:t>
                      </a:r>
                      <a:r>
                        <a:rPr lang="en-US" sz="1200" b="0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at Fermilab</a:t>
                      </a:r>
                      <a:endParaRPr lang="en-US" sz="12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Perhaps</a:t>
                      </a:r>
                      <a:endParaRPr lang="en-US" sz="16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$8M??</a:t>
                      </a:r>
                      <a:endParaRPr lang="en-US" sz="1600" b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Spectrometer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 bwMode="auto">
          <a:xfrm>
            <a:off x="2667000" y="838200"/>
            <a:ext cx="1524000" cy="5181600"/>
          </a:xfrm>
          <a:prstGeom prst="roundRect">
            <a:avLst>
              <a:gd name="adj" fmla="val 41995"/>
            </a:avLst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4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Look in Detail at the CLEO Coil:</a:t>
            </a:r>
            <a:br>
              <a:rPr lang="en-US" dirty="0" smtClean="0"/>
            </a:br>
            <a:r>
              <a:rPr lang="en-US" dirty="0" smtClean="0"/>
              <a:t>Will it work?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Spectrometer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99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CLEO-II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763000" cy="2057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Coil is divided into 3 sections, each section has </a:t>
            </a:r>
            <a:r>
              <a:rPr lang="en-US" dirty="0" smtClean="0">
                <a:solidFill>
                  <a:srgbClr val="000000"/>
                </a:solidFill>
              </a:rPr>
              <a:t>two </a:t>
            </a:r>
            <a:r>
              <a:rPr lang="en-US" dirty="0" smtClean="0">
                <a:solidFill>
                  <a:srgbClr val="000000"/>
                </a:solidFill>
              </a:rPr>
              <a:t>layers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oil </a:t>
            </a:r>
            <a:r>
              <a:rPr lang="en-US" dirty="0" smtClean="0">
                <a:solidFill>
                  <a:srgbClr val="000000"/>
                </a:solidFill>
              </a:rPr>
              <a:t>total 1282 turns. </a:t>
            </a:r>
            <a:r>
              <a:rPr lang="en-US" dirty="0" smtClean="0">
                <a:solidFill>
                  <a:srgbClr val="000000"/>
                </a:solidFill>
              </a:rPr>
              <a:t>Upstream:  166</a:t>
            </a:r>
            <a:r>
              <a:rPr lang="en-US" dirty="0" smtClean="0">
                <a:solidFill>
                  <a:srgbClr val="000000"/>
                </a:solidFill>
              </a:rPr>
              <a:t>; Central:</a:t>
            </a:r>
            <a:r>
              <a:rPr lang="en-US" dirty="0" smtClean="0">
                <a:solidFill>
                  <a:srgbClr val="000000"/>
                </a:solidFill>
              </a:rPr>
              <a:t> 309; Downstream: 166 </a:t>
            </a:r>
            <a:r>
              <a:rPr lang="en-US" dirty="0" smtClean="0">
                <a:solidFill>
                  <a:srgbClr val="000000"/>
                </a:solidFill>
              </a:rPr>
              <a:t>turns </a:t>
            </a:r>
            <a:r>
              <a:rPr lang="en-US" dirty="0" smtClean="0">
                <a:solidFill>
                  <a:srgbClr val="000000"/>
                </a:solidFill>
              </a:rPr>
              <a:t>per layer. The current </a:t>
            </a:r>
            <a:r>
              <a:rPr lang="en-US" dirty="0" smtClean="0">
                <a:solidFill>
                  <a:srgbClr val="000000"/>
                </a:solidFill>
              </a:rPr>
              <a:t>density </a:t>
            </a:r>
            <a:r>
              <a:rPr lang="en-US" dirty="0" smtClean="0">
                <a:solidFill>
                  <a:srgbClr val="000000"/>
                </a:solidFill>
              </a:rPr>
              <a:t>in the end sections is </a:t>
            </a:r>
            <a:r>
              <a:rPr lang="en-US" dirty="0" smtClean="0">
                <a:solidFill>
                  <a:srgbClr val="000000"/>
                </a:solidFill>
              </a:rPr>
              <a:t>4% higher than in the middle </a:t>
            </a:r>
            <a:r>
              <a:rPr lang="en-US" dirty="0" smtClean="0">
                <a:solidFill>
                  <a:srgbClr val="000000"/>
                </a:solidFill>
              </a:rPr>
              <a:t>section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ax </a:t>
            </a:r>
            <a:r>
              <a:rPr lang="en-US" dirty="0" smtClean="0">
                <a:solidFill>
                  <a:srgbClr val="000000"/>
                </a:solidFill>
              </a:rPr>
              <a:t>current </a:t>
            </a:r>
            <a:r>
              <a:rPr lang="en-US" dirty="0" smtClean="0">
                <a:solidFill>
                  <a:srgbClr val="000000"/>
                </a:solidFill>
              </a:rPr>
              <a:t>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3266A and average current density of 1.2MA/m, this reach 1.5T field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 collars holding 4 coil rods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Barrel flux return is provided by 3 </a:t>
            </a:r>
            <a:r>
              <a:rPr lang="en-US" dirty="0" smtClean="0">
                <a:solidFill>
                  <a:srgbClr val="000000"/>
                </a:solidFill>
              </a:rPr>
              <a:t>layers of </a:t>
            </a:r>
            <a:r>
              <a:rPr lang="en-US" dirty="0" smtClean="0">
                <a:solidFill>
                  <a:srgbClr val="000000"/>
                </a:solidFill>
              </a:rPr>
              <a:t>iron separated by</a:t>
            </a:r>
            <a:r>
              <a:rPr lang="en-US" dirty="0" smtClean="0">
                <a:solidFill>
                  <a:srgbClr val="000000"/>
                </a:solidFill>
              </a:rPr>
              <a:t> spacers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5048"/>
          <a:stretch/>
        </p:blipFill>
        <p:spPr>
          <a:xfrm>
            <a:off x="6019800" y="3048000"/>
            <a:ext cx="3016648" cy="240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980" t="7280" r="31252" b="15083"/>
          <a:stretch/>
        </p:blipFill>
        <p:spPr>
          <a:xfrm>
            <a:off x="402168" y="2590800"/>
            <a:ext cx="5465232" cy="39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30744"/>
      </p:ext>
    </p:extLst>
  </p:cSld>
  <p:clrMapOvr>
    <a:masterClrMapping/>
  </p:clrMapOvr>
</p:sld>
</file>

<file path=ppt/theme/theme1.xml><?xml version="1.0" encoding="utf-8"?>
<a:theme xmlns:a="http://schemas.openxmlformats.org/drawingml/2006/main" name="ArgonneBlue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ArgonneBlue.potx</Template>
  <TotalTime>1238</TotalTime>
  <Words>1781</Words>
  <Application>Microsoft Macintosh PowerPoint</Application>
  <PresentationFormat>On-screen Show (4:3)</PresentationFormat>
  <Paragraphs>463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ArgonneBlue</vt:lpstr>
      <vt:lpstr>The SoLID Solenoid</vt:lpstr>
      <vt:lpstr>Solenoid Size restrictions</vt:lpstr>
      <vt:lpstr>Solenoid Size restrictions</vt:lpstr>
      <vt:lpstr>Solenoid Size restrictions</vt:lpstr>
      <vt:lpstr>Choice of Solenoid</vt:lpstr>
      <vt:lpstr>Magnet Comparison</vt:lpstr>
      <vt:lpstr>Magnet Comparison</vt:lpstr>
      <vt:lpstr>Now Look in Detail at the CLEO Coil: Will it work?</vt:lpstr>
      <vt:lpstr>CLEO-II</vt:lpstr>
      <vt:lpstr>From CLEO-II to SoLID (reused parts)</vt:lpstr>
      <vt:lpstr>PowerPoint Presentation</vt:lpstr>
      <vt:lpstr>Magnet Forces</vt:lpstr>
      <vt:lpstr>Magnet Forces</vt:lpstr>
      <vt:lpstr>Baffle cantilevered support</vt:lpstr>
      <vt:lpstr>Analysis of baffle 6</vt:lpstr>
      <vt:lpstr>Does it Fit?</vt:lpstr>
      <vt:lpstr>Does it Fit?</vt:lpstr>
      <vt:lpstr>Cost</vt:lpstr>
      <vt:lpstr>Conclusions</vt:lpstr>
      <vt:lpstr>Epilogue--BaBar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reimer</dc:creator>
  <cp:lastModifiedBy>Paul E Reimer</cp:lastModifiedBy>
  <cp:revision>62</cp:revision>
  <dcterms:created xsi:type="dcterms:W3CDTF">2010-08-04T19:01:14Z</dcterms:created>
  <dcterms:modified xsi:type="dcterms:W3CDTF">2012-09-14T06:10:24Z</dcterms:modified>
</cp:coreProperties>
</file>