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1" r:id="rId1"/>
    <p:sldMasterId id="2147484476" r:id="rId2"/>
    <p:sldMasterId id="2147484488" r:id="rId3"/>
  </p:sldMasterIdLst>
  <p:notesMasterIdLst>
    <p:notesMasterId r:id="rId13"/>
  </p:notesMasterIdLst>
  <p:handoutMasterIdLst>
    <p:handoutMasterId r:id="rId14"/>
  </p:handoutMasterIdLst>
  <p:sldIdLst>
    <p:sldId id="652" r:id="rId4"/>
    <p:sldId id="651" r:id="rId5"/>
    <p:sldId id="674" r:id="rId6"/>
    <p:sldId id="675" r:id="rId7"/>
    <p:sldId id="653" r:id="rId8"/>
    <p:sldId id="673" r:id="rId9"/>
    <p:sldId id="677" r:id="rId10"/>
    <p:sldId id="678" r:id="rId11"/>
    <p:sldId id="643" r:id="rId12"/>
  </p:sldIdLst>
  <p:sldSz cx="11430000" cy="8686800"/>
  <p:notesSz cx="10058400" cy="7772400"/>
  <p:custDataLst>
    <p:tags r:id="rId15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3pPr>
    <a:lvl4pPr marL="136683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4pPr>
    <a:lvl5pPr marL="182403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</p:showPr>
  <p:clrMru>
    <a:srgbClr val="0000FF"/>
    <a:srgbClr val="000000"/>
    <a:srgbClr val="695C64"/>
    <a:srgbClr val="FFD567"/>
    <a:srgbClr val="A6764C"/>
    <a:srgbClr val="F0DEB8"/>
    <a:srgbClr val="F4E2BE"/>
    <a:srgbClr val="F0DA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79" autoAdjust="0"/>
  </p:normalViewPr>
  <p:slideViewPr>
    <p:cSldViewPr>
      <p:cViewPr>
        <p:scale>
          <a:sx n="50" d="100"/>
          <a:sy n="50" d="100"/>
        </p:scale>
        <p:origin x="-648" y="-186"/>
      </p:cViewPr>
      <p:guideLst>
        <p:guide orient="horz" pos="3311"/>
        <p:guide pos="3309"/>
      </p:guideLst>
    </p:cSldViewPr>
  </p:slideViewPr>
  <p:outlineViewPr>
    <p:cViewPr>
      <p:scale>
        <a:sx n="100" d="100"/>
        <a:sy n="100" d="1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96" y="-1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1500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1500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418C9D3C-4168-47BC-ADFB-43112D49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275013" y="777875"/>
            <a:ext cx="3505200" cy="266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535113" y="3700463"/>
            <a:ext cx="699611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60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ＭＳ Ｐゴシック" pitchFamily="-112" charset="-128"/>
      </a:defRPr>
    </a:lvl1pPr>
    <a:lvl2pPr marL="742950" indent="-285750" algn="l" defTabSz="4460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2pPr>
    <a:lvl3pPr marL="1143000" indent="-228600" algn="l" defTabSz="4460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3pPr>
    <a:lvl4pPr marL="1600200" indent="-228600" algn="l" defTabSz="4460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4pPr>
    <a:lvl5pPr marL="2057400" indent="-228600" algn="l" defTabSz="4460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5pPr>
    <a:lvl6pPr marL="2281404" algn="l" defTabSz="456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7683" algn="l" defTabSz="456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3960" algn="l" defTabSz="456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0245" algn="l" defTabSz="4562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69635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0659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7827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5" y="2895600"/>
            <a:ext cx="97155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3" y="4922848"/>
            <a:ext cx="8001001" cy="2219325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2511-7A38-4C57-B1ED-DD3D1EA5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0440F-AA9F-4D08-9B98-20575EDE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3885" y="771542"/>
            <a:ext cx="2428875" cy="695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71542"/>
            <a:ext cx="7134225" cy="695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E5E3-41F7-44AA-B700-F59BBA28B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698540"/>
            <a:ext cx="9715500" cy="1862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922520"/>
            <a:ext cx="800100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6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5D1DEEFD-0BC4-4C76-A0CB-0BF258732671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BD85C4F3-BD16-45B9-9C51-830085BFF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9F24A7B5-DCD2-42C5-93C9-B53D9D573652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9380FF9A-F7C4-47A9-B25A-C54ECA4D5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5582078"/>
            <a:ext cx="9715500" cy="172529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3681841"/>
            <a:ext cx="9715500" cy="190023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56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1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37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2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28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741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65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DEC20E54-FE62-4F15-9168-872EF886D089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323445DB-4026-41B8-8EB8-F2AAF4AEF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026922"/>
            <a:ext cx="5048250" cy="57328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0250" y="2026922"/>
            <a:ext cx="5048250" cy="57328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CA567FFB-8B31-42D4-89E4-5B9DFC5BEE77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B497BD49-A97E-4B62-A165-F4736A6C5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44479"/>
            <a:ext cx="5050235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569" indent="0">
              <a:buNone/>
              <a:defRPr sz="2500" b="1"/>
            </a:lvl2pPr>
            <a:lvl3pPr marL="1149138" indent="0">
              <a:buNone/>
              <a:defRPr sz="2300" b="1"/>
            </a:lvl3pPr>
            <a:lvl4pPr marL="1723707" indent="0">
              <a:buNone/>
              <a:defRPr sz="2000" b="1"/>
            </a:lvl4pPr>
            <a:lvl5pPr marL="2298275" indent="0">
              <a:buNone/>
              <a:defRPr sz="2000" b="1"/>
            </a:lvl5pPr>
            <a:lvl6pPr marL="2872846" indent="0">
              <a:buNone/>
              <a:defRPr sz="2000" b="1"/>
            </a:lvl6pPr>
            <a:lvl7pPr marL="3447414" indent="0">
              <a:buNone/>
              <a:defRPr sz="2000" b="1"/>
            </a:lvl7pPr>
            <a:lvl8pPr marL="4021985" indent="0">
              <a:buNone/>
              <a:defRPr sz="2000" b="1"/>
            </a:lvl8pPr>
            <a:lvl9pPr marL="4596553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754844"/>
            <a:ext cx="5050235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6" y="1944479"/>
            <a:ext cx="5052219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569" indent="0">
              <a:buNone/>
              <a:defRPr sz="2500" b="1"/>
            </a:lvl2pPr>
            <a:lvl3pPr marL="1149138" indent="0">
              <a:buNone/>
              <a:defRPr sz="2300" b="1"/>
            </a:lvl3pPr>
            <a:lvl4pPr marL="1723707" indent="0">
              <a:buNone/>
              <a:defRPr sz="2000" b="1"/>
            </a:lvl4pPr>
            <a:lvl5pPr marL="2298275" indent="0">
              <a:buNone/>
              <a:defRPr sz="2000" b="1"/>
            </a:lvl5pPr>
            <a:lvl6pPr marL="2872846" indent="0">
              <a:buNone/>
              <a:defRPr sz="2000" b="1"/>
            </a:lvl6pPr>
            <a:lvl7pPr marL="3447414" indent="0">
              <a:buNone/>
              <a:defRPr sz="2000" b="1"/>
            </a:lvl7pPr>
            <a:lvl8pPr marL="4021985" indent="0">
              <a:buNone/>
              <a:defRPr sz="2000" b="1"/>
            </a:lvl8pPr>
            <a:lvl9pPr marL="4596553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6" y="2754844"/>
            <a:ext cx="5052219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458A7F9D-E880-4BF4-B01D-6D273AF5A991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9E151AF5-2C34-4231-B66F-D2F254FC5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84DBACF8-2B46-4225-B34A-C8DF055D2A99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E7E16C3D-6A4B-4666-B01D-EC5DF1C6F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EAD1F2D4-67B9-4E35-9C8E-A721A72F63E7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22856F72-3082-44A2-965C-AEA998D24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5" y="345863"/>
            <a:ext cx="3760391" cy="147193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345868"/>
            <a:ext cx="6389688" cy="741394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5" y="1817798"/>
            <a:ext cx="3760391" cy="5942013"/>
          </a:xfrm>
        </p:spPr>
        <p:txBody>
          <a:bodyPr/>
          <a:lstStyle>
            <a:lvl1pPr marL="0" indent="0">
              <a:buNone/>
              <a:defRPr sz="1800"/>
            </a:lvl1pPr>
            <a:lvl2pPr marL="574569" indent="0">
              <a:buNone/>
              <a:defRPr sz="1500"/>
            </a:lvl2pPr>
            <a:lvl3pPr marL="1149138" indent="0">
              <a:buNone/>
              <a:defRPr sz="1300"/>
            </a:lvl3pPr>
            <a:lvl4pPr marL="1723707" indent="0">
              <a:buNone/>
              <a:defRPr sz="1100"/>
            </a:lvl4pPr>
            <a:lvl5pPr marL="2298275" indent="0">
              <a:buNone/>
              <a:defRPr sz="1100"/>
            </a:lvl5pPr>
            <a:lvl6pPr marL="2872846" indent="0">
              <a:buNone/>
              <a:defRPr sz="1100"/>
            </a:lvl6pPr>
            <a:lvl7pPr marL="3447414" indent="0">
              <a:buNone/>
              <a:defRPr sz="1100"/>
            </a:lvl7pPr>
            <a:lvl8pPr marL="4021985" indent="0">
              <a:buNone/>
              <a:defRPr sz="1100"/>
            </a:lvl8pPr>
            <a:lvl9pPr marL="459655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52EEEEF0-C29E-4D36-BBB8-D1122EA25C94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3F8A0AF6-DFBC-4AB2-9A73-FF1090DEB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3B638-ECAD-4F1B-8295-002F39315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6080760"/>
            <a:ext cx="6858000" cy="71786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776182"/>
            <a:ext cx="6858000" cy="5212080"/>
          </a:xfrm>
        </p:spPr>
        <p:txBody>
          <a:bodyPr rtlCol="0">
            <a:normAutofit/>
          </a:bodyPr>
          <a:lstStyle>
            <a:lvl1pPr marL="0" indent="0">
              <a:buNone/>
              <a:defRPr sz="4000"/>
            </a:lvl1pPr>
            <a:lvl2pPr marL="574569" indent="0">
              <a:buNone/>
              <a:defRPr sz="3500"/>
            </a:lvl2pPr>
            <a:lvl3pPr marL="1149138" indent="0">
              <a:buNone/>
              <a:defRPr sz="3000"/>
            </a:lvl3pPr>
            <a:lvl4pPr marL="1723707" indent="0">
              <a:buNone/>
              <a:defRPr sz="2500"/>
            </a:lvl4pPr>
            <a:lvl5pPr marL="2298275" indent="0">
              <a:buNone/>
              <a:defRPr sz="2500"/>
            </a:lvl5pPr>
            <a:lvl6pPr marL="2872846" indent="0">
              <a:buNone/>
              <a:defRPr sz="2500"/>
            </a:lvl6pPr>
            <a:lvl7pPr marL="3447414" indent="0">
              <a:buNone/>
              <a:defRPr sz="2500"/>
            </a:lvl7pPr>
            <a:lvl8pPr marL="4021985" indent="0">
              <a:buNone/>
              <a:defRPr sz="2500"/>
            </a:lvl8pPr>
            <a:lvl9pPr marL="4596553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6798628"/>
            <a:ext cx="6858000" cy="1019492"/>
          </a:xfrm>
        </p:spPr>
        <p:txBody>
          <a:bodyPr/>
          <a:lstStyle>
            <a:lvl1pPr marL="0" indent="0">
              <a:buNone/>
              <a:defRPr sz="1800"/>
            </a:lvl1pPr>
            <a:lvl2pPr marL="574569" indent="0">
              <a:buNone/>
              <a:defRPr sz="1500"/>
            </a:lvl2pPr>
            <a:lvl3pPr marL="1149138" indent="0">
              <a:buNone/>
              <a:defRPr sz="1300"/>
            </a:lvl3pPr>
            <a:lvl4pPr marL="1723707" indent="0">
              <a:buNone/>
              <a:defRPr sz="1100"/>
            </a:lvl4pPr>
            <a:lvl5pPr marL="2298275" indent="0">
              <a:buNone/>
              <a:defRPr sz="1100"/>
            </a:lvl5pPr>
            <a:lvl6pPr marL="2872846" indent="0">
              <a:buNone/>
              <a:defRPr sz="1100"/>
            </a:lvl6pPr>
            <a:lvl7pPr marL="3447414" indent="0">
              <a:buNone/>
              <a:defRPr sz="1100"/>
            </a:lvl7pPr>
            <a:lvl8pPr marL="4021985" indent="0">
              <a:buNone/>
              <a:defRPr sz="1100"/>
            </a:lvl8pPr>
            <a:lvl9pPr marL="459655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2F2BEA48-1A9E-431B-88CC-348C2FA7953E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8203C91B-DC99-4BF2-8B2B-937DF9F3C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86099F08-E714-4127-8F9D-5116F0E215CD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87064EED-AB37-4BC9-B8BA-EF6504D6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86750" y="347875"/>
            <a:ext cx="2571750" cy="7411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47875"/>
            <a:ext cx="7524750" cy="7411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0AA6EF1A-99B8-44EB-9763-CE2D8EA85FAF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6A52B7A8-63D5-4336-A1B1-DBED22D3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698539"/>
            <a:ext cx="9715500" cy="1862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922520"/>
            <a:ext cx="800100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68E59414-7B53-4640-8D3D-8D4D96B0A1B0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64CD4469-3CFF-4410-800D-35F8A3EEE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21FCE815-25BB-4079-8E04-3914B3B8C71F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C91EA426-D10D-4660-BF60-C4FDA341C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5582074"/>
            <a:ext cx="9715500" cy="172529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3681837"/>
            <a:ext cx="9715500" cy="190023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71E50272-7AE9-48B5-B357-51551853933B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D619D0F0-9505-4151-9DE8-24748F9F3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026921"/>
            <a:ext cx="5048250" cy="57328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0250" y="2026921"/>
            <a:ext cx="5048250" cy="57328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00EB37BC-B64C-435A-A658-3DA6F2975B0B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52D7DD12-DADC-41B5-89CE-8E569AD6F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44477"/>
            <a:ext cx="5050235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754842"/>
            <a:ext cx="5050235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944477"/>
            <a:ext cx="5052219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754842"/>
            <a:ext cx="5052219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B57FAB85-C19C-4CC0-A9C7-E64772E99D5E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3B5CC9AF-2449-423C-9A6D-AC7A52BDF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8ECE2910-FABF-4756-82A3-19F9EF3FCA37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291C861A-BC16-4D18-8A97-DF0F771DC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4349630B-A138-4544-9EAA-DE4E54B79760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B77A24C1-2455-4F90-84F9-9BAD9B678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5581650"/>
            <a:ext cx="9715500" cy="1725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3681420"/>
            <a:ext cx="9715500" cy="190023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280" indent="0">
              <a:buNone/>
              <a:defRPr sz="1800"/>
            </a:lvl2pPr>
            <a:lvl3pPr marL="912563" indent="0">
              <a:buNone/>
              <a:defRPr sz="1600"/>
            </a:lvl3pPr>
            <a:lvl4pPr marL="1368842" indent="0">
              <a:buNone/>
              <a:defRPr sz="1400"/>
            </a:lvl4pPr>
            <a:lvl5pPr marL="1825123" indent="0">
              <a:buNone/>
              <a:defRPr sz="1400"/>
            </a:lvl5pPr>
            <a:lvl6pPr marL="2281404" indent="0">
              <a:buNone/>
              <a:defRPr sz="1400"/>
            </a:lvl6pPr>
            <a:lvl7pPr marL="2737683" indent="0">
              <a:buNone/>
              <a:defRPr sz="1400"/>
            </a:lvl7pPr>
            <a:lvl8pPr marL="3193960" indent="0">
              <a:buNone/>
              <a:defRPr sz="1400"/>
            </a:lvl8pPr>
            <a:lvl9pPr marL="36502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050B7-1167-4FFC-91F9-5FC2FE74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345863"/>
            <a:ext cx="3760391" cy="147193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345864"/>
            <a:ext cx="6389688" cy="741394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817794"/>
            <a:ext cx="3760391" cy="5942013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A1CBBD62-0837-4A09-8C1B-7180C05075C2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6F17F457-503F-47DE-8DB3-5E920B33D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6080760"/>
            <a:ext cx="6858000" cy="71786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776182"/>
            <a:ext cx="6858000" cy="5212080"/>
          </a:xfrm>
        </p:spPr>
        <p:txBody>
          <a:bodyPr rtlCol="0">
            <a:normAutofit/>
          </a:bodyPr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6798628"/>
            <a:ext cx="6858000" cy="1019492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227CDF0F-9480-4A17-9FD2-22ADB753FAFF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502ECF04-81FE-406A-8F14-BDE682FC1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9B3888CD-0316-4ABF-A05B-5670A2ABD298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D9F10DD7-0FA2-4EC0-8A3C-6CDAD42AD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86750" y="347875"/>
            <a:ext cx="2571750" cy="7411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47875"/>
            <a:ext cx="7524750" cy="7411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CF4F86C6-7C4F-49AB-982B-1C1F719438A3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halkboard" pitchFamily="16" charset="0"/>
              </a:defRPr>
            </a:lvl1pPr>
          </a:lstStyle>
          <a:p>
            <a:pPr>
              <a:defRPr/>
            </a:pPr>
            <a:fld id="{DD0B17B3-2CF7-4EF9-ACA1-B7AC413B9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62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12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29D42-1CCE-48E7-B6F5-97DC9C488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11" y="347663"/>
            <a:ext cx="10287001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5" y="1944697"/>
            <a:ext cx="5049838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80" indent="0">
              <a:buNone/>
              <a:defRPr sz="2100" b="1"/>
            </a:lvl2pPr>
            <a:lvl3pPr marL="912563" indent="0">
              <a:buNone/>
              <a:defRPr sz="1800" b="1"/>
            </a:lvl3pPr>
            <a:lvl4pPr marL="1368842" indent="0">
              <a:buNone/>
              <a:defRPr sz="1600" b="1"/>
            </a:lvl4pPr>
            <a:lvl5pPr marL="1825123" indent="0">
              <a:buNone/>
              <a:defRPr sz="1600" b="1"/>
            </a:lvl5pPr>
            <a:lvl6pPr marL="2281404" indent="0">
              <a:buNone/>
              <a:defRPr sz="1600" b="1"/>
            </a:lvl6pPr>
            <a:lvl7pPr marL="2737683" indent="0">
              <a:buNone/>
              <a:defRPr sz="1600" b="1"/>
            </a:lvl7pPr>
            <a:lvl8pPr marL="3193960" indent="0">
              <a:buNone/>
              <a:defRPr sz="1600" b="1"/>
            </a:lvl8pPr>
            <a:lvl9pPr marL="365024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5" y="2754330"/>
            <a:ext cx="5049838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944697"/>
            <a:ext cx="5051425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80" indent="0">
              <a:buNone/>
              <a:defRPr sz="2100" b="1"/>
            </a:lvl2pPr>
            <a:lvl3pPr marL="912563" indent="0">
              <a:buNone/>
              <a:defRPr sz="1800" b="1"/>
            </a:lvl3pPr>
            <a:lvl4pPr marL="1368842" indent="0">
              <a:buNone/>
              <a:defRPr sz="1600" b="1"/>
            </a:lvl4pPr>
            <a:lvl5pPr marL="1825123" indent="0">
              <a:buNone/>
              <a:defRPr sz="1600" b="1"/>
            </a:lvl5pPr>
            <a:lvl6pPr marL="2281404" indent="0">
              <a:buNone/>
              <a:defRPr sz="1600" b="1"/>
            </a:lvl6pPr>
            <a:lvl7pPr marL="2737683" indent="0">
              <a:buNone/>
              <a:defRPr sz="1600" b="1"/>
            </a:lvl7pPr>
            <a:lvl8pPr marL="3193960" indent="0">
              <a:buNone/>
              <a:defRPr sz="1600" b="1"/>
            </a:lvl8pPr>
            <a:lvl9pPr marL="365024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754330"/>
            <a:ext cx="5051425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1FD1-3BA9-439A-A861-8C4D6EBD1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F3CE-C714-4443-A49A-23C3A8620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6520-BE0A-4F20-95C2-CB0E3D01F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46084"/>
            <a:ext cx="3760788" cy="14716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4" y="346080"/>
            <a:ext cx="6389688" cy="7413625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817688"/>
            <a:ext cx="3760788" cy="5942012"/>
          </a:xfrm>
        </p:spPr>
        <p:txBody>
          <a:bodyPr/>
          <a:lstStyle>
            <a:lvl1pPr marL="0" indent="0">
              <a:buNone/>
              <a:defRPr sz="1400"/>
            </a:lvl1pPr>
            <a:lvl2pPr marL="456280" indent="0">
              <a:buNone/>
              <a:defRPr sz="1300"/>
            </a:lvl2pPr>
            <a:lvl3pPr marL="912563" indent="0">
              <a:buNone/>
              <a:defRPr sz="1000"/>
            </a:lvl3pPr>
            <a:lvl4pPr marL="1368842" indent="0">
              <a:buNone/>
              <a:defRPr sz="900"/>
            </a:lvl4pPr>
            <a:lvl5pPr marL="1825123" indent="0">
              <a:buNone/>
              <a:defRPr sz="900"/>
            </a:lvl5pPr>
            <a:lvl6pPr marL="2281404" indent="0">
              <a:buNone/>
              <a:defRPr sz="900"/>
            </a:lvl6pPr>
            <a:lvl7pPr marL="2737683" indent="0">
              <a:buNone/>
              <a:defRPr sz="900"/>
            </a:lvl7pPr>
            <a:lvl8pPr marL="3193960" indent="0">
              <a:buNone/>
              <a:defRPr sz="900"/>
            </a:lvl8pPr>
            <a:lvl9pPr marL="36502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D12C2-EEEA-4C05-BDB7-8D9D0500E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8" y="6080135"/>
            <a:ext cx="6858000" cy="7191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8" y="776291"/>
            <a:ext cx="6858000" cy="5211762"/>
          </a:xfrm>
        </p:spPr>
        <p:txBody>
          <a:bodyPr/>
          <a:lstStyle>
            <a:lvl1pPr marL="0" indent="0">
              <a:buNone/>
              <a:defRPr sz="3100"/>
            </a:lvl1pPr>
            <a:lvl2pPr marL="456280" indent="0">
              <a:buNone/>
              <a:defRPr sz="2900"/>
            </a:lvl2pPr>
            <a:lvl3pPr marL="912563" indent="0">
              <a:buNone/>
              <a:defRPr sz="2400"/>
            </a:lvl3pPr>
            <a:lvl4pPr marL="1368842" indent="0">
              <a:buNone/>
              <a:defRPr sz="2100"/>
            </a:lvl4pPr>
            <a:lvl5pPr marL="1825123" indent="0">
              <a:buNone/>
              <a:defRPr sz="2100"/>
            </a:lvl5pPr>
            <a:lvl6pPr marL="2281404" indent="0">
              <a:buNone/>
              <a:defRPr sz="2100"/>
            </a:lvl6pPr>
            <a:lvl7pPr marL="2737683" indent="0">
              <a:buNone/>
              <a:defRPr sz="2100"/>
            </a:lvl7pPr>
            <a:lvl8pPr marL="3193960" indent="0">
              <a:buNone/>
              <a:defRPr sz="2100"/>
            </a:lvl8pPr>
            <a:lvl9pPr marL="3650245" indent="0">
              <a:buNone/>
              <a:defRPr sz="2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8" y="6799266"/>
            <a:ext cx="6858000" cy="1019176"/>
          </a:xfrm>
        </p:spPr>
        <p:txBody>
          <a:bodyPr/>
          <a:lstStyle>
            <a:lvl1pPr marL="0" indent="0">
              <a:buNone/>
              <a:defRPr sz="1400"/>
            </a:lvl1pPr>
            <a:lvl2pPr marL="456280" indent="0">
              <a:buNone/>
              <a:defRPr sz="1300"/>
            </a:lvl2pPr>
            <a:lvl3pPr marL="912563" indent="0">
              <a:buNone/>
              <a:defRPr sz="1000"/>
            </a:lvl3pPr>
            <a:lvl4pPr marL="1368842" indent="0">
              <a:buNone/>
              <a:defRPr sz="900"/>
            </a:lvl4pPr>
            <a:lvl5pPr marL="1825123" indent="0">
              <a:buNone/>
              <a:defRPr sz="900"/>
            </a:lvl5pPr>
            <a:lvl6pPr marL="2281404" indent="0">
              <a:buNone/>
              <a:defRPr sz="900"/>
            </a:lvl6pPr>
            <a:lvl7pPr marL="2737683" indent="0">
              <a:buNone/>
              <a:defRPr sz="900"/>
            </a:lvl7pPr>
            <a:lvl8pPr marL="3193960" indent="0">
              <a:buNone/>
              <a:defRPr sz="900"/>
            </a:lvl8pPr>
            <a:lvl9pPr marL="36502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5C81-95D9-4ED1-8C44-EF50DAB8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771525"/>
            <a:ext cx="9715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17" tIns="57363" rIns="114717" bIns="573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2509838"/>
            <a:ext cx="97155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17" tIns="57363" rIns="114717" bIns="57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7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0" y="7915275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17" tIns="57363" rIns="114717" bIns="57363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37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05250" y="7915275"/>
            <a:ext cx="3619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17" tIns="57363" rIns="114717" bIns="57363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7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1500" y="7915275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17" tIns="57363" rIns="114717" bIns="57363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F0DECF3-67A0-4A50-B0D9-2E2C01243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16" r:id="rId1"/>
    <p:sldLayoutId id="2147485217" r:id="rId2"/>
    <p:sldLayoutId id="2147485218" r:id="rId3"/>
    <p:sldLayoutId id="2147485219" r:id="rId4"/>
    <p:sldLayoutId id="2147485220" r:id="rId5"/>
    <p:sldLayoutId id="2147485221" r:id="rId6"/>
    <p:sldLayoutId id="2147485222" r:id="rId7"/>
    <p:sldLayoutId id="2147485223" r:id="rId8"/>
    <p:sldLayoutId id="2147485224" r:id="rId9"/>
    <p:sldLayoutId id="2147485225" r:id="rId10"/>
    <p:sldLayoutId id="2147485226" r:id="rId11"/>
  </p:sldLayoutIdLst>
  <p:txStyles>
    <p:titleStyle>
      <a:lvl1pPr algn="ctr" defTabSz="114458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114458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2pPr>
      <a:lvl3pPr algn="ctr" defTabSz="114458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3pPr>
      <a:lvl4pPr algn="ctr" defTabSz="114458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4pPr>
      <a:lvl5pPr algn="ctr" defTabSz="114458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5pPr>
      <a:lvl6pPr marL="456280" algn="ctr" defTabSz="1147040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6pPr>
      <a:lvl7pPr marL="912563" algn="ctr" defTabSz="1147040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7pPr>
      <a:lvl8pPr marL="1368842" algn="ctr" defTabSz="1147040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8pPr>
      <a:lvl9pPr marL="1825123" algn="ctr" defTabSz="1147040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428625" indent="-428625" algn="l" defTabSz="1144588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4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28688" indent="-355600" algn="l" defTabSz="1144588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3500">
          <a:solidFill>
            <a:schemeClr val="tx1"/>
          </a:solidFill>
          <a:latin typeface="+mn-lt"/>
          <a:ea typeface="MS PGothic" pitchFamily="34" charset="-128"/>
        </a:defRPr>
      </a:lvl2pPr>
      <a:lvl3pPr marL="1431925" indent="-284163" algn="l" defTabSz="1144588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3000">
          <a:solidFill>
            <a:schemeClr val="tx1"/>
          </a:solidFill>
          <a:latin typeface="+mn-lt"/>
          <a:ea typeface="MS PGothic" pitchFamily="34" charset="-128"/>
        </a:defRPr>
      </a:lvl3pPr>
      <a:lvl4pPr marL="2005013" indent="-284163" algn="l" defTabSz="1144588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4pPr>
      <a:lvl5pPr marL="2579688" indent="-284163" algn="l" defTabSz="1144588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5pPr>
      <a:lvl6pPr marL="3037116" indent="-286762" algn="l" defTabSz="1147040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6pPr>
      <a:lvl7pPr marL="3493395" indent="-286762" algn="l" defTabSz="1147040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7pPr>
      <a:lvl8pPr marL="3949676" indent="-286762" algn="l" defTabSz="1147040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8pPr>
      <a:lvl9pPr marL="4405958" indent="-286762" algn="l" defTabSz="1147040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80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63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42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123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04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83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960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245" algn="l" defTabSz="4562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0" y="347663"/>
            <a:ext cx="10287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4913" tIns="57460" rIns="114913" bIns="574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2027238"/>
            <a:ext cx="102870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4913" tIns="57460" rIns="114913" bIns="574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8051800"/>
            <a:ext cx="2667000" cy="461963"/>
          </a:xfrm>
          <a:prstGeom prst="rect">
            <a:avLst/>
          </a:prstGeom>
        </p:spPr>
        <p:txBody>
          <a:bodyPr vert="horz" wrap="square" lIns="114913" tIns="57460" rIns="114913" bIns="5746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B3982D8-D6A2-41B5-ABC2-C4935FE2CCA6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8051800"/>
            <a:ext cx="3619500" cy="461963"/>
          </a:xfrm>
          <a:prstGeom prst="rect">
            <a:avLst/>
          </a:prstGeom>
        </p:spPr>
        <p:txBody>
          <a:bodyPr vert="horz" wrap="square" lIns="114913" tIns="57460" rIns="114913" bIns="5746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8051800"/>
            <a:ext cx="2667000" cy="461963"/>
          </a:xfrm>
          <a:prstGeom prst="rect">
            <a:avLst/>
          </a:prstGeom>
        </p:spPr>
        <p:txBody>
          <a:bodyPr vert="horz" wrap="square" lIns="114913" tIns="57460" rIns="114913" bIns="574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D717E34-C751-4436-887A-4FFB5C395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82" r:id="rId1"/>
    <p:sldLayoutId id="2147485283" r:id="rId2"/>
    <p:sldLayoutId id="2147485284" r:id="rId3"/>
    <p:sldLayoutId id="2147485285" r:id="rId4"/>
    <p:sldLayoutId id="2147485286" r:id="rId5"/>
    <p:sldLayoutId id="2147485287" r:id="rId6"/>
    <p:sldLayoutId id="2147485288" r:id="rId7"/>
    <p:sldLayoutId id="2147485289" r:id="rId8"/>
    <p:sldLayoutId id="2147485290" r:id="rId9"/>
    <p:sldLayoutId id="2147485291" r:id="rId10"/>
    <p:sldLayoutId id="2147485292" r:id="rId11"/>
  </p:sldLayoutIdLst>
  <p:txStyles>
    <p:titleStyle>
      <a:lvl1pPr algn="ctr" defTabSz="1147763" rtl="0" eaLnBrk="0" fontAlgn="base" hangingPunct="0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147763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2pPr>
      <a:lvl3pPr algn="ctr" defTabSz="1147763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3pPr>
      <a:lvl4pPr algn="ctr" defTabSz="1147763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4pPr>
      <a:lvl5pPr algn="ctr" defTabSz="1147763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5pPr>
      <a:lvl6pPr marL="457200" algn="ctr" defTabSz="1147763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6pPr>
      <a:lvl7pPr marL="914400" algn="ctr" defTabSz="1147763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7pPr>
      <a:lvl8pPr marL="1371600" algn="ctr" defTabSz="1147763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8pPr>
      <a:lvl9pPr marL="1828800" algn="ctr" defTabSz="1147763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9pPr>
    </p:titleStyle>
    <p:bodyStyle>
      <a:lvl1pPr marL="430213" indent="-430213" algn="l" defTabSz="11477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450" indent="-358775" algn="l" defTabSz="11477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5100" indent="-285750" algn="l" defTabSz="11477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9775" indent="-285750" algn="l" defTabSz="11477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4450" indent="-285750" algn="l" defTabSz="11477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0131" indent="-287285" algn="l" defTabSz="114913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4700" indent="-287285" algn="l" defTabSz="114913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9268" indent="-287285" algn="l" defTabSz="114913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3837" indent="-287285" algn="l" defTabSz="114913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569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138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3707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275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2846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7414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1985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6553" algn="l" defTabSz="114913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0" y="347663"/>
            <a:ext cx="10287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4949" tIns="57475" rIns="114949" bIns="574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2027238"/>
            <a:ext cx="102870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4949" tIns="57475" rIns="114949" bIns="57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8051800"/>
            <a:ext cx="2667000" cy="461963"/>
          </a:xfrm>
          <a:prstGeom prst="rect">
            <a:avLst/>
          </a:prstGeom>
        </p:spPr>
        <p:txBody>
          <a:bodyPr vert="horz" wrap="square" lIns="114949" tIns="57475" rIns="114949" bIns="574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C378482-ED91-4628-A81D-F52D6C3B48EB}" type="datetime1">
              <a:rPr lang="en-US"/>
              <a:pPr>
                <a:defRPr/>
              </a:pPr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8051800"/>
            <a:ext cx="3619500" cy="461963"/>
          </a:xfrm>
          <a:prstGeom prst="rect">
            <a:avLst/>
          </a:prstGeom>
        </p:spPr>
        <p:txBody>
          <a:bodyPr vert="horz" wrap="square" lIns="114949" tIns="57475" rIns="114949" bIns="5747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8051800"/>
            <a:ext cx="2667000" cy="461963"/>
          </a:xfrm>
          <a:prstGeom prst="rect">
            <a:avLst/>
          </a:prstGeom>
        </p:spPr>
        <p:txBody>
          <a:bodyPr vert="horz" wrap="square" lIns="114949" tIns="57475" rIns="114949" bIns="574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FE1C7B8-8D84-4DAA-96A4-421F5A63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93" r:id="rId1"/>
    <p:sldLayoutId id="2147485294" r:id="rId2"/>
    <p:sldLayoutId id="2147485295" r:id="rId3"/>
    <p:sldLayoutId id="2147485296" r:id="rId4"/>
    <p:sldLayoutId id="2147485297" r:id="rId5"/>
    <p:sldLayoutId id="2147485298" r:id="rId6"/>
    <p:sldLayoutId id="2147485299" r:id="rId7"/>
    <p:sldLayoutId id="2147485300" r:id="rId8"/>
    <p:sldLayoutId id="2147485301" r:id="rId9"/>
    <p:sldLayoutId id="2147485302" r:id="rId10"/>
    <p:sldLayoutId id="2147485303" r:id="rId11"/>
  </p:sldLayoutIdLst>
  <p:txStyles>
    <p:titleStyle>
      <a:lvl1pPr algn="ctr" defTabSz="1149350" rtl="0" eaLnBrk="0" fontAlgn="base" hangingPunct="0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14935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2pPr>
      <a:lvl3pPr algn="ctr" defTabSz="114935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3pPr>
      <a:lvl4pPr algn="ctr" defTabSz="114935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4pPr>
      <a:lvl5pPr algn="ctr" defTabSz="114935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5pPr>
      <a:lvl6pPr marL="457200" algn="ctr" defTabSz="1149350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6pPr>
      <a:lvl7pPr marL="914400" algn="ctr" defTabSz="1149350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7pPr>
      <a:lvl8pPr marL="1371600" algn="ctr" defTabSz="1149350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8pPr>
      <a:lvl9pPr marL="1828800" algn="ctr" defTabSz="1149350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34" charset="0"/>
        </a:defRPr>
      </a:lvl9pPr>
    </p:titleStyle>
    <p:bodyStyle>
      <a:lvl1pPr marL="430213" indent="-430213" algn="l" defTabSz="11493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450" indent="-358775" algn="l" defTabSz="11493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688" indent="-287338" algn="l" defTabSz="11493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363" indent="-287338" algn="l" defTabSz="11493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038" indent="-287338" algn="l" defTabSz="11493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l" defTabSz="11494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l" defTabSz="11494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286000" y="2743200"/>
            <a:ext cx="7405688" cy="787400"/>
          </a:xfrm>
          <a:prstGeom prst="rect">
            <a:avLst/>
          </a:prstGeom>
          <a:solidFill>
            <a:srgbClr val="00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lIns="108512" tIns="54260" rIns="108512" bIns="54260">
            <a:spAutoFit/>
          </a:bodyPr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Update/Overview of SoLID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0" y="4191000"/>
            <a:ext cx="8424863" cy="17256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108512" tIns="54260" rIns="108512" bIns="54260">
            <a:spAutoFit/>
          </a:bodyPr>
          <a:lstStyle/>
          <a:p>
            <a:r>
              <a:rPr lang="en-US" sz="3800">
                <a:solidFill>
                  <a:srgbClr val="FF0000"/>
                </a:solidFill>
              </a:rPr>
              <a:t>                  </a:t>
            </a:r>
            <a:r>
              <a:rPr lang="en-US" sz="3800">
                <a:solidFill>
                  <a:srgbClr val="0000FF"/>
                </a:solidFill>
                <a:latin typeface="Comic Sans MS" pitchFamily="66" charset="0"/>
              </a:rPr>
              <a:t>Jian-ping Chen</a:t>
            </a:r>
          </a:p>
          <a:p>
            <a:r>
              <a:rPr lang="en-US" sz="3800">
                <a:solidFill>
                  <a:srgbClr val="FF0000"/>
                </a:solidFill>
              </a:rPr>
              <a:t>	</a:t>
            </a:r>
            <a:r>
              <a:rPr lang="en-US" sz="2900">
                <a:solidFill>
                  <a:schemeClr val="bg2"/>
                </a:solidFill>
              </a:rPr>
              <a:t>        SoLID Collaboration Meeting</a:t>
            </a:r>
          </a:p>
          <a:p>
            <a:r>
              <a:rPr lang="en-US" sz="2900">
                <a:solidFill>
                  <a:schemeClr val="bg2"/>
                </a:solidFill>
              </a:rPr>
              <a:t>                          Sept. 14-15,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ounded Rectangle 16"/>
          <p:cNvSpPr>
            <a:spLocks noChangeArrowheads="1"/>
          </p:cNvSpPr>
          <p:nvPr/>
        </p:nvSpPr>
        <p:spPr bwMode="auto">
          <a:xfrm>
            <a:off x="7086600" y="7086600"/>
            <a:ext cx="203200" cy="4413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endParaRPr lang="en-US"/>
          </a:p>
        </p:txBody>
      </p:sp>
      <p:sp>
        <p:nvSpPr>
          <p:cNvPr id="55299" name="TextBox 4"/>
          <p:cNvSpPr txBox="1">
            <a:spLocks noChangeArrowheads="1"/>
          </p:cNvSpPr>
          <p:nvPr/>
        </p:nvSpPr>
        <p:spPr bwMode="auto">
          <a:xfrm>
            <a:off x="5181600" y="5141913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endParaRPr lang="en-US" sz="2900"/>
          </a:p>
        </p:txBody>
      </p:sp>
      <p:sp>
        <p:nvSpPr>
          <p:cNvPr id="55300" name="TextBox 9"/>
          <p:cNvSpPr txBox="1">
            <a:spLocks noChangeArrowheads="1"/>
          </p:cNvSpPr>
          <p:nvPr/>
        </p:nvSpPr>
        <p:spPr bwMode="auto">
          <a:xfrm>
            <a:off x="381000" y="1524000"/>
            <a:ext cx="105156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9" tIns="45630" rIns="91259" bIns="4563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33"/>
                </a:solidFill>
                <a:sym typeface="Wingdings" pitchFamily="2" charset="2"/>
              </a:rPr>
              <a:t>SoLID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: </a:t>
            </a:r>
            <a:r>
              <a:rPr lang="en-US" sz="2400" dirty="0"/>
              <a:t>large acceptance, capable of handling high luminosity </a:t>
            </a:r>
          </a:p>
          <a:p>
            <a:r>
              <a:rPr lang="en-US" sz="2400" dirty="0"/>
              <a:t>	(up to~10</a:t>
            </a:r>
            <a:r>
              <a:rPr lang="en-US" sz="2400" baseline="30000" dirty="0"/>
              <a:t>39</a:t>
            </a:r>
            <a:r>
              <a:rPr lang="en-US" sz="2400" dirty="0"/>
              <a:t> with baffle, up to ~10</a:t>
            </a:r>
            <a:r>
              <a:rPr lang="en-US" sz="2400" baseline="30000" dirty="0"/>
              <a:t>37</a:t>
            </a:r>
            <a:r>
              <a:rPr lang="en-US" sz="2400" dirty="0"/>
              <a:t> without baffle)</a:t>
            </a:r>
            <a:endParaRPr lang="en-US" sz="2400" dirty="0">
              <a:solidFill>
                <a:srgbClr val="0000FF"/>
              </a:solidFill>
            </a:endParaRP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Ideal for precision Inclusive-DIS (PVDIS) and SIDIS experiments</a:t>
            </a: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Possibility also for exclusive reactions </a:t>
            </a:r>
          </a:p>
          <a:p>
            <a:endParaRPr lang="en-US" sz="2400" dirty="0">
              <a:solidFill>
                <a:srgbClr val="000033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  Five Experiments Approved ( 4 with “A” rating, 1 A- rating):</a:t>
            </a: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   PVDIS, E12-10-007</a:t>
            </a: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SIDIS: E12-10-006 (He3-T), E12-11-007 (He3-L), E12-11-108 (p-T)</a:t>
            </a: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J/Psi: E12-12-006</a:t>
            </a:r>
            <a:endParaRPr lang="en-US" sz="2400" dirty="0">
              <a:sym typeface="Wingdings" pitchFamily="2" charset="2"/>
            </a:endParaRPr>
          </a:p>
          <a:p>
            <a:pPr marL="455613" lvl="1" indent="0"/>
            <a:endParaRPr lang="en-US" sz="2400" dirty="0">
              <a:solidFill>
                <a:srgbClr val="0000FF"/>
              </a:solidFill>
            </a:endParaRPr>
          </a:p>
          <a:p>
            <a:pPr marL="455613" lvl="1" indent="0"/>
            <a:r>
              <a:rPr lang="en-US" sz="2400" dirty="0">
                <a:solidFill>
                  <a:srgbClr val="0000FF"/>
                </a:solidFill>
              </a:rPr>
              <a:t>The collaboration has done an excellent job making compelling physics cases to the community.  </a:t>
            </a:r>
          </a:p>
          <a:p>
            <a:pPr marL="455613" lvl="1" indent="0"/>
            <a:r>
              <a:rPr lang="en-US" sz="2400" dirty="0">
                <a:solidFill>
                  <a:srgbClr val="0000FF"/>
                </a:solidFill>
              </a:rPr>
              <a:t>Should continue:  present talks in conferences and other occasions </a:t>
            </a:r>
          </a:p>
          <a:p>
            <a:pPr marL="455613" lvl="1" indent="0"/>
            <a:endParaRPr lang="en-US" sz="2400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New Ideas:</a:t>
            </a:r>
          </a:p>
          <a:p>
            <a:pPr marL="455613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</a:rPr>
              <a:t> Other possibilities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   </a:t>
            </a:r>
          </a:p>
        </p:txBody>
      </p:sp>
      <p:sp>
        <p:nvSpPr>
          <p:cNvPr id="55301" name="TextBox 10"/>
          <p:cNvSpPr txBox="1">
            <a:spLocks noChangeArrowheads="1"/>
          </p:cNvSpPr>
          <p:nvPr/>
        </p:nvSpPr>
        <p:spPr bwMode="auto">
          <a:xfrm>
            <a:off x="1676400" y="304800"/>
            <a:ext cx="8262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r>
              <a:rPr lang="en-US" sz="3600" b="1"/>
              <a:t>Compelling Physics Cases for SoLID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4" descr="C:\Users\owner\Google Drive\solid_presentation\solid_2012_06\solid_CLEO_PVDIS_tm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166813"/>
            <a:ext cx="7908925" cy="751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772400" y="6477000"/>
            <a:ext cx="666750" cy="350838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prstClr val="white"/>
                </a:solidFill>
              </a:rPr>
              <a:t>GEM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7848600" y="1828800"/>
            <a:ext cx="1816006" cy="700806"/>
          </a:xfrm>
          <a:prstGeom prst="rect">
            <a:avLst/>
          </a:prstGeom>
          <a:noFill/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EM Calorimeter</a:t>
            </a:r>
          </a:p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(forward angle)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772400" y="3352800"/>
            <a:ext cx="719456" cy="408459"/>
          </a:xfrm>
          <a:prstGeom prst="rect">
            <a:avLst/>
          </a:prstGeom>
          <a:noFill/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GEM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29400" y="2667000"/>
            <a:ext cx="1534103" cy="470016"/>
          </a:xfrm>
          <a:prstGeom prst="rect">
            <a:avLst/>
          </a:prstGeom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solidFill>
                  <a:srgbClr val="FF990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Cherenkov</a:t>
            </a:r>
            <a:endParaRPr lang="en-US" sz="2300" dirty="0">
              <a:solidFill>
                <a:srgbClr val="FF9900"/>
              </a:solidFill>
              <a:latin typeface="Calibri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9200" y="3810000"/>
            <a:ext cx="948686" cy="470016"/>
          </a:xfrm>
          <a:prstGeom prst="rect">
            <a:avLst/>
          </a:prstGeom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solidFill>
                  <a:srgbClr val="4BACC6">
                    <a:lumMod val="75000"/>
                  </a:srgb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Baffle</a:t>
            </a:r>
            <a:endParaRPr lang="en-US" sz="2300" dirty="0">
              <a:solidFill>
                <a:srgbClr val="4BACC6">
                  <a:lumMod val="75000"/>
                </a:srgbClr>
              </a:solidFill>
              <a:latin typeface="Calibri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4267200" y="4572000"/>
            <a:ext cx="857314" cy="408459"/>
          </a:xfrm>
          <a:prstGeom prst="rect">
            <a:avLst/>
          </a:prstGeom>
          <a:noFill/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Target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3733800" y="7162800"/>
            <a:ext cx="2325665" cy="408459"/>
          </a:xfrm>
          <a:prstGeom prst="rect">
            <a:avLst/>
          </a:prstGeom>
          <a:noFill/>
        </p:spPr>
        <p:txBody>
          <a:bodyPr wrap="none" lIns="114901" tIns="57454" rIns="114901" bIns="57454">
            <a:spAutoFit/>
          </a:bodyPr>
          <a:lstStyle/>
          <a:p>
            <a:pPr defTabSz="11490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9933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CLEO II Coil and Yoke</a:t>
            </a:r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609600" y="0"/>
            <a:ext cx="10287000" cy="1371600"/>
          </a:xfrm>
          <a:prstGeom prst="rect">
            <a:avLst/>
          </a:prstGeom>
        </p:spPr>
        <p:txBody>
          <a:bodyPr lIns="114913" tIns="57460" rIns="114913" bIns="57460" anchor="ctr">
            <a:normAutofit/>
          </a:bodyPr>
          <a:lstStyle/>
          <a:p>
            <a:pPr algn="ctr" defTabSz="1149138" eaLnBrk="1" fontAlgn="auto" hangingPunct="1">
              <a:spcAft>
                <a:spcPts val="0"/>
              </a:spcAft>
              <a:defRPr/>
            </a:pPr>
            <a:r>
              <a:rPr lang="en-US" sz="5500" b="1" dirty="0" err="1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SoLID</a:t>
            </a:r>
            <a:r>
              <a:rPr lang="en-US" sz="5500" b="1" dirty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- PVDIS Configuration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C:\Users\owner\Google Drive\solid_presentation\solid_2012_06\solid_CLEO_SIDIS_tm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838200"/>
            <a:ext cx="7985125" cy="759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 bwMode="auto">
          <a:xfrm>
            <a:off x="4476752" y="2895600"/>
            <a:ext cx="1816079" cy="700838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EM Calorimeter</a:t>
            </a:r>
          </a:p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(large angle)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8491878" y="1904309"/>
            <a:ext cx="1816079" cy="700838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EM Calorimeter</a:t>
            </a:r>
          </a:p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00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(forward angle)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1809751" y="3860802"/>
            <a:ext cx="857314" cy="408459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Target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3524252" y="3185162"/>
            <a:ext cx="719456" cy="408459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GEM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6381751" y="6633789"/>
            <a:ext cx="1310171" cy="700838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Light Gas</a:t>
            </a:r>
          </a:p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1F497D">
                    <a:lumMod val="60000"/>
                    <a:lumOff val="40000"/>
                  </a:srgb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Cherenkov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7620001" y="6633789"/>
            <a:ext cx="1310171" cy="700838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F79646">
                    <a:lumMod val="75000"/>
                  </a:srgb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Heavy Gas</a:t>
            </a:r>
          </a:p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F79646">
                    <a:lumMod val="75000"/>
                  </a:srgb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Cherenkov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3714750" y="6080762"/>
            <a:ext cx="2325665" cy="408459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9933FF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CLEO II Coil and Yoke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8096251" y="3185162"/>
            <a:ext cx="833963" cy="409342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MRPC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5905502" y="4729482"/>
            <a:ext cx="1216119" cy="409342"/>
          </a:xfrm>
          <a:prstGeom prst="rect">
            <a:avLst/>
          </a:prstGeom>
          <a:noFill/>
        </p:spPr>
        <p:txBody>
          <a:bodyPr wrap="none" lIns="114937" tIns="57470" rIns="114937" bIns="57470">
            <a:spAutoFit/>
          </a:bodyPr>
          <a:lstStyle/>
          <a:p>
            <a:pPr defTabSz="11493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 err="1">
                <a:solidFill>
                  <a:prstClr val="white">
                    <a:lumMod val="50000"/>
                  </a:prstClr>
                </a:solidFill>
                <a:effectLst>
                  <a:glow rad="139700">
                    <a:srgbClr val="FFFFFF"/>
                  </a:glow>
                </a:effectLst>
                <a:latin typeface="Calibri"/>
                <a:ea typeface="ＭＳ Ｐゴシック" pitchFamily="34" charset="-128"/>
              </a:rPr>
              <a:t>Collmator</a:t>
            </a:r>
            <a:endParaRPr lang="en-US" sz="1900" b="1" dirty="0">
              <a:solidFill>
                <a:prstClr val="white">
                  <a:lumMod val="50000"/>
                </a:prstClr>
              </a:solidFill>
              <a:effectLst>
                <a:glow rad="139700">
                  <a:srgbClr val="FFFFFF"/>
                </a:glow>
              </a:effectLst>
              <a:latin typeface="Calibri"/>
              <a:ea typeface="ＭＳ Ｐゴシック" pitchFamily="34" charset="-128"/>
            </a:endParaRPr>
          </a:p>
        </p:txBody>
      </p:sp>
      <p:sp>
        <p:nvSpPr>
          <p:cNvPr id="57356" name="Title 5"/>
          <p:cNvSpPr>
            <a:spLocks noGrp="1"/>
          </p:cNvSpPr>
          <p:nvPr>
            <p:ph type="title"/>
          </p:nvPr>
        </p:nvSpPr>
        <p:spPr>
          <a:xfrm>
            <a:off x="533400" y="0"/>
            <a:ext cx="10287000" cy="1219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SoLID- SIDIS Configuration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ounded Rectangle 16"/>
          <p:cNvSpPr>
            <a:spLocks noChangeArrowheads="1"/>
          </p:cNvSpPr>
          <p:nvPr/>
        </p:nvSpPr>
        <p:spPr bwMode="auto">
          <a:xfrm>
            <a:off x="7086600" y="7086600"/>
            <a:ext cx="203200" cy="4413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endParaRPr lang="en-US"/>
          </a:p>
        </p:txBody>
      </p:sp>
      <p:sp>
        <p:nvSpPr>
          <p:cNvPr id="58371" name="TextBox 4"/>
          <p:cNvSpPr txBox="1">
            <a:spLocks noChangeArrowheads="1"/>
          </p:cNvSpPr>
          <p:nvPr/>
        </p:nvSpPr>
        <p:spPr bwMode="auto">
          <a:xfrm>
            <a:off x="5181600" y="5141913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endParaRPr lang="en-US" sz="2900"/>
          </a:p>
        </p:txBody>
      </p:sp>
      <p:sp>
        <p:nvSpPr>
          <p:cNvPr id="4100" name="TextBox 9"/>
          <p:cNvSpPr txBox="1">
            <a:spLocks noChangeArrowheads="1"/>
          </p:cNvSpPr>
          <p:nvPr/>
        </p:nvSpPr>
        <p:spPr bwMode="auto">
          <a:xfrm>
            <a:off x="457200" y="1254178"/>
            <a:ext cx="10515600" cy="720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59" tIns="45630" rIns="91259" bIns="45630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Magnet</a:t>
            </a:r>
            <a:r>
              <a:rPr lang="en-US" sz="2400" dirty="0" smtClean="0">
                <a:solidFill>
                  <a:srgbClr val="0000FF"/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:      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CLEO magnet (discuss next meeting)</a:t>
            </a:r>
          </a:p>
          <a:p>
            <a:pPr marL="2281404" lvl="5" defTabSz="912563">
              <a:defRPr/>
            </a:pPr>
            <a:endParaRPr lang="en-US" sz="800" dirty="0">
              <a:solidFill>
                <a:schemeClr val="bg2">
                  <a:lumMod val="50000"/>
                </a:schemeClr>
              </a:solidFill>
              <a:latin typeface="Chalkboard" charset="0"/>
              <a:ea typeface="ＭＳ Ｐゴシック" pitchFamily="34" charset="-128"/>
              <a:sym typeface="Wingdings" pitchFamily="2" charset="2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Simulations: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including baffle design (Seamus’ talk) </a:t>
            </a:r>
          </a:p>
          <a:p>
            <a:pPr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	                background (Lorenzo’s talk)</a:t>
            </a:r>
          </a:p>
          <a:p>
            <a:pPr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		   tracking (Ole’s) </a:t>
            </a:r>
          </a:p>
          <a:p>
            <a:pPr>
              <a:defRPr/>
            </a:pPr>
            <a:endParaRPr lang="en-US" sz="800" dirty="0">
              <a:solidFill>
                <a:schemeClr val="bg2">
                  <a:lumMod val="50000"/>
                </a:schemeClr>
              </a:solidFill>
              <a:latin typeface="Chalkboard" charset="0"/>
              <a:ea typeface="ＭＳ Ｐゴシック" pitchFamily="34" charset="-128"/>
              <a:sym typeface="Wingdings" pitchFamily="2" charset="2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GEMs: 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Chinese collaboration progress (discuss next meeting)</a:t>
            </a:r>
          </a:p>
          <a:p>
            <a:pPr>
              <a:defRPr/>
            </a:pPr>
            <a:r>
              <a:rPr lang="en-US" b="1" dirty="0">
                <a:latin typeface="Chalkboard" charset="0"/>
                <a:ea typeface="ＭＳ Ｐゴシック" pitchFamily="34" charset="-128"/>
                <a:sym typeface="Wingdings" pitchFamily="2" charset="2"/>
              </a:rPr>
              <a:t>	     US side progress/ R&amp;D / tests (</a:t>
            </a:r>
            <a:r>
              <a:rPr lang="en-US" b="1" dirty="0" err="1">
                <a:latin typeface="Chalkboard" charset="0"/>
                <a:ea typeface="ＭＳ Ｐゴシック" pitchFamily="34" charset="-128"/>
                <a:sym typeface="Wingdings" pitchFamily="2" charset="2"/>
              </a:rPr>
              <a:t>Nilanga’s</a:t>
            </a:r>
            <a:r>
              <a:rPr lang="en-US" b="1" dirty="0">
                <a:latin typeface="Chalkboard" charset="0"/>
                <a:ea typeface="ＭＳ Ｐゴシック" pitchFamily="34" charset="-128"/>
                <a:sym typeface="Wingdings" pitchFamily="2" charset="2"/>
              </a:rPr>
              <a:t> talk) </a:t>
            </a:r>
          </a:p>
          <a:p>
            <a:pPr>
              <a:defRPr/>
            </a:pPr>
            <a:r>
              <a:rPr lang="en-US" sz="800" dirty="0">
                <a:latin typeface="Chalkboard" charset="0"/>
                <a:ea typeface="ＭＳ Ｐゴシック" pitchFamily="34" charset="-128"/>
              </a:rPr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 Cherenkov: </a:t>
            </a:r>
            <a:r>
              <a:rPr lang="en-US" b="1" dirty="0">
                <a:latin typeface="Chalkboard" charset="0"/>
                <a:ea typeface="ＭＳ Ｐゴシック" pitchFamily="34" charset="-128"/>
              </a:rPr>
              <a:t>PMT (</a:t>
            </a:r>
            <a:r>
              <a:rPr lang="en-US" b="1" dirty="0" err="1">
                <a:latin typeface="Chalkboard" charset="0"/>
                <a:ea typeface="ＭＳ Ｐゴシック" pitchFamily="34" charset="-128"/>
              </a:rPr>
              <a:t>Zein-Eddine’s</a:t>
            </a:r>
            <a:r>
              <a:rPr lang="en-US" b="1" dirty="0">
                <a:latin typeface="Chalkboard" charset="0"/>
                <a:ea typeface="ＭＳ Ｐゴシック" pitchFamily="34" charset="-128"/>
              </a:rPr>
              <a:t> talk)</a:t>
            </a:r>
          </a:p>
          <a:p>
            <a:pPr>
              <a:defRPr/>
            </a:pPr>
            <a:r>
              <a:rPr lang="en-US" b="1" dirty="0">
                <a:latin typeface="Chalkboard" charset="0"/>
                <a:ea typeface="ＭＳ Ｐゴシック" pitchFamily="34" charset="-128"/>
              </a:rPr>
              <a:t>		HBD (Tom’s talk)</a:t>
            </a:r>
          </a:p>
          <a:p>
            <a:pPr>
              <a:buFont typeface="Arial" charset="0"/>
              <a:buChar char="•"/>
              <a:defRPr/>
            </a:pPr>
            <a:endParaRPr lang="en-US" sz="800" dirty="0">
              <a:latin typeface="Chalkboard" charset="0"/>
              <a:ea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 EM calorimeters: </a:t>
            </a:r>
            <a:r>
              <a:rPr lang="en-US" b="1" dirty="0">
                <a:latin typeface="Chalkboard" charset="0"/>
                <a:ea typeface="ＭＳ Ｐゴシック" pitchFamily="34" charset="-128"/>
              </a:rPr>
              <a:t>Design/simulation/tests (</a:t>
            </a:r>
            <a:r>
              <a:rPr lang="en-US" b="1" dirty="0" err="1">
                <a:latin typeface="Chalkboard" charset="0"/>
                <a:ea typeface="ＭＳ Ｐゴシック" pitchFamily="34" charset="-128"/>
              </a:rPr>
              <a:t>Xiaochao’s</a:t>
            </a:r>
            <a:r>
              <a:rPr lang="en-US" b="1" dirty="0">
                <a:latin typeface="Chalkboard" charset="0"/>
                <a:ea typeface="ＭＳ Ｐゴシック" pitchFamily="34" charset="-128"/>
              </a:rPr>
              <a:t> talks) 		 </a:t>
            </a:r>
            <a:endParaRPr lang="en-US" sz="2400" dirty="0">
              <a:solidFill>
                <a:srgbClr val="0000FF"/>
              </a:solidFill>
              <a:latin typeface="Chalkboard" charset="0"/>
              <a:ea typeface="ＭＳ Ｐゴシック" pitchFamily="34" charset="-128"/>
            </a:endParaRPr>
          </a:p>
          <a:p>
            <a:pPr>
              <a:defRPr/>
            </a:pPr>
            <a:endParaRPr lang="en-US" sz="800" dirty="0">
              <a:solidFill>
                <a:srgbClr val="0000FF"/>
              </a:solidFill>
              <a:latin typeface="Chalkboard" charset="0"/>
              <a:ea typeface="ＭＳ Ｐゴシック" pitchFamily="34" charset="-128"/>
            </a:endParaRPr>
          </a:p>
          <a:p>
            <a:pPr>
              <a:defRPr/>
            </a:pPr>
            <a:endParaRPr lang="en-US" sz="800" dirty="0">
              <a:solidFill>
                <a:srgbClr val="0000FF"/>
              </a:solidFill>
              <a:latin typeface="Chalkboard" charset="0"/>
              <a:ea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</a:schemeClr>
                </a:solidFill>
                <a:latin typeface="Chalkboard" charset="0"/>
                <a:ea typeface="ＭＳ Ｐゴシック" pitchFamily="34" charset="-128"/>
              </a:rPr>
              <a:t> MRPC: </a:t>
            </a:r>
            <a:r>
              <a:rPr lang="en-US" b="1" dirty="0" err="1">
                <a:solidFill>
                  <a:srgbClr val="FFFFFF">
                    <a:lumMod val="50000"/>
                  </a:srgb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Tsinghua</a:t>
            </a:r>
            <a:r>
              <a:rPr lang="en-US" b="1" dirty="0">
                <a:solidFill>
                  <a:srgbClr val="FFFFFF">
                    <a:lumMod val="50000"/>
                  </a:srgbClr>
                </a:solidFill>
                <a:latin typeface="Chalkboard" charset="0"/>
                <a:ea typeface="ＭＳ Ｐゴシック" pitchFamily="34" charset="-128"/>
                <a:sym typeface="Wingdings" pitchFamily="2" charset="2"/>
              </a:rPr>
              <a:t> U, experience from STAR, beam test (discuss next meeting)</a:t>
            </a:r>
          </a:p>
          <a:p>
            <a:pPr>
              <a:buFont typeface="Arial" charset="0"/>
              <a:buChar char="•"/>
              <a:defRPr/>
            </a:pPr>
            <a:endParaRPr lang="en-US" sz="800" dirty="0">
              <a:solidFill>
                <a:srgbClr val="0000FF"/>
              </a:solidFill>
              <a:latin typeface="Chalkboard" charset="0"/>
              <a:ea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 DAQ:  </a:t>
            </a:r>
            <a:r>
              <a:rPr lang="en-US" b="1" dirty="0">
                <a:solidFill>
                  <a:schemeClr val="bg2"/>
                </a:solidFill>
                <a:latin typeface="Chalkboard" charset="0"/>
                <a:ea typeface="ＭＳ Ｐゴシック" pitchFamily="34" charset="-128"/>
              </a:rPr>
              <a:t>Design/plan (</a:t>
            </a:r>
            <a:r>
              <a:rPr lang="en-US" b="1" dirty="0" err="1">
                <a:solidFill>
                  <a:schemeClr val="bg2"/>
                </a:solidFill>
                <a:latin typeface="Chalkboard" charset="0"/>
                <a:ea typeface="ＭＳ Ｐゴシック" pitchFamily="34" charset="-128"/>
              </a:rPr>
              <a:t>Alexandre’s</a:t>
            </a:r>
            <a:r>
              <a:rPr lang="en-US" b="1" dirty="0">
                <a:solidFill>
                  <a:schemeClr val="bg2"/>
                </a:solidFill>
                <a:latin typeface="Chalkboard" charset="0"/>
                <a:ea typeface="ＭＳ Ｐゴシック" pitchFamily="34" charset="-128"/>
              </a:rPr>
              <a:t> talk)</a:t>
            </a:r>
          </a:p>
          <a:p>
            <a:pPr marL="912563" lvl="2" indent="0">
              <a:defRPr/>
            </a:pPr>
            <a:endParaRPr lang="en-US" sz="800" dirty="0">
              <a:solidFill>
                <a:schemeClr val="bg2"/>
              </a:solidFill>
              <a:latin typeface="Chalkboard" charset="0"/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Polarimetry</a:t>
            </a:r>
            <a:r>
              <a:rPr lang="en-US" sz="2400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: </a:t>
            </a:r>
            <a:r>
              <a:rPr lang="en-US" b="1" dirty="0">
                <a:solidFill>
                  <a:srgbClr val="0000FF"/>
                </a:solidFill>
                <a:latin typeface="Chalkboard"/>
                <a:ea typeface="+mn-ea"/>
              </a:rPr>
              <a:t>Compton (Kent’s talk)</a:t>
            </a:r>
          </a:p>
          <a:p>
            <a:pPr marL="912563" lvl="2" indent="0">
              <a:defRPr/>
            </a:pPr>
            <a:r>
              <a:rPr lang="en-US" b="1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	Atomic </a:t>
            </a:r>
            <a:r>
              <a:rPr lang="en-US" b="1" dirty="0" err="1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Moller</a:t>
            </a:r>
            <a:r>
              <a:rPr lang="en-US" b="1" dirty="0">
                <a:solidFill>
                  <a:srgbClr val="0000FF"/>
                </a:solidFill>
                <a:latin typeface="Chalkboard" charset="0"/>
                <a:ea typeface="ＭＳ Ｐゴシック" pitchFamily="34" charset="-128"/>
              </a:rPr>
              <a:t> (Kurt’s talk)</a:t>
            </a:r>
            <a:endParaRPr lang="en-US" b="1" dirty="0">
              <a:solidFill>
                <a:schemeClr val="bg2"/>
              </a:solidFill>
              <a:latin typeface="Chalkboard" charset="0"/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800" dirty="0">
              <a:solidFill>
                <a:schemeClr val="bg2"/>
              </a:solidFill>
              <a:latin typeface="Chalkboard" charset="0"/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Targets:  (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halkboard"/>
                <a:ea typeface="ＭＳ Ｐゴシック" pitchFamily="34" charset="-128"/>
              </a:rPr>
              <a:t>Discuss next meeting)</a:t>
            </a:r>
          </a:p>
          <a:p>
            <a:pPr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	    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Cryotarget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: coordinated design effort, G0 as starting point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                   Pol. 3He: convection cell progress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halkboard" charset="0"/>
                <a:ea typeface="ＭＳ Ｐゴシック" pitchFamily="34" charset="-128"/>
              </a:rPr>
              <a:t>	      Pol. NH3: new transverse magnet design </a:t>
            </a:r>
          </a:p>
        </p:txBody>
      </p:sp>
      <p:sp>
        <p:nvSpPr>
          <p:cNvPr id="60421" name="TextBox 10"/>
          <p:cNvSpPr txBox="1">
            <a:spLocks noChangeArrowheads="1"/>
          </p:cNvSpPr>
          <p:nvPr/>
        </p:nvSpPr>
        <p:spPr bwMode="auto">
          <a:xfrm>
            <a:off x="2057400" y="0"/>
            <a:ext cx="6476087" cy="107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>
              <a:defRPr/>
            </a:pPr>
            <a:r>
              <a:rPr lang="en-US" sz="3600" b="1" dirty="0"/>
              <a:t>1</a:t>
            </a:r>
            <a:r>
              <a:rPr lang="en-US" sz="3600" b="1" baseline="30000" dirty="0"/>
              <a:t>st</a:t>
            </a:r>
            <a:r>
              <a:rPr lang="en-US" sz="3600" b="1" dirty="0"/>
              <a:t> Dry Run: </a:t>
            </a:r>
            <a:r>
              <a:rPr lang="en-US" sz="3600" b="1" dirty="0" smtClean="0"/>
              <a:t>6/13-14/2012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slide from last meeting/dry run 6/13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4"/>
          <p:cNvSpPr txBox="1">
            <a:spLocks noChangeArrowheads="1"/>
          </p:cNvSpPr>
          <p:nvPr/>
        </p:nvSpPr>
        <p:spPr bwMode="auto">
          <a:xfrm>
            <a:off x="381000" y="1371600"/>
            <a:ext cx="10572750" cy="667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13" tIns="57460" rIns="114913" bIns="5746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One option: split and mix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	Chinese contribution, 	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	NSF/MRI,  Modest DOE/MIE,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JLab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capital equipment,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	Sharing readout systems amongst Halls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Magnet: extraction/transport/refurbish/infrastructure: ~$3-5 M </a:t>
            </a: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JLab</a:t>
            </a:r>
            <a:endParaRPr lang="en-US" sz="25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GEMs ~ $4-5 M </a:t>
            </a: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	(Anticipate) Mainly Chinese Collaboration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Cherenkov ~$3-4 M</a:t>
            </a: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	Collaboration:  MRI or MIE	   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EM Calorimeter: $3-5 M</a:t>
            </a:r>
          </a:p>
          <a:p>
            <a:pPr lvl="1" indent="0"/>
            <a:r>
              <a:rPr lang="en-US" sz="2500" dirty="0">
                <a:latin typeface="Arial" pitchFamily="34" charset="0"/>
                <a:cs typeface="Arial" pitchFamily="34" charset="0"/>
              </a:rPr>
              <a:t>	Collaboration: MRI / MIE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DAQ/Trigger electronics 3-4 M</a:t>
            </a: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JLab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Physics Division sharing among 4 halls.</a:t>
            </a: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TextBox 5"/>
          <p:cNvSpPr txBox="1">
            <a:spLocks noChangeArrowheads="1"/>
          </p:cNvSpPr>
          <p:nvPr/>
        </p:nvSpPr>
        <p:spPr bwMode="auto">
          <a:xfrm>
            <a:off x="190500" y="96838"/>
            <a:ext cx="11049000" cy="108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13" tIns="57460" rIns="114913" bIns="57460">
            <a:spAutoFit/>
          </a:bodyPr>
          <a:lstStyle/>
          <a:p>
            <a:pPr algn="ctr"/>
            <a:r>
              <a:rPr lang="en-US" sz="3500" b="1" dirty="0">
                <a:latin typeface="Arial" pitchFamily="34" charset="0"/>
                <a:cs typeface="Arial" pitchFamily="34" charset="0"/>
              </a:rPr>
              <a:t>(Very Rough) Cost and A Plan to Move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Forward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(slide from last meeting/dry run 6/13)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0"/>
            <a:ext cx="203200" cy="4413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3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endParaRPr lang="en-US" sz="290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81000" y="1447800"/>
            <a:ext cx="10515600" cy="489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9" tIns="45630" rIns="91259" bIns="45630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dirty="0" smtClean="0"/>
              <a:t>Magnet: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Progress/work done on fit CLEO magnet to Hall A (Robin’s talk)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Cost estimation 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Possibility of </a:t>
            </a:r>
            <a:r>
              <a:rPr lang="en-US" sz="24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BaBar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(again)</a:t>
            </a:r>
          </a:p>
          <a:p>
            <a:pPr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	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  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Very rough cost 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estimation on full project (Javier/Rolf)</a:t>
            </a:r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With rough estimation of manpower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pPr marL="912813" lvl="2" indent="0"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from 12 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GeV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experience 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parts:manpower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= 60%: 40%)</a:t>
            </a:r>
            <a:endParaRPr lang="en-US" sz="2400" dirty="0">
              <a:solidFill>
                <a:srgbClr val="0000FF"/>
              </a:solidFill>
              <a:sym typeface="Wingdings" pitchFamily="2" charset="2"/>
            </a:endParaRPr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Additional cost of Hall infrastructure etc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. ($3M?)</a:t>
            </a:r>
            <a:endParaRPr lang="en-US" sz="2400" dirty="0">
              <a:solidFill>
                <a:srgbClr val="0000FF"/>
              </a:solidFill>
              <a:sym typeface="Wingdings" pitchFamily="2" charset="2"/>
            </a:endParaRPr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Contingency (35%)</a:t>
            </a:r>
            <a:endParaRPr lang="en-US" sz="2400" dirty="0">
              <a:solidFill>
                <a:srgbClr val="0000FF"/>
              </a:solidFill>
              <a:sym typeface="Wingdings" pitchFamily="2" charset="2"/>
            </a:endParaRPr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Total is similar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to a Hall 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D</a:t>
            </a:r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Without GEMs/Electronics  </a:t>
            </a:r>
            <a:r>
              <a:rPr lang="en-US" sz="2400" dirty="0">
                <a:solidFill>
                  <a:srgbClr val="C00000"/>
                </a:solidFill>
                <a:sym typeface="Wingdings" pitchFamily="2" charset="2"/>
              </a:rPr>
              <a:t>  near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~$</a:t>
            </a:r>
            <a:r>
              <a:rPr lang="en-US" sz="2400" dirty="0">
                <a:solidFill>
                  <a:srgbClr val="C00000"/>
                </a:solidFill>
                <a:sym typeface="Wingdings" pitchFamily="2" charset="2"/>
              </a:rPr>
              <a:t>30 M </a:t>
            </a:r>
          </a:p>
          <a:p>
            <a:pPr marL="455613" lvl="1" indent="0"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04800"/>
            <a:ext cx="5313910" cy="64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(I)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0"/>
            <a:ext cx="203200" cy="4413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3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endParaRPr lang="en-US" sz="290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57200" y="914400"/>
            <a:ext cx="10515600" cy="717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9" tIns="45630" rIns="91259" bIns="45630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000" b="1" dirty="0" smtClean="0"/>
              <a:t>The collaboration has done an excellent job making compelling physics </a:t>
            </a:r>
            <a:r>
              <a:rPr lang="en-US" sz="2000" b="1" dirty="0" smtClean="0"/>
              <a:t>cases.  </a:t>
            </a:r>
            <a:endParaRPr lang="en-US" sz="2000" b="1" dirty="0" smtClean="0"/>
          </a:p>
          <a:p>
            <a:pPr marL="455613" lvl="1" indent="0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C</a:t>
            </a:r>
            <a:r>
              <a:rPr lang="en-US" sz="2000" b="1" dirty="0" smtClean="0">
                <a:solidFill>
                  <a:srgbClr val="0000FF"/>
                </a:solidFill>
              </a:rPr>
              <a:t>ontinue</a:t>
            </a:r>
            <a:r>
              <a:rPr lang="en-US" sz="2000" b="1" dirty="0" smtClean="0">
                <a:solidFill>
                  <a:srgbClr val="0000FF"/>
                </a:solidFill>
              </a:rPr>
              <a:t>:  present talks in conferences and other occasions</a:t>
            </a:r>
          </a:p>
          <a:p>
            <a:pPr marL="455613" lvl="1" indent="0">
              <a:defRPr/>
            </a:pPr>
            <a:endParaRPr lang="en-US" sz="2000" b="1" dirty="0">
              <a:solidFill>
                <a:srgbClr val="0000FF"/>
              </a:solidFill>
            </a:endParaRPr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 How to move forward with the </a:t>
            </a:r>
            <a:r>
              <a:rPr lang="en-US" sz="2000" b="1" dirty="0" err="1" smtClean="0"/>
              <a:t>SoLID</a:t>
            </a:r>
            <a:r>
              <a:rPr lang="en-US" sz="2000" b="1" dirty="0" smtClean="0"/>
              <a:t> project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Significant cost/large project: will likely need a large MIE/DOE 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Other source of funding will be very helpful (foreign, NSF)  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Manpower</a:t>
            </a:r>
          </a:p>
          <a:p>
            <a:pPr marL="455613" lvl="1">
              <a:buFont typeface="Arial" pitchFamily="34" charset="0"/>
              <a:buChar char="•"/>
              <a:defRPr/>
            </a:pPr>
            <a:endParaRPr lang="en-US" sz="2000" b="1" dirty="0"/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/>
              <a:t> </a:t>
            </a:r>
            <a:r>
              <a:rPr lang="en-US" sz="2000" b="1" dirty="0" smtClean="0"/>
              <a:t> Current situation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NSAC sub-committee: discussion executing 2007 LRP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Election </a:t>
            </a:r>
            <a:r>
              <a:rPr lang="en-US" sz="2000" b="1" dirty="0">
                <a:solidFill>
                  <a:srgbClr val="0000FF"/>
                </a:solidFill>
              </a:rPr>
              <a:t>year </a:t>
            </a:r>
            <a:r>
              <a:rPr lang="en-US" sz="2000" b="1" dirty="0" smtClean="0">
                <a:solidFill>
                  <a:srgbClr val="0000FF"/>
                </a:solidFill>
              </a:rPr>
              <a:t>uncertainty</a:t>
            </a:r>
          </a:p>
          <a:p>
            <a:pPr marL="455613" lvl="1">
              <a:buFont typeface="Arial" pitchFamily="34" charset="0"/>
              <a:buChar char="•"/>
              <a:defRPr/>
            </a:pPr>
            <a:endParaRPr lang="en-US" sz="2000" b="1" dirty="0"/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 Schedule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Director’s review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SoLID</a:t>
            </a:r>
            <a:r>
              <a:rPr lang="en-US" sz="2000" b="1" dirty="0" smtClean="0">
                <a:solidFill>
                  <a:srgbClr val="0000FF"/>
                </a:solidFill>
              </a:rPr>
              <a:t> principles to meet with DOE</a:t>
            </a:r>
          </a:p>
          <a:p>
            <a:pPr marL="455613" lvl="1">
              <a:buFont typeface="Wingdings" pitchFamily="2" charset="2"/>
              <a:buChar char="Ø"/>
              <a:defRPr/>
            </a:pPr>
            <a:endParaRPr lang="en-US" sz="2000" b="1" dirty="0">
              <a:solidFill>
                <a:srgbClr val="0000FF"/>
              </a:solidFill>
            </a:endParaRPr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 </a:t>
            </a:r>
            <a:r>
              <a:rPr lang="en-US" sz="2000" b="1" dirty="0" smtClean="0"/>
              <a:t>Preparation </a:t>
            </a:r>
            <a:endParaRPr lang="en-US" sz="2000" b="1" dirty="0" smtClean="0"/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Follow the charge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Move </a:t>
            </a:r>
            <a:r>
              <a:rPr lang="en-US" sz="2000" b="1" dirty="0" smtClean="0">
                <a:solidFill>
                  <a:srgbClr val="0000FF"/>
                </a:solidFill>
              </a:rPr>
              <a:t>forward with the magnet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</a:t>
            </a:r>
            <a:r>
              <a:rPr lang="en-US" sz="2000" b="1" dirty="0" smtClean="0">
                <a:solidFill>
                  <a:srgbClr val="0000FF"/>
                </a:solidFill>
              </a:rPr>
              <a:t>Towards </a:t>
            </a:r>
            <a:r>
              <a:rPr lang="en-US" sz="2000" b="1" dirty="0" smtClean="0">
                <a:solidFill>
                  <a:srgbClr val="0000FF"/>
                </a:solidFill>
              </a:rPr>
              <a:t>“final” </a:t>
            </a:r>
            <a:r>
              <a:rPr lang="en-US" sz="2000" b="1" dirty="0" smtClean="0">
                <a:solidFill>
                  <a:srgbClr val="0000FF"/>
                </a:solidFill>
              </a:rPr>
              <a:t>conceptual </a:t>
            </a:r>
            <a:r>
              <a:rPr lang="en-US" sz="2000" b="1" dirty="0" smtClean="0">
                <a:solidFill>
                  <a:srgbClr val="0000FF"/>
                </a:solidFill>
              </a:rPr>
              <a:t>design</a:t>
            </a: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More </a:t>
            </a:r>
            <a:r>
              <a:rPr lang="en-US" sz="2000" b="1" dirty="0" smtClean="0">
                <a:solidFill>
                  <a:srgbClr val="0000FF"/>
                </a:solidFill>
              </a:rPr>
              <a:t>detailed cost/manpower </a:t>
            </a:r>
            <a:r>
              <a:rPr lang="en-US" sz="2000" b="1" dirty="0" smtClean="0">
                <a:solidFill>
                  <a:srgbClr val="0000FF"/>
                </a:solidFill>
              </a:rPr>
              <a:t>estimation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Keep </a:t>
            </a:r>
            <a:r>
              <a:rPr lang="en-US" sz="2000" b="1" dirty="0">
                <a:solidFill>
                  <a:srgbClr val="0000FF"/>
                </a:solidFill>
              </a:rPr>
              <a:t>up the momentum 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marL="455613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Organization / Responsibilities </a:t>
            </a:r>
            <a:r>
              <a:rPr lang="en-US" sz="2000" b="1" dirty="0" smtClean="0">
                <a:solidFill>
                  <a:srgbClr val="C00000"/>
                </a:solidFill>
              </a:rPr>
              <a:t>(discussion tomorrow) </a:t>
            </a: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0"/>
            <a:ext cx="5442150" cy="64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(II)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ounded Rectangle 16"/>
          <p:cNvSpPr>
            <a:spLocks noChangeArrowheads="1"/>
          </p:cNvSpPr>
          <p:nvPr/>
        </p:nvSpPr>
        <p:spPr bwMode="auto">
          <a:xfrm>
            <a:off x="7086600" y="7010400"/>
            <a:ext cx="203200" cy="4413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endParaRPr lang="en-US"/>
          </a:p>
        </p:txBody>
      </p:sp>
      <p:sp>
        <p:nvSpPr>
          <p:cNvPr id="66563" name="TextBox 4"/>
          <p:cNvSpPr txBox="1">
            <a:spLocks noChangeArrowheads="1"/>
          </p:cNvSpPr>
          <p:nvPr/>
        </p:nvSpPr>
        <p:spPr bwMode="auto">
          <a:xfrm>
            <a:off x="5181600" y="5141913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endParaRPr lang="en-US" sz="2900"/>
          </a:p>
        </p:txBody>
      </p:sp>
      <p:sp>
        <p:nvSpPr>
          <p:cNvPr id="66564" name="TextBox 9"/>
          <p:cNvSpPr txBox="1">
            <a:spLocks noChangeArrowheads="1"/>
          </p:cNvSpPr>
          <p:nvPr/>
        </p:nvSpPr>
        <p:spPr bwMode="auto">
          <a:xfrm>
            <a:off x="457200" y="990600"/>
            <a:ext cx="105156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59" tIns="45630" rIns="91259" bIns="4563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Overall coordination: (J.P. Chen/H. </a:t>
            </a:r>
            <a:r>
              <a:rPr lang="en-US" dirty="0" err="1"/>
              <a:t>Gao</a:t>
            </a:r>
            <a:r>
              <a:rPr lang="en-US" dirty="0"/>
              <a:t>/P. Souder) 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Calibration: (P. Souder/X, </a:t>
            </a:r>
            <a:r>
              <a:rPr lang="en-US" dirty="0" err="1"/>
              <a:t>Qian</a:t>
            </a:r>
            <a:r>
              <a:rPr lang="en-US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Magnet/Support/Simulations (Argonne/Duke/</a:t>
            </a:r>
            <a:r>
              <a:rPr lang="en-US" dirty="0" err="1"/>
              <a:t>UVa</a:t>
            </a:r>
            <a:r>
              <a:rPr lang="en-US" dirty="0"/>
              <a:t>/</a:t>
            </a:r>
            <a:r>
              <a:rPr lang="en-US" dirty="0" err="1"/>
              <a:t>Umass</a:t>
            </a:r>
            <a:r>
              <a:rPr lang="en-US" dirty="0"/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Magnet   (</a:t>
            </a:r>
            <a:r>
              <a:rPr lang="en-US" dirty="0" err="1">
                <a:solidFill>
                  <a:srgbClr val="0000FF"/>
                </a:solidFill>
              </a:rPr>
              <a:t>JLab</a:t>
            </a:r>
            <a:r>
              <a:rPr lang="en-US" dirty="0">
                <a:solidFill>
                  <a:srgbClr val="0000FF"/>
                </a:solidFill>
              </a:rPr>
              <a:t> Engineering Div./ Argonne, P. Reimer)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Detector supporting structure   (Duke, H. </a:t>
            </a:r>
            <a:r>
              <a:rPr lang="en-US" dirty="0" err="1">
                <a:solidFill>
                  <a:srgbClr val="0000FF"/>
                </a:solidFill>
              </a:rPr>
              <a:t>Gao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General simulation (</a:t>
            </a:r>
            <a:r>
              <a:rPr lang="en-US" dirty="0" err="1">
                <a:solidFill>
                  <a:srgbClr val="0000FF"/>
                </a:solidFill>
              </a:rPr>
              <a:t>UVa</a:t>
            </a:r>
            <a:r>
              <a:rPr lang="en-US" dirty="0">
                <a:solidFill>
                  <a:srgbClr val="0000FF"/>
                </a:solidFill>
              </a:rPr>
              <a:t>, Z. Zhao/ </a:t>
            </a:r>
            <a:r>
              <a:rPr lang="en-US" dirty="0" err="1">
                <a:solidFill>
                  <a:srgbClr val="0000FF"/>
                </a:solidFill>
              </a:rPr>
              <a:t>Umass</a:t>
            </a:r>
            <a:r>
              <a:rPr lang="en-US" dirty="0">
                <a:solidFill>
                  <a:srgbClr val="0000FF"/>
                </a:solidFill>
              </a:rPr>
              <a:t>, S. Riordan)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Neutron background simulation (Syracuse, L. </a:t>
            </a:r>
            <a:r>
              <a:rPr lang="en-US" dirty="0" err="1">
                <a:solidFill>
                  <a:srgbClr val="0000FF"/>
                </a:solidFill>
              </a:rPr>
              <a:t>Zana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Tracking (</a:t>
            </a:r>
            <a:r>
              <a:rPr lang="en-US" dirty="0" err="1"/>
              <a:t>UVa</a:t>
            </a:r>
            <a:r>
              <a:rPr lang="en-US" dirty="0"/>
              <a:t>/Chinese/others)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GEM detectors  (</a:t>
            </a:r>
            <a:r>
              <a:rPr lang="en-US" dirty="0" err="1">
                <a:solidFill>
                  <a:srgbClr val="0000FF"/>
                </a:solidFill>
              </a:rPr>
              <a:t>UVa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N.Liyanaga</a:t>
            </a:r>
            <a:r>
              <a:rPr lang="en-US" dirty="0">
                <a:solidFill>
                  <a:srgbClr val="0000FF"/>
                </a:solidFill>
              </a:rPr>
              <a:t>,/Chinese collaboration)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Tracking software (</a:t>
            </a:r>
            <a:r>
              <a:rPr lang="en-US" dirty="0" err="1">
                <a:solidFill>
                  <a:srgbClr val="0000FF"/>
                </a:solidFill>
              </a:rPr>
              <a:t>JLab</a:t>
            </a:r>
            <a:r>
              <a:rPr lang="en-US" dirty="0">
                <a:solidFill>
                  <a:srgbClr val="0000FF"/>
                </a:solidFill>
              </a:rPr>
              <a:t>/O. Hansen/ Caltech, X. </a:t>
            </a:r>
            <a:r>
              <a:rPr lang="en-US" dirty="0" err="1">
                <a:solidFill>
                  <a:srgbClr val="0000FF"/>
                </a:solidFill>
              </a:rPr>
              <a:t>Qian</a:t>
            </a:r>
            <a:r>
              <a:rPr lang="en-US" dirty="0">
                <a:solidFill>
                  <a:srgbClr val="0000FF"/>
                </a:solidFill>
              </a:rPr>
              <a:t>/ </a:t>
            </a:r>
            <a:r>
              <a:rPr lang="en-US" dirty="0" err="1">
                <a:solidFill>
                  <a:srgbClr val="0000FF"/>
                </a:solidFill>
              </a:rPr>
              <a:t>Umass</a:t>
            </a:r>
            <a:r>
              <a:rPr lang="en-US" dirty="0">
                <a:solidFill>
                  <a:srgbClr val="0000FF"/>
                </a:solidFill>
              </a:rPr>
              <a:t>, S. Riordan)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Gas Cherenkov(Temple/Duke/Stony Brook)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Light gas Cherenkov (S. </a:t>
            </a:r>
            <a:r>
              <a:rPr lang="en-US" dirty="0" err="1">
                <a:solidFill>
                  <a:srgbClr val="0000FF"/>
                </a:solidFill>
              </a:rPr>
              <a:t>Malace</a:t>
            </a:r>
            <a:r>
              <a:rPr lang="en-US" dirty="0">
                <a:solidFill>
                  <a:srgbClr val="0000FF"/>
                </a:solidFill>
              </a:rPr>
              <a:t>/H. </a:t>
            </a:r>
            <a:r>
              <a:rPr lang="en-US" dirty="0" err="1">
                <a:solidFill>
                  <a:srgbClr val="0000FF"/>
                </a:solidFill>
              </a:rPr>
              <a:t>Gao</a:t>
            </a:r>
            <a:r>
              <a:rPr lang="en-US" dirty="0">
                <a:solidFill>
                  <a:srgbClr val="0000FF"/>
                </a:solidFill>
              </a:rPr>
              <a:t>, Z. </a:t>
            </a:r>
            <a:r>
              <a:rPr lang="en-US" dirty="0" err="1">
                <a:solidFill>
                  <a:srgbClr val="0000FF"/>
                </a:solidFill>
              </a:rPr>
              <a:t>Meziani</a:t>
            </a:r>
            <a:r>
              <a:rPr lang="en-US" dirty="0">
                <a:solidFill>
                  <a:srgbClr val="0000FF"/>
                </a:solidFill>
              </a:rPr>
              <a:t>, T. </a:t>
            </a:r>
            <a:r>
              <a:rPr lang="en-US" dirty="0" err="1">
                <a:solidFill>
                  <a:srgbClr val="0000FF"/>
                </a:solidFill>
              </a:rPr>
              <a:t>Hemmick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Heavy Gas Cherenkov (S. </a:t>
            </a:r>
            <a:r>
              <a:rPr lang="en-US" dirty="0" err="1">
                <a:solidFill>
                  <a:srgbClr val="0000FF"/>
                </a:solidFill>
              </a:rPr>
              <a:t>Malace</a:t>
            </a:r>
            <a:r>
              <a:rPr lang="en-US" dirty="0">
                <a:solidFill>
                  <a:srgbClr val="0000FF"/>
                </a:solidFill>
              </a:rPr>
              <a:t>/H. </a:t>
            </a:r>
            <a:r>
              <a:rPr lang="en-US" dirty="0" err="1">
                <a:solidFill>
                  <a:srgbClr val="0000FF"/>
                </a:solidFill>
              </a:rPr>
              <a:t>Gao</a:t>
            </a:r>
            <a:r>
              <a:rPr lang="en-US" dirty="0">
                <a:solidFill>
                  <a:srgbClr val="0000FF"/>
                </a:solidFill>
              </a:rPr>
              <a:t> Z. </a:t>
            </a:r>
            <a:r>
              <a:rPr lang="en-US" dirty="0" err="1">
                <a:solidFill>
                  <a:srgbClr val="0000FF"/>
                </a:solidFill>
              </a:rPr>
              <a:t>Meziani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EM Calorimeter (</a:t>
            </a:r>
            <a:r>
              <a:rPr lang="en-US" dirty="0" err="1"/>
              <a:t>UVa</a:t>
            </a:r>
            <a:r>
              <a:rPr lang="en-US" dirty="0"/>
              <a:t>/Los Alamos/W&amp;M)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Forward angle (</a:t>
            </a:r>
            <a:r>
              <a:rPr lang="en-US" dirty="0" err="1">
                <a:solidFill>
                  <a:srgbClr val="0000FF"/>
                </a:solidFill>
              </a:rPr>
              <a:t>UVa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Z.Zhao</a:t>
            </a:r>
            <a:r>
              <a:rPr lang="en-US" dirty="0">
                <a:solidFill>
                  <a:srgbClr val="0000FF"/>
                </a:solidFill>
              </a:rPr>
              <a:t>, X. </a:t>
            </a:r>
            <a:r>
              <a:rPr lang="en-US" dirty="0" err="1">
                <a:solidFill>
                  <a:srgbClr val="0000FF"/>
                </a:solidFill>
              </a:rPr>
              <a:t>Zheng</a:t>
            </a:r>
            <a:r>
              <a:rPr lang="en-US" dirty="0">
                <a:solidFill>
                  <a:srgbClr val="0000FF"/>
                </a:solidFill>
              </a:rPr>
              <a:t>/ W&amp;M, D. Armstrong)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 Large angle (Los Alamos, J. </a:t>
            </a:r>
            <a:r>
              <a:rPr lang="en-US" dirty="0" err="1">
                <a:solidFill>
                  <a:srgbClr val="0000FF"/>
                </a:solidFill>
              </a:rPr>
              <a:t>Haung</a:t>
            </a:r>
            <a:r>
              <a:rPr lang="en-US" dirty="0">
                <a:solidFill>
                  <a:srgbClr val="0000FF"/>
                </a:solidFill>
              </a:rPr>
              <a:t>, X. Jiang/ Duke, M. </a:t>
            </a:r>
            <a:r>
              <a:rPr lang="en-US" dirty="0" err="1">
                <a:solidFill>
                  <a:srgbClr val="0000FF"/>
                </a:solidFill>
              </a:rPr>
              <a:t>Meziane</a:t>
            </a:r>
            <a:r>
              <a:rPr lang="en-US" dirty="0">
                <a:solidFill>
                  <a:srgbClr val="0000FF"/>
                </a:solidFill>
              </a:rPr>
              <a:t>, H. </a:t>
            </a:r>
            <a:r>
              <a:rPr lang="en-US" dirty="0" err="1">
                <a:solidFill>
                  <a:srgbClr val="0000FF"/>
                </a:solidFill>
              </a:rPr>
              <a:t>Gao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TOF with MRPC (</a:t>
            </a:r>
            <a:r>
              <a:rPr lang="en-US" dirty="0" err="1"/>
              <a:t>Tsinghua</a:t>
            </a:r>
            <a:r>
              <a:rPr lang="en-US" dirty="0"/>
              <a:t>, Y.  Wang/Duke, H. </a:t>
            </a:r>
            <a:r>
              <a:rPr lang="en-US" dirty="0" err="1"/>
              <a:t>Gao</a:t>
            </a:r>
            <a:r>
              <a:rPr lang="en-US" dirty="0"/>
              <a:t>/</a:t>
            </a:r>
            <a:r>
              <a:rPr lang="en-US" dirty="0" err="1"/>
              <a:t>JLab</a:t>
            </a:r>
            <a:r>
              <a:rPr lang="en-US" dirty="0"/>
              <a:t>, A. </a:t>
            </a:r>
            <a:r>
              <a:rPr lang="en-US" dirty="0" err="1"/>
              <a:t>Camsonne</a:t>
            </a:r>
            <a:r>
              <a:rPr lang="en-US" dirty="0"/>
              <a:t>)</a:t>
            </a:r>
            <a:endParaRPr lang="en-US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/>
              <a:t>DAQ and Trigger (</a:t>
            </a:r>
            <a:r>
              <a:rPr lang="en-US" dirty="0" err="1"/>
              <a:t>JLab</a:t>
            </a:r>
            <a:r>
              <a:rPr lang="en-US" dirty="0"/>
              <a:t>, A. </a:t>
            </a:r>
            <a:r>
              <a:rPr lang="en-US" dirty="0" err="1"/>
              <a:t>Camsonne</a:t>
            </a:r>
            <a:r>
              <a:rPr lang="en-US" dirty="0"/>
              <a:t>, Y. </a:t>
            </a:r>
            <a:r>
              <a:rPr lang="en-US" dirty="0" err="1"/>
              <a:t>Qiang</a:t>
            </a:r>
            <a:r>
              <a:rPr lang="en-US" dirty="0"/>
              <a:t>/</a:t>
            </a:r>
            <a:r>
              <a:rPr lang="en-US" dirty="0" err="1"/>
              <a:t>Umass</a:t>
            </a:r>
            <a:r>
              <a:rPr lang="en-US" dirty="0"/>
              <a:t>, R. </a:t>
            </a:r>
            <a:r>
              <a:rPr lang="en-US" dirty="0" err="1"/>
              <a:t>Miskimen</a:t>
            </a:r>
            <a:r>
              <a:rPr lang="en-US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err="1"/>
              <a:t>Polarimeters</a:t>
            </a:r>
            <a:r>
              <a:rPr lang="en-US" dirty="0"/>
              <a:t>: Compton (</a:t>
            </a:r>
            <a:r>
              <a:rPr lang="en-US" dirty="0" err="1"/>
              <a:t>UVa</a:t>
            </a:r>
            <a:r>
              <a:rPr lang="en-US" dirty="0"/>
              <a:t>, K. </a:t>
            </a:r>
            <a:r>
              <a:rPr lang="en-US" dirty="0" err="1"/>
              <a:t>Paschke</a:t>
            </a:r>
            <a:r>
              <a:rPr lang="en-US" dirty="0"/>
              <a:t>/</a:t>
            </a:r>
            <a:r>
              <a:rPr lang="en-US" dirty="0" err="1"/>
              <a:t>JLab</a:t>
            </a:r>
            <a:r>
              <a:rPr lang="en-US" dirty="0"/>
              <a:t>, S. Nanda)</a:t>
            </a:r>
          </a:p>
          <a:p>
            <a:r>
              <a:rPr lang="en-US" dirty="0"/>
              <a:t>	           Atomic </a:t>
            </a:r>
            <a:r>
              <a:rPr lang="en-US" dirty="0" err="1"/>
              <a:t>Moller</a:t>
            </a:r>
            <a:r>
              <a:rPr lang="en-US" dirty="0"/>
              <a:t> (Mainz, F. Mass, K. </a:t>
            </a:r>
            <a:r>
              <a:rPr lang="en-US" dirty="0" err="1"/>
              <a:t>Aulenbacher</a:t>
            </a:r>
            <a:r>
              <a:rPr lang="en-US" dirty="0"/>
              <a:t>/ W&amp;M, W. </a:t>
            </a:r>
            <a:r>
              <a:rPr lang="en-US" dirty="0" err="1"/>
              <a:t>Deconinck</a:t>
            </a:r>
            <a:r>
              <a:rPr lang="en-US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Targets (</a:t>
            </a:r>
            <a:r>
              <a:rPr lang="en-US" dirty="0" err="1"/>
              <a:t>JLab</a:t>
            </a:r>
            <a:r>
              <a:rPr lang="en-US" dirty="0"/>
              <a:t>, J.P. Chen/</a:t>
            </a:r>
            <a:r>
              <a:rPr lang="en-US" dirty="0" err="1"/>
              <a:t>JLab</a:t>
            </a:r>
            <a:r>
              <a:rPr lang="en-US" dirty="0"/>
              <a:t> </a:t>
            </a:r>
            <a:r>
              <a:rPr lang="en-US" dirty="0" err="1"/>
              <a:t>cryotarget</a:t>
            </a:r>
            <a:r>
              <a:rPr lang="en-US" dirty="0"/>
              <a:t> group, D. </a:t>
            </a:r>
            <a:r>
              <a:rPr lang="en-US" dirty="0" err="1"/>
              <a:t>Meekins</a:t>
            </a:r>
            <a:r>
              <a:rPr lang="en-US" dirty="0"/>
              <a:t>)</a:t>
            </a:r>
            <a:endParaRPr lang="en-US" dirty="0">
              <a:solidFill>
                <a:srgbClr val="0A0A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/>
              <a:t> Infrastructure (</a:t>
            </a:r>
            <a:r>
              <a:rPr lang="en-US" dirty="0" err="1"/>
              <a:t>JLab</a:t>
            </a:r>
            <a:r>
              <a:rPr lang="en-US" dirty="0"/>
              <a:t>, Hall A engineer/design team, R. Wines)</a:t>
            </a:r>
          </a:p>
          <a:p>
            <a:r>
              <a:rPr lang="en-US" dirty="0"/>
              <a:t>More groups are joining (UIUC, J.C. </a:t>
            </a:r>
            <a:r>
              <a:rPr lang="en-US" dirty="0" err="1"/>
              <a:t>Peng</a:t>
            </a:r>
            <a:r>
              <a:rPr lang="en-US" dirty="0"/>
              <a:t>, MIT, S. </a:t>
            </a:r>
            <a:r>
              <a:rPr lang="en-US" dirty="0" err="1"/>
              <a:t>Gilad</a:t>
            </a:r>
            <a:r>
              <a:rPr lang="en-US" dirty="0"/>
              <a:t>, …)</a:t>
            </a:r>
          </a:p>
        </p:txBody>
      </p:sp>
      <p:sp>
        <p:nvSpPr>
          <p:cNvPr id="66565" name="TextBox 10"/>
          <p:cNvSpPr txBox="1">
            <a:spLocks noChangeArrowheads="1"/>
          </p:cNvSpPr>
          <p:nvPr/>
        </p:nvSpPr>
        <p:spPr bwMode="auto">
          <a:xfrm>
            <a:off x="2590800" y="0"/>
            <a:ext cx="6016025" cy="9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59" tIns="45630" rIns="91259" bIns="45630">
            <a:spAutoFit/>
          </a:bodyPr>
          <a:lstStyle/>
          <a:p>
            <a:pPr algn="ctr"/>
            <a:r>
              <a:rPr lang="en-US" sz="3100" b="1" u="sng" dirty="0" smtClean="0"/>
              <a:t>Subsystems/Responsibilities</a:t>
            </a:r>
            <a:r>
              <a:rPr lang="en-US" sz="3100" u="sng" dirty="0" smtClean="0"/>
              <a:t> 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(slide from last meeting/dry run 6/13)</a:t>
            </a:r>
            <a:endParaRPr lang="en-US" sz="24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LIFER@W8709501W0GT3PP7" val="2874"/>
  <p:tag name="DEFAULTDISPLAYSOURCE" val="\documentclass{article}\pagestyle{empty}&#10;\begin{document}&#10;&#10;\end{document}&#10;"/>
  <p:tag name="EMBEDFONTS" val="0"/>
</p:tagLst>
</file>

<file path=ppt/theme/theme1.xml><?xml version="1.0" encoding="utf-8"?>
<a:theme xmlns:a="http://schemas.openxmlformats.org/drawingml/2006/main" name="Columns">
  <a:themeElements>
    <a:clrScheme name="Columns 1">
      <a:dk1>
        <a:srgbClr val="000066"/>
      </a:dk1>
      <a:lt1>
        <a:srgbClr val="FFFFFF"/>
      </a:lt1>
      <a:dk2>
        <a:srgbClr val="5E6DA4"/>
      </a:dk2>
      <a:lt2>
        <a:srgbClr val="FFFFFF"/>
      </a:lt2>
      <a:accent1>
        <a:srgbClr val="6666FF"/>
      </a:accent1>
      <a:accent2>
        <a:srgbClr val="9999FF"/>
      </a:accent2>
      <a:accent3>
        <a:srgbClr val="B6BAC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Columns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lnDef>
  </a:objectDefaults>
  <a:extraClrSchemeLst>
    <a:extraClrScheme>
      <a:clrScheme name="Columns 1">
        <a:dk1>
          <a:srgbClr val="000066"/>
        </a:dk1>
        <a:lt1>
          <a:srgbClr val="FFFFFF"/>
        </a:lt1>
        <a:dk2>
          <a:srgbClr val="5E6DA4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BAC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2">
        <a:dk1>
          <a:srgbClr val="003366"/>
        </a:dk1>
        <a:lt1>
          <a:srgbClr val="FFFFFF"/>
        </a:lt1>
        <a:dk2>
          <a:srgbClr val="5E6DA4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6BACF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3">
        <a:dk1>
          <a:srgbClr val="000000"/>
        </a:dk1>
        <a:lt1>
          <a:srgbClr val="FFFFFF"/>
        </a:lt1>
        <a:dk2>
          <a:srgbClr val="5E6DA4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6BACF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 :Applications:Microsoft Office 2004:Templates:Presentations:Designs:Columns</Template>
  <TotalTime>19361</TotalTime>
  <Words>548</Words>
  <Application>Microsoft Office PowerPoint</Application>
  <PresentationFormat>Custom</PresentationFormat>
  <Paragraphs>152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Columns</vt:lpstr>
      <vt:lpstr>Office Theme</vt:lpstr>
      <vt:lpstr>2_Office Theme</vt:lpstr>
      <vt:lpstr>Slide 1</vt:lpstr>
      <vt:lpstr>Slide 2</vt:lpstr>
      <vt:lpstr>Slide 3</vt:lpstr>
      <vt:lpstr>SoLID- SIDIS Configuration</vt:lpstr>
      <vt:lpstr>Slide 5</vt:lpstr>
      <vt:lpstr>Slide 6</vt:lpstr>
      <vt:lpstr>Slide 7</vt:lpstr>
      <vt:lpstr>Slide 8</vt:lpstr>
      <vt:lpstr>Slide 9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g2p</dc:title>
  <dc:subject/>
  <dc:creator/>
  <cp:keywords/>
  <dc:description/>
  <cp:lastModifiedBy>jpchen</cp:lastModifiedBy>
  <cp:revision>828</cp:revision>
  <cp:lastPrinted>2008-10-12T21:33:01Z</cp:lastPrinted>
  <dcterms:created xsi:type="dcterms:W3CDTF">2010-07-18T03:02:12Z</dcterms:created>
  <dcterms:modified xsi:type="dcterms:W3CDTF">2012-09-13T18:18:50Z</dcterms:modified>
  <cp:category/>
</cp:coreProperties>
</file>