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721" r:id="rId1"/>
    <p:sldMasterId id="2147484476" r:id="rId2"/>
    <p:sldMasterId id="2147484488" r:id="rId3"/>
  </p:sldMasterIdLst>
  <p:notesMasterIdLst>
    <p:notesMasterId r:id="rId13"/>
  </p:notesMasterIdLst>
  <p:handoutMasterIdLst>
    <p:handoutMasterId r:id="rId14"/>
  </p:handoutMasterIdLst>
  <p:sldIdLst>
    <p:sldId id="652" r:id="rId4"/>
    <p:sldId id="651" r:id="rId5"/>
    <p:sldId id="674" r:id="rId6"/>
    <p:sldId id="675" r:id="rId7"/>
    <p:sldId id="653" r:id="rId8"/>
    <p:sldId id="673" r:id="rId9"/>
    <p:sldId id="677" r:id="rId10"/>
    <p:sldId id="678" r:id="rId11"/>
    <p:sldId id="643" r:id="rId12"/>
  </p:sldIdLst>
  <p:sldSz cx="11430000" cy="8686800"/>
  <p:notesSz cx="10058400" cy="7772400"/>
  <p:custDataLst>
    <p:tags r:id="rId15"/>
  </p:custDataLst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100" kern="1200">
        <a:solidFill>
          <a:srgbClr val="000000"/>
        </a:solidFill>
        <a:latin typeface="Chalkboard" pitchFamily="16" charset="0"/>
        <a:ea typeface="MS PGothic" pitchFamily="34" charset="-128"/>
        <a:cs typeface="+mn-cs"/>
      </a:defRPr>
    </a:lvl1pPr>
    <a:lvl2pPr marL="454025" indent="1588" algn="l" rtl="0" eaLnBrk="0" fontAlgn="base" hangingPunct="0">
      <a:spcBef>
        <a:spcPct val="0"/>
      </a:spcBef>
      <a:spcAft>
        <a:spcPct val="0"/>
      </a:spcAft>
      <a:defRPr sz="2100" kern="1200">
        <a:solidFill>
          <a:srgbClr val="000000"/>
        </a:solidFill>
        <a:latin typeface="Chalkboard" pitchFamily="16" charset="0"/>
        <a:ea typeface="MS PGothic" pitchFamily="34" charset="-128"/>
        <a:cs typeface="+mn-cs"/>
      </a:defRPr>
    </a:lvl2pPr>
    <a:lvl3pPr marL="911225" indent="1588" algn="l" rtl="0" eaLnBrk="0" fontAlgn="base" hangingPunct="0">
      <a:spcBef>
        <a:spcPct val="0"/>
      </a:spcBef>
      <a:spcAft>
        <a:spcPct val="0"/>
      </a:spcAft>
      <a:defRPr sz="2100" kern="1200">
        <a:solidFill>
          <a:srgbClr val="000000"/>
        </a:solidFill>
        <a:latin typeface="Chalkboard" pitchFamily="16" charset="0"/>
        <a:ea typeface="MS PGothic" pitchFamily="34" charset="-128"/>
        <a:cs typeface="+mn-cs"/>
      </a:defRPr>
    </a:lvl3pPr>
    <a:lvl4pPr marL="1366838" indent="1588" algn="l" rtl="0" eaLnBrk="0" fontAlgn="base" hangingPunct="0">
      <a:spcBef>
        <a:spcPct val="0"/>
      </a:spcBef>
      <a:spcAft>
        <a:spcPct val="0"/>
      </a:spcAft>
      <a:defRPr sz="2100" kern="1200">
        <a:solidFill>
          <a:srgbClr val="000000"/>
        </a:solidFill>
        <a:latin typeface="Chalkboard" pitchFamily="16" charset="0"/>
        <a:ea typeface="MS PGothic" pitchFamily="34" charset="-128"/>
        <a:cs typeface="+mn-cs"/>
      </a:defRPr>
    </a:lvl4pPr>
    <a:lvl5pPr marL="1824038" indent="1588" algn="l" rtl="0" eaLnBrk="0" fontAlgn="base" hangingPunct="0">
      <a:spcBef>
        <a:spcPct val="0"/>
      </a:spcBef>
      <a:spcAft>
        <a:spcPct val="0"/>
      </a:spcAft>
      <a:defRPr sz="2100" kern="1200">
        <a:solidFill>
          <a:srgbClr val="000000"/>
        </a:solidFill>
        <a:latin typeface="Chalkboard" pitchFamily="16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100" kern="1200">
        <a:solidFill>
          <a:srgbClr val="000000"/>
        </a:solidFill>
        <a:latin typeface="Chalkboard" pitchFamily="16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100" kern="1200">
        <a:solidFill>
          <a:srgbClr val="000000"/>
        </a:solidFill>
        <a:latin typeface="Chalkboard" pitchFamily="16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100" kern="1200">
        <a:solidFill>
          <a:srgbClr val="000000"/>
        </a:solidFill>
        <a:latin typeface="Chalkboard" pitchFamily="16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100" kern="1200">
        <a:solidFill>
          <a:srgbClr val="000000"/>
        </a:solidFill>
        <a:latin typeface="Chalkboard" pitchFamily="16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chemeClr val="tx1"/>
    </p:penClr>
  </p:showPr>
  <p:clrMru>
    <a:srgbClr val="0000FF"/>
    <a:srgbClr val="000000"/>
    <a:srgbClr val="695C64"/>
    <a:srgbClr val="FFD567"/>
    <a:srgbClr val="A6764C"/>
    <a:srgbClr val="F0DEB8"/>
    <a:srgbClr val="F4E2BE"/>
    <a:srgbClr val="F0DAB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94679" autoAdjust="0"/>
  </p:normalViewPr>
  <p:slideViewPr>
    <p:cSldViewPr>
      <p:cViewPr>
        <p:scale>
          <a:sx n="50" d="100"/>
          <a:sy n="50" d="100"/>
        </p:scale>
        <p:origin x="-648" y="-186"/>
      </p:cViewPr>
      <p:guideLst>
        <p:guide orient="horz" pos="3311"/>
        <p:guide pos="3309"/>
      </p:guideLst>
    </p:cSldViewPr>
  </p:slideViewPr>
  <p:outlineViewPr>
    <p:cViewPr>
      <p:scale>
        <a:sx n="100" d="100"/>
        <a:sy n="100" d="1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96" y="-184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gs" Target="tags/tag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4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15000" y="0"/>
            <a:ext cx="434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8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7391400"/>
            <a:ext cx="434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8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15000" y="7391400"/>
            <a:ext cx="4343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defRPr>
            </a:lvl1pPr>
          </a:lstStyle>
          <a:p>
            <a:pPr>
              <a:defRPr/>
            </a:pPr>
            <a:fld id="{418C9D3C-4168-47BC-ADFB-43112D499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275013" y="777875"/>
            <a:ext cx="3505200" cy="2663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535113" y="3700463"/>
            <a:ext cx="6996112" cy="295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608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300" kern="1200">
        <a:solidFill>
          <a:srgbClr val="000000"/>
        </a:solidFill>
        <a:latin typeface="Times New Roman" pitchFamily="-112" charset="0"/>
        <a:ea typeface="MS PGothic" pitchFamily="34" charset="-128"/>
        <a:cs typeface="ＭＳ Ｐゴシック" pitchFamily="-112" charset="-128"/>
      </a:defRPr>
    </a:lvl1pPr>
    <a:lvl2pPr marL="742950" indent="-285750" algn="l" defTabSz="44608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300" kern="1200">
        <a:solidFill>
          <a:srgbClr val="000000"/>
        </a:solidFill>
        <a:latin typeface="Times New Roman" pitchFamily="-112" charset="0"/>
        <a:ea typeface="MS PGothic" pitchFamily="34" charset="-128"/>
        <a:cs typeface="+mn-cs"/>
      </a:defRPr>
    </a:lvl2pPr>
    <a:lvl3pPr marL="1143000" indent="-228600" algn="l" defTabSz="44608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300" kern="1200">
        <a:solidFill>
          <a:srgbClr val="000000"/>
        </a:solidFill>
        <a:latin typeface="Times New Roman" pitchFamily="-112" charset="0"/>
        <a:ea typeface="MS PGothic" pitchFamily="34" charset="-128"/>
        <a:cs typeface="+mn-cs"/>
      </a:defRPr>
    </a:lvl3pPr>
    <a:lvl4pPr marL="1600200" indent="-228600" algn="l" defTabSz="44608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300" kern="1200">
        <a:solidFill>
          <a:srgbClr val="000000"/>
        </a:solidFill>
        <a:latin typeface="Times New Roman" pitchFamily="-112" charset="0"/>
        <a:ea typeface="MS PGothic" pitchFamily="34" charset="-128"/>
        <a:cs typeface="+mn-cs"/>
      </a:defRPr>
    </a:lvl4pPr>
    <a:lvl5pPr marL="2057400" indent="-228600" algn="l" defTabSz="44608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300" kern="1200">
        <a:solidFill>
          <a:srgbClr val="000000"/>
        </a:solidFill>
        <a:latin typeface="Times New Roman" pitchFamily="-112" charset="0"/>
        <a:ea typeface="MS PGothic" pitchFamily="34" charset="-128"/>
        <a:cs typeface="+mn-cs"/>
      </a:defRPr>
    </a:lvl5pPr>
    <a:lvl6pPr marL="2281404" algn="l" defTabSz="4562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37683" algn="l" defTabSz="4562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3960" algn="l" defTabSz="4562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0245" algn="l" defTabSz="45628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32138" y="588963"/>
            <a:ext cx="3795712" cy="2884487"/>
          </a:xfrm>
          <a:noFill/>
          <a:ln/>
        </p:spPr>
      </p:sp>
      <p:sp>
        <p:nvSpPr>
          <p:cNvPr id="69635" name="Text Box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32138" y="588963"/>
            <a:ext cx="3795712" cy="2884487"/>
          </a:xfrm>
          <a:noFill/>
          <a:ln/>
        </p:spPr>
      </p:sp>
      <p:sp>
        <p:nvSpPr>
          <p:cNvPr id="70659" name="Text Box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32138" y="588963"/>
            <a:ext cx="3795712" cy="2884487"/>
          </a:xfrm>
          <a:noFill/>
          <a:ln/>
        </p:spPr>
      </p:sp>
      <p:sp>
        <p:nvSpPr>
          <p:cNvPr id="71683" name="Text Box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32138" y="588963"/>
            <a:ext cx="3795712" cy="2884487"/>
          </a:xfrm>
          <a:noFill/>
          <a:ln/>
        </p:spPr>
      </p:sp>
      <p:sp>
        <p:nvSpPr>
          <p:cNvPr id="71683" name="Text Box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132138" y="588963"/>
            <a:ext cx="3795712" cy="2884487"/>
          </a:xfrm>
          <a:noFill/>
          <a:ln/>
        </p:spPr>
      </p:sp>
      <p:sp>
        <p:nvSpPr>
          <p:cNvPr id="77827" name="Text Box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5" y="2895600"/>
            <a:ext cx="9715500" cy="1447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14503" y="4922848"/>
            <a:ext cx="8001001" cy="2219325"/>
          </a:xfrm>
        </p:spPr>
        <p:txBody>
          <a:bodyPr/>
          <a:lstStyle>
            <a:lvl1pPr marL="0" indent="0" algn="ctr">
              <a:buFont typeface="Wingdings" pitchFamily="-11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K. Slifer Crimea07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92511-7A38-4C57-B1ED-DD3D1EA52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K. Slifer Crimea07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0440F-AA9F-4D08-9B98-20575EDE6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43885" y="771542"/>
            <a:ext cx="2428875" cy="6950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71542"/>
            <a:ext cx="7134225" cy="6950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K. Slifer Crimea07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FE5E3-41F7-44AA-B700-F59BBA28B0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2698540"/>
            <a:ext cx="9715500" cy="1862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4922520"/>
            <a:ext cx="800100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45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9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23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9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72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474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21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96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halkboard" pitchFamily="16" charset="0"/>
              </a:defRPr>
            </a:lvl1pPr>
          </a:lstStyle>
          <a:p>
            <a:pPr>
              <a:defRPr/>
            </a:pPr>
            <a:fld id="{5D1DEEFD-0BC4-4C76-A0CB-0BF258732671}" type="datetime1">
              <a:rPr lang="en-US"/>
              <a:pPr>
                <a:defRPr/>
              </a:pPr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halkboard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halkboard" pitchFamily="16" charset="0"/>
              </a:defRPr>
            </a:lvl1pPr>
          </a:lstStyle>
          <a:p>
            <a:pPr>
              <a:defRPr/>
            </a:pPr>
            <a:fld id="{BD85C4F3-BD16-45B9-9C51-830085BFF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halkboard" pitchFamily="16" charset="0"/>
              </a:defRPr>
            </a:lvl1pPr>
          </a:lstStyle>
          <a:p>
            <a:pPr>
              <a:defRPr/>
            </a:pPr>
            <a:fld id="{9F24A7B5-DCD2-42C5-93C9-B53D9D573652}" type="datetime1">
              <a:rPr lang="en-US"/>
              <a:pPr>
                <a:defRPr/>
              </a:pPr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halkboard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halkboard" pitchFamily="16" charset="0"/>
              </a:defRPr>
            </a:lvl1pPr>
          </a:lstStyle>
          <a:p>
            <a:pPr>
              <a:defRPr/>
            </a:pPr>
            <a:fld id="{9380FF9A-F7C4-47A9-B25A-C54ECA4D5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891" y="5582078"/>
            <a:ext cx="9715500" cy="1725295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891" y="3681841"/>
            <a:ext cx="9715500" cy="1900237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456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4913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2370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29827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87284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44741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02198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59655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halkboard" pitchFamily="16" charset="0"/>
              </a:defRPr>
            </a:lvl1pPr>
          </a:lstStyle>
          <a:p>
            <a:pPr>
              <a:defRPr/>
            </a:pPr>
            <a:fld id="{DEC20E54-FE62-4F15-9168-872EF886D089}" type="datetime1">
              <a:rPr lang="en-US"/>
              <a:pPr>
                <a:defRPr/>
              </a:pPr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halkboard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halkboard" pitchFamily="16" charset="0"/>
              </a:defRPr>
            </a:lvl1pPr>
          </a:lstStyle>
          <a:p>
            <a:pPr>
              <a:defRPr/>
            </a:pPr>
            <a:fld id="{323445DB-4026-41B8-8EB8-F2AAF4AEF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2026922"/>
            <a:ext cx="5048250" cy="5732886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0250" y="2026922"/>
            <a:ext cx="5048250" cy="5732886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halkboard" pitchFamily="16" charset="0"/>
              </a:defRPr>
            </a:lvl1pPr>
          </a:lstStyle>
          <a:p>
            <a:pPr>
              <a:defRPr/>
            </a:pPr>
            <a:fld id="{CA567FFB-8B31-42D4-89E4-5B9DFC5BEE77}" type="datetime1">
              <a:rPr lang="en-US"/>
              <a:pPr>
                <a:defRPr/>
              </a:pPr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halkboard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halkboard" pitchFamily="16" charset="0"/>
              </a:defRPr>
            </a:lvl1pPr>
          </a:lstStyle>
          <a:p>
            <a:pPr>
              <a:defRPr/>
            </a:pPr>
            <a:fld id="{B497BD49-A97E-4B62-A165-F4736A6C56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44479"/>
            <a:ext cx="5050235" cy="810365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4569" indent="0">
              <a:buNone/>
              <a:defRPr sz="2500" b="1"/>
            </a:lvl2pPr>
            <a:lvl3pPr marL="1149138" indent="0">
              <a:buNone/>
              <a:defRPr sz="2300" b="1"/>
            </a:lvl3pPr>
            <a:lvl4pPr marL="1723707" indent="0">
              <a:buNone/>
              <a:defRPr sz="2000" b="1"/>
            </a:lvl4pPr>
            <a:lvl5pPr marL="2298275" indent="0">
              <a:buNone/>
              <a:defRPr sz="2000" b="1"/>
            </a:lvl5pPr>
            <a:lvl6pPr marL="2872846" indent="0">
              <a:buNone/>
              <a:defRPr sz="2000" b="1"/>
            </a:lvl6pPr>
            <a:lvl7pPr marL="3447414" indent="0">
              <a:buNone/>
              <a:defRPr sz="2000" b="1"/>
            </a:lvl7pPr>
            <a:lvl8pPr marL="4021985" indent="0">
              <a:buNone/>
              <a:defRPr sz="2000" b="1"/>
            </a:lvl8pPr>
            <a:lvl9pPr marL="4596553" indent="0">
              <a:buNone/>
              <a:defRPr sz="2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754844"/>
            <a:ext cx="5050235" cy="5004965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06286" y="1944479"/>
            <a:ext cx="5052219" cy="810365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4569" indent="0">
              <a:buNone/>
              <a:defRPr sz="2500" b="1"/>
            </a:lvl2pPr>
            <a:lvl3pPr marL="1149138" indent="0">
              <a:buNone/>
              <a:defRPr sz="2300" b="1"/>
            </a:lvl3pPr>
            <a:lvl4pPr marL="1723707" indent="0">
              <a:buNone/>
              <a:defRPr sz="2000" b="1"/>
            </a:lvl4pPr>
            <a:lvl5pPr marL="2298275" indent="0">
              <a:buNone/>
              <a:defRPr sz="2000" b="1"/>
            </a:lvl5pPr>
            <a:lvl6pPr marL="2872846" indent="0">
              <a:buNone/>
              <a:defRPr sz="2000" b="1"/>
            </a:lvl6pPr>
            <a:lvl7pPr marL="3447414" indent="0">
              <a:buNone/>
              <a:defRPr sz="2000" b="1"/>
            </a:lvl7pPr>
            <a:lvl8pPr marL="4021985" indent="0">
              <a:buNone/>
              <a:defRPr sz="2000" b="1"/>
            </a:lvl8pPr>
            <a:lvl9pPr marL="4596553" indent="0">
              <a:buNone/>
              <a:defRPr sz="2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286" y="2754844"/>
            <a:ext cx="5052219" cy="5004965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halkboard" pitchFamily="16" charset="0"/>
              </a:defRPr>
            </a:lvl1pPr>
          </a:lstStyle>
          <a:p>
            <a:pPr>
              <a:defRPr/>
            </a:pPr>
            <a:fld id="{458A7F9D-E880-4BF4-B01D-6D273AF5A991}" type="datetime1">
              <a:rPr lang="en-US"/>
              <a:pPr>
                <a:defRPr/>
              </a:pPr>
              <a:t>9/13/2012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halkboard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halkboard" pitchFamily="16" charset="0"/>
              </a:defRPr>
            </a:lvl1pPr>
          </a:lstStyle>
          <a:p>
            <a:pPr>
              <a:defRPr/>
            </a:pPr>
            <a:fld id="{9E151AF5-2C34-4231-B66F-D2F254FC5A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halkboard" pitchFamily="16" charset="0"/>
              </a:defRPr>
            </a:lvl1pPr>
          </a:lstStyle>
          <a:p>
            <a:pPr>
              <a:defRPr/>
            </a:pPr>
            <a:fld id="{84DBACF8-2B46-4225-B34A-C8DF055D2A99}" type="datetime1">
              <a:rPr lang="en-US"/>
              <a:pPr>
                <a:defRPr/>
              </a:pPr>
              <a:t>9/13/2012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halkboard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halkboard" pitchFamily="16" charset="0"/>
              </a:defRPr>
            </a:lvl1pPr>
          </a:lstStyle>
          <a:p>
            <a:pPr>
              <a:defRPr/>
            </a:pPr>
            <a:fld id="{E7E16C3D-6A4B-4666-B01D-EC5DF1C6F8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halkboard" pitchFamily="16" charset="0"/>
              </a:defRPr>
            </a:lvl1pPr>
          </a:lstStyle>
          <a:p>
            <a:pPr>
              <a:defRPr/>
            </a:pPr>
            <a:fld id="{EAD1F2D4-67B9-4E35-9C8E-A721A72F63E7}" type="datetime1">
              <a:rPr lang="en-US"/>
              <a:pPr>
                <a:defRPr/>
              </a:pPr>
              <a:t>9/13/2012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halkboard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halkboard" pitchFamily="16" charset="0"/>
              </a:defRPr>
            </a:lvl1pPr>
          </a:lstStyle>
          <a:p>
            <a:pPr>
              <a:defRPr/>
            </a:pPr>
            <a:fld id="{22856F72-3082-44A2-965C-AEA998D24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5" y="345863"/>
            <a:ext cx="3760391" cy="1471930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812" y="345868"/>
            <a:ext cx="6389688" cy="7413943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5" y="1817798"/>
            <a:ext cx="3760391" cy="5942013"/>
          </a:xfrm>
        </p:spPr>
        <p:txBody>
          <a:bodyPr/>
          <a:lstStyle>
            <a:lvl1pPr marL="0" indent="0">
              <a:buNone/>
              <a:defRPr sz="1800"/>
            </a:lvl1pPr>
            <a:lvl2pPr marL="574569" indent="0">
              <a:buNone/>
              <a:defRPr sz="1500"/>
            </a:lvl2pPr>
            <a:lvl3pPr marL="1149138" indent="0">
              <a:buNone/>
              <a:defRPr sz="1300"/>
            </a:lvl3pPr>
            <a:lvl4pPr marL="1723707" indent="0">
              <a:buNone/>
              <a:defRPr sz="1100"/>
            </a:lvl4pPr>
            <a:lvl5pPr marL="2298275" indent="0">
              <a:buNone/>
              <a:defRPr sz="1100"/>
            </a:lvl5pPr>
            <a:lvl6pPr marL="2872846" indent="0">
              <a:buNone/>
              <a:defRPr sz="1100"/>
            </a:lvl6pPr>
            <a:lvl7pPr marL="3447414" indent="0">
              <a:buNone/>
              <a:defRPr sz="1100"/>
            </a:lvl7pPr>
            <a:lvl8pPr marL="4021985" indent="0">
              <a:buNone/>
              <a:defRPr sz="1100"/>
            </a:lvl8pPr>
            <a:lvl9pPr marL="4596553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halkboard" pitchFamily="16" charset="0"/>
              </a:defRPr>
            </a:lvl1pPr>
          </a:lstStyle>
          <a:p>
            <a:pPr>
              <a:defRPr/>
            </a:pPr>
            <a:fld id="{52EEEEF0-C29E-4D36-BBB8-D1122EA25C94}" type="datetime1">
              <a:rPr lang="en-US"/>
              <a:pPr>
                <a:defRPr/>
              </a:pPr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halkboard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halkboard" pitchFamily="16" charset="0"/>
              </a:defRPr>
            </a:lvl1pPr>
          </a:lstStyle>
          <a:p>
            <a:pPr>
              <a:defRPr/>
            </a:pPr>
            <a:fld id="{3F8A0AF6-DFBC-4AB2-9A73-FF1090DEBA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K. Slifer Crimea07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13B638-ECAD-4F1B-8295-002F393153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0360" y="6080760"/>
            <a:ext cx="6858000" cy="717868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360" y="776182"/>
            <a:ext cx="6858000" cy="5212080"/>
          </a:xfrm>
        </p:spPr>
        <p:txBody>
          <a:bodyPr rtlCol="0">
            <a:normAutofit/>
          </a:bodyPr>
          <a:lstStyle>
            <a:lvl1pPr marL="0" indent="0">
              <a:buNone/>
              <a:defRPr sz="4000"/>
            </a:lvl1pPr>
            <a:lvl2pPr marL="574569" indent="0">
              <a:buNone/>
              <a:defRPr sz="3500"/>
            </a:lvl2pPr>
            <a:lvl3pPr marL="1149138" indent="0">
              <a:buNone/>
              <a:defRPr sz="3000"/>
            </a:lvl3pPr>
            <a:lvl4pPr marL="1723707" indent="0">
              <a:buNone/>
              <a:defRPr sz="2500"/>
            </a:lvl4pPr>
            <a:lvl5pPr marL="2298275" indent="0">
              <a:buNone/>
              <a:defRPr sz="2500"/>
            </a:lvl5pPr>
            <a:lvl6pPr marL="2872846" indent="0">
              <a:buNone/>
              <a:defRPr sz="2500"/>
            </a:lvl6pPr>
            <a:lvl7pPr marL="3447414" indent="0">
              <a:buNone/>
              <a:defRPr sz="2500"/>
            </a:lvl7pPr>
            <a:lvl8pPr marL="4021985" indent="0">
              <a:buNone/>
              <a:defRPr sz="2500"/>
            </a:lvl8pPr>
            <a:lvl9pPr marL="4596553" indent="0">
              <a:buNone/>
              <a:defRPr sz="2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360" y="6798628"/>
            <a:ext cx="6858000" cy="1019492"/>
          </a:xfrm>
        </p:spPr>
        <p:txBody>
          <a:bodyPr/>
          <a:lstStyle>
            <a:lvl1pPr marL="0" indent="0">
              <a:buNone/>
              <a:defRPr sz="1800"/>
            </a:lvl1pPr>
            <a:lvl2pPr marL="574569" indent="0">
              <a:buNone/>
              <a:defRPr sz="1500"/>
            </a:lvl2pPr>
            <a:lvl3pPr marL="1149138" indent="0">
              <a:buNone/>
              <a:defRPr sz="1300"/>
            </a:lvl3pPr>
            <a:lvl4pPr marL="1723707" indent="0">
              <a:buNone/>
              <a:defRPr sz="1100"/>
            </a:lvl4pPr>
            <a:lvl5pPr marL="2298275" indent="0">
              <a:buNone/>
              <a:defRPr sz="1100"/>
            </a:lvl5pPr>
            <a:lvl6pPr marL="2872846" indent="0">
              <a:buNone/>
              <a:defRPr sz="1100"/>
            </a:lvl6pPr>
            <a:lvl7pPr marL="3447414" indent="0">
              <a:buNone/>
              <a:defRPr sz="1100"/>
            </a:lvl7pPr>
            <a:lvl8pPr marL="4021985" indent="0">
              <a:buNone/>
              <a:defRPr sz="1100"/>
            </a:lvl8pPr>
            <a:lvl9pPr marL="4596553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halkboard" pitchFamily="16" charset="0"/>
              </a:defRPr>
            </a:lvl1pPr>
          </a:lstStyle>
          <a:p>
            <a:pPr>
              <a:defRPr/>
            </a:pPr>
            <a:fld id="{2F2BEA48-1A9E-431B-88CC-348C2FA7953E}" type="datetime1">
              <a:rPr lang="en-US"/>
              <a:pPr>
                <a:defRPr/>
              </a:pPr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halkboard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halkboard" pitchFamily="16" charset="0"/>
              </a:defRPr>
            </a:lvl1pPr>
          </a:lstStyle>
          <a:p>
            <a:pPr>
              <a:defRPr/>
            </a:pPr>
            <a:fld id="{8203C91B-DC99-4BF2-8B2B-937DF9F3C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halkboard" pitchFamily="16" charset="0"/>
              </a:defRPr>
            </a:lvl1pPr>
          </a:lstStyle>
          <a:p>
            <a:pPr>
              <a:defRPr/>
            </a:pPr>
            <a:fld id="{86099F08-E714-4127-8F9D-5116F0E215CD}" type="datetime1">
              <a:rPr lang="en-US"/>
              <a:pPr>
                <a:defRPr/>
              </a:pPr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halkboard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halkboard" pitchFamily="16" charset="0"/>
              </a:defRPr>
            </a:lvl1pPr>
          </a:lstStyle>
          <a:p>
            <a:pPr>
              <a:defRPr/>
            </a:pPr>
            <a:fld id="{87064EED-AB37-4BC9-B8BA-EF6504D68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86750" y="347875"/>
            <a:ext cx="2571750" cy="7411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47875"/>
            <a:ext cx="7524750" cy="74119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halkboard" pitchFamily="16" charset="0"/>
              </a:defRPr>
            </a:lvl1pPr>
          </a:lstStyle>
          <a:p>
            <a:pPr>
              <a:defRPr/>
            </a:pPr>
            <a:fld id="{0AA6EF1A-99B8-44EB-9763-CE2D8EA85FAF}" type="datetime1">
              <a:rPr lang="en-US"/>
              <a:pPr>
                <a:defRPr/>
              </a:pPr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halkboard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halkboard" pitchFamily="16" charset="0"/>
              </a:defRPr>
            </a:lvl1pPr>
          </a:lstStyle>
          <a:p>
            <a:pPr>
              <a:defRPr/>
            </a:pPr>
            <a:fld id="{6A52B7A8-63D5-4336-A1B1-DBED22D3A3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2698539"/>
            <a:ext cx="9715500" cy="1862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4922520"/>
            <a:ext cx="800100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4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9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242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989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73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4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23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979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Chalkboard" pitchFamily="16" charset="0"/>
              </a:defRPr>
            </a:lvl1pPr>
          </a:lstStyle>
          <a:p>
            <a:pPr>
              <a:defRPr/>
            </a:pPr>
            <a:fld id="{68E59414-7B53-4640-8D3D-8D4D96B0A1B0}" type="datetime1">
              <a:rPr lang="en-US"/>
              <a:pPr>
                <a:defRPr/>
              </a:pPr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Chalkboard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Chalkboard" pitchFamily="16" charset="0"/>
              </a:defRPr>
            </a:lvl1pPr>
          </a:lstStyle>
          <a:p>
            <a:pPr>
              <a:defRPr/>
            </a:pPr>
            <a:fld id="{64CD4469-3CFF-4410-800D-35F8A3EEE9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Chalkboard" pitchFamily="16" charset="0"/>
              </a:defRPr>
            </a:lvl1pPr>
          </a:lstStyle>
          <a:p>
            <a:pPr>
              <a:defRPr/>
            </a:pPr>
            <a:fld id="{21FCE815-25BB-4079-8E04-3914B3B8C71F}" type="datetime1">
              <a:rPr lang="en-US"/>
              <a:pPr>
                <a:defRPr/>
              </a:pPr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Chalkboard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Chalkboard" pitchFamily="16" charset="0"/>
              </a:defRPr>
            </a:lvl1pPr>
          </a:lstStyle>
          <a:p>
            <a:pPr>
              <a:defRPr/>
            </a:pPr>
            <a:fld id="{C91EA426-D10D-4660-BF60-C4FDA341C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891" y="5582074"/>
            <a:ext cx="9715500" cy="1725295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891" y="3681837"/>
            <a:ext cx="9715500" cy="1900237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474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4949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2423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29898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87373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4484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02322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59796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Chalkboard" pitchFamily="16" charset="0"/>
              </a:defRPr>
            </a:lvl1pPr>
          </a:lstStyle>
          <a:p>
            <a:pPr>
              <a:defRPr/>
            </a:pPr>
            <a:fld id="{71E50272-7AE9-48B5-B357-51551853933B}" type="datetime1">
              <a:rPr lang="en-US"/>
              <a:pPr>
                <a:defRPr/>
              </a:pPr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Chalkboard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Chalkboard" pitchFamily="16" charset="0"/>
              </a:defRPr>
            </a:lvl1pPr>
          </a:lstStyle>
          <a:p>
            <a:pPr>
              <a:defRPr/>
            </a:pPr>
            <a:fld id="{D619D0F0-9505-4151-9DE8-24748F9F3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2026921"/>
            <a:ext cx="5048250" cy="5732886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0250" y="2026921"/>
            <a:ext cx="5048250" cy="5732886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Chalkboard" pitchFamily="16" charset="0"/>
              </a:defRPr>
            </a:lvl1pPr>
          </a:lstStyle>
          <a:p>
            <a:pPr>
              <a:defRPr/>
            </a:pPr>
            <a:fld id="{00EB37BC-B64C-435A-A658-3DA6F2975B0B}" type="datetime1">
              <a:rPr lang="en-US"/>
              <a:pPr>
                <a:defRPr/>
              </a:pPr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Chalkboard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Chalkboard" pitchFamily="16" charset="0"/>
              </a:defRPr>
            </a:lvl1pPr>
          </a:lstStyle>
          <a:p>
            <a:pPr>
              <a:defRPr/>
            </a:pPr>
            <a:fld id="{52D7DD12-DADC-41B5-89CE-8E569AD6F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44477"/>
            <a:ext cx="5050235" cy="810365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4746" indent="0">
              <a:buNone/>
              <a:defRPr sz="2500" b="1"/>
            </a:lvl2pPr>
            <a:lvl3pPr marL="1149492" indent="0">
              <a:buNone/>
              <a:defRPr sz="2300" b="1"/>
            </a:lvl3pPr>
            <a:lvl4pPr marL="1724238" indent="0">
              <a:buNone/>
              <a:defRPr sz="2000" b="1"/>
            </a:lvl4pPr>
            <a:lvl5pPr marL="2298984" indent="0">
              <a:buNone/>
              <a:defRPr sz="2000" b="1"/>
            </a:lvl5pPr>
            <a:lvl6pPr marL="2873731" indent="0">
              <a:buNone/>
              <a:defRPr sz="2000" b="1"/>
            </a:lvl6pPr>
            <a:lvl7pPr marL="3448477" indent="0">
              <a:buNone/>
              <a:defRPr sz="2000" b="1"/>
            </a:lvl7pPr>
            <a:lvl8pPr marL="4023223" indent="0">
              <a:buNone/>
              <a:defRPr sz="2000" b="1"/>
            </a:lvl8pPr>
            <a:lvl9pPr marL="4597969" indent="0">
              <a:buNone/>
              <a:defRPr sz="2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754842"/>
            <a:ext cx="5050235" cy="5004965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06282" y="1944477"/>
            <a:ext cx="5052219" cy="810365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4746" indent="0">
              <a:buNone/>
              <a:defRPr sz="2500" b="1"/>
            </a:lvl2pPr>
            <a:lvl3pPr marL="1149492" indent="0">
              <a:buNone/>
              <a:defRPr sz="2300" b="1"/>
            </a:lvl3pPr>
            <a:lvl4pPr marL="1724238" indent="0">
              <a:buNone/>
              <a:defRPr sz="2000" b="1"/>
            </a:lvl4pPr>
            <a:lvl5pPr marL="2298984" indent="0">
              <a:buNone/>
              <a:defRPr sz="2000" b="1"/>
            </a:lvl5pPr>
            <a:lvl6pPr marL="2873731" indent="0">
              <a:buNone/>
              <a:defRPr sz="2000" b="1"/>
            </a:lvl6pPr>
            <a:lvl7pPr marL="3448477" indent="0">
              <a:buNone/>
              <a:defRPr sz="2000" b="1"/>
            </a:lvl7pPr>
            <a:lvl8pPr marL="4023223" indent="0">
              <a:buNone/>
              <a:defRPr sz="2000" b="1"/>
            </a:lvl8pPr>
            <a:lvl9pPr marL="4597969" indent="0">
              <a:buNone/>
              <a:defRPr sz="2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282" y="2754842"/>
            <a:ext cx="5052219" cy="5004965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Chalkboard" pitchFamily="16" charset="0"/>
              </a:defRPr>
            </a:lvl1pPr>
          </a:lstStyle>
          <a:p>
            <a:pPr>
              <a:defRPr/>
            </a:pPr>
            <a:fld id="{B57FAB85-C19C-4CC0-A9C7-E64772E99D5E}" type="datetime1">
              <a:rPr lang="en-US"/>
              <a:pPr>
                <a:defRPr/>
              </a:pPr>
              <a:t>9/13/2012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Chalkboard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Chalkboard" pitchFamily="16" charset="0"/>
              </a:defRPr>
            </a:lvl1pPr>
          </a:lstStyle>
          <a:p>
            <a:pPr>
              <a:defRPr/>
            </a:pPr>
            <a:fld id="{3B5CC9AF-2449-423C-9A6D-AC7A52BDF1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Chalkboard" pitchFamily="16" charset="0"/>
              </a:defRPr>
            </a:lvl1pPr>
          </a:lstStyle>
          <a:p>
            <a:pPr>
              <a:defRPr/>
            </a:pPr>
            <a:fld id="{8ECE2910-FABF-4756-82A3-19F9EF3FCA37}" type="datetime1">
              <a:rPr lang="en-US"/>
              <a:pPr>
                <a:defRPr/>
              </a:pPr>
              <a:t>9/13/2012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Chalkboard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Chalkboard" pitchFamily="16" charset="0"/>
              </a:defRPr>
            </a:lvl1pPr>
          </a:lstStyle>
          <a:p>
            <a:pPr>
              <a:defRPr/>
            </a:pPr>
            <a:fld id="{291C861A-BC16-4D18-8A97-DF0F771DCA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Chalkboard" pitchFamily="16" charset="0"/>
              </a:defRPr>
            </a:lvl1pPr>
          </a:lstStyle>
          <a:p>
            <a:pPr>
              <a:defRPr/>
            </a:pPr>
            <a:fld id="{4349630B-A138-4544-9EAA-DE4E54B79760}" type="datetime1">
              <a:rPr lang="en-US"/>
              <a:pPr>
                <a:defRPr/>
              </a:pPr>
              <a:t>9/13/2012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Chalkboard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Chalkboard" pitchFamily="16" charset="0"/>
              </a:defRPr>
            </a:lvl1pPr>
          </a:lstStyle>
          <a:p>
            <a:pPr>
              <a:defRPr/>
            </a:pPr>
            <a:fld id="{B77A24C1-2455-4F90-84F9-9BAD9B6781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288" y="5581650"/>
            <a:ext cx="9715500" cy="17256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3288" y="3681420"/>
            <a:ext cx="9715500" cy="1900236"/>
          </a:xfrm>
        </p:spPr>
        <p:txBody>
          <a:bodyPr anchor="b"/>
          <a:lstStyle>
            <a:lvl1pPr marL="0" indent="0">
              <a:buNone/>
              <a:defRPr sz="2100"/>
            </a:lvl1pPr>
            <a:lvl2pPr marL="456280" indent="0">
              <a:buNone/>
              <a:defRPr sz="1800"/>
            </a:lvl2pPr>
            <a:lvl3pPr marL="912563" indent="0">
              <a:buNone/>
              <a:defRPr sz="1600"/>
            </a:lvl3pPr>
            <a:lvl4pPr marL="1368842" indent="0">
              <a:buNone/>
              <a:defRPr sz="1400"/>
            </a:lvl4pPr>
            <a:lvl5pPr marL="1825123" indent="0">
              <a:buNone/>
              <a:defRPr sz="1400"/>
            </a:lvl5pPr>
            <a:lvl6pPr marL="2281404" indent="0">
              <a:buNone/>
              <a:defRPr sz="1400"/>
            </a:lvl6pPr>
            <a:lvl7pPr marL="2737683" indent="0">
              <a:buNone/>
              <a:defRPr sz="1400"/>
            </a:lvl7pPr>
            <a:lvl8pPr marL="3193960" indent="0">
              <a:buNone/>
              <a:defRPr sz="1400"/>
            </a:lvl8pPr>
            <a:lvl9pPr marL="3650245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K. Slifer Crimea07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D050B7-1167-4FFC-91F9-5FC2FE74BE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345863"/>
            <a:ext cx="3760391" cy="1471930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812" y="345864"/>
            <a:ext cx="6389688" cy="7413943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1" y="1817794"/>
            <a:ext cx="3760391" cy="5942013"/>
          </a:xfrm>
        </p:spPr>
        <p:txBody>
          <a:bodyPr/>
          <a:lstStyle>
            <a:lvl1pPr marL="0" indent="0">
              <a:buNone/>
              <a:defRPr sz="1800"/>
            </a:lvl1pPr>
            <a:lvl2pPr marL="574746" indent="0">
              <a:buNone/>
              <a:defRPr sz="1500"/>
            </a:lvl2pPr>
            <a:lvl3pPr marL="1149492" indent="0">
              <a:buNone/>
              <a:defRPr sz="1300"/>
            </a:lvl3pPr>
            <a:lvl4pPr marL="1724238" indent="0">
              <a:buNone/>
              <a:defRPr sz="1100"/>
            </a:lvl4pPr>
            <a:lvl5pPr marL="2298984" indent="0">
              <a:buNone/>
              <a:defRPr sz="1100"/>
            </a:lvl5pPr>
            <a:lvl6pPr marL="2873731" indent="0">
              <a:buNone/>
              <a:defRPr sz="1100"/>
            </a:lvl6pPr>
            <a:lvl7pPr marL="3448477" indent="0">
              <a:buNone/>
              <a:defRPr sz="1100"/>
            </a:lvl7pPr>
            <a:lvl8pPr marL="4023223" indent="0">
              <a:buNone/>
              <a:defRPr sz="1100"/>
            </a:lvl8pPr>
            <a:lvl9pPr marL="4597969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Chalkboard" pitchFamily="16" charset="0"/>
              </a:defRPr>
            </a:lvl1pPr>
          </a:lstStyle>
          <a:p>
            <a:pPr>
              <a:defRPr/>
            </a:pPr>
            <a:fld id="{A1CBBD62-0837-4A09-8C1B-7180C05075C2}" type="datetime1">
              <a:rPr lang="en-US"/>
              <a:pPr>
                <a:defRPr/>
              </a:pPr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Chalkboard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Chalkboard" pitchFamily="16" charset="0"/>
              </a:defRPr>
            </a:lvl1pPr>
          </a:lstStyle>
          <a:p>
            <a:pPr>
              <a:defRPr/>
            </a:pPr>
            <a:fld id="{6F17F457-503F-47DE-8DB3-5E920B33D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0360" y="6080760"/>
            <a:ext cx="6858000" cy="717868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360" y="776182"/>
            <a:ext cx="6858000" cy="5212080"/>
          </a:xfrm>
        </p:spPr>
        <p:txBody>
          <a:bodyPr rtlCol="0">
            <a:normAutofit/>
          </a:bodyPr>
          <a:lstStyle>
            <a:lvl1pPr marL="0" indent="0">
              <a:buNone/>
              <a:defRPr sz="4000"/>
            </a:lvl1pPr>
            <a:lvl2pPr marL="574746" indent="0">
              <a:buNone/>
              <a:defRPr sz="3500"/>
            </a:lvl2pPr>
            <a:lvl3pPr marL="1149492" indent="0">
              <a:buNone/>
              <a:defRPr sz="3000"/>
            </a:lvl3pPr>
            <a:lvl4pPr marL="1724238" indent="0">
              <a:buNone/>
              <a:defRPr sz="2500"/>
            </a:lvl4pPr>
            <a:lvl5pPr marL="2298984" indent="0">
              <a:buNone/>
              <a:defRPr sz="2500"/>
            </a:lvl5pPr>
            <a:lvl6pPr marL="2873731" indent="0">
              <a:buNone/>
              <a:defRPr sz="2500"/>
            </a:lvl6pPr>
            <a:lvl7pPr marL="3448477" indent="0">
              <a:buNone/>
              <a:defRPr sz="2500"/>
            </a:lvl7pPr>
            <a:lvl8pPr marL="4023223" indent="0">
              <a:buNone/>
              <a:defRPr sz="2500"/>
            </a:lvl8pPr>
            <a:lvl9pPr marL="4597969" indent="0">
              <a:buNone/>
              <a:defRPr sz="2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360" y="6798628"/>
            <a:ext cx="6858000" cy="1019492"/>
          </a:xfrm>
        </p:spPr>
        <p:txBody>
          <a:bodyPr/>
          <a:lstStyle>
            <a:lvl1pPr marL="0" indent="0">
              <a:buNone/>
              <a:defRPr sz="1800"/>
            </a:lvl1pPr>
            <a:lvl2pPr marL="574746" indent="0">
              <a:buNone/>
              <a:defRPr sz="1500"/>
            </a:lvl2pPr>
            <a:lvl3pPr marL="1149492" indent="0">
              <a:buNone/>
              <a:defRPr sz="1300"/>
            </a:lvl3pPr>
            <a:lvl4pPr marL="1724238" indent="0">
              <a:buNone/>
              <a:defRPr sz="1100"/>
            </a:lvl4pPr>
            <a:lvl5pPr marL="2298984" indent="0">
              <a:buNone/>
              <a:defRPr sz="1100"/>
            </a:lvl5pPr>
            <a:lvl6pPr marL="2873731" indent="0">
              <a:buNone/>
              <a:defRPr sz="1100"/>
            </a:lvl6pPr>
            <a:lvl7pPr marL="3448477" indent="0">
              <a:buNone/>
              <a:defRPr sz="1100"/>
            </a:lvl7pPr>
            <a:lvl8pPr marL="4023223" indent="0">
              <a:buNone/>
              <a:defRPr sz="1100"/>
            </a:lvl8pPr>
            <a:lvl9pPr marL="4597969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Chalkboard" pitchFamily="16" charset="0"/>
              </a:defRPr>
            </a:lvl1pPr>
          </a:lstStyle>
          <a:p>
            <a:pPr>
              <a:defRPr/>
            </a:pPr>
            <a:fld id="{227CDF0F-9480-4A17-9FD2-22ADB753FAFF}" type="datetime1">
              <a:rPr lang="en-US"/>
              <a:pPr>
                <a:defRPr/>
              </a:pPr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Chalkboard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Chalkboard" pitchFamily="16" charset="0"/>
              </a:defRPr>
            </a:lvl1pPr>
          </a:lstStyle>
          <a:p>
            <a:pPr>
              <a:defRPr/>
            </a:pPr>
            <a:fld id="{502ECF04-81FE-406A-8F14-BDE682FC17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Chalkboard" pitchFamily="16" charset="0"/>
              </a:defRPr>
            </a:lvl1pPr>
          </a:lstStyle>
          <a:p>
            <a:pPr>
              <a:defRPr/>
            </a:pPr>
            <a:fld id="{9B3888CD-0316-4ABF-A05B-5670A2ABD298}" type="datetime1">
              <a:rPr lang="en-US"/>
              <a:pPr>
                <a:defRPr/>
              </a:pPr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Chalkboard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Chalkboard" pitchFamily="16" charset="0"/>
              </a:defRPr>
            </a:lvl1pPr>
          </a:lstStyle>
          <a:p>
            <a:pPr>
              <a:defRPr/>
            </a:pPr>
            <a:fld id="{D9F10DD7-0FA2-4EC0-8A3C-6CDAD42AD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86750" y="347875"/>
            <a:ext cx="2571750" cy="741193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47875"/>
            <a:ext cx="7524750" cy="74119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latin typeface="Chalkboard" pitchFamily="16" charset="0"/>
              </a:defRPr>
            </a:lvl1pPr>
          </a:lstStyle>
          <a:p>
            <a:pPr>
              <a:defRPr/>
            </a:pPr>
            <a:fld id="{CF4F86C6-7C4F-49AB-982B-1C1F719438A3}" type="datetime1">
              <a:rPr lang="en-US"/>
              <a:pPr>
                <a:defRPr/>
              </a:pPr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latin typeface="Chalkboard" pitchFamily="1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latin typeface="Chalkboard" pitchFamily="16" charset="0"/>
              </a:defRPr>
            </a:lvl1pPr>
          </a:lstStyle>
          <a:p>
            <a:pPr>
              <a:defRPr/>
            </a:pPr>
            <a:fld id="{DD0B17B3-2CF7-4EF9-ACA1-B7AC413B91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62" y="2509841"/>
            <a:ext cx="4781549" cy="521176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91212" y="2509841"/>
            <a:ext cx="4781549" cy="5211762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K. Slifer Crimea07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29D42-1CCE-48E7-B6F5-97DC9C4882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11" y="347663"/>
            <a:ext cx="10287001" cy="1447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5" y="1944697"/>
            <a:ext cx="5049838" cy="809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280" indent="0">
              <a:buNone/>
              <a:defRPr sz="2100" b="1"/>
            </a:lvl2pPr>
            <a:lvl3pPr marL="912563" indent="0">
              <a:buNone/>
              <a:defRPr sz="1800" b="1"/>
            </a:lvl3pPr>
            <a:lvl4pPr marL="1368842" indent="0">
              <a:buNone/>
              <a:defRPr sz="1600" b="1"/>
            </a:lvl4pPr>
            <a:lvl5pPr marL="1825123" indent="0">
              <a:buNone/>
              <a:defRPr sz="1600" b="1"/>
            </a:lvl5pPr>
            <a:lvl6pPr marL="2281404" indent="0">
              <a:buNone/>
              <a:defRPr sz="1600" b="1"/>
            </a:lvl6pPr>
            <a:lvl7pPr marL="2737683" indent="0">
              <a:buNone/>
              <a:defRPr sz="1600" b="1"/>
            </a:lvl7pPr>
            <a:lvl8pPr marL="3193960" indent="0">
              <a:buNone/>
              <a:defRPr sz="1600" b="1"/>
            </a:lvl8pPr>
            <a:lvl9pPr marL="365024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5" y="2754330"/>
            <a:ext cx="5049838" cy="500538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07075" y="1944697"/>
            <a:ext cx="5051425" cy="809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280" indent="0">
              <a:buNone/>
              <a:defRPr sz="2100" b="1"/>
            </a:lvl2pPr>
            <a:lvl3pPr marL="912563" indent="0">
              <a:buNone/>
              <a:defRPr sz="1800" b="1"/>
            </a:lvl3pPr>
            <a:lvl4pPr marL="1368842" indent="0">
              <a:buNone/>
              <a:defRPr sz="1600" b="1"/>
            </a:lvl4pPr>
            <a:lvl5pPr marL="1825123" indent="0">
              <a:buNone/>
              <a:defRPr sz="1600" b="1"/>
            </a:lvl5pPr>
            <a:lvl6pPr marL="2281404" indent="0">
              <a:buNone/>
              <a:defRPr sz="1600" b="1"/>
            </a:lvl6pPr>
            <a:lvl7pPr marL="2737683" indent="0">
              <a:buNone/>
              <a:defRPr sz="1600" b="1"/>
            </a:lvl7pPr>
            <a:lvl8pPr marL="3193960" indent="0">
              <a:buNone/>
              <a:defRPr sz="1600" b="1"/>
            </a:lvl8pPr>
            <a:lvl9pPr marL="365024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7075" y="2754330"/>
            <a:ext cx="5051425" cy="500538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K. Slifer Crimea07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881FD1-3BA9-439A-A861-8C4D6EBD13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K. Slifer Crimea07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7F3CE-C714-4443-A49A-23C3A86208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K. Slifer Crimea07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86520-BE0A-4F20-95C2-CB0E3D01F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346084"/>
            <a:ext cx="3760788" cy="147161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814" y="346080"/>
            <a:ext cx="6389688" cy="7413625"/>
          </a:xfrm>
        </p:spPr>
        <p:txBody>
          <a:bodyPr/>
          <a:lstStyle>
            <a:lvl1pPr>
              <a:defRPr sz="3100"/>
            </a:lvl1pPr>
            <a:lvl2pPr>
              <a:defRPr sz="29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1817688"/>
            <a:ext cx="3760788" cy="5942012"/>
          </a:xfrm>
        </p:spPr>
        <p:txBody>
          <a:bodyPr/>
          <a:lstStyle>
            <a:lvl1pPr marL="0" indent="0">
              <a:buNone/>
              <a:defRPr sz="1400"/>
            </a:lvl1pPr>
            <a:lvl2pPr marL="456280" indent="0">
              <a:buNone/>
              <a:defRPr sz="1300"/>
            </a:lvl2pPr>
            <a:lvl3pPr marL="912563" indent="0">
              <a:buNone/>
              <a:defRPr sz="1000"/>
            </a:lvl3pPr>
            <a:lvl4pPr marL="1368842" indent="0">
              <a:buNone/>
              <a:defRPr sz="900"/>
            </a:lvl4pPr>
            <a:lvl5pPr marL="1825123" indent="0">
              <a:buNone/>
              <a:defRPr sz="900"/>
            </a:lvl5pPr>
            <a:lvl6pPr marL="2281404" indent="0">
              <a:buNone/>
              <a:defRPr sz="900"/>
            </a:lvl6pPr>
            <a:lvl7pPr marL="2737683" indent="0">
              <a:buNone/>
              <a:defRPr sz="900"/>
            </a:lvl7pPr>
            <a:lvl8pPr marL="3193960" indent="0">
              <a:buNone/>
              <a:defRPr sz="900"/>
            </a:lvl8pPr>
            <a:lvl9pPr marL="365024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K. Slifer Crimea07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D12C2-EEEA-4C05-BDB7-8D9D0500E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968" y="6080135"/>
            <a:ext cx="6858000" cy="719139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39968" y="776291"/>
            <a:ext cx="6858000" cy="5211762"/>
          </a:xfrm>
        </p:spPr>
        <p:txBody>
          <a:bodyPr/>
          <a:lstStyle>
            <a:lvl1pPr marL="0" indent="0">
              <a:buNone/>
              <a:defRPr sz="3100"/>
            </a:lvl1pPr>
            <a:lvl2pPr marL="456280" indent="0">
              <a:buNone/>
              <a:defRPr sz="2900"/>
            </a:lvl2pPr>
            <a:lvl3pPr marL="912563" indent="0">
              <a:buNone/>
              <a:defRPr sz="2400"/>
            </a:lvl3pPr>
            <a:lvl4pPr marL="1368842" indent="0">
              <a:buNone/>
              <a:defRPr sz="2100"/>
            </a:lvl4pPr>
            <a:lvl5pPr marL="1825123" indent="0">
              <a:buNone/>
              <a:defRPr sz="2100"/>
            </a:lvl5pPr>
            <a:lvl6pPr marL="2281404" indent="0">
              <a:buNone/>
              <a:defRPr sz="2100"/>
            </a:lvl6pPr>
            <a:lvl7pPr marL="2737683" indent="0">
              <a:buNone/>
              <a:defRPr sz="2100"/>
            </a:lvl7pPr>
            <a:lvl8pPr marL="3193960" indent="0">
              <a:buNone/>
              <a:defRPr sz="2100"/>
            </a:lvl8pPr>
            <a:lvl9pPr marL="3650245" indent="0">
              <a:buNone/>
              <a:defRPr sz="21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968" y="6799266"/>
            <a:ext cx="6858000" cy="1019176"/>
          </a:xfrm>
        </p:spPr>
        <p:txBody>
          <a:bodyPr/>
          <a:lstStyle>
            <a:lvl1pPr marL="0" indent="0">
              <a:buNone/>
              <a:defRPr sz="1400"/>
            </a:lvl1pPr>
            <a:lvl2pPr marL="456280" indent="0">
              <a:buNone/>
              <a:defRPr sz="1300"/>
            </a:lvl2pPr>
            <a:lvl3pPr marL="912563" indent="0">
              <a:buNone/>
              <a:defRPr sz="1000"/>
            </a:lvl3pPr>
            <a:lvl4pPr marL="1368842" indent="0">
              <a:buNone/>
              <a:defRPr sz="900"/>
            </a:lvl4pPr>
            <a:lvl5pPr marL="1825123" indent="0">
              <a:buNone/>
              <a:defRPr sz="900"/>
            </a:lvl5pPr>
            <a:lvl6pPr marL="2281404" indent="0">
              <a:buNone/>
              <a:defRPr sz="900"/>
            </a:lvl6pPr>
            <a:lvl7pPr marL="2737683" indent="0">
              <a:buNone/>
              <a:defRPr sz="900"/>
            </a:lvl7pPr>
            <a:lvl8pPr marL="3193960" indent="0">
              <a:buNone/>
              <a:defRPr sz="900"/>
            </a:lvl8pPr>
            <a:lvl9pPr marL="365024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K. Slifer Crimea07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5E5C81-95D9-4ED1-8C44-EF50DAB8F5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57250" y="771525"/>
            <a:ext cx="97155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algn="ctr" rotWithShape="0">
              <a:srgbClr val="000000">
                <a:alpha val="75000"/>
              </a:srgbClr>
            </a:outerShdw>
          </a:effectLst>
        </p:spPr>
        <p:txBody>
          <a:bodyPr vert="horz" wrap="square" lIns="114717" tIns="57363" rIns="114717" bIns="573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7250" y="2509838"/>
            <a:ext cx="9715500" cy="521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algn="ctr" rotWithShape="0">
              <a:srgbClr val="000000">
                <a:alpha val="75000"/>
              </a:srgbClr>
            </a:outerShdw>
          </a:effectLst>
        </p:spPr>
        <p:txBody>
          <a:bodyPr vert="horz" wrap="square" lIns="114717" tIns="57363" rIns="114717" bIns="573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37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57250" y="7915275"/>
            <a:ext cx="23812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algn="ctr" rotWithShape="0">
              <a:srgbClr val="000000">
                <a:alpha val="75000"/>
              </a:srgbClr>
            </a:outerShdw>
          </a:effectLst>
        </p:spPr>
        <p:txBody>
          <a:bodyPr vert="horz" wrap="square" lIns="114717" tIns="57363" rIns="114717" bIns="57363" numCol="1" anchor="t" anchorCtr="0" compatLnSpc="1">
            <a:prstTxWarp prst="textNoShape">
              <a:avLst/>
            </a:prstTxWarp>
          </a:bodyPr>
          <a:lstStyle>
            <a:lvl1pPr>
              <a:defRPr sz="1800">
                <a:solidFill>
                  <a:schemeClr val="tx1"/>
                </a:solidFill>
                <a:latin typeface="Verdana" pitchFamily="34" charset="0"/>
                <a:ea typeface="ＭＳ Ｐゴシック" charset="-128"/>
              </a:defRPr>
            </a:lvl1pPr>
          </a:lstStyle>
          <a:p>
            <a:pPr>
              <a:defRPr/>
            </a:pPr>
            <a:r>
              <a:rPr lang="en-US"/>
              <a:t>K. Slifer Crimea07</a:t>
            </a:r>
          </a:p>
        </p:txBody>
      </p:sp>
      <p:sp>
        <p:nvSpPr>
          <p:cNvPr id="537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05250" y="7915275"/>
            <a:ext cx="361950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algn="ctr" rotWithShape="0">
              <a:srgbClr val="000000">
                <a:alpha val="75000"/>
              </a:srgbClr>
            </a:outerShdw>
          </a:effectLst>
        </p:spPr>
        <p:txBody>
          <a:bodyPr vert="horz" wrap="square" lIns="114717" tIns="57363" rIns="114717" bIns="57363" numCol="1" anchor="t" anchorCtr="0" compatLnSpc="1">
            <a:prstTxWarp prst="textNoShape">
              <a:avLst/>
            </a:prstTxWarp>
          </a:bodyPr>
          <a:lstStyle>
            <a:lvl1pPr algn="ctr">
              <a:defRPr sz="18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7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1500" y="7915275"/>
            <a:ext cx="2381250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algn="ctr" rotWithShape="0">
              <a:srgbClr val="000000">
                <a:alpha val="75000"/>
              </a:srgbClr>
            </a:outerShdw>
          </a:effectLst>
        </p:spPr>
        <p:txBody>
          <a:bodyPr vert="horz" wrap="square" lIns="114717" tIns="57363" rIns="114717" bIns="57363" numCol="1" anchor="t" anchorCtr="0" compatLnSpc="1">
            <a:prstTxWarp prst="textNoShape">
              <a:avLst/>
            </a:prstTxWarp>
          </a:bodyPr>
          <a:lstStyle>
            <a:lvl1pPr algn="r">
              <a:defRPr sz="18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3F0DECF3-67A0-4A50-B0D9-2E2C012430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5216" r:id="rId1"/>
    <p:sldLayoutId id="2147485217" r:id="rId2"/>
    <p:sldLayoutId id="2147485218" r:id="rId3"/>
    <p:sldLayoutId id="2147485219" r:id="rId4"/>
    <p:sldLayoutId id="2147485220" r:id="rId5"/>
    <p:sldLayoutId id="2147485221" r:id="rId6"/>
    <p:sldLayoutId id="2147485222" r:id="rId7"/>
    <p:sldLayoutId id="2147485223" r:id="rId8"/>
    <p:sldLayoutId id="2147485224" r:id="rId9"/>
    <p:sldLayoutId id="2147485225" r:id="rId10"/>
    <p:sldLayoutId id="2147485226" r:id="rId11"/>
  </p:sldLayoutIdLst>
  <p:txStyles>
    <p:titleStyle>
      <a:lvl1pPr algn="ctr" defTabSz="1144588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defTabSz="1144588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Verdana" pitchFamily="-112" charset="0"/>
          <a:ea typeface="MS PGothic" pitchFamily="34" charset="-128"/>
          <a:cs typeface="ＭＳ Ｐゴシック" pitchFamily="-112" charset="-128"/>
        </a:defRPr>
      </a:lvl2pPr>
      <a:lvl3pPr algn="ctr" defTabSz="1144588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Verdana" pitchFamily="-112" charset="0"/>
          <a:ea typeface="MS PGothic" pitchFamily="34" charset="-128"/>
          <a:cs typeface="ＭＳ Ｐゴシック" pitchFamily="-112" charset="-128"/>
        </a:defRPr>
      </a:lvl3pPr>
      <a:lvl4pPr algn="ctr" defTabSz="1144588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Verdana" pitchFamily="-112" charset="0"/>
          <a:ea typeface="MS PGothic" pitchFamily="34" charset="-128"/>
          <a:cs typeface="ＭＳ Ｐゴシック" pitchFamily="-112" charset="-128"/>
        </a:defRPr>
      </a:lvl4pPr>
      <a:lvl5pPr algn="ctr" defTabSz="1144588" rtl="0" eaLnBrk="0" fontAlgn="base" hangingPunct="0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Verdana" pitchFamily="-112" charset="0"/>
          <a:ea typeface="MS PGothic" pitchFamily="34" charset="-128"/>
          <a:cs typeface="ＭＳ Ｐゴシック" pitchFamily="-112" charset="-128"/>
        </a:defRPr>
      </a:lvl5pPr>
      <a:lvl6pPr marL="456280" algn="ctr" defTabSz="1147040" rtl="0" fontAlgn="base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Verdana" pitchFamily="-112" charset="0"/>
          <a:ea typeface="ＭＳ Ｐゴシック" pitchFamily="-112" charset="-128"/>
          <a:cs typeface="ＭＳ Ｐゴシック" pitchFamily="-112" charset="-128"/>
        </a:defRPr>
      </a:lvl6pPr>
      <a:lvl7pPr marL="912563" algn="ctr" defTabSz="1147040" rtl="0" fontAlgn="base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Verdana" pitchFamily="-112" charset="0"/>
          <a:ea typeface="ＭＳ Ｐゴシック" pitchFamily="-112" charset="-128"/>
          <a:cs typeface="ＭＳ Ｐゴシック" pitchFamily="-112" charset="-128"/>
        </a:defRPr>
      </a:lvl7pPr>
      <a:lvl8pPr marL="1368842" algn="ctr" defTabSz="1147040" rtl="0" fontAlgn="base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Verdana" pitchFamily="-112" charset="0"/>
          <a:ea typeface="ＭＳ Ｐゴシック" pitchFamily="-112" charset="-128"/>
          <a:cs typeface="ＭＳ Ｐゴシック" pitchFamily="-112" charset="-128"/>
        </a:defRPr>
      </a:lvl8pPr>
      <a:lvl9pPr marL="1825123" algn="ctr" defTabSz="1147040" rtl="0" fontAlgn="base">
        <a:spcBef>
          <a:spcPct val="0"/>
        </a:spcBef>
        <a:spcAft>
          <a:spcPct val="0"/>
        </a:spcAft>
        <a:defRPr sz="5500">
          <a:solidFill>
            <a:schemeClr val="tx2"/>
          </a:solidFill>
          <a:latin typeface="Verdana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428625" indent="-428625" algn="l" defTabSz="1144588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Font typeface="Wingdings" pitchFamily="2" charset="2"/>
        <a:buChar char=""/>
        <a:defRPr sz="4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928688" indent="-355600" algn="l" defTabSz="1144588" rtl="0" eaLnBrk="0" fontAlgn="base" hangingPunct="0">
        <a:spcBef>
          <a:spcPct val="20000"/>
        </a:spcBef>
        <a:spcAft>
          <a:spcPct val="0"/>
        </a:spcAft>
        <a:buClr>
          <a:srgbClr val="CCFF66"/>
        </a:buClr>
        <a:buFont typeface="Wingdings" pitchFamily="2" charset="2"/>
        <a:buChar char=""/>
        <a:defRPr sz="3500">
          <a:solidFill>
            <a:schemeClr val="tx1"/>
          </a:solidFill>
          <a:latin typeface="+mn-lt"/>
          <a:ea typeface="MS PGothic" pitchFamily="34" charset="-128"/>
        </a:defRPr>
      </a:lvl2pPr>
      <a:lvl3pPr marL="1431925" indent="-284163" algn="l" defTabSz="1144588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Font typeface="Wingdings" pitchFamily="2" charset="2"/>
        <a:buChar char=""/>
        <a:defRPr sz="3000">
          <a:solidFill>
            <a:schemeClr val="tx1"/>
          </a:solidFill>
          <a:latin typeface="+mn-lt"/>
          <a:ea typeface="MS PGothic" pitchFamily="34" charset="-128"/>
        </a:defRPr>
      </a:lvl3pPr>
      <a:lvl4pPr marL="2005013" indent="-284163" algn="l" defTabSz="1144588" rtl="0" eaLnBrk="0" fontAlgn="base" hangingPunct="0">
        <a:spcBef>
          <a:spcPct val="20000"/>
        </a:spcBef>
        <a:spcAft>
          <a:spcPct val="0"/>
        </a:spcAft>
        <a:buClr>
          <a:srgbClr val="CCFF66"/>
        </a:buClr>
        <a:buFont typeface="Wingdings" pitchFamily="2" charset="2"/>
        <a:buChar char=""/>
        <a:defRPr sz="2500">
          <a:solidFill>
            <a:schemeClr val="tx1"/>
          </a:solidFill>
          <a:latin typeface="+mn-lt"/>
          <a:ea typeface="MS PGothic" pitchFamily="34" charset="-128"/>
        </a:defRPr>
      </a:lvl4pPr>
      <a:lvl5pPr marL="2579688" indent="-284163" algn="l" defTabSz="1144588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Font typeface="Wingdings" pitchFamily="2" charset="2"/>
        <a:buChar char=""/>
        <a:defRPr sz="2500">
          <a:solidFill>
            <a:schemeClr val="tx1"/>
          </a:solidFill>
          <a:latin typeface="+mn-lt"/>
          <a:ea typeface="MS PGothic" pitchFamily="34" charset="-128"/>
        </a:defRPr>
      </a:lvl5pPr>
      <a:lvl6pPr marL="3037116" indent="-286762" algn="l" defTabSz="1147040" rtl="0" fontAlgn="base">
        <a:spcBef>
          <a:spcPct val="20000"/>
        </a:spcBef>
        <a:spcAft>
          <a:spcPct val="0"/>
        </a:spcAft>
        <a:buClr>
          <a:srgbClr val="FFFF66"/>
        </a:buClr>
        <a:buFont typeface="Wingdings" pitchFamily="-112" charset="2"/>
        <a:buChar char=""/>
        <a:defRPr sz="2500">
          <a:solidFill>
            <a:schemeClr val="tx1"/>
          </a:solidFill>
          <a:latin typeface="+mn-lt"/>
          <a:ea typeface="+mn-ea"/>
        </a:defRPr>
      </a:lvl6pPr>
      <a:lvl7pPr marL="3493395" indent="-286762" algn="l" defTabSz="1147040" rtl="0" fontAlgn="base">
        <a:spcBef>
          <a:spcPct val="20000"/>
        </a:spcBef>
        <a:spcAft>
          <a:spcPct val="0"/>
        </a:spcAft>
        <a:buClr>
          <a:srgbClr val="FFFF66"/>
        </a:buClr>
        <a:buFont typeface="Wingdings" pitchFamily="-112" charset="2"/>
        <a:buChar char=""/>
        <a:defRPr sz="2500">
          <a:solidFill>
            <a:schemeClr val="tx1"/>
          </a:solidFill>
          <a:latin typeface="+mn-lt"/>
          <a:ea typeface="+mn-ea"/>
        </a:defRPr>
      </a:lvl7pPr>
      <a:lvl8pPr marL="3949676" indent="-286762" algn="l" defTabSz="1147040" rtl="0" fontAlgn="base">
        <a:spcBef>
          <a:spcPct val="20000"/>
        </a:spcBef>
        <a:spcAft>
          <a:spcPct val="0"/>
        </a:spcAft>
        <a:buClr>
          <a:srgbClr val="FFFF66"/>
        </a:buClr>
        <a:buFont typeface="Wingdings" pitchFamily="-112" charset="2"/>
        <a:buChar char=""/>
        <a:defRPr sz="2500">
          <a:solidFill>
            <a:schemeClr val="tx1"/>
          </a:solidFill>
          <a:latin typeface="+mn-lt"/>
          <a:ea typeface="+mn-ea"/>
        </a:defRPr>
      </a:lvl8pPr>
      <a:lvl9pPr marL="4405958" indent="-286762" algn="l" defTabSz="1147040" rtl="0" fontAlgn="base">
        <a:spcBef>
          <a:spcPct val="20000"/>
        </a:spcBef>
        <a:spcAft>
          <a:spcPct val="0"/>
        </a:spcAft>
        <a:buClr>
          <a:srgbClr val="FFFF66"/>
        </a:buClr>
        <a:buFont typeface="Wingdings" pitchFamily="-112" charset="2"/>
        <a:buChar char=""/>
        <a:defRPr sz="2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62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280" algn="l" defTabSz="4562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563" algn="l" defTabSz="4562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8842" algn="l" defTabSz="4562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123" algn="l" defTabSz="4562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404" algn="l" defTabSz="4562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7683" algn="l" defTabSz="4562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3960" algn="l" defTabSz="4562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0245" algn="l" defTabSz="45628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571500" y="347663"/>
            <a:ext cx="10287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4913" tIns="57460" rIns="114913" bIns="574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71500" y="2027238"/>
            <a:ext cx="10287000" cy="573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4913" tIns="57460" rIns="114913" bIns="574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" y="8051800"/>
            <a:ext cx="2667000" cy="461963"/>
          </a:xfrm>
          <a:prstGeom prst="rect">
            <a:avLst/>
          </a:prstGeom>
        </p:spPr>
        <p:txBody>
          <a:bodyPr vert="horz" wrap="square" lIns="114913" tIns="57460" rIns="114913" bIns="5746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5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B3982D8-D6A2-41B5-ABC2-C4935FE2CCA6}" type="datetime1">
              <a:rPr lang="en-US"/>
              <a:pPr>
                <a:defRPr/>
              </a:pPr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05250" y="8051800"/>
            <a:ext cx="3619500" cy="461963"/>
          </a:xfrm>
          <a:prstGeom prst="rect">
            <a:avLst/>
          </a:prstGeom>
        </p:spPr>
        <p:txBody>
          <a:bodyPr vert="horz" wrap="square" lIns="114913" tIns="57460" rIns="114913" bIns="5746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5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1500" y="8051800"/>
            <a:ext cx="2667000" cy="461963"/>
          </a:xfrm>
          <a:prstGeom prst="rect">
            <a:avLst/>
          </a:prstGeom>
        </p:spPr>
        <p:txBody>
          <a:bodyPr vert="horz" wrap="square" lIns="114913" tIns="57460" rIns="114913" bIns="5746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5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8D717E34-C751-4436-887A-4FFB5C395E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82" r:id="rId1"/>
    <p:sldLayoutId id="2147485283" r:id="rId2"/>
    <p:sldLayoutId id="2147485284" r:id="rId3"/>
    <p:sldLayoutId id="2147485285" r:id="rId4"/>
    <p:sldLayoutId id="2147485286" r:id="rId5"/>
    <p:sldLayoutId id="2147485287" r:id="rId6"/>
    <p:sldLayoutId id="2147485288" r:id="rId7"/>
    <p:sldLayoutId id="2147485289" r:id="rId8"/>
    <p:sldLayoutId id="2147485290" r:id="rId9"/>
    <p:sldLayoutId id="2147485291" r:id="rId10"/>
    <p:sldLayoutId id="2147485292" r:id="rId11"/>
  </p:sldLayoutIdLst>
  <p:txStyles>
    <p:titleStyle>
      <a:lvl1pPr algn="ctr" defTabSz="1147763" rtl="0" eaLnBrk="0" fontAlgn="base" hangingPunct="0">
        <a:spcBef>
          <a:spcPct val="0"/>
        </a:spcBef>
        <a:spcAft>
          <a:spcPct val="0"/>
        </a:spcAft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147763" rtl="0" eaLnBrk="0" fontAlgn="base" hangingPunct="0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pitchFamily="34" charset="0"/>
        </a:defRPr>
      </a:lvl2pPr>
      <a:lvl3pPr algn="ctr" defTabSz="1147763" rtl="0" eaLnBrk="0" fontAlgn="base" hangingPunct="0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pitchFamily="34" charset="0"/>
        </a:defRPr>
      </a:lvl3pPr>
      <a:lvl4pPr algn="ctr" defTabSz="1147763" rtl="0" eaLnBrk="0" fontAlgn="base" hangingPunct="0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pitchFamily="34" charset="0"/>
        </a:defRPr>
      </a:lvl4pPr>
      <a:lvl5pPr algn="ctr" defTabSz="1147763" rtl="0" eaLnBrk="0" fontAlgn="base" hangingPunct="0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pitchFamily="34" charset="0"/>
        </a:defRPr>
      </a:lvl5pPr>
      <a:lvl6pPr marL="457200" algn="ctr" defTabSz="1147763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pitchFamily="34" charset="0"/>
        </a:defRPr>
      </a:lvl6pPr>
      <a:lvl7pPr marL="914400" algn="ctr" defTabSz="1147763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pitchFamily="34" charset="0"/>
        </a:defRPr>
      </a:lvl7pPr>
      <a:lvl8pPr marL="1371600" algn="ctr" defTabSz="1147763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pitchFamily="34" charset="0"/>
        </a:defRPr>
      </a:lvl8pPr>
      <a:lvl9pPr marL="1828800" algn="ctr" defTabSz="1147763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pitchFamily="34" charset="0"/>
        </a:defRPr>
      </a:lvl9pPr>
    </p:titleStyle>
    <p:bodyStyle>
      <a:lvl1pPr marL="430213" indent="-430213" algn="l" defTabSz="11477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33450" indent="-358775" algn="l" defTabSz="11477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35100" indent="-285750" algn="l" defTabSz="11477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09775" indent="-285750" algn="l" defTabSz="11477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84450" indent="-285750" algn="l" defTabSz="114776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60131" indent="-287285" algn="l" defTabSz="1149138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34700" indent="-287285" algn="l" defTabSz="1149138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09268" indent="-287285" algn="l" defTabSz="1149138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83837" indent="-287285" algn="l" defTabSz="1149138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913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4569" algn="l" defTabSz="114913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9138" algn="l" defTabSz="114913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23707" algn="l" defTabSz="114913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98275" algn="l" defTabSz="114913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2846" algn="l" defTabSz="114913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47414" algn="l" defTabSz="114913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1985" algn="l" defTabSz="114913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96553" algn="l" defTabSz="1149138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571500" y="347663"/>
            <a:ext cx="10287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4949" tIns="57475" rIns="114949" bIns="574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71500" y="2027238"/>
            <a:ext cx="10287000" cy="573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14949" tIns="57475" rIns="114949" bIns="574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" y="8051800"/>
            <a:ext cx="2667000" cy="461963"/>
          </a:xfrm>
          <a:prstGeom prst="rect">
            <a:avLst/>
          </a:prstGeom>
        </p:spPr>
        <p:txBody>
          <a:bodyPr vert="horz" wrap="square" lIns="114949" tIns="57475" rIns="114949" bIns="57475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5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4C378482-ED91-4628-A81D-F52D6C3B48EB}" type="datetime1">
              <a:rPr lang="en-US"/>
              <a:pPr>
                <a:defRPr/>
              </a:pPr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05250" y="8051800"/>
            <a:ext cx="3619500" cy="461963"/>
          </a:xfrm>
          <a:prstGeom prst="rect">
            <a:avLst/>
          </a:prstGeom>
        </p:spPr>
        <p:txBody>
          <a:bodyPr vert="horz" wrap="square" lIns="114949" tIns="57475" rIns="114949" bIns="57475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5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1500" y="8051800"/>
            <a:ext cx="2667000" cy="461963"/>
          </a:xfrm>
          <a:prstGeom prst="rect">
            <a:avLst/>
          </a:prstGeom>
        </p:spPr>
        <p:txBody>
          <a:bodyPr vert="horz" wrap="square" lIns="114949" tIns="57475" rIns="114949" bIns="57475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5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AFE1C7B8-8D84-4DAA-96A4-421F5A637D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93" r:id="rId1"/>
    <p:sldLayoutId id="2147485294" r:id="rId2"/>
    <p:sldLayoutId id="2147485295" r:id="rId3"/>
    <p:sldLayoutId id="2147485296" r:id="rId4"/>
    <p:sldLayoutId id="2147485297" r:id="rId5"/>
    <p:sldLayoutId id="2147485298" r:id="rId6"/>
    <p:sldLayoutId id="2147485299" r:id="rId7"/>
    <p:sldLayoutId id="2147485300" r:id="rId8"/>
    <p:sldLayoutId id="2147485301" r:id="rId9"/>
    <p:sldLayoutId id="2147485302" r:id="rId10"/>
    <p:sldLayoutId id="2147485303" r:id="rId11"/>
  </p:sldLayoutIdLst>
  <p:txStyles>
    <p:titleStyle>
      <a:lvl1pPr algn="ctr" defTabSz="1149350" rtl="0" eaLnBrk="0" fontAlgn="base" hangingPunct="0">
        <a:spcBef>
          <a:spcPct val="0"/>
        </a:spcBef>
        <a:spcAft>
          <a:spcPct val="0"/>
        </a:spcAft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149350" rtl="0" eaLnBrk="0" fontAlgn="base" hangingPunct="0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pitchFamily="34" charset="0"/>
        </a:defRPr>
      </a:lvl2pPr>
      <a:lvl3pPr algn="ctr" defTabSz="1149350" rtl="0" eaLnBrk="0" fontAlgn="base" hangingPunct="0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pitchFamily="34" charset="0"/>
        </a:defRPr>
      </a:lvl3pPr>
      <a:lvl4pPr algn="ctr" defTabSz="1149350" rtl="0" eaLnBrk="0" fontAlgn="base" hangingPunct="0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pitchFamily="34" charset="0"/>
        </a:defRPr>
      </a:lvl4pPr>
      <a:lvl5pPr algn="ctr" defTabSz="1149350" rtl="0" eaLnBrk="0" fontAlgn="base" hangingPunct="0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pitchFamily="34" charset="0"/>
        </a:defRPr>
      </a:lvl5pPr>
      <a:lvl6pPr marL="457200" algn="ctr" defTabSz="1149350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pitchFamily="34" charset="0"/>
        </a:defRPr>
      </a:lvl6pPr>
      <a:lvl7pPr marL="914400" algn="ctr" defTabSz="1149350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pitchFamily="34" charset="0"/>
        </a:defRPr>
      </a:lvl7pPr>
      <a:lvl8pPr marL="1371600" algn="ctr" defTabSz="1149350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pitchFamily="34" charset="0"/>
        </a:defRPr>
      </a:lvl8pPr>
      <a:lvl9pPr marL="1828800" algn="ctr" defTabSz="1149350" rtl="0" fontAlgn="base">
        <a:spcBef>
          <a:spcPct val="0"/>
        </a:spcBef>
        <a:spcAft>
          <a:spcPct val="0"/>
        </a:spcAft>
        <a:defRPr sz="5500">
          <a:solidFill>
            <a:schemeClr val="tx1"/>
          </a:solidFill>
          <a:latin typeface="Calibri" pitchFamily="34" charset="0"/>
        </a:defRPr>
      </a:lvl9pPr>
    </p:titleStyle>
    <p:bodyStyle>
      <a:lvl1pPr marL="430213" indent="-430213" algn="l" defTabSz="114935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33450" indent="-358775" algn="l" defTabSz="114935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688" indent="-287338" algn="l" defTabSz="114935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11363" indent="-287338" algn="l" defTabSz="114935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86038" indent="-287338" algn="l" defTabSz="114935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61104" indent="-287373" algn="l" defTabSz="114949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35850" indent="-287373" algn="l" defTabSz="114949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10596" indent="-287373" algn="l" defTabSz="114949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85342" indent="-287373" algn="l" defTabSz="114949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949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4746" algn="l" defTabSz="114949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9492" algn="l" defTabSz="114949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24238" algn="l" defTabSz="114949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98984" algn="l" defTabSz="114949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3731" algn="l" defTabSz="114949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48477" algn="l" defTabSz="114949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23223" algn="l" defTabSz="114949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97969" algn="l" defTabSz="114949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2286000" y="2743200"/>
            <a:ext cx="7405688" cy="787400"/>
          </a:xfrm>
          <a:prstGeom prst="rect">
            <a:avLst/>
          </a:prstGeom>
          <a:solidFill>
            <a:srgbClr val="00FFFF"/>
          </a:solidFill>
          <a:ln w="28575" algn="ctr">
            <a:solidFill>
              <a:srgbClr val="FF0000"/>
            </a:solidFill>
            <a:miter lim="800000"/>
            <a:headEnd/>
            <a:tailEnd/>
          </a:ln>
        </p:spPr>
        <p:txBody>
          <a:bodyPr lIns="108512" tIns="54260" rIns="108512" bIns="54260">
            <a:spAutoFit/>
          </a:bodyPr>
          <a:lstStyle/>
          <a:p>
            <a:pPr algn="ctr"/>
            <a:r>
              <a:rPr lang="en-US" sz="4400">
                <a:solidFill>
                  <a:srgbClr val="FF0000"/>
                </a:solidFill>
              </a:rPr>
              <a:t>Update/Overview of SoLID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1676400" y="4191000"/>
            <a:ext cx="8424863" cy="1725613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</p:spPr>
        <p:txBody>
          <a:bodyPr lIns="108512" tIns="54260" rIns="108512" bIns="54260">
            <a:spAutoFit/>
          </a:bodyPr>
          <a:lstStyle/>
          <a:p>
            <a:r>
              <a:rPr lang="en-US" sz="3800">
                <a:solidFill>
                  <a:srgbClr val="FF0000"/>
                </a:solidFill>
              </a:rPr>
              <a:t>                  </a:t>
            </a:r>
            <a:r>
              <a:rPr lang="en-US" sz="3800">
                <a:solidFill>
                  <a:srgbClr val="0000FF"/>
                </a:solidFill>
                <a:latin typeface="Comic Sans MS" pitchFamily="66" charset="0"/>
              </a:rPr>
              <a:t>Jian-ping Chen</a:t>
            </a:r>
          </a:p>
          <a:p>
            <a:r>
              <a:rPr lang="en-US" sz="3800">
                <a:solidFill>
                  <a:srgbClr val="FF0000"/>
                </a:solidFill>
              </a:rPr>
              <a:t>	</a:t>
            </a:r>
            <a:r>
              <a:rPr lang="en-US" sz="2900">
                <a:solidFill>
                  <a:schemeClr val="bg2"/>
                </a:solidFill>
              </a:rPr>
              <a:t>        SoLID Collaboration Meeting</a:t>
            </a:r>
          </a:p>
          <a:p>
            <a:r>
              <a:rPr lang="en-US" sz="2900">
                <a:solidFill>
                  <a:schemeClr val="bg2"/>
                </a:solidFill>
              </a:rPr>
              <a:t>                          Sept. 14-15, 2012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ounded Rectangle 16"/>
          <p:cNvSpPr>
            <a:spLocks noChangeArrowheads="1"/>
          </p:cNvSpPr>
          <p:nvPr/>
        </p:nvSpPr>
        <p:spPr bwMode="auto">
          <a:xfrm>
            <a:off x="7086600" y="7086600"/>
            <a:ext cx="203200" cy="44132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1259" tIns="45630" rIns="91259" bIns="45630">
            <a:spAutoFit/>
          </a:bodyPr>
          <a:lstStyle/>
          <a:p>
            <a:endParaRPr lang="en-US"/>
          </a:p>
        </p:txBody>
      </p:sp>
      <p:sp>
        <p:nvSpPr>
          <p:cNvPr id="55299" name="TextBox 4"/>
          <p:cNvSpPr txBox="1">
            <a:spLocks noChangeArrowheads="1"/>
          </p:cNvSpPr>
          <p:nvPr/>
        </p:nvSpPr>
        <p:spPr bwMode="auto">
          <a:xfrm>
            <a:off x="5181600" y="5141913"/>
            <a:ext cx="18415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259" tIns="45630" rIns="91259" bIns="45630">
            <a:spAutoFit/>
          </a:bodyPr>
          <a:lstStyle/>
          <a:p>
            <a:pPr algn="ctr"/>
            <a:endParaRPr lang="en-US" sz="2900"/>
          </a:p>
        </p:txBody>
      </p:sp>
      <p:sp>
        <p:nvSpPr>
          <p:cNvPr id="55300" name="TextBox 9"/>
          <p:cNvSpPr txBox="1">
            <a:spLocks noChangeArrowheads="1"/>
          </p:cNvSpPr>
          <p:nvPr/>
        </p:nvSpPr>
        <p:spPr bwMode="auto">
          <a:xfrm>
            <a:off x="381000" y="1524000"/>
            <a:ext cx="10515600" cy="637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59" tIns="45630" rIns="91259" bIns="4563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err="1">
                <a:solidFill>
                  <a:srgbClr val="000033"/>
                </a:solidFill>
                <a:sym typeface="Wingdings" pitchFamily="2" charset="2"/>
              </a:rPr>
              <a:t>SoLID</a:t>
            </a:r>
            <a:r>
              <a:rPr lang="en-US" sz="2400" dirty="0">
                <a:solidFill>
                  <a:srgbClr val="000033"/>
                </a:solidFill>
                <a:sym typeface="Wingdings" pitchFamily="2" charset="2"/>
              </a:rPr>
              <a:t>: </a:t>
            </a:r>
            <a:r>
              <a:rPr lang="en-US" sz="2400" dirty="0"/>
              <a:t>large acceptance, capable of handling high luminosity </a:t>
            </a:r>
          </a:p>
          <a:p>
            <a:r>
              <a:rPr lang="en-US" sz="2400" dirty="0"/>
              <a:t>	(up to~10</a:t>
            </a:r>
            <a:r>
              <a:rPr lang="en-US" sz="2400" baseline="30000" dirty="0"/>
              <a:t>39</a:t>
            </a:r>
            <a:r>
              <a:rPr lang="en-US" sz="2400" dirty="0"/>
              <a:t> with baffle, up to ~10</a:t>
            </a:r>
            <a:r>
              <a:rPr lang="en-US" sz="2400" baseline="30000" dirty="0"/>
              <a:t>37</a:t>
            </a:r>
            <a:r>
              <a:rPr lang="en-US" sz="2400" dirty="0"/>
              <a:t> without baffle)</a:t>
            </a:r>
            <a:endParaRPr lang="en-US" sz="2400" dirty="0">
              <a:solidFill>
                <a:srgbClr val="0000FF"/>
              </a:solidFill>
            </a:endParaRPr>
          </a:p>
          <a:p>
            <a:pPr marL="455613" lvl="1" indent="0">
              <a:buFont typeface="Wingdings" pitchFamily="2" charset="2"/>
              <a:buChar char="Ø"/>
            </a:pPr>
            <a:r>
              <a:rPr lang="en-US" sz="2400" dirty="0">
                <a:solidFill>
                  <a:srgbClr val="C00000"/>
                </a:solidFill>
              </a:rPr>
              <a:t>    Ideal for precision Inclusive-DIS (PVDIS) and SIDIS experiments</a:t>
            </a:r>
          </a:p>
          <a:p>
            <a:pPr marL="455613" lvl="1" indent="0">
              <a:buFont typeface="Wingdings" pitchFamily="2" charset="2"/>
              <a:buChar char="Ø"/>
            </a:pPr>
            <a:r>
              <a:rPr lang="en-US" sz="2400" dirty="0">
                <a:solidFill>
                  <a:srgbClr val="C00000"/>
                </a:solidFill>
              </a:rPr>
              <a:t>    Possibility also for exclusive reactions </a:t>
            </a:r>
          </a:p>
          <a:p>
            <a:endParaRPr lang="en-US" sz="2400" dirty="0">
              <a:solidFill>
                <a:srgbClr val="000033"/>
              </a:solidFill>
              <a:sym typeface="Wingdings" pitchFamily="2" charset="2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solidFill>
                  <a:srgbClr val="000033"/>
                </a:solidFill>
                <a:sym typeface="Wingdings" pitchFamily="2" charset="2"/>
              </a:rPr>
              <a:t>  Five Experiments Approved ( 4 with “A” rating, 1 A- rating):</a:t>
            </a:r>
          </a:p>
          <a:p>
            <a:pPr marL="455613" lvl="1" indent="0">
              <a:buFont typeface="Wingdings" pitchFamily="2" charset="2"/>
              <a:buChar char="Ø"/>
            </a:pPr>
            <a:r>
              <a:rPr lang="en-US" sz="2400" dirty="0">
                <a:solidFill>
                  <a:srgbClr val="0000FF"/>
                </a:solidFill>
                <a:sym typeface="Wingdings" pitchFamily="2" charset="2"/>
              </a:rPr>
              <a:t>    PVDIS, E12-10-007</a:t>
            </a:r>
          </a:p>
          <a:p>
            <a:pPr marL="455613" lvl="1" indent="0">
              <a:buFont typeface="Wingdings" pitchFamily="2" charset="2"/>
              <a:buChar char="Ø"/>
            </a:pPr>
            <a:r>
              <a:rPr lang="en-US" sz="2400" dirty="0">
                <a:solidFill>
                  <a:srgbClr val="0000FF"/>
                </a:solidFill>
                <a:sym typeface="Wingdings" pitchFamily="2" charset="2"/>
              </a:rPr>
              <a:t> 	SIDIS: E12-10-006 (He3-T), E12-11-007 (He3-L), E12-11-108 (p-T)</a:t>
            </a:r>
          </a:p>
          <a:p>
            <a:pPr marL="455613" lvl="1" indent="0">
              <a:buFont typeface="Wingdings" pitchFamily="2" charset="2"/>
              <a:buChar char="Ø"/>
            </a:pPr>
            <a:r>
              <a:rPr lang="en-US" sz="2400" dirty="0">
                <a:solidFill>
                  <a:srgbClr val="0000FF"/>
                </a:solidFill>
                <a:sym typeface="Wingdings" pitchFamily="2" charset="2"/>
              </a:rPr>
              <a:t> 	J/Psi: E12-12-006</a:t>
            </a:r>
            <a:endParaRPr lang="en-US" sz="2400" dirty="0">
              <a:sym typeface="Wingdings" pitchFamily="2" charset="2"/>
            </a:endParaRPr>
          </a:p>
          <a:p>
            <a:pPr marL="455613" lvl="1" indent="0"/>
            <a:endParaRPr lang="en-US" sz="2400" dirty="0">
              <a:solidFill>
                <a:srgbClr val="0000FF"/>
              </a:solidFill>
            </a:endParaRPr>
          </a:p>
          <a:p>
            <a:pPr marL="455613" lvl="1" indent="0"/>
            <a:r>
              <a:rPr lang="en-US" sz="2400" dirty="0">
                <a:solidFill>
                  <a:srgbClr val="0000FF"/>
                </a:solidFill>
              </a:rPr>
              <a:t>The collaboration has done an excellent job making compelling physics cases to the community.  </a:t>
            </a:r>
          </a:p>
          <a:p>
            <a:pPr marL="455613" lvl="1" indent="0"/>
            <a:r>
              <a:rPr lang="en-US" sz="2400" dirty="0">
                <a:solidFill>
                  <a:srgbClr val="0000FF"/>
                </a:solidFill>
              </a:rPr>
              <a:t>Should continue:  present talks in conferences and other occasions </a:t>
            </a:r>
          </a:p>
          <a:p>
            <a:pPr marL="455613" lvl="1" indent="0"/>
            <a:endParaRPr lang="en-US" sz="2400" dirty="0">
              <a:solidFill>
                <a:srgbClr val="0000FF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/>
              <a:t>  New Ideas:</a:t>
            </a:r>
          </a:p>
          <a:p>
            <a:pPr marL="455613" lvl="1" indent="0">
              <a:buFont typeface="Wingdings" pitchFamily="2" charset="2"/>
              <a:buChar char="Ø"/>
            </a:pPr>
            <a:r>
              <a:rPr lang="en-US" sz="2400" dirty="0">
                <a:solidFill>
                  <a:srgbClr val="0000FF"/>
                </a:solidFill>
              </a:rPr>
              <a:t> Other possibilities </a:t>
            </a:r>
          </a:p>
          <a:p>
            <a:r>
              <a:rPr lang="en-US" sz="2400" dirty="0">
                <a:solidFill>
                  <a:srgbClr val="0000FF"/>
                </a:solidFill>
              </a:rPr>
              <a:t>   </a:t>
            </a:r>
          </a:p>
        </p:txBody>
      </p:sp>
      <p:sp>
        <p:nvSpPr>
          <p:cNvPr id="55301" name="TextBox 10"/>
          <p:cNvSpPr txBox="1">
            <a:spLocks noChangeArrowheads="1"/>
          </p:cNvSpPr>
          <p:nvPr/>
        </p:nvSpPr>
        <p:spPr bwMode="auto">
          <a:xfrm>
            <a:off x="1676400" y="304800"/>
            <a:ext cx="82629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259" tIns="45630" rIns="91259" bIns="45630">
            <a:spAutoFit/>
          </a:bodyPr>
          <a:lstStyle/>
          <a:p>
            <a:r>
              <a:rPr lang="en-US" sz="3600" b="1"/>
              <a:t>Compelling Physics Cases for SoLID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4" descr="C:\Users\owner\Google Drive\solid_presentation\solid_2012_06\solid_CLEO_PVDIS_tm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166813"/>
            <a:ext cx="7908925" cy="7519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7772400" y="6477000"/>
            <a:ext cx="666750" cy="350838"/>
          </a:xfrm>
          <a:prstGeom prst="rect">
            <a:avLst/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114901" tIns="57454" rIns="114901" bIns="57454">
            <a:spAutoFit/>
          </a:bodyPr>
          <a:lstStyle/>
          <a:p>
            <a:pPr defTabSz="11490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>
                <a:solidFill>
                  <a:prstClr val="white"/>
                </a:solidFill>
              </a:rPr>
              <a:t>GEM</a:t>
            </a:r>
          </a:p>
        </p:txBody>
      </p:sp>
      <p:sp>
        <p:nvSpPr>
          <p:cNvPr id="10" name="TextBox 9"/>
          <p:cNvSpPr txBox="1"/>
          <p:nvPr/>
        </p:nvSpPr>
        <p:spPr bwMode="auto">
          <a:xfrm>
            <a:off x="7848600" y="1828800"/>
            <a:ext cx="1816006" cy="700806"/>
          </a:xfrm>
          <a:prstGeom prst="rect">
            <a:avLst/>
          </a:prstGeom>
          <a:noFill/>
        </p:spPr>
        <p:txBody>
          <a:bodyPr wrap="none" lIns="114901" tIns="57454" rIns="114901" bIns="57454">
            <a:spAutoFit/>
          </a:bodyPr>
          <a:lstStyle/>
          <a:p>
            <a:pPr defTabSz="11490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dirty="0">
                <a:solidFill>
                  <a:srgbClr val="0000FF"/>
                </a:solidFill>
                <a:effectLst>
                  <a:glow rad="139700">
                    <a:srgbClr val="FFFFFF"/>
                  </a:glow>
                </a:effectLst>
                <a:latin typeface="Calibri"/>
                <a:ea typeface="ＭＳ Ｐゴシック" pitchFamily="34" charset="-128"/>
              </a:rPr>
              <a:t>EM Calorimeter</a:t>
            </a:r>
          </a:p>
          <a:p>
            <a:pPr defTabSz="11490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dirty="0">
                <a:solidFill>
                  <a:srgbClr val="0000FF"/>
                </a:solidFill>
                <a:effectLst>
                  <a:glow rad="139700">
                    <a:srgbClr val="FFFFFF"/>
                  </a:glow>
                </a:effectLst>
                <a:latin typeface="Calibri"/>
                <a:ea typeface="ＭＳ Ｐゴシック" pitchFamily="34" charset="-128"/>
              </a:rPr>
              <a:t>(forward angle)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7772400" y="3352800"/>
            <a:ext cx="719456" cy="408459"/>
          </a:xfrm>
          <a:prstGeom prst="rect">
            <a:avLst/>
          </a:prstGeom>
          <a:noFill/>
        </p:spPr>
        <p:txBody>
          <a:bodyPr wrap="none" lIns="114901" tIns="57454" rIns="114901" bIns="57454">
            <a:spAutoFit/>
          </a:bodyPr>
          <a:lstStyle/>
          <a:p>
            <a:pPr defTabSz="11490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dirty="0">
                <a:solidFill>
                  <a:srgbClr val="00B050"/>
                </a:solidFill>
                <a:effectLst>
                  <a:glow rad="139700">
                    <a:srgbClr val="FFFFFF"/>
                  </a:glow>
                </a:effectLst>
                <a:latin typeface="Calibri"/>
                <a:ea typeface="ＭＳ Ｐゴシック" pitchFamily="34" charset="-128"/>
              </a:rPr>
              <a:t>GEM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629400" y="2667000"/>
            <a:ext cx="1534103" cy="470016"/>
          </a:xfrm>
          <a:prstGeom prst="rect">
            <a:avLst/>
          </a:prstGeom>
        </p:spPr>
        <p:txBody>
          <a:bodyPr wrap="none" lIns="114901" tIns="57454" rIns="114901" bIns="57454">
            <a:spAutoFit/>
          </a:bodyPr>
          <a:lstStyle/>
          <a:p>
            <a:pPr defTabSz="11490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300" b="1" dirty="0">
                <a:solidFill>
                  <a:srgbClr val="FF9900"/>
                </a:solidFill>
                <a:effectLst>
                  <a:glow rad="139700">
                    <a:srgbClr val="FFFFFF"/>
                  </a:glow>
                </a:effectLst>
                <a:latin typeface="Calibri"/>
                <a:ea typeface="ＭＳ Ｐゴシック" pitchFamily="34" charset="-128"/>
              </a:rPr>
              <a:t>Cherenkov</a:t>
            </a:r>
            <a:endParaRPr lang="en-US" sz="2300" dirty="0">
              <a:solidFill>
                <a:srgbClr val="FF9900"/>
              </a:solidFill>
              <a:latin typeface="Calibri"/>
              <a:ea typeface="+mn-ea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029200" y="3810000"/>
            <a:ext cx="948686" cy="470016"/>
          </a:xfrm>
          <a:prstGeom prst="rect">
            <a:avLst/>
          </a:prstGeom>
        </p:spPr>
        <p:txBody>
          <a:bodyPr wrap="none" lIns="114901" tIns="57454" rIns="114901" bIns="57454">
            <a:spAutoFit/>
          </a:bodyPr>
          <a:lstStyle/>
          <a:p>
            <a:pPr defTabSz="11490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300" b="1" dirty="0">
                <a:solidFill>
                  <a:srgbClr val="4BACC6">
                    <a:lumMod val="75000"/>
                  </a:srgbClr>
                </a:solidFill>
                <a:effectLst>
                  <a:glow rad="139700">
                    <a:srgbClr val="FFFFFF"/>
                  </a:glow>
                </a:effectLst>
                <a:latin typeface="Calibri"/>
                <a:ea typeface="ＭＳ Ｐゴシック" pitchFamily="34" charset="-128"/>
              </a:rPr>
              <a:t>Baffle</a:t>
            </a:r>
            <a:endParaRPr lang="en-US" sz="2300" dirty="0">
              <a:solidFill>
                <a:srgbClr val="4BACC6">
                  <a:lumMod val="75000"/>
                </a:srgbClr>
              </a:solidFill>
              <a:latin typeface="Calibri"/>
              <a:ea typeface="+mn-ea"/>
            </a:endParaRPr>
          </a:p>
        </p:txBody>
      </p:sp>
      <p:sp>
        <p:nvSpPr>
          <p:cNvPr id="18" name="TextBox 17"/>
          <p:cNvSpPr txBox="1"/>
          <p:nvPr/>
        </p:nvSpPr>
        <p:spPr bwMode="auto">
          <a:xfrm>
            <a:off x="4267200" y="4572000"/>
            <a:ext cx="857314" cy="408459"/>
          </a:xfrm>
          <a:prstGeom prst="rect">
            <a:avLst/>
          </a:prstGeom>
          <a:noFill/>
        </p:spPr>
        <p:txBody>
          <a:bodyPr wrap="none" lIns="114901" tIns="57454" rIns="114901" bIns="57454">
            <a:spAutoFit/>
          </a:bodyPr>
          <a:lstStyle/>
          <a:p>
            <a:pPr defTabSz="11490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dirty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latin typeface="Calibri"/>
                <a:ea typeface="ＭＳ Ｐゴシック" pitchFamily="34" charset="-128"/>
              </a:rPr>
              <a:t>Target</a:t>
            </a:r>
          </a:p>
        </p:txBody>
      </p:sp>
      <p:sp>
        <p:nvSpPr>
          <p:cNvPr id="19" name="TextBox 18"/>
          <p:cNvSpPr txBox="1"/>
          <p:nvPr/>
        </p:nvSpPr>
        <p:spPr bwMode="auto">
          <a:xfrm>
            <a:off x="3733800" y="7162800"/>
            <a:ext cx="2325665" cy="408459"/>
          </a:xfrm>
          <a:prstGeom prst="rect">
            <a:avLst/>
          </a:prstGeom>
          <a:noFill/>
        </p:spPr>
        <p:txBody>
          <a:bodyPr wrap="none" lIns="114901" tIns="57454" rIns="114901" bIns="57454">
            <a:spAutoFit/>
          </a:bodyPr>
          <a:lstStyle/>
          <a:p>
            <a:pPr defTabSz="114902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dirty="0">
                <a:solidFill>
                  <a:srgbClr val="9933FF"/>
                </a:solidFill>
                <a:effectLst>
                  <a:glow rad="139700">
                    <a:srgbClr val="FFFFFF"/>
                  </a:glow>
                </a:effectLst>
                <a:latin typeface="Calibri"/>
                <a:ea typeface="ＭＳ Ｐゴシック" pitchFamily="34" charset="-128"/>
              </a:rPr>
              <a:t>CLEO II Coil and Yoke</a:t>
            </a:r>
          </a:p>
        </p:txBody>
      </p:sp>
      <p:sp>
        <p:nvSpPr>
          <p:cNvPr id="13" name="Title 5"/>
          <p:cNvSpPr txBox="1">
            <a:spLocks/>
          </p:cNvSpPr>
          <p:nvPr/>
        </p:nvSpPr>
        <p:spPr>
          <a:xfrm>
            <a:off x="609600" y="0"/>
            <a:ext cx="10287000" cy="1371600"/>
          </a:xfrm>
          <a:prstGeom prst="rect">
            <a:avLst/>
          </a:prstGeom>
        </p:spPr>
        <p:txBody>
          <a:bodyPr lIns="114913" tIns="57460" rIns="114913" bIns="57460" anchor="ctr">
            <a:normAutofit/>
          </a:bodyPr>
          <a:lstStyle/>
          <a:p>
            <a:pPr algn="ctr" defTabSz="1149138" eaLnBrk="1" fontAlgn="auto" hangingPunct="1">
              <a:spcAft>
                <a:spcPts val="0"/>
              </a:spcAft>
              <a:defRPr/>
            </a:pPr>
            <a:r>
              <a:rPr lang="en-US" sz="5500" b="1" dirty="0" err="1"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SoLID</a:t>
            </a:r>
            <a:r>
              <a:rPr lang="en-US" sz="5500" b="1" dirty="0">
                <a:solidFill>
                  <a:srgbClr val="0000FF"/>
                </a:solidFill>
                <a:latin typeface="Comic Sans MS" pitchFamily="66" charset="0"/>
                <a:ea typeface="+mj-ea"/>
                <a:cs typeface="+mj-cs"/>
              </a:rPr>
              <a:t>- PVDIS Configuration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6" name="Picture 2" descr="C:\Users\owner\Google Drive\solid_presentation\solid_2012_06\solid_CLEO_SIDIS_tmp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838200"/>
            <a:ext cx="7985125" cy="759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 bwMode="auto">
          <a:xfrm>
            <a:off x="4476752" y="2895600"/>
            <a:ext cx="1816079" cy="700838"/>
          </a:xfrm>
          <a:prstGeom prst="rect">
            <a:avLst/>
          </a:prstGeom>
          <a:noFill/>
        </p:spPr>
        <p:txBody>
          <a:bodyPr wrap="none" lIns="114937" tIns="57470" rIns="114937" bIns="57470">
            <a:spAutoFit/>
          </a:bodyPr>
          <a:lstStyle/>
          <a:p>
            <a:pPr defTabSz="114937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dirty="0">
                <a:solidFill>
                  <a:srgbClr val="0000FF"/>
                </a:solidFill>
                <a:effectLst>
                  <a:glow rad="139700">
                    <a:srgbClr val="FFFFFF"/>
                  </a:glow>
                </a:effectLst>
                <a:latin typeface="Calibri"/>
                <a:ea typeface="ＭＳ Ｐゴシック" pitchFamily="34" charset="-128"/>
              </a:rPr>
              <a:t>EM Calorimeter</a:t>
            </a:r>
          </a:p>
          <a:p>
            <a:pPr defTabSz="114937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dirty="0">
                <a:solidFill>
                  <a:srgbClr val="0000FF"/>
                </a:solidFill>
                <a:effectLst>
                  <a:glow rad="139700">
                    <a:srgbClr val="FFFFFF"/>
                  </a:glow>
                </a:effectLst>
                <a:latin typeface="Calibri"/>
                <a:ea typeface="ＭＳ Ｐゴシック" pitchFamily="34" charset="-128"/>
              </a:rPr>
              <a:t>(large angle)</a:t>
            </a:r>
          </a:p>
        </p:txBody>
      </p:sp>
      <p:sp>
        <p:nvSpPr>
          <p:cNvPr id="23" name="TextBox 22"/>
          <p:cNvSpPr txBox="1"/>
          <p:nvPr/>
        </p:nvSpPr>
        <p:spPr bwMode="auto">
          <a:xfrm>
            <a:off x="8491878" y="1904309"/>
            <a:ext cx="1816079" cy="700838"/>
          </a:xfrm>
          <a:prstGeom prst="rect">
            <a:avLst/>
          </a:prstGeom>
          <a:noFill/>
        </p:spPr>
        <p:txBody>
          <a:bodyPr wrap="none" lIns="114937" tIns="57470" rIns="114937" bIns="57470">
            <a:spAutoFit/>
          </a:bodyPr>
          <a:lstStyle/>
          <a:p>
            <a:pPr defTabSz="114937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dirty="0">
                <a:solidFill>
                  <a:srgbClr val="0000FF"/>
                </a:solidFill>
                <a:effectLst>
                  <a:glow rad="139700">
                    <a:srgbClr val="FFFFFF"/>
                  </a:glow>
                </a:effectLst>
                <a:latin typeface="Calibri"/>
                <a:ea typeface="ＭＳ Ｐゴシック" pitchFamily="34" charset="-128"/>
              </a:rPr>
              <a:t>EM Calorimeter</a:t>
            </a:r>
          </a:p>
          <a:p>
            <a:pPr defTabSz="114937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dirty="0">
                <a:solidFill>
                  <a:srgbClr val="0000FF"/>
                </a:solidFill>
                <a:effectLst>
                  <a:glow rad="139700">
                    <a:srgbClr val="FFFFFF"/>
                  </a:glow>
                </a:effectLst>
                <a:latin typeface="Calibri"/>
                <a:ea typeface="ＭＳ Ｐゴシック" pitchFamily="34" charset="-128"/>
              </a:rPr>
              <a:t>(forward angle)</a:t>
            </a:r>
          </a:p>
        </p:txBody>
      </p:sp>
      <p:sp>
        <p:nvSpPr>
          <p:cNvPr id="25" name="TextBox 24"/>
          <p:cNvSpPr txBox="1"/>
          <p:nvPr/>
        </p:nvSpPr>
        <p:spPr bwMode="auto">
          <a:xfrm>
            <a:off x="1809751" y="3860802"/>
            <a:ext cx="857314" cy="408459"/>
          </a:xfrm>
          <a:prstGeom prst="rect">
            <a:avLst/>
          </a:prstGeom>
          <a:noFill/>
        </p:spPr>
        <p:txBody>
          <a:bodyPr wrap="none" lIns="114937" tIns="57470" rIns="114937" bIns="57470">
            <a:spAutoFit/>
          </a:bodyPr>
          <a:lstStyle/>
          <a:p>
            <a:pPr defTabSz="114937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dirty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latin typeface="Calibri"/>
                <a:ea typeface="ＭＳ Ｐゴシック" pitchFamily="34" charset="-128"/>
              </a:rPr>
              <a:t>Target</a:t>
            </a:r>
          </a:p>
        </p:txBody>
      </p:sp>
      <p:sp>
        <p:nvSpPr>
          <p:cNvPr id="26" name="TextBox 25"/>
          <p:cNvSpPr txBox="1"/>
          <p:nvPr/>
        </p:nvSpPr>
        <p:spPr bwMode="auto">
          <a:xfrm>
            <a:off x="3524252" y="3185162"/>
            <a:ext cx="719456" cy="408459"/>
          </a:xfrm>
          <a:prstGeom prst="rect">
            <a:avLst/>
          </a:prstGeom>
          <a:noFill/>
        </p:spPr>
        <p:txBody>
          <a:bodyPr wrap="none" lIns="114937" tIns="57470" rIns="114937" bIns="57470">
            <a:spAutoFit/>
          </a:bodyPr>
          <a:lstStyle/>
          <a:p>
            <a:pPr defTabSz="114937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dirty="0">
                <a:solidFill>
                  <a:srgbClr val="00B050"/>
                </a:solidFill>
                <a:effectLst>
                  <a:glow rad="139700">
                    <a:srgbClr val="FFFFFF"/>
                  </a:glow>
                </a:effectLst>
                <a:latin typeface="Calibri"/>
                <a:ea typeface="ＭＳ Ｐゴシック" pitchFamily="34" charset="-128"/>
              </a:rPr>
              <a:t>GEM</a:t>
            </a:r>
          </a:p>
        </p:txBody>
      </p:sp>
      <p:sp>
        <p:nvSpPr>
          <p:cNvPr id="27" name="TextBox 26"/>
          <p:cNvSpPr txBox="1"/>
          <p:nvPr/>
        </p:nvSpPr>
        <p:spPr bwMode="auto">
          <a:xfrm>
            <a:off x="6381751" y="6633789"/>
            <a:ext cx="1310171" cy="700838"/>
          </a:xfrm>
          <a:prstGeom prst="rect">
            <a:avLst/>
          </a:prstGeom>
          <a:noFill/>
        </p:spPr>
        <p:txBody>
          <a:bodyPr wrap="none" lIns="114937" tIns="57470" rIns="114937" bIns="57470">
            <a:spAutoFit/>
          </a:bodyPr>
          <a:lstStyle/>
          <a:p>
            <a:pPr defTabSz="114937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dirty="0">
                <a:solidFill>
                  <a:srgbClr val="1F497D">
                    <a:lumMod val="60000"/>
                    <a:lumOff val="40000"/>
                  </a:srgbClr>
                </a:solidFill>
                <a:effectLst>
                  <a:glow rad="139700">
                    <a:srgbClr val="FFFFFF"/>
                  </a:glow>
                </a:effectLst>
                <a:latin typeface="Calibri"/>
                <a:ea typeface="ＭＳ Ｐゴシック" pitchFamily="34" charset="-128"/>
              </a:rPr>
              <a:t>Light Gas</a:t>
            </a:r>
          </a:p>
          <a:p>
            <a:pPr defTabSz="114937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dirty="0">
                <a:solidFill>
                  <a:srgbClr val="1F497D">
                    <a:lumMod val="60000"/>
                    <a:lumOff val="40000"/>
                  </a:srgbClr>
                </a:solidFill>
                <a:effectLst>
                  <a:glow rad="139700">
                    <a:srgbClr val="FFFFFF"/>
                  </a:glow>
                </a:effectLst>
                <a:latin typeface="Calibri"/>
                <a:ea typeface="ＭＳ Ｐゴシック" pitchFamily="34" charset="-128"/>
              </a:rPr>
              <a:t>Cherenkov</a:t>
            </a:r>
          </a:p>
        </p:txBody>
      </p:sp>
      <p:sp>
        <p:nvSpPr>
          <p:cNvPr id="28" name="TextBox 27"/>
          <p:cNvSpPr txBox="1"/>
          <p:nvPr/>
        </p:nvSpPr>
        <p:spPr bwMode="auto">
          <a:xfrm>
            <a:off x="7620001" y="6633789"/>
            <a:ext cx="1310171" cy="700838"/>
          </a:xfrm>
          <a:prstGeom prst="rect">
            <a:avLst/>
          </a:prstGeom>
          <a:noFill/>
        </p:spPr>
        <p:txBody>
          <a:bodyPr wrap="none" lIns="114937" tIns="57470" rIns="114937" bIns="57470">
            <a:spAutoFit/>
          </a:bodyPr>
          <a:lstStyle/>
          <a:p>
            <a:pPr defTabSz="114937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dirty="0">
                <a:solidFill>
                  <a:srgbClr val="F79646">
                    <a:lumMod val="75000"/>
                  </a:srgbClr>
                </a:solidFill>
                <a:effectLst>
                  <a:glow rad="139700">
                    <a:srgbClr val="FFFFFF"/>
                  </a:glow>
                </a:effectLst>
                <a:latin typeface="Calibri"/>
                <a:ea typeface="ＭＳ Ｐゴシック" pitchFamily="34" charset="-128"/>
              </a:rPr>
              <a:t>Heavy Gas</a:t>
            </a:r>
          </a:p>
          <a:p>
            <a:pPr defTabSz="114937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dirty="0">
                <a:solidFill>
                  <a:srgbClr val="F79646">
                    <a:lumMod val="75000"/>
                  </a:srgbClr>
                </a:solidFill>
                <a:effectLst>
                  <a:glow rad="139700">
                    <a:srgbClr val="FFFFFF"/>
                  </a:glow>
                </a:effectLst>
                <a:latin typeface="Calibri"/>
                <a:ea typeface="ＭＳ Ｐゴシック" pitchFamily="34" charset="-128"/>
              </a:rPr>
              <a:t>Cherenkov</a:t>
            </a:r>
          </a:p>
        </p:txBody>
      </p:sp>
      <p:sp>
        <p:nvSpPr>
          <p:cNvPr id="29" name="TextBox 28"/>
          <p:cNvSpPr txBox="1"/>
          <p:nvPr/>
        </p:nvSpPr>
        <p:spPr bwMode="auto">
          <a:xfrm>
            <a:off x="3714750" y="6080762"/>
            <a:ext cx="2325665" cy="408459"/>
          </a:xfrm>
          <a:prstGeom prst="rect">
            <a:avLst/>
          </a:prstGeom>
          <a:noFill/>
        </p:spPr>
        <p:txBody>
          <a:bodyPr wrap="none" lIns="114937" tIns="57470" rIns="114937" bIns="57470">
            <a:spAutoFit/>
          </a:bodyPr>
          <a:lstStyle/>
          <a:p>
            <a:pPr defTabSz="114937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dirty="0">
                <a:solidFill>
                  <a:srgbClr val="9933FF"/>
                </a:solidFill>
                <a:effectLst>
                  <a:glow rad="139700">
                    <a:srgbClr val="FFFFFF"/>
                  </a:glow>
                </a:effectLst>
                <a:latin typeface="Calibri"/>
                <a:ea typeface="ＭＳ Ｐゴシック" pitchFamily="34" charset="-128"/>
              </a:rPr>
              <a:t>CLEO II Coil and Yoke</a:t>
            </a:r>
          </a:p>
        </p:txBody>
      </p:sp>
      <p:sp>
        <p:nvSpPr>
          <p:cNvPr id="30" name="TextBox 29"/>
          <p:cNvSpPr txBox="1"/>
          <p:nvPr/>
        </p:nvSpPr>
        <p:spPr bwMode="auto">
          <a:xfrm>
            <a:off x="8096251" y="3185162"/>
            <a:ext cx="833963" cy="409342"/>
          </a:xfrm>
          <a:prstGeom prst="rect">
            <a:avLst/>
          </a:prstGeom>
          <a:noFill/>
        </p:spPr>
        <p:txBody>
          <a:bodyPr wrap="none" lIns="114937" tIns="57470" rIns="114937" bIns="57470">
            <a:spAutoFit/>
          </a:bodyPr>
          <a:lstStyle/>
          <a:p>
            <a:pPr defTabSz="114937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dirty="0">
                <a:solidFill>
                  <a:srgbClr val="FF0000"/>
                </a:solidFill>
                <a:effectLst>
                  <a:glow rad="139700">
                    <a:srgbClr val="FFFFFF"/>
                  </a:glow>
                </a:effectLst>
                <a:latin typeface="Calibri"/>
                <a:ea typeface="ＭＳ Ｐゴシック" pitchFamily="34" charset="-128"/>
              </a:rPr>
              <a:t>MRPC</a:t>
            </a:r>
          </a:p>
        </p:txBody>
      </p:sp>
      <p:sp>
        <p:nvSpPr>
          <p:cNvPr id="32" name="TextBox 31"/>
          <p:cNvSpPr txBox="1"/>
          <p:nvPr/>
        </p:nvSpPr>
        <p:spPr bwMode="auto">
          <a:xfrm>
            <a:off x="5905502" y="4729482"/>
            <a:ext cx="1216119" cy="409342"/>
          </a:xfrm>
          <a:prstGeom prst="rect">
            <a:avLst/>
          </a:prstGeom>
          <a:noFill/>
        </p:spPr>
        <p:txBody>
          <a:bodyPr wrap="none" lIns="114937" tIns="57470" rIns="114937" bIns="57470">
            <a:spAutoFit/>
          </a:bodyPr>
          <a:lstStyle/>
          <a:p>
            <a:pPr defTabSz="114937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900" b="1" dirty="0" err="1">
                <a:solidFill>
                  <a:prstClr val="white">
                    <a:lumMod val="50000"/>
                  </a:prstClr>
                </a:solidFill>
                <a:effectLst>
                  <a:glow rad="139700">
                    <a:srgbClr val="FFFFFF"/>
                  </a:glow>
                </a:effectLst>
                <a:latin typeface="Calibri"/>
                <a:ea typeface="ＭＳ Ｐゴシック" pitchFamily="34" charset="-128"/>
              </a:rPr>
              <a:t>Collmator</a:t>
            </a:r>
            <a:endParaRPr lang="en-US" sz="1900" b="1" dirty="0">
              <a:solidFill>
                <a:prstClr val="white">
                  <a:lumMod val="50000"/>
                </a:prstClr>
              </a:solidFill>
              <a:effectLst>
                <a:glow rad="139700">
                  <a:srgbClr val="FFFFFF"/>
                </a:glow>
              </a:effectLst>
              <a:latin typeface="Calibri"/>
              <a:ea typeface="ＭＳ Ｐゴシック" pitchFamily="34" charset="-128"/>
            </a:endParaRPr>
          </a:p>
        </p:txBody>
      </p:sp>
      <p:sp>
        <p:nvSpPr>
          <p:cNvPr id="57356" name="Title 5"/>
          <p:cNvSpPr>
            <a:spLocks noGrp="1"/>
          </p:cNvSpPr>
          <p:nvPr>
            <p:ph type="title"/>
          </p:nvPr>
        </p:nvSpPr>
        <p:spPr>
          <a:xfrm>
            <a:off x="533400" y="0"/>
            <a:ext cx="10287000" cy="1219200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00FF"/>
                </a:solidFill>
                <a:latin typeface="Comic Sans MS" pitchFamily="66" charset="0"/>
              </a:rPr>
              <a:t>SoLID- SIDIS Configuration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ounded Rectangle 16"/>
          <p:cNvSpPr>
            <a:spLocks noChangeArrowheads="1"/>
          </p:cNvSpPr>
          <p:nvPr/>
        </p:nvSpPr>
        <p:spPr bwMode="auto">
          <a:xfrm>
            <a:off x="7086600" y="7086600"/>
            <a:ext cx="203200" cy="44132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1259" tIns="45630" rIns="91259" bIns="45630">
            <a:spAutoFit/>
          </a:bodyPr>
          <a:lstStyle/>
          <a:p>
            <a:endParaRPr lang="en-US"/>
          </a:p>
        </p:txBody>
      </p:sp>
      <p:sp>
        <p:nvSpPr>
          <p:cNvPr id="58371" name="TextBox 4"/>
          <p:cNvSpPr txBox="1">
            <a:spLocks noChangeArrowheads="1"/>
          </p:cNvSpPr>
          <p:nvPr/>
        </p:nvSpPr>
        <p:spPr bwMode="auto">
          <a:xfrm>
            <a:off x="5181600" y="5141913"/>
            <a:ext cx="18415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259" tIns="45630" rIns="91259" bIns="45630">
            <a:spAutoFit/>
          </a:bodyPr>
          <a:lstStyle/>
          <a:p>
            <a:pPr algn="ctr"/>
            <a:endParaRPr lang="en-US" sz="2900"/>
          </a:p>
        </p:txBody>
      </p:sp>
      <p:sp>
        <p:nvSpPr>
          <p:cNvPr id="4100" name="TextBox 9"/>
          <p:cNvSpPr txBox="1">
            <a:spLocks noChangeArrowheads="1"/>
          </p:cNvSpPr>
          <p:nvPr/>
        </p:nvSpPr>
        <p:spPr bwMode="auto">
          <a:xfrm>
            <a:off x="457200" y="1254178"/>
            <a:ext cx="10515600" cy="7204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259" tIns="45630" rIns="91259" bIns="45630">
            <a:spAutoFit/>
          </a:bodyPr>
          <a:lstStyle/>
          <a:p>
            <a:pPr>
              <a:buFont typeface="Arial" charset="0"/>
              <a:buChar char="•"/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halkboard" charset="0"/>
                <a:ea typeface="ＭＳ Ｐゴシック" pitchFamily="34" charset="-128"/>
                <a:sym typeface="Wingdings" pitchFamily="2" charset="2"/>
              </a:rPr>
              <a:t> Magnet</a:t>
            </a:r>
            <a:r>
              <a:rPr lang="en-US" sz="2400" dirty="0" smtClean="0">
                <a:solidFill>
                  <a:srgbClr val="0000FF"/>
                </a:solidFill>
                <a:latin typeface="Chalkboard" charset="0"/>
                <a:ea typeface="ＭＳ Ｐゴシック" pitchFamily="34" charset="-128"/>
                <a:sym typeface="Wingdings" pitchFamily="2" charset="2"/>
              </a:rPr>
              <a:t>:       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Chalkboard" charset="0"/>
                <a:ea typeface="ＭＳ Ｐゴシック" pitchFamily="34" charset="-128"/>
                <a:sym typeface="Wingdings" pitchFamily="2" charset="2"/>
              </a:rPr>
              <a:t>CLEO magnet (discuss next meeting)</a:t>
            </a:r>
          </a:p>
          <a:p>
            <a:pPr marL="2281404" lvl="5" defTabSz="912563">
              <a:defRPr/>
            </a:pPr>
            <a:endParaRPr lang="en-US" sz="800" dirty="0">
              <a:solidFill>
                <a:schemeClr val="bg2">
                  <a:lumMod val="50000"/>
                </a:schemeClr>
              </a:solidFill>
              <a:latin typeface="Chalkboard" charset="0"/>
              <a:ea typeface="ＭＳ Ｐゴシック" pitchFamily="34" charset="-128"/>
              <a:sym typeface="Wingdings" pitchFamily="2" charset="2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solidFill>
                  <a:srgbClr val="0000FF"/>
                </a:solidFill>
                <a:latin typeface="Chalkboard" charset="0"/>
                <a:ea typeface="ＭＳ Ｐゴシック" pitchFamily="34" charset="-128"/>
                <a:sym typeface="Wingdings" pitchFamily="2" charset="2"/>
              </a:rPr>
              <a:t> Simulations: </a:t>
            </a: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Chalkboard" charset="0"/>
                <a:ea typeface="ＭＳ Ｐゴシック" pitchFamily="34" charset="-128"/>
                <a:sym typeface="Wingdings" pitchFamily="2" charset="2"/>
              </a:rPr>
              <a:t> including baffle design (Seamus’ talk) </a:t>
            </a:r>
          </a:p>
          <a:p>
            <a:pPr>
              <a:defRPr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Chalkboard" charset="0"/>
                <a:ea typeface="ＭＳ Ｐゴシック" pitchFamily="34" charset="-128"/>
                <a:sym typeface="Wingdings" pitchFamily="2" charset="2"/>
              </a:rPr>
              <a:t> 	                background (Lorenzo’s talk)</a:t>
            </a:r>
          </a:p>
          <a:p>
            <a:pPr>
              <a:defRPr/>
            </a:pPr>
            <a:r>
              <a:rPr lang="en-US" b="1" dirty="0">
                <a:solidFill>
                  <a:schemeClr val="bg2">
                    <a:lumMod val="50000"/>
                  </a:schemeClr>
                </a:solidFill>
                <a:latin typeface="Chalkboard" charset="0"/>
                <a:ea typeface="ＭＳ Ｐゴシック" pitchFamily="34" charset="-128"/>
                <a:sym typeface="Wingdings" pitchFamily="2" charset="2"/>
              </a:rPr>
              <a:t>		   tracking (Ole’s) </a:t>
            </a:r>
          </a:p>
          <a:p>
            <a:pPr>
              <a:defRPr/>
            </a:pPr>
            <a:endParaRPr lang="en-US" sz="800" dirty="0">
              <a:solidFill>
                <a:schemeClr val="bg2">
                  <a:lumMod val="50000"/>
                </a:schemeClr>
              </a:solidFill>
              <a:latin typeface="Chalkboard" charset="0"/>
              <a:ea typeface="ＭＳ Ｐゴシック" pitchFamily="34" charset="-128"/>
              <a:sym typeface="Wingdings" pitchFamily="2" charset="2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solidFill>
                  <a:srgbClr val="0000FF"/>
                </a:solidFill>
                <a:latin typeface="Chalkboard" charset="0"/>
                <a:ea typeface="ＭＳ Ｐゴシック" pitchFamily="34" charset="-128"/>
                <a:sym typeface="Wingdings" pitchFamily="2" charset="2"/>
              </a:rPr>
              <a:t> GEMs:  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Chalkboard" charset="0"/>
                <a:ea typeface="ＭＳ Ｐゴシック" pitchFamily="34" charset="-128"/>
                <a:sym typeface="Wingdings" pitchFamily="2" charset="2"/>
              </a:rPr>
              <a:t>Chinese collaboration progress (discuss next meeting)</a:t>
            </a:r>
          </a:p>
          <a:p>
            <a:pPr>
              <a:defRPr/>
            </a:pPr>
            <a:r>
              <a:rPr lang="en-US" b="1" dirty="0">
                <a:latin typeface="Chalkboard" charset="0"/>
                <a:ea typeface="ＭＳ Ｐゴシック" pitchFamily="34" charset="-128"/>
                <a:sym typeface="Wingdings" pitchFamily="2" charset="2"/>
              </a:rPr>
              <a:t>	     US side progress/ R&amp;D / tests (</a:t>
            </a:r>
            <a:r>
              <a:rPr lang="en-US" b="1" dirty="0" err="1">
                <a:latin typeface="Chalkboard" charset="0"/>
                <a:ea typeface="ＭＳ Ｐゴシック" pitchFamily="34" charset="-128"/>
                <a:sym typeface="Wingdings" pitchFamily="2" charset="2"/>
              </a:rPr>
              <a:t>Nilanga’s</a:t>
            </a:r>
            <a:r>
              <a:rPr lang="en-US" b="1" dirty="0">
                <a:latin typeface="Chalkboard" charset="0"/>
                <a:ea typeface="ＭＳ Ｐゴシック" pitchFamily="34" charset="-128"/>
                <a:sym typeface="Wingdings" pitchFamily="2" charset="2"/>
              </a:rPr>
              <a:t> talk) </a:t>
            </a:r>
          </a:p>
          <a:p>
            <a:pPr>
              <a:defRPr/>
            </a:pPr>
            <a:r>
              <a:rPr lang="en-US" sz="800" dirty="0">
                <a:latin typeface="Chalkboard" charset="0"/>
                <a:ea typeface="ＭＳ Ｐゴシック" pitchFamily="34" charset="-128"/>
              </a:rPr>
              <a:t> 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solidFill>
                  <a:srgbClr val="0000FF"/>
                </a:solidFill>
                <a:latin typeface="Chalkboard" charset="0"/>
                <a:ea typeface="ＭＳ Ｐゴシック" pitchFamily="34" charset="-128"/>
              </a:rPr>
              <a:t> Cherenkov: </a:t>
            </a:r>
            <a:r>
              <a:rPr lang="en-US" b="1" dirty="0">
                <a:latin typeface="Chalkboard" charset="0"/>
                <a:ea typeface="ＭＳ Ｐゴシック" pitchFamily="34" charset="-128"/>
              </a:rPr>
              <a:t>PMT (</a:t>
            </a:r>
            <a:r>
              <a:rPr lang="en-US" b="1" dirty="0" err="1">
                <a:latin typeface="Chalkboard" charset="0"/>
                <a:ea typeface="ＭＳ Ｐゴシック" pitchFamily="34" charset="-128"/>
              </a:rPr>
              <a:t>Zein-Eddine’s</a:t>
            </a:r>
            <a:r>
              <a:rPr lang="en-US" b="1" dirty="0">
                <a:latin typeface="Chalkboard" charset="0"/>
                <a:ea typeface="ＭＳ Ｐゴシック" pitchFamily="34" charset="-128"/>
              </a:rPr>
              <a:t> talk)</a:t>
            </a:r>
          </a:p>
          <a:p>
            <a:pPr>
              <a:defRPr/>
            </a:pPr>
            <a:r>
              <a:rPr lang="en-US" b="1" dirty="0">
                <a:latin typeface="Chalkboard" charset="0"/>
                <a:ea typeface="ＭＳ Ｐゴシック" pitchFamily="34" charset="-128"/>
              </a:rPr>
              <a:t>		HBD (Tom’s talk)</a:t>
            </a:r>
          </a:p>
          <a:p>
            <a:pPr>
              <a:buFont typeface="Arial" charset="0"/>
              <a:buChar char="•"/>
              <a:defRPr/>
            </a:pPr>
            <a:endParaRPr lang="en-US" sz="800" dirty="0">
              <a:latin typeface="Chalkboard" charset="0"/>
              <a:ea typeface="ＭＳ Ｐゴシック" pitchFamily="34" charset="-128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solidFill>
                  <a:srgbClr val="0000FF"/>
                </a:solidFill>
                <a:latin typeface="Chalkboard" charset="0"/>
                <a:ea typeface="ＭＳ Ｐゴシック" pitchFamily="34" charset="-128"/>
              </a:rPr>
              <a:t> EM calorimeters: </a:t>
            </a:r>
            <a:r>
              <a:rPr lang="en-US" b="1" dirty="0">
                <a:latin typeface="Chalkboard" charset="0"/>
                <a:ea typeface="ＭＳ Ｐゴシック" pitchFamily="34" charset="-128"/>
              </a:rPr>
              <a:t>Design/simulation/tests (</a:t>
            </a:r>
            <a:r>
              <a:rPr lang="en-US" b="1" dirty="0" err="1">
                <a:latin typeface="Chalkboard" charset="0"/>
                <a:ea typeface="ＭＳ Ｐゴシック" pitchFamily="34" charset="-128"/>
              </a:rPr>
              <a:t>Xiaochao’s</a:t>
            </a:r>
            <a:r>
              <a:rPr lang="en-US" b="1" dirty="0">
                <a:latin typeface="Chalkboard" charset="0"/>
                <a:ea typeface="ＭＳ Ｐゴシック" pitchFamily="34" charset="-128"/>
              </a:rPr>
              <a:t> talks) 		 </a:t>
            </a:r>
            <a:endParaRPr lang="en-US" sz="2400" dirty="0">
              <a:solidFill>
                <a:srgbClr val="0000FF"/>
              </a:solidFill>
              <a:latin typeface="Chalkboard" charset="0"/>
              <a:ea typeface="ＭＳ Ｐゴシック" pitchFamily="34" charset="-128"/>
            </a:endParaRPr>
          </a:p>
          <a:p>
            <a:pPr>
              <a:defRPr/>
            </a:pPr>
            <a:endParaRPr lang="en-US" sz="800" dirty="0">
              <a:solidFill>
                <a:srgbClr val="0000FF"/>
              </a:solidFill>
              <a:latin typeface="Chalkboard" charset="0"/>
              <a:ea typeface="ＭＳ Ｐゴシック" pitchFamily="34" charset="-128"/>
            </a:endParaRPr>
          </a:p>
          <a:p>
            <a:pPr>
              <a:defRPr/>
            </a:pPr>
            <a:endParaRPr lang="en-US" sz="800" dirty="0">
              <a:solidFill>
                <a:srgbClr val="0000FF"/>
              </a:solidFill>
              <a:latin typeface="Chalkboard" charset="0"/>
              <a:ea typeface="ＭＳ Ｐゴシック" pitchFamily="34" charset="-128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tx1">
                    <a:lumMod val="65000"/>
                  </a:schemeClr>
                </a:solidFill>
                <a:latin typeface="Chalkboard" charset="0"/>
                <a:ea typeface="ＭＳ Ｐゴシック" pitchFamily="34" charset="-128"/>
              </a:rPr>
              <a:t> MRPC: </a:t>
            </a:r>
            <a:r>
              <a:rPr lang="en-US" b="1" dirty="0" err="1">
                <a:solidFill>
                  <a:srgbClr val="FFFFFF">
                    <a:lumMod val="50000"/>
                  </a:srgbClr>
                </a:solidFill>
                <a:latin typeface="Chalkboard" charset="0"/>
                <a:ea typeface="ＭＳ Ｐゴシック" pitchFamily="34" charset="-128"/>
                <a:sym typeface="Wingdings" pitchFamily="2" charset="2"/>
              </a:rPr>
              <a:t>Tsinghua</a:t>
            </a:r>
            <a:r>
              <a:rPr lang="en-US" b="1" dirty="0">
                <a:solidFill>
                  <a:srgbClr val="FFFFFF">
                    <a:lumMod val="50000"/>
                  </a:srgbClr>
                </a:solidFill>
                <a:latin typeface="Chalkboard" charset="0"/>
                <a:ea typeface="ＭＳ Ｐゴシック" pitchFamily="34" charset="-128"/>
                <a:sym typeface="Wingdings" pitchFamily="2" charset="2"/>
              </a:rPr>
              <a:t> U, experience from STAR, beam test (discuss next meeting)</a:t>
            </a:r>
          </a:p>
          <a:p>
            <a:pPr>
              <a:buFont typeface="Arial" charset="0"/>
              <a:buChar char="•"/>
              <a:defRPr/>
            </a:pPr>
            <a:endParaRPr lang="en-US" sz="800" dirty="0">
              <a:solidFill>
                <a:srgbClr val="0000FF"/>
              </a:solidFill>
              <a:latin typeface="Chalkboard" charset="0"/>
              <a:ea typeface="ＭＳ Ｐゴシック" pitchFamily="34" charset="-128"/>
            </a:endParaRP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solidFill>
                  <a:srgbClr val="0000FF"/>
                </a:solidFill>
                <a:latin typeface="Chalkboard" charset="0"/>
                <a:ea typeface="ＭＳ Ｐゴシック" pitchFamily="34" charset="-128"/>
              </a:rPr>
              <a:t> DAQ:  </a:t>
            </a:r>
            <a:r>
              <a:rPr lang="en-US" b="1" dirty="0">
                <a:solidFill>
                  <a:schemeClr val="bg2"/>
                </a:solidFill>
                <a:latin typeface="Chalkboard" charset="0"/>
                <a:ea typeface="ＭＳ Ｐゴシック" pitchFamily="34" charset="-128"/>
              </a:rPr>
              <a:t>Design/plan (</a:t>
            </a:r>
            <a:r>
              <a:rPr lang="en-US" b="1" dirty="0" err="1">
                <a:solidFill>
                  <a:schemeClr val="bg2"/>
                </a:solidFill>
                <a:latin typeface="Chalkboard" charset="0"/>
                <a:ea typeface="ＭＳ Ｐゴシック" pitchFamily="34" charset="-128"/>
              </a:rPr>
              <a:t>Alexandre’s</a:t>
            </a:r>
            <a:r>
              <a:rPr lang="en-US" b="1" dirty="0">
                <a:solidFill>
                  <a:schemeClr val="bg2"/>
                </a:solidFill>
                <a:latin typeface="Chalkboard" charset="0"/>
                <a:ea typeface="ＭＳ Ｐゴシック" pitchFamily="34" charset="-128"/>
              </a:rPr>
              <a:t> talk)</a:t>
            </a:r>
          </a:p>
          <a:p>
            <a:pPr marL="912563" lvl="2" indent="0">
              <a:defRPr/>
            </a:pPr>
            <a:endParaRPr lang="en-US" sz="800" dirty="0">
              <a:solidFill>
                <a:schemeClr val="bg2"/>
              </a:solidFill>
              <a:latin typeface="Chalkboard" charset="0"/>
              <a:ea typeface="ＭＳ Ｐゴシック" pitchFamily="34" charset="-128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FF"/>
                </a:solidFill>
                <a:latin typeface="Chalkboard" charset="0"/>
                <a:ea typeface="ＭＳ Ｐゴシック" pitchFamily="34" charset="-128"/>
              </a:rPr>
              <a:t> </a:t>
            </a:r>
            <a:r>
              <a:rPr lang="en-US" sz="2400" dirty="0" err="1">
                <a:solidFill>
                  <a:srgbClr val="0000FF"/>
                </a:solidFill>
                <a:latin typeface="Chalkboard" charset="0"/>
                <a:ea typeface="ＭＳ Ｐゴシック" pitchFamily="34" charset="-128"/>
              </a:rPr>
              <a:t>Polarimetry</a:t>
            </a:r>
            <a:r>
              <a:rPr lang="en-US" sz="2400" dirty="0">
                <a:solidFill>
                  <a:srgbClr val="0000FF"/>
                </a:solidFill>
                <a:latin typeface="Chalkboard" charset="0"/>
                <a:ea typeface="ＭＳ Ｐゴシック" pitchFamily="34" charset="-128"/>
              </a:rPr>
              <a:t>: </a:t>
            </a:r>
            <a:r>
              <a:rPr lang="en-US" b="1" dirty="0">
                <a:solidFill>
                  <a:srgbClr val="0000FF"/>
                </a:solidFill>
                <a:latin typeface="Chalkboard"/>
                <a:ea typeface="+mn-ea"/>
              </a:rPr>
              <a:t>Compton (Kent’s talk)</a:t>
            </a:r>
          </a:p>
          <a:p>
            <a:pPr marL="912563" lvl="2" indent="0">
              <a:defRPr/>
            </a:pPr>
            <a:r>
              <a:rPr lang="en-US" b="1" dirty="0">
                <a:solidFill>
                  <a:srgbClr val="0000FF"/>
                </a:solidFill>
                <a:latin typeface="Chalkboard" charset="0"/>
                <a:ea typeface="ＭＳ Ｐゴシック" pitchFamily="34" charset="-128"/>
              </a:rPr>
              <a:t>	Atomic </a:t>
            </a:r>
            <a:r>
              <a:rPr lang="en-US" b="1" dirty="0" err="1">
                <a:solidFill>
                  <a:srgbClr val="0000FF"/>
                </a:solidFill>
                <a:latin typeface="Chalkboard" charset="0"/>
                <a:ea typeface="ＭＳ Ｐゴシック" pitchFamily="34" charset="-128"/>
              </a:rPr>
              <a:t>Moller</a:t>
            </a:r>
            <a:r>
              <a:rPr lang="en-US" b="1" dirty="0">
                <a:solidFill>
                  <a:srgbClr val="0000FF"/>
                </a:solidFill>
                <a:latin typeface="Chalkboard" charset="0"/>
                <a:ea typeface="ＭＳ Ｐゴシック" pitchFamily="34" charset="-128"/>
              </a:rPr>
              <a:t> (Kurt’s talk)</a:t>
            </a:r>
            <a:endParaRPr lang="en-US" b="1" dirty="0">
              <a:solidFill>
                <a:schemeClr val="bg2"/>
              </a:solidFill>
              <a:latin typeface="Chalkboard" charset="0"/>
              <a:ea typeface="ＭＳ Ｐゴシック" pitchFamily="34" charset="-128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800" dirty="0">
              <a:solidFill>
                <a:schemeClr val="bg2"/>
              </a:solidFill>
              <a:latin typeface="Chalkboard" charset="0"/>
              <a:ea typeface="ＭＳ Ｐゴシック" pitchFamily="34" charset="-128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halkboard" charset="0"/>
                <a:ea typeface="ＭＳ Ｐゴシック" pitchFamily="34" charset="-128"/>
              </a:rPr>
              <a:t>Targets:  (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Chalkboard"/>
                <a:ea typeface="ＭＳ Ｐゴシック" pitchFamily="34" charset="-128"/>
              </a:rPr>
              <a:t>Discuss next meeting)</a:t>
            </a:r>
          </a:p>
          <a:p>
            <a:pPr>
              <a:defRPr/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Chalkboard" charset="0"/>
                <a:ea typeface="ＭＳ Ｐゴシック" pitchFamily="34" charset="-128"/>
              </a:rPr>
              <a:t>	    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  <a:latin typeface="Chalkboard" charset="0"/>
                <a:ea typeface="ＭＳ Ｐゴシック" pitchFamily="34" charset="-128"/>
              </a:rPr>
              <a:t>Cryotarget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Chalkboard" charset="0"/>
                <a:ea typeface="ＭＳ Ｐゴシック" pitchFamily="34" charset="-128"/>
              </a:rPr>
              <a:t>: coordinated design effort, G0 as starting point</a:t>
            </a:r>
          </a:p>
          <a:p>
            <a:pPr>
              <a:defRPr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Chalkboard" charset="0"/>
                <a:ea typeface="ＭＳ Ｐゴシック" pitchFamily="34" charset="-128"/>
              </a:rPr>
              <a:t>                   Pol. 3He: convection cell progress</a:t>
            </a:r>
          </a:p>
          <a:p>
            <a:pPr>
              <a:defRPr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Chalkboard" charset="0"/>
                <a:ea typeface="ＭＳ Ｐゴシック" pitchFamily="34" charset="-128"/>
              </a:rPr>
              <a:t>	      Pol. NH3: new transverse magnet design </a:t>
            </a:r>
          </a:p>
        </p:txBody>
      </p:sp>
      <p:sp>
        <p:nvSpPr>
          <p:cNvPr id="60421" name="TextBox 10"/>
          <p:cNvSpPr txBox="1">
            <a:spLocks noChangeArrowheads="1"/>
          </p:cNvSpPr>
          <p:nvPr/>
        </p:nvSpPr>
        <p:spPr bwMode="auto">
          <a:xfrm>
            <a:off x="2057400" y="0"/>
            <a:ext cx="6476087" cy="1077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259" tIns="45630" rIns="91259" bIns="45630">
            <a:spAutoFit/>
          </a:bodyPr>
          <a:lstStyle/>
          <a:p>
            <a:pPr algn="ctr">
              <a:defRPr/>
            </a:pPr>
            <a:r>
              <a:rPr lang="en-US" sz="3600" b="1" dirty="0"/>
              <a:t>1</a:t>
            </a:r>
            <a:r>
              <a:rPr lang="en-US" sz="3600" b="1" baseline="30000" dirty="0"/>
              <a:t>st</a:t>
            </a:r>
            <a:r>
              <a:rPr lang="en-US" sz="3600" b="1" dirty="0"/>
              <a:t> Dry Run: </a:t>
            </a:r>
            <a:r>
              <a:rPr lang="en-US" sz="3600" b="1" dirty="0" smtClean="0"/>
              <a:t>6/13-14/2012</a:t>
            </a:r>
          </a:p>
          <a:p>
            <a:pPr algn="ctr">
              <a:defRPr/>
            </a:pP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slide from last meeting/dry run 6/13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800" b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4"/>
          <p:cNvSpPr txBox="1">
            <a:spLocks noChangeArrowheads="1"/>
          </p:cNvSpPr>
          <p:nvPr/>
        </p:nvSpPr>
        <p:spPr bwMode="auto">
          <a:xfrm>
            <a:off x="381000" y="1371600"/>
            <a:ext cx="10572750" cy="667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4913" tIns="57460" rIns="114913" bIns="57460">
            <a:spAutoFit/>
          </a:bodyPr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One option: split and mix 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		Chinese contribution, 	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		NSF/MRI,  Modest DOE/MIE, 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		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JLab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capital equipment, </a:t>
            </a:r>
          </a:p>
          <a:p>
            <a:r>
              <a:rPr lang="en-US" sz="2800" dirty="0">
                <a:latin typeface="Arial" pitchFamily="34" charset="0"/>
                <a:cs typeface="Arial" pitchFamily="34" charset="0"/>
              </a:rPr>
              <a:t>		Sharing readout systems amongst Halls</a:t>
            </a:r>
          </a:p>
          <a:p>
            <a:pPr>
              <a:buFont typeface="Arial" pitchFamily="34" charset="0"/>
              <a:buChar char="•"/>
            </a:pP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500" dirty="0">
                <a:latin typeface="Arial" pitchFamily="34" charset="0"/>
                <a:cs typeface="Arial" pitchFamily="34" charset="0"/>
              </a:rPr>
              <a:t> Magnet: extraction/transport/refurbish/infrastructure: ~$3-5 M </a:t>
            </a:r>
          </a:p>
          <a:p>
            <a:r>
              <a:rPr lang="en-US" sz="25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JLab</a:t>
            </a:r>
            <a:endParaRPr lang="en-US" sz="25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500" dirty="0">
                <a:latin typeface="Arial" pitchFamily="34" charset="0"/>
                <a:cs typeface="Arial" pitchFamily="34" charset="0"/>
              </a:rPr>
              <a:t> GEMs ~ $4-5 M </a:t>
            </a:r>
          </a:p>
          <a:p>
            <a:r>
              <a:rPr lang="en-US" sz="2500" dirty="0">
                <a:latin typeface="Arial" pitchFamily="34" charset="0"/>
                <a:cs typeface="Arial" pitchFamily="34" charset="0"/>
              </a:rPr>
              <a:t>	(Anticipate) Mainly Chinese Collaboration</a:t>
            </a:r>
          </a:p>
          <a:p>
            <a:pPr>
              <a:buFont typeface="Arial" pitchFamily="34" charset="0"/>
              <a:buChar char="•"/>
            </a:pPr>
            <a:r>
              <a:rPr lang="en-US" sz="2500" dirty="0">
                <a:latin typeface="Arial" pitchFamily="34" charset="0"/>
                <a:cs typeface="Arial" pitchFamily="34" charset="0"/>
              </a:rPr>
              <a:t> Cherenkov ~$3-4 M</a:t>
            </a:r>
          </a:p>
          <a:p>
            <a:r>
              <a:rPr lang="en-US" sz="2500" dirty="0">
                <a:latin typeface="Arial" pitchFamily="34" charset="0"/>
                <a:cs typeface="Arial" pitchFamily="34" charset="0"/>
              </a:rPr>
              <a:t>	Collaboration:  MRI or MIE	   </a:t>
            </a:r>
          </a:p>
          <a:p>
            <a:pPr>
              <a:buFont typeface="Arial" pitchFamily="34" charset="0"/>
              <a:buChar char="•"/>
            </a:pPr>
            <a:r>
              <a:rPr lang="en-US" sz="2500" dirty="0">
                <a:latin typeface="Arial" pitchFamily="34" charset="0"/>
                <a:cs typeface="Arial" pitchFamily="34" charset="0"/>
              </a:rPr>
              <a:t> EM Calorimeter: $3-5 M</a:t>
            </a:r>
          </a:p>
          <a:p>
            <a:pPr lvl="1" indent="0"/>
            <a:r>
              <a:rPr lang="en-US" sz="2500" dirty="0">
                <a:latin typeface="Arial" pitchFamily="34" charset="0"/>
                <a:cs typeface="Arial" pitchFamily="34" charset="0"/>
              </a:rPr>
              <a:t>	Collaboration: MRI / MIE</a:t>
            </a:r>
          </a:p>
          <a:p>
            <a:pPr>
              <a:buFont typeface="Arial" pitchFamily="34" charset="0"/>
              <a:buChar char="•"/>
            </a:pPr>
            <a:r>
              <a:rPr lang="en-US" sz="2500" dirty="0">
                <a:latin typeface="Arial" pitchFamily="34" charset="0"/>
                <a:cs typeface="Arial" pitchFamily="34" charset="0"/>
              </a:rPr>
              <a:t> DAQ/Trigger electronics 3-4 M</a:t>
            </a:r>
          </a:p>
          <a:p>
            <a:r>
              <a:rPr lang="en-US" sz="25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500" dirty="0" err="1">
                <a:latin typeface="Arial" pitchFamily="34" charset="0"/>
                <a:cs typeface="Arial" pitchFamily="34" charset="0"/>
              </a:rPr>
              <a:t>JLab</a:t>
            </a:r>
            <a:r>
              <a:rPr lang="en-US" sz="2500" dirty="0">
                <a:latin typeface="Arial" pitchFamily="34" charset="0"/>
                <a:cs typeface="Arial" pitchFamily="34" charset="0"/>
              </a:rPr>
              <a:t> Physics Division sharing among 4 halls.</a:t>
            </a:r>
          </a:p>
          <a:p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587" name="TextBox 5"/>
          <p:cNvSpPr txBox="1">
            <a:spLocks noChangeArrowheads="1"/>
          </p:cNvSpPr>
          <p:nvPr/>
        </p:nvSpPr>
        <p:spPr bwMode="auto">
          <a:xfrm>
            <a:off x="190500" y="96838"/>
            <a:ext cx="11049000" cy="108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14913" tIns="57460" rIns="114913" bIns="57460">
            <a:spAutoFit/>
          </a:bodyPr>
          <a:lstStyle/>
          <a:p>
            <a:pPr algn="ctr"/>
            <a:r>
              <a:rPr lang="en-US" sz="3500" b="1" dirty="0">
                <a:latin typeface="Arial" pitchFamily="34" charset="0"/>
                <a:cs typeface="Arial" pitchFamily="34" charset="0"/>
              </a:rPr>
              <a:t>(Very Rough) Cost and A Plan to Move </a:t>
            </a:r>
            <a:r>
              <a:rPr lang="en-US" sz="3500" b="1" dirty="0" smtClean="0">
                <a:latin typeface="Arial" pitchFamily="34" charset="0"/>
                <a:cs typeface="Arial" pitchFamily="34" charset="0"/>
              </a:rPr>
              <a:t>Forward</a:t>
            </a:r>
          </a:p>
          <a:p>
            <a:pPr algn="ctr"/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(slide from last meeting/dry run 6/13)</a:t>
            </a:r>
            <a:endParaRPr lang="en-US" sz="28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ounded Rectangle 16"/>
          <p:cNvSpPr>
            <a:spLocks noChangeArrowheads="1"/>
          </p:cNvSpPr>
          <p:nvPr/>
        </p:nvSpPr>
        <p:spPr bwMode="auto">
          <a:xfrm>
            <a:off x="7086600" y="7086600"/>
            <a:ext cx="203200" cy="44132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1259" tIns="45630" rIns="91259" bIns="45630">
            <a:spAutoFit/>
          </a:bodyPr>
          <a:lstStyle/>
          <a:p>
            <a:endParaRPr lang="en-US"/>
          </a:p>
        </p:txBody>
      </p:sp>
      <p:sp>
        <p:nvSpPr>
          <p:cNvPr id="59395" name="TextBox 4"/>
          <p:cNvSpPr txBox="1">
            <a:spLocks noChangeArrowheads="1"/>
          </p:cNvSpPr>
          <p:nvPr/>
        </p:nvSpPr>
        <p:spPr bwMode="auto">
          <a:xfrm>
            <a:off x="5181600" y="5141913"/>
            <a:ext cx="18415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259" tIns="45630" rIns="91259" bIns="45630">
            <a:spAutoFit/>
          </a:bodyPr>
          <a:lstStyle/>
          <a:p>
            <a:pPr algn="ctr"/>
            <a:endParaRPr lang="en-US" sz="2900"/>
          </a:p>
        </p:txBody>
      </p:sp>
      <p:sp>
        <p:nvSpPr>
          <p:cNvPr id="56324" name="TextBox 9"/>
          <p:cNvSpPr txBox="1">
            <a:spLocks noChangeArrowheads="1"/>
          </p:cNvSpPr>
          <p:nvPr/>
        </p:nvSpPr>
        <p:spPr bwMode="auto">
          <a:xfrm>
            <a:off x="381000" y="1447800"/>
            <a:ext cx="10515600" cy="4893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59" tIns="45630" rIns="91259" bIns="45630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2400" dirty="0" smtClean="0"/>
              <a:t>Magnet: 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sz="24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Progress/work done on fit CLEO magnet to Hall A (Robin’s talk)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Cost estimation  </a:t>
            </a:r>
          </a:p>
          <a:p>
            <a:pPr lvl="1"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Possibility of </a:t>
            </a:r>
            <a:r>
              <a:rPr lang="en-US" sz="2400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BaBar</a:t>
            </a:r>
            <a:r>
              <a:rPr lang="en-US" sz="2400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(again)</a:t>
            </a:r>
          </a:p>
          <a:p>
            <a:pPr>
              <a:defRPr/>
            </a:pPr>
            <a:r>
              <a:rPr lang="en-US" sz="2400" dirty="0">
                <a:solidFill>
                  <a:srgbClr val="000033"/>
                </a:solidFill>
                <a:sym typeface="Wingdings" pitchFamily="2" charset="2"/>
              </a:rPr>
              <a:t>	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rgbClr val="000033"/>
                </a:solidFill>
                <a:sym typeface="Wingdings" pitchFamily="2" charset="2"/>
              </a:rPr>
              <a:t>  </a:t>
            </a:r>
            <a:r>
              <a:rPr lang="en-US" sz="2400" dirty="0" smtClean="0">
                <a:solidFill>
                  <a:srgbClr val="000033"/>
                </a:solidFill>
                <a:sym typeface="Wingdings" pitchFamily="2" charset="2"/>
              </a:rPr>
              <a:t>Very rough cost </a:t>
            </a:r>
            <a:r>
              <a:rPr lang="en-US" sz="2400" dirty="0">
                <a:solidFill>
                  <a:srgbClr val="000033"/>
                </a:solidFill>
                <a:sym typeface="Wingdings" pitchFamily="2" charset="2"/>
              </a:rPr>
              <a:t>estimation on full project (Javier/Rolf)</a:t>
            </a:r>
          </a:p>
          <a:p>
            <a:pPr marL="455613" lvl="1" indent="0"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rgbClr val="0000FF"/>
                </a:solidFill>
                <a:sym typeface="Wingdings" pitchFamily="2" charset="2"/>
              </a:rPr>
              <a:t> With rough estimation of manpower 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 </a:t>
            </a:r>
          </a:p>
          <a:p>
            <a:pPr marL="912813" lvl="2" indent="0">
              <a:buFont typeface="Wingdings" pitchFamily="2" charset="2"/>
              <a:buChar char="q"/>
              <a:defRPr/>
            </a:pPr>
            <a:r>
              <a:rPr lang="en-US" sz="2400" dirty="0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from 12 </a:t>
            </a:r>
            <a:r>
              <a:rPr lang="en-US" sz="2400" dirty="0" err="1" smtClean="0">
                <a:solidFill>
                  <a:srgbClr val="0000FF"/>
                </a:solidFill>
                <a:sym typeface="Wingdings" pitchFamily="2" charset="2"/>
              </a:rPr>
              <a:t>GeV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 experience (</a:t>
            </a:r>
            <a:r>
              <a:rPr lang="en-US" sz="2400" dirty="0" err="1" smtClean="0">
                <a:solidFill>
                  <a:srgbClr val="0000FF"/>
                </a:solidFill>
                <a:sym typeface="Wingdings" pitchFamily="2" charset="2"/>
              </a:rPr>
              <a:t>parts:manpower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 = 60%: 40%)</a:t>
            </a:r>
            <a:endParaRPr lang="en-US" sz="2400" dirty="0">
              <a:solidFill>
                <a:srgbClr val="0000FF"/>
              </a:solidFill>
              <a:sym typeface="Wingdings" pitchFamily="2" charset="2"/>
            </a:endParaRPr>
          </a:p>
          <a:p>
            <a:pPr marL="455613" lvl="1" indent="0"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rgbClr val="0000FF"/>
                </a:solidFill>
                <a:sym typeface="Wingdings" pitchFamily="2" charset="2"/>
              </a:rPr>
              <a:t> Additional cost of Hall infrastructure etc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. ($3M?)</a:t>
            </a:r>
            <a:endParaRPr lang="en-US" sz="2400" dirty="0">
              <a:solidFill>
                <a:srgbClr val="0000FF"/>
              </a:solidFill>
              <a:sym typeface="Wingdings" pitchFamily="2" charset="2"/>
            </a:endParaRPr>
          </a:p>
          <a:p>
            <a:pPr marL="455613" lvl="1" indent="0"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Contingency (35%)</a:t>
            </a:r>
            <a:endParaRPr lang="en-US" sz="2400" dirty="0">
              <a:solidFill>
                <a:srgbClr val="0000FF"/>
              </a:solidFill>
              <a:sym typeface="Wingdings" pitchFamily="2" charset="2"/>
            </a:endParaRPr>
          </a:p>
          <a:p>
            <a:pPr marL="455613" lvl="1" indent="0"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rgbClr val="0000FF"/>
                </a:solidFill>
                <a:sym typeface="Wingdings" pitchFamily="2" charset="2"/>
              </a:rPr>
              <a:t> Total is similar 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to a Hall </a:t>
            </a:r>
            <a:r>
              <a:rPr lang="en-US" sz="2400" dirty="0">
                <a:solidFill>
                  <a:srgbClr val="0000FF"/>
                </a:solidFill>
                <a:sym typeface="Wingdings" pitchFamily="2" charset="2"/>
              </a:rPr>
              <a:t>D</a:t>
            </a:r>
          </a:p>
          <a:p>
            <a:pPr marL="455613" lvl="1" indent="0">
              <a:buFont typeface="Wingdings" pitchFamily="2" charset="2"/>
              <a:buChar char="Ø"/>
              <a:defRPr/>
            </a:pPr>
            <a:r>
              <a:rPr lang="en-US" sz="2400" dirty="0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sym typeface="Wingdings" pitchFamily="2" charset="2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Without GEMs/Electronics  </a:t>
            </a:r>
            <a:r>
              <a:rPr lang="en-US" sz="2400" dirty="0">
                <a:solidFill>
                  <a:srgbClr val="C00000"/>
                </a:solidFill>
                <a:sym typeface="Wingdings" pitchFamily="2" charset="2"/>
              </a:rPr>
              <a:t>  near </a:t>
            </a:r>
            <a:r>
              <a:rPr lang="en-US" sz="2400" dirty="0" smtClean="0">
                <a:solidFill>
                  <a:srgbClr val="C00000"/>
                </a:solidFill>
                <a:sym typeface="Wingdings" pitchFamily="2" charset="2"/>
              </a:rPr>
              <a:t> ~$</a:t>
            </a:r>
            <a:r>
              <a:rPr lang="en-US" sz="2400" dirty="0">
                <a:solidFill>
                  <a:srgbClr val="C00000"/>
                </a:solidFill>
                <a:sym typeface="Wingdings" pitchFamily="2" charset="2"/>
              </a:rPr>
              <a:t>30 M </a:t>
            </a:r>
          </a:p>
          <a:p>
            <a:pPr marL="455613" lvl="1" indent="0">
              <a:defRPr/>
            </a:pP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59397" name="TextBox 10"/>
          <p:cNvSpPr txBox="1">
            <a:spLocks noChangeArrowheads="1"/>
          </p:cNvSpPr>
          <p:nvPr/>
        </p:nvSpPr>
        <p:spPr bwMode="auto">
          <a:xfrm>
            <a:off x="3429000" y="304800"/>
            <a:ext cx="5313910" cy="646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259" tIns="45630" rIns="91259" bIns="45630">
            <a:spAutoFit/>
          </a:bodyPr>
          <a:lstStyle/>
          <a:p>
            <a:r>
              <a:rPr lang="en-US" sz="3600" b="1" dirty="0" err="1"/>
              <a:t>SoLID</a:t>
            </a:r>
            <a:r>
              <a:rPr lang="en-US" sz="3600" b="1" dirty="0"/>
              <a:t> Status </a:t>
            </a:r>
            <a:r>
              <a:rPr lang="en-US" sz="3600" b="1" dirty="0" smtClean="0"/>
              <a:t>Update (I)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ounded Rectangle 16"/>
          <p:cNvSpPr>
            <a:spLocks noChangeArrowheads="1"/>
          </p:cNvSpPr>
          <p:nvPr/>
        </p:nvSpPr>
        <p:spPr bwMode="auto">
          <a:xfrm>
            <a:off x="7086600" y="7086600"/>
            <a:ext cx="203200" cy="44132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1259" tIns="45630" rIns="91259" bIns="45630">
            <a:spAutoFit/>
          </a:bodyPr>
          <a:lstStyle/>
          <a:p>
            <a:endParaRPr lang="en-US"/>
          </a:p>
        </p:txBody>
      </p:sp>
      <p:sp>
        <p:nvSpPr>
          <p:cNvPr id="59395" name="TextBox 4"/>
          <p:cNvSpPr txBox="1">
            <a:spLocks noChangeArrowheads="1"/>
          </p:cNvSpPr>
          <p:nvPr/>
        </p:nvSpPr>
        <p:spPr bwMode="auto">
          <a:xfrm>
            <a:off x="5181600" y="5141913"/>
            <a:ext cx="18415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259" tIns="45630" rIns="91259" bIns="45630">
            <a:spAutoFit/>
          </a:bodyPr>
          <a:lstStyle/>
          <a:p>
            <a:pPr algn="ctr"/>
            <a:endParaRPr lang="en-US" sz="2900"/>
          </a:p>
        </p:txBody>
      </p:sp>
      <p:sp>
        <p:nvSpPr>
          <p:cNvPr id="56324" name="TextBox 9"/>
          <p:cNvSpPr txBox="1">
            <a:spLocks noChangeArrowheads="1"/>
          </p:cNvSpPr>
          <p:nvPr/>
        </p:nvSpPr>
        <p:spPr bwMode="auto">
          <a:xfrm>
            <a:off x="457200" y="914400"/>
            <a:ext cx="10515600" cy="717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59" tIns="45630" rIns="91259" bIns="45630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0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2000" b="1" dirty="0" smtClean="0"/>
              <a:t>The collaboration has done an excellent job making compelling physics </a:t>
            </a:r>
            <a:r>
              <a:rPr lang="en-US" sz="2000" b="1" dirty="0" smtClean="0"/>
              <a:t>cases.  </a:t>
            </a:r>
            <a:endParaRPr lang="en-US" sz="2000" b="1" dirty="0" smtClean="0"/>
          </a:p>
          <a:p>
            <a:pPr marL="455613" lvl="1" indent="0"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rgbClr val="0000FF"/>
                </a:solidFill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</a:rPr>
              <a:t>C</a:t>
            </a:r>
            <a:r>
              <a:rPr lang="en-US" sz="2000" b="1" dirty="0" smtClean="0">
                <a:solidFill>
                  <a:srgbClr val="0000FF"/>
                </a:solidFill>
              </a:rPr>
              <a:t>ontinue</a:t>
            </a:r>
            <a:r>
              <a:rPr lang="en-US" sz="2000" b="1" dirty="0" smtClean="0">
                <a:solidFill>
                  <a:srgbClr val="0000FF"/>
                </a:solidFill>
              </a:rPr>
              <a:t>:  present talks in conferences and other occasions</a:t>
            </a:r>
          </a:p>
          <a:p>
            <a:pPr marL="455613" lvl="1" indent="0">
              <a:defRPr/>
            </a:pPr>
            <a:endParaRPr lang="en-US" sz="2000" b="1" dirty="0">
              <a:solidFill>
                <a:srgbClr val="0000FF"/>
              </a:solidFill>
            </a:endParaRPr>
          </a:p>
          <a:p>
            <a:pPr marL="1588">
              <a:buFont typeface="Arial" pitchFamily="34" charset="0"/>
              <a:buChar char="•"/>
              <a:defRPr/>
            </a:pPr>
            <a:r>
              <a:rPr lang="en-US" sz="2000" b="1" dirty="0" smtClean="0"/>
              <a:t>  How to move forward with the </a:t>
            </a:r>
            <a:r>
              <a:rPr lang="en-US" sz="2000" b="1" dirty="0" err="1" smtClean="0"/>
              <a:t>SoLID</a:t>
            </a:r>
            <a:r>
              <a:rPr lang="en-US" sz="2000" b="1" dirty="0" smtClean="0"/>
              <a:t> project</a:t>
            </a:r>
          </a:p>
          <a:p>
            <a:pPr marL="455613" lvl="1">
              <a:buFont typeface="Wingdings" pitchFamily="2" charset="2"/>
              <a:buChar char="Ø"/>
              <a:defRPr/>
            </a:pP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</a:rPr>
              <a:t>Significant cost/large project: will likely need a large MIE/DOE </a:t>
            </a:r>
          </a:p>
          <a:p>
            <a:pPr marL="455613" lvl="1">
              <a:buFont typeface="Wingdings" pitchFamily="2" charset="2"/>
              <a:buChar char="Ø"/>
              <a:defRPr/>
            </a:pP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</a:rPr>
              <a:t>Other source of funding will be very helpful (foreign, NSF)  </a:t>
            </a:r>
          </a:p>
          <a:p>
            <a:pPr marL="455613" lvl="1"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rgbClr val="0000FF"/>
                </a:solidFill>
              </a:rPr>
              <a:t> Manpower</a:t>
            </a:r>
          </a:p>
          <a:p>
            <a:pPr marL="455613" lvl="1">
              <a:buFont typeface="Arial" pitchFamily="34" charset="0"/>
              <a:buChar char="•"/>
              <a:defRPr/>
            </a:pPr>
            <a:endParaRPr lang="en-US" sz="2000" b="1" dirty="0"/>
          </a:p>
          <a:p>
            <a:pPr marL="1588">
              <a:buFont typeface="Arial" pitchFamily="34" charset="0"/>
              <a:buChar char="•"/>
              <a:defRPr/>
            </a:pPr>
            <a:r>
              <a:rPr lang="en-US" sz="2000" b="1" dirty="0"/>
              <a:t> </a:t>
            </a:r>
            <a:r>
              <a:rPr lang="en-US" sz="2000" b="1" dirty="0" smtClean="0"/>
              <a:t> Current situation</a:t>
            </a:r>
          </a:p>
          <a:p>
            <a:pPr marL="455613" lvl="1">
              <a:buFont typeface="Wingdings" pitchFamily="2" charset="2"/>
              <a:buChar char="Ø"/>
              <a:defRPr/>
            </a:pP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</a:rPr>
              <a:t>NSAC sub-committee: discussion executing 2007 LRP</a:t>
            </a:r>
          </a:p>
          <a:p>
            <a:pPr marL="455613" lvl="1">
              <a:buFont typeface="Wingdings" pitchFamily="2" charset="2"/>
              <a:buChar char="Ø"/>
              <a:defRPr/>
            </a:pP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</a:rPr>
              <a:t>Election </a:t>
            </a:r>
            <a:r>
              <a:rPr lang="en-US" sz="2000" b="1" dirty="0">
                <a:solidFill>
                  <a:srgbClr val="0000FF"/>
                </a:solidFill>
              </a:rPr>
              <a:t>year </a:t>
            </a:r>
            <a:r>
              <a:rPr lang="en-US" sz="2000" b="1" dirty="0" smtClean="0">
                <a:solidFill>
                  <a:srgbClr val="0000FF"/>
                </a:solidFill>
              </a:rPr>
              <a:t>uncertainty</a:t>
            </a:r>
          </a:p>
          <a:p>
            <a:pPr marL="455613" lvl="1">
              <a:buFont typeface="Arial" pitchFamily="34" charset="0"/>
              <a:buChar char="•"/>
              <a:defRPr/>
            </a:pPr>
            <a:endParaRPr lang="en-US" sz="2000" b="1" dirty="0"/>
          </a:p>
          <a:p>
            <a:pPr marL="1588">
              <a:buFont typeface="Arial" pitchFamily="34" charset="0"/>
              <a:buChar char="•"/>
              <a:defRPr/>
            </a:pPr>
            <a:r>
              <a:rPr lang="en-US" sz="2000" b="1" dirty="0" smtClean="0"/>
              <a:t>  Schedule</a:t>
            </a:r>
          </a:p>
          <a:p>
            <a:pPr marL="455613" lvl="1">
              <a:buFont typeface="Wingdings" pitchFamily="2" charset="2"/>
              <a:buChar char="Ø"/>
              <a:defRPr/>
            </a:pP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</a:rPr>
              <a:t>Director’s review</a:t>
            </a:r>
          </a:p>
          <a:p>
            <a:pPr marL="455613" lvl="1">
              <a:buFont typeface="Wingdings" pitchFamily="2" charset="2"/>
              <a:buChar char="Ø"/>
              <a:defRPr/>
            </a:pP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</a:rPr>
              <a:t>SoLID</a:t>
            </a:r>
            <a:r>
              <a:rPr lang="en-US" sz="2000" b="1" dirty="0" smtClean="0">
                <a:solidFill>
                  <a:srgbClr val="0000FF"/>
                </a:solidFill>
              </a:rPr>
              <a:t> principles to meet with DOE</a:t>
            </a:r>
          </a:p>
          <a:p>
            <a:pPr marL="455613" lvl="1">
              <a:buFont typeface="Wingdings" pitchFamily="2" charset="2"/>
              <a:buChar char="Ø"/>
              <a:defRPr/>
            </a:pPr>
            <a:endParaRPr lang="en-US" sz="2000" b="1" dirty="0">
              <a:solidFill>
                <a:srgbClr val="0000FF"/>
              </a:solidFill>
            </a:endParaRPr>
          </a:p>
          <a:p>
            <a:pPr marL="1588">
              <a:buFont typeface="Arial" pitchFamily="34" charset="0"/>
              <a:buChar char="•"/>
              <a:defRPr/>
            </a:pPr>
            <a:r>
              <a:rPr lang="en-US" sz="2000" b="1" dirty="0" smtClean="0"/>
              <a:t>  </a:t>
            </a:r>
            <a:r>
              <a:rPr lang="en-US" sz="2000" b="1" dirty="0" smtClean="0"/>
              <a:t>Preparation </a:t>
            </a:r>
            <a:endParaRPr lang="en-US" sz="2000" b="1" dirty="0" smtClean="0"/>
          </a:p>
          <a:p>
            <a:pPr marL="455613" lvl="1">
              <a:buFont typeface="Wingdings" pitchFamily="2" charset="2"/>
              <a:buChar char="Ø"/>
              <a:defRPr/>
            </a:pP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</a:rPr>
              <a:t>Follow the charge</a:t>
            </a:r>
          </a:p>
          <a:p>
            <a:pPr marL="455613" lvl="1"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rgbClr val="0000FF"/>
                </a:solidFill>
              </a:rPr>
              <a:t>  Move </a:t>
            </a:r>
            <a:r>
              <a:rPr lang="en-US" sz="2000" b="1" dirty="0" smtClean="0">
                <a:solidFill>
                  <a:srgbClr val="0000FF"/>
                </a:solidFill>
              </a:rPr>
              <a:t>forward with the magnet</a:t>
            </a:r>
          </a:p>
          <a:p>
            <a:pPr marL="455613" lvl="1"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rgbClr val="0000FF"/>
                </a:solidFill>
              </a:rPr>
              <a:t>  </a:t>
            </a:r>
            <a:r>
              <a:rPr lang="en-US" sz="2000" b="1" dirty="0" smtClean="0">
                <a:solidFill>
                  <a:srgbClr val="0000FF"/>
                </a:solidFill>
              </a:rPr>
              <a:t>Towards </a:t>
            </a:r>
            <a:r>
              <a:rPr lang="en-US" sz="2000" b="1" dirty="0" smtClean="0">
                <a:solidFill>
                  <a:srgbClr val="0000FF"/>
                </a:solidFill>
              </a:rPr>
              <a:t>“final” </a:t>
            </a:r>
            <a:r>
              <a:rPr lang="en-US" sz="2000" b="1" dirty="0" smtClean="0">
                <a:solidFill>
                  <a:srgbClr val="0000FF"/>
                </a:solidFill>
              </a:rPr>
              <a:t>conceptual </a:t>
            </a:r>
            <a:r>
              <a:rPr lang="en-US" sz="2000" b="1" dirty="0" smtClean="0">
                <a:solidFill>
                  <a:srgbClr val="0000FF"/>
                </a:solidFill>
              </a:rPr>
              <a:t>design</a:t>
            </a:r>
          </a:p>
          <a:p>
            <a:pPr marL="455613" lvl="1"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rgbClr val="0000FF"/>
                </a:solidFill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</a:rPr>
              <a:t> More </a:t>
            </a:r>
            <a:r>
              <a:rPr lang="en-US" sz="2000" b="1" dirty="0" smtClean="0">
                <a:solidFill>
                  <a:srgbClr val="0000FF"/>
                </a:solidFill>
              </a:rPr>
              <a:t>detailed cost/manpower </a:t>
            </a:r>
            <a:r>
              <a:rPr lang="en-US" sz="2000" b="1" dirty="0" smtClean="0">
                <a:solidFill>
                  <a:srgbClr val="0000FF"/>
                </a:solidFill>
              </a:rPr>
              <a:t>estimation</a:t>
            </a:r>
            <a:endParaRPr lang="en-US" sz="2000" b="1" dirty="0" smtClean="0">
              <a:solidFill>
                <a:srgbClr val="0000FF"/>
              </a:solidFill>
            </a:endParaRPr>
          </a:p>
          <a:p>
            <a:pPr marL="455613" lvl="1">
              <a:buFont typeface="Wingdings" pitchFamily="2" charset="2"/>
              <a:buChar char="Ø"/>
              <a:defRPr/>
            </a:pPr>
            <a:r>
              <a:rPr lang="en-US" sz="2000" b="1" dirty="0" smtClean="0">
                <a:solidFill>
                  <a:srgbClr val="0000FF"/>
                </a:solidFill>
              </a:rPr>
              <a:t>  Keep </a:t>
            </a:r>
            <a:r>
              <a:rPr lang="en-US" sz="2000" b="1" dirty="0">
                <a:solidFill>
                  <a:srgbClr val="0000FF"/>
                </a:solidFill>
              </a:rPr>
              <a:t>up the momentum </a:t>
            </a:r>
            <a:endParaRPr lang="en-US" sz="2000" b="1" dirty="0" smtClean="0">
              <a:solidFill>
                <a:srgbClr val="0000FF"/>
              </a:solidFill>
            </a:endParaRPr>
          </a:p>
          <a:p>
            <a:pPr marL="455613" lvl="1">
              <a:buFont typeface="Wingdings" pitchFamily="2" charset="2"/>
              <a:buChar char="Ø"/>
              <a:defRPr/>
            </a:pPr>
            <a:r>
              <a:rPr lang="en-US" sz="2000" b="1" dirty="0">
                <a:solidFill>
                  <a:srgbClr val="0000FF"/>
                </a:solidFill>
              </a:rPr>
              <a:t> </a:t>
            </a:r>
            <a:r>
              <a:rPr lang="en-US" sz="2000" b="1" dirty="0" smtClean="0">
                <a:solidFill>
                  <a:srgbClr val="0000FF"/>
                </a:solidFill>
              </a:rPr>
              <a:t> Organization / Responsibilities </a:t>
            </a:r>
            <a:r>
              <a:rPr lang="en-US" sz="2000" b="1" dirty="0" smtClean="0">
                <a:solidFill>
                  <a:srgbClr val="C00000"/>
                </a:solidFill>
              </a:rPr>
              <a:t>(discussion tomorrow) </a:t>
            </a:r>
          </a:p>
        </p:txBody>
      </p:sp>
      <p:sp>
        <p:nvSpPr>
          <p:cNvPr id="59397" name="TextBox 10"/>
          <p:cNvSpPr txBox="1">
            <a:spLocks noChangeArrowheads="1"/>
          </p:cNvSpPr>
          <p:nvPr/>
        </p:nvSpPr>
        <p:spPr bwMode="auto">
          <a:xfrm>
            <a:off x="3429000" y="0"/>
            <a:ext cx="5442150" cy="646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259" tIns="45630" rIns="91259" bIns="45630">
            <a:spAutoFit/>
          </a:bodyPr>
          <a:lstStyle/>
          <a:p>
            <a:r>
              <a:rPr lang="en-US" sz="3600" b="1" dirty="0" err="1"/>
              <a:t>SoLID</a:t>
            </a:r>
            <a:r>
              <a:rPr lang="en-US" sz="3600" b="1" dirty="0"/>
              <a:t> Status </a:t>
            </a:r>
            <a:r>
              <a:rPr lang="en-US" sz="3600" b="1" dirty="0" smtClean="0"/>
              <a:t>Update (II)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ounded Rectangle 16"/>
          <p:cNvSpPr>
            <a:spLocks noChangeArrowheads="1"/>
          </p:cNvSpPr>
          <p:nvPr/>
        </p:nvSpPr>
        <p:spPr bwMode="auto">
          <a:xfrm>
            <a:off x="7086600" y="7010400"/>
            <a:ext cx="203200" cy="441325"/>
          </a:xfrm>
          <a:prstGeom prst="roundRect">
            <a:avLst>
              <a:gd name="adj" fmla="val 16667"/>
            </a:avLst>
          </a:prstGeom>
          <a:noFill/>
          <a:ln w="9525">
            <a:noFill/>
            <a:round/>
            <a:headEnd/>
            <a:tailEnd/>
          </a:ln>
        </p:spPr>
        <p:txBody>
          <a:bodyPr wrap="none" lIns="91259" tIns="45630" rIns="91259" bIns="45630">
            <a:spAutoFit/>
          </a:bodyPr>
          <a:lstStyle/>
          <a:p>
            <a:endParaRPr lang="en-US"/>
          </a:p>
        </p:txBody>
      </p:sp>
      <p:sp>
        <p:nvSpPr>
          <p:cNvPr id="66563" name="TextBox 4"/>
          <p:cNvSpPr txBox="1">
            <a:spLocks noChangeArrowheads="1"/>
          </p:cNvSpPr>
          <p:nvPr/>
        </p:nvSpPr>
        <p:spPr bwMode="auto">
          <a:xfrm>
            <a:off x="5181600" y="5141913"/>
            <a:ext cx="18415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259" tIns="45630" rIns="91259" bIns="45630">
            <a:spAutoFit/>
          </a:bodyPr>
          <a:lstStyle/>
          <a:p>
            <a:pPr algn="ctr"/>
            <a:endParaRPr lang="en-US" sz="2900"/>
          </a:p>
        </p:txBody>
      </p:sp>
      <p:sp>
        <p:nvSpPr>
          <p:cNvPr id="66564" name="TextBox 9"/>
          <p:cNvSpPr txBox="1">
            <a:spLocks noChangeArrowheads="1"/>
          </p:cNvSpPr>
          <p:nvPr/>
        </p:nvSpPr>
        <p:spPr bwMode="auto">
          <a:xfrm>
            <a:off x="457200" y="990600"/>
            <a:ext cx="10515600" cy="746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259" tIns="45630" rIns="91259" bIns="4563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Overall coordination: (J.P. Chen/H. </a:t>
            </a:r>
            <a:r>
              <a:rPr lang="en-US" dirty="0" err="1"/>
              <a:t>Gao</a:t>
            </a:r>
            <a:r>
              <a:rPr lang="en-US" dirty="0"/>
              <a:t>/P. Souder)  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Calibration: (P. Souder/X, </a:t>
            </a:r>
            <a:r>
              <a:rPr lang="en-US" dirty="0" err="1"/>
              <a:t>Qian</a:t>
            </a:r>
            <a:r>
              <a:rPr lang="en-US" dirty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Magnet/Support/Simulations (Argonne/Duke/</a:t>
            </a:r>
            <a:r>
              <a:rPr lang="en-US" dirty="0" err="1"/>
              <a:t>UVa</a:t>
            </a:r>
            <a:r>
              <a:rPr lang="en-US" dirty="0"/>
              <a:t>/</a:t>
            </a:r>
            <a:r>
              <a:rPr lang="en-US" dirty="0" err="1"/>
              <a:t>Umass</a:t>
            </a:r>
            <a:r>
              <a:rPr lang="en-US" dirty="0"/>
              <a:t>)</a:t>
            </a:r>
            <a:endParaRPr lang="en-US" dirty="0">
              <a:solidFill>
                <a:srgbClr val="0000FF"/>
              </a:solidFill>
            </a:endParaRPr>
          </a:p>
          <a:p>
            <a:pPr lvl="1" indent="0">
              <a:buFont typeface="Arial" pitchFamily="34" charset="0"/>
              <a:buChar char="•"/>
            </a:pPr>
            <a:r>
              <a:rPr lang="en-US" dirty="0">
                <a:solidFill>
                  <a:srgbClr val="0000FF"/>
                </a:solidFill>
              </a:rPr>
              <a:t> Magnet   (</a:t>
            </a:r>
            <a:r>
              <a:rPr lang="en-US" dirty="0" err="1">
                <a:solidFill>
                  <a:srgbClr val="0000FF"/>
                </a:solidFill>
              </a:rPr>
              <a:t>JLab</a:t>
            </a:r>
            <a:r>
              <a:rPr lang="en-US" dirty="0">
                <a:solidFill>
                  <a:srgbClr val="0000FF"/>
                </a:solidFill>
              </a:rPr>
              <a:t> Engineering Div./ Argonne, P. Reimer)</a:t>
            </a:r>
          </a:p>
          <a:p>
            <a:pPr lvl="1" indent="0">
              <a:buFont typeface="Arial" pitchFamily="34" charset="0"/>
              <a:buChar char="•"/>
            </a:pPr>
            <a:r>
              <a:rPr lang="en-US" dirty="0">
                <a:solidFill>
                  <a:srgbClr val="0000FF"/>
                </a:solidFill>
              </a:rPr>
              <a:t> Detector supporting structure   (Duke, H. </a:t>
            </a:r>
            <a:r>
              <a:rPr lang="en-US" dirty="0" err="1">
                <a:solidFill>
                  <a:srgbClr val="0000FF"/>
                </a:solidFill>
              </a:rPr>
              <a:t>Gao</a:t>
            </a:r>
            <a:r>
              <a:rPr lang="en-US" dirty="0">
                <a:solidFill>
                  <a:srgbClr val="0000FF"/>
                </a:solidFill>
              </a:rPr>
              <a:t>)</a:t>
            </a:r>
          </a:p>
          <a:p>
            <a:pPr lvl="1" indent="0">
              <a:buFont typeface="Arial" pitchFamily="34" charset="0"/>
              <a:buChar char="•"/>
            </a:pPr>
            <a:r>
              <a:rPr lang="en-US" dirty="0">
                <a:solidFill>
                  <a:srgbClr val="0000FF"/>
                </a:solidFill>
              </a:rPr>
              <a:t> General simulation (</a:t>
            </a:r>
            <a:r>
              <a:rPr lang="en-US" dirty="0" err="1">
                <a:solidFill>
                  <a:srgbClr val="0000FF"/>
                </a:solidFill>
              </a:rPr>
              <a:t>UVa</a:t>
            </a:r>
            <a:r>
              <a:rPr lang="en-US" dirty="0">
                <a:solidFill>
                  <a:srgbClr val="0000FF"/>
                </a:solidFill>
              </a:rPr>
              <a:t>, Z. Zhao/ </a:t>
            </a:r>
            <a:r>
              <a:rPr lang="en-US" dirty="0" err="1">
                <a:solidFill>
                  <a:srgbClr val="0000FF"/>
                </a:solidFill>
              </a:rPr>
              <a:t>Umass</a:t>
            </a:r>
            <a:r>
              <a:rPr lang="en-US" dirty="0">
                <a:solidFill>
                  <a:srgbClr val="0000FF"/>
                </a:solidFill>
              </a:rPr>
              <a:t>, S. Riordan)</a:t>
            </a:r>
          </a:p>
          <a:p>
            <a:pPr lvl="1" indent="0">
              <a:buFont typeface="Arial" pitchFamily="34" charset="0"/>
              <a:buChar char="•"/>
            </a:pPr>
            <a:r>
              <a:rPr lang="en-US" dirty="0">
                <a:solidFill>
                  <a:srgbClr val="0000FF"/>
                </a:solidFill>
              </a:rPr>
              <a:t> Neutron background simulation (Syracuse, L. </a:t>
            </a:r>
            <a:r>
              <a:rPr lang="en-US" dirty="0" err="1">
                <a:solidFill>
                  <a:srgbClr val="0000FF"/>
                </a:solidFill>
              </a:rPr>
              <a:t>Zana</a:t>
            </a:r>
            <a:r>
              <a:rPr lang="en-US" dirty="0">
                <a:solidFill>
                  <a:srgbClr val="0000FF"/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Tracking (</a:t>
            </a:r>
            <a:r>
              <a:rPr lang="en-US" dirty="0" err="1"/>
              <a:t>UVa</a:t>
            </a:r>
            <a:r>
              <a:rPr lang="en-US" dirty="0"/>
              <a:t>/Chinese/others)</a:t>
            </a:r>
          </a:p>
          <a:p>
            <a:pPr lvl="1" indent="0">
              <a:buFont typeface="Arial" pitchFamily="34" charset="0"/>
              <a:buChar char="•"/>
            </a:pPr>
            <a:r>
              <a:rPr lang="en-US" dirty="0">
                <a:solidFill>
                  <a:srgbClr val="0000FF"/>
                </a:solidFill>
              </a:rPr>
              <a:t> GEM detectors  (</a:t>
            </a:r>
            <a:r>
              <a:rPr lang="en-US" dirty="0" err="1">
                <a:solidFill>
                  <a:srgbClr val="0000FF"/>
                </a:solidFill>
              </a:rPr>
              <a:t>UVa</a:t>
            </a:r>
            <a:r>
              <a:rPr lang="en-US" dirty="0">
                <a:solidFill>
                  <a:srgbClr val="0000FF"/>
                </a:solidFill>
              </a:rPr>
              <a:t>, </a:t>
            </a:r>
            <a:r>
              <a:rPr lang="en-US" dirty="0" err="1">
                <a:solidFill>
                  <a:srgbClr val="0000FF"/>
                </a:solidFill>
              </a:rPr>
              <a:t>N.Liyanaga</a:t>
            </a:r>
            <a:r>
              <a:rPr lang="en-US" dirty="0">
                <a:solidFill>
                  <a:srgbClr val="0000FF"/>
                </a:solidFill>
              </a:rPr>
              <a:t>,/Chinese collaboration)</a:t>
            </a:r>
          </a:p>
          <a:p>
            <a:pPr lvl="1" indent="0">
              <a:buFont typeface="Arial" pitchFamily="34" charset="0"/>
              <a:buChar char="•"/>
            </a:pPr>
            <a:r>
              <a:rPr lang="en-US" dirty="0">
                <a:solidFill>
                  <a:srgbClr val="0000FF"/>
                </a:solidFill>
              </a:rPr>
              <a:t> Tracking software (</a:t>
            </a:r>
            <a:r>
              <a:rPr lang="en-US" dirty="0" err="1">
                <a:solidFill>
                  <a:srgbClr val="0000FF"/>
                </a:solidFill>
              </a:rPr>
              <a:t>JLab</a:t>
            </a:r>
            <a:r>
              <a:rPr lang="en-US" dirty="0">
                <a:solidFill>
                  <a:srgbClr val="0000FF"/>
                </a:solidFill>
              </a:rPr>
              <a:t>/O. Hansen/ Caltech, X. </a:t>
            </a:r>
            <a:r>
              <a:rPr lang="en-US" dirty="0" err="1">
                <a:solidFill>
                  <a:srgbClr val="0000FF"/>
                </a:solidFill>
              </a:rPr>
              <a:t>Qian</a:t>
            </a:r>
            <a:r>
              <a:rPr lang="en-US" dirty="0">
                <a:solidFill>
                  <a:srgbClr val="0000FF"/>
                </a:solidFill>
              </a:rPr>
              <a:t>/ </a:t>
            </a:r>
            <a:r>
              <a:rPr lang="en-US" dirty="0" err="1">
                <a:solidFill>
                  <a:srgbClr val="0000FF"/>
                </a:solidFill>
              </a:rPr>
              <a:t>Umass</a:t>
            </a:r>
            <a:r>
              <a:rPr lang="en-US" dirty="0">
                <a:solidFill>
                  <a:srgbClr val="0000FF"/>
                </a:solidFill>
              </a:rPr>
              <a:t>, S. Riordan)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Gas Cherenkov(Temple/Duke/Stony Brook)</a:t>
            </a:r>
          </a:p>
          <a:p>
            <a:pPr lvl="1" indent="0">
              <a:buFont typeface="Arial" pitchFamily="34" charset="0"/>
              <a:buChar char="•"/>
            </a:pPr>
            <a:r>
              <a:rPr lang="en-US" dirty="0">
                <a:solidFill>
                  <a:srgbClr val="0000FF"/>
                </a:solidFill>
              </a:rPr>
              <a:t>Light gas Cherenkov (S. </a:t>
            </a:r>
            <a:r>
              <a:rPr lang="en-US" dirty="0" err="1">
                <a:solidFill>
                  <a:srgbClr val="0000FF"/>
                </a:solidFill>
              </a:rPr>
              <a:t>Malace</a:t>
            </a:r>
            <a:r>
              <a:rPr lang="en-US" dirty="0">
                <a:solidFill>
                  <a:srgbClr val="0000FF"/>
                </a:solidFill>
              </a:rPr>
              <a:t>/H. </a:t>
            </a:r>
            <a:r>
              <a:rPr lang="en-US" dirty="0" err="1">
                <a:solidFill>
                  <a:srgbClr val="0000FF"/>
                </a:solidFill>
              </a:rPr>
              <a:t>Gao</a:t>
            </a:r>
            <a:r>
              <a:rPr lang="en-US" dirty="0">
                <a:solidFill>
                  <a:srgbClr val="0000FF"/>
                </a:solidFill>
              </a:rPr>
              <a:t>, Z. </a:t>
            </a:r>
            <a:r>
              <a:rPr lang="en-US" dirty="0" err="1">
                <a:solidFill>
                  <a:srgbClr val="0000FF"/>
                </a:solidFill>
              </a:rPr>
              <a:t>Meziani</a:t>
            </a:r>
            <a:r>
              <a:rPr lang="en-US" dirty="0">
                <a:solidFill>
                  <a:srgbClr val="0000FF"/>
                </a:solidFill>
              </a:rPr>
              <a:t>, T. </a:t>
            </a:r>
            <a:r>
              <a:rPr lang="en-US" dirty="0" err="1">
                <a:solidFill>
                  <a:srgbClr val="0000FF"/>
                </a:solidFill>
              </a:rPr>
              <a:t>Hemmick</a:t>
            </a:r>
            <a:r>
              <a:rPr lang="en-US" dirty="0">
                <a:solidFill>
                  <a:srgbClr val="0000FF"/>
                </a:solidFill>
              </a:rPr>
              <a:t>)</a:t>
            </a:r>
          </a:p>
          <a:p>
            <a:pPr lvl="1" indent="0">
              <a:buFont typeface="Arial" pitchFamily="34" charset="0"/>
              <a:buChar char="•"/>
            </a:pPr>
            <a:r>
              <a:rPr lang="en-US" dirty="0">
                <a:solidFill>
                  <a:srgbClr val="0000FF"/>
                </a:solidFill>
              </a:rPr>
              <a:t>Heavy Gas Cherenkov (S. </a:t>
            </a:r>
            <a:r>
              <a:rPr lang="en-US" dirty="0" err="1">
                <a:solidFill>
                  <a:srgbClr val="0000FF"/>
                </a:solidFill>
              </a:rPr>
              <a:t>Malace</a:t>
            </a:r>
            <a:r>
              <a:rPr lang="en-US" dirty="0">
                <a:solidFill>
                  <a:srgbClr val="0000FF"/>
                </a:solidFill>
              </a:rPr>
              <a:t>/H. </a:t>
            </a:r>
            <a:r>
              <a:rPr lang="en-US" dirty="0" err="1">
                <a:solidFill>
                  <a:srgbClr val="0000FF"/>
                </a:solidFill>
              </a:rPr>
              <a:t>Gao</a:t>
            </a:r>
            <a:r>
              <a:rPr lang="en-US" dirty="0">
                <a:solidFill>
                  <a:srgbClr val="0000FF"/>
                </a:solidFill>
              </a:rPr>
              <a:t> Z. </a:t>
            </a:r>
            <a:r>
              <a:rPr lang="en-US" dirty="0" err="1">
                <a:solidFill>
                  <a:srgbClr val="0000FF"/>
                </a:solidFill>
              </a:rPr>
              <a:t>Meziani</a:t>
            </a:r>
            <a:r>
              <a:rPr lang="en-US" dirty="0">
                <a:solidFill>
                  <a:srgbClr val="0000FF"/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/>
              <a:t>EM Calorimeter (</a:t>
            </a:r>
            <a:r>
              <a:rPr lang="en-US" dirty="0" err="1"/>
              <a:t>UVa</a:t>
            </a:r>
            <a:r>
              <a:rPr lang="en-US" dirty="0"/>
              <a:t>/Los Alamos/W&amp;M)</a:t>
            </a:r>
          </a:p>
          <a:p>
            <a:pPr lvl="1" indent="0">
              <a:buFont typeface="Arial" pitchFamily="34" charset="0"/>
              <a:buChar char="•"/>
            </a:pPr>
            <a:r>
              <a:rPr lang="en-US" dirty="0">
                <a:solidFill>
                  <a:srgbClr val="0000FF"/>
                </a:solidFill>
              </a:rPr>
              <a:t>Forward angle (</a:t>
            </a:r>
            <a:r>
              <a:rPr lang="en-US" dirty="0" err="1">
                <a:solidFill>
                  <a:srgbClr val="0000FF"/>
                </a:solidFill>
              </a:rPr>
              <a:t>UVa</a:t>
            </a:r>
            <a:r>
              <a:rPr lang="en-US" dirty="0">
                <a:solidFill>
                  <a:srgbClr val="0000FF"/>
                </a:solidFill>
              </a:rPr>
              <a:t>, </a:t>
            </a:r>
            <a:r>
              <a:rPr lang="en-US" dirty="0" err="1">
                <a:solidFill>
                  <a:srgbClr val="0000FF"/>
                </a:solidFill>
              </a:rPr>
              <a:t>Z.Zhao</a:t>
            </a:r>
            <a:r>
              <a:rPr lang="en-US" dirty="0">
                <a:solidFill>
                  <a:srgbClr val="0000FF"/>
                </a:solidFill>
              </a:rPr>
              <a:t>, X. </a:t>
            </a:r>
            <a:r>
              <a:rPr lang="en-US" dirty="0" err="1">
                <a:solidFill>
                  <a:srgbClr val="0000FF"/>
                </a:solidFill>
              </a:rPr>
              <a:t>Zheng</a:t>
            </a:r>
            <a:r>
              <a:rPr lang="en-US" dirty="0">
                <a:solidFill>
                  <a:srgbClr val="0000FF"/>
                </a:solidFill>
              </a:rPr>
              <a:t>/ W&amp;M, D. Armstrong)</a:t>
            </a:r>
          </a:p>
          <a:p>
            <a:pPr lvl="1" indent="0">
              <a:buFont typeface="Arial" pitchFamily="34" charset="0"/>
              <a:buChar char="•"/>
            </a:pPr>
            <a:r>
              <a:rPr lang="en-US" dirty="0">
                <a:solidFill>
                  <a:srgbClr val="0000FF"/>
                </a:solidFill>
              </a:rPr>
              <a:t> Large angle (Los Alamos, J. </a:t>
            </a:r>
            <a:r>
              <a:rPr lang="en-US" dirty="0" err="1">
                <a:solidFill>
                  <a:srgbClr val="0000FF"/>
                </a:solidFill>
              </a:rPr>
              <a:t>Haung</a:t>
            </a:r>
            <a:r>
              <a:rPr lang="en-US" dirty="0">
                <a:solidFill>
                  <a:srgbClr val="0000FF"/>
                </a:solidFill>
              </a:rPr>
              <a:t>, X. Jiang/ Duke, M. </a:t>
            </a:r>
            <a:r>
              <a:rPr lang="en-US" dirty="0" err="1">
                <a:solidFill>
                  <a:srgbClr val="0000FF"/>
                </a:solidFill>
              </a:rPr>
              <a:t>Meziane</a:t>
            </a:r>
            <a:r>
              <a:rPr lang="en-US" dirty="0">
                <a:solidFill>
                  <a:srgbClr val="0000FF"/>
                </a:solidFill>
              </a:rPr>
              <a:t>, H. </a:t>
            </a:r>
            <a:r>
              <a:rPr lang="en-US" dirty="0" err="1">
                <a:solidFill>
                  <a:srgbClr val="0000FF"/>
                </a:solidFill>
              </a:rPr>
              <a:t>Gao</a:t>
            </a:r>
            <a:r>
              <a:rPr lang="en-US" dirty="0">
                <a:solidFill>
                  <a:srgbClr val="0000FF"/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TOF with MRPC (</a:t>
            </a:r>
            <a:r>
              <a:rPr lang="en-US" dirty="0" err="1"/>
              <a:t>Tsinghua</a:t>
            </a:r>
            <a:r>
              <a:rPr lang="en-US" dirty="0"/>
              <a:t>, Y.  Wang/Duke, H. </a:t>
            </a:r>
            <a:r>
              <a:rPr lang="en-US" dirty="0" err="1"/>
              <a:t>Gao</a:t>
            </a:r>
            <a:r>
              <a:rPr lang="en-US" dirty="0"/>
              <a:t>/</a:t>
            </a:r>
            <a:r>
              <a:rPr lang="en-US" dirty="0" err="1"/>
              <a:t>JLab</a:t>
            </a:r>
            <a:r>
              <a:rPr lang="en-US" dirty="0"/>
              <a:t>, A. </a:t>
            </a:r>
            <a:r>
              <a:rPr lang="en-US" dirty="0" err="1"/>
              <a:t>Camsonne</a:t>
            </a:r>
            <a:r>
              <a:rPr lang="en-US" dirty="0"/>
              <a:t>)</a:t>
            </a:r>
            <a:endParaRPr lang="en-US" dirty="0">
              <a:solidFill>
                <a:srgbClr val="0000FF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/>
              <a:t>DAQ and Trigger (</a:t>
            </a:r>
            <a:r>
              <a:rPr lang="en-US" dirty="0" err="1"/>
              <a:t>JLab</a:t>
            </a:r>
            <a:r>
              <a:rPr lang="en-US" dirty="0"/>
              <a:t>, A. </a:t>
            </a:r>
            <a:r>
              <a:rPr lang="en-US" dirty="0" err="1"/>
              <a:t>Camsonne</a:t>
            </a:r>
            <a:r>
              <a:rPr lang="en-US" dirty="0"/>
              <a:t>, Y. </a:t>
            </a:r>
            <a:r>
              <a:rPr lang="en-US" dirty="0" err="1"/>
              <a:t>Qiang</a:t>
            </a:r>
            <a:r>
              <a:rPr lang="en-US" dirty="0"/>
              <a:t>/</a:t>
            </a:r>
            <a:r>
              <a:rPr lang="en-US" dirty="0" err="1"/>
              <a:t>Umass</a:t>
            </a:r>
            <a:r>
              <a:rPr lang="en-US" dirty="0"/>
              <a:t>, R. </a:t>
            </a:r>
            <a:r>
              <a:rPr lang="en-US" dirty="0" err="1"/>
              <a:t>Miskimen</a:t>
            </a:r>
            <a:r>
              <a:rPr lang="en-US" dirty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dirty="0" err="1"/>
              <a:t>Polarimeters</a:t>
            </a:r>
            <a:r>
              <a:rPr lang="en-US" dirty="0"/>
              <a:t>: Compton (</a:t>
            </a:r>
            <a:r>
              <a:rPr lang="en-US" dirty="0" err="1"/>
              <a:t>UVa</a:t>
            </a:r>
            <a:r>
              <a:rPr lang="en-US" dirty="0"/>
              <a:t>, K. </a:t>
            </a:r>
            <a:r>
              <a:rPr lang="en-US" dirty="0" err="1"/>
              <a:t>Paschke</a:t>
            </a:r>
            <a:r>
              <a:rPr lang="en-US" dirty="0"/>
              <a:t>/</a:t>
            </a:r>
            <a:r>
              <a:rPr lang="en-US" dirty="0" err="1"/>
              <a:t>JLab</a:t>
            </a:r>
            <a:r>
              <a:rPr lang="en-US" dirty="0"/>
              <a:t>, S. Nanda)</a:t>
            </a:r>
          </a:p>
          <a:p>
            <a:r>
              <a:rPr lang="en-US" dirty="0"/>
              <a:t>	           Atomic </a:t>
            </a:r>
            <a:r>
              <a:rPr lang="en-US" dirty="0" err="1"/>
              <a:t>Moller</a:t>
            </a:r>
            <a:r>
              <a:rPr lang="en-US" dirty="0"/>
              <a:t> (Mainz, F. Mass, K. </a:t>
            </a:r>
            <a:r>
              <a:rPr lang="en-US" dirty="0" err="1"/>
              <a:t>Aulenbacher</a:t>
            </a:r>
            <a:r>
              <a:rPr lang="en-US" dirty="0"/>
              <a:t>/ W&amp;M, W. </a:t>
            </a:r>
            <a:r>
              <a:rPr lang="en-US" dirty="0" err="1"/>
              <a:t>Deconinck</a:t>
            </a:r>
            <a:r>
              <a:rPr lang="en-US" dirty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Targets (</a:t>
            </a:r>
            <a:r>
              <a:rPr lang="en-US" dirty="0" err="1"/>
              <a:t>JLab</a:t>
            </a:r>
            <a:r>
              <a:rPr lang="en-US" dirty="0"/>
              <a:t>, J.P. Chen/</a:t>
            </a:r>
            <a:r>
              <a:rPr lang="en-US" dirty="0" err="1"/>
              <a:t>JLab</a:t>
            </a:r>
            <a:r>
              <a:rPr lang="en-US" dirty="0"/>
              <a:t> </a:t>
            </a:r>
            <a:r>
              <a:rPr lang="en-US" dirty="0" err="1"/>
              <a:t>cryotarget</a:t>
            </a:r>
            <a:r>
              <a:rPr lang="en-US" dirty="0"/>
              <a:t> group, D. </a:t>
            </a:r>
            <a:r>
              <a:rPr lang="en-US" dirty="0" err="1"/>
              <a:t>Meekins</a:t>
            </a:r>
            <a:r>
              <a:rPr lang="en-US" dirty="0"/>
              <a:t>)</a:t>
            </a:r>
            <a:endParaRPr lang="en-US" dirty="0">
              <a:solidFill>
                <a:srgbClr val="0A0AFF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/>
              <a:t> Infrastructure (</a:t>
            </a:r>
            <a:r>
              <a:rPr lang="en-US" dirty="0" err="1"/>
              <a:t>JLab</a:t>
            </a:r>
            <a:r>
              <a:rPr lang="en-US" dirty="0"/>
              <a:t>, Hall A engineer/design team, R. Wines)</a:t>
            </a:r>
          </a:p>
          <a:p>
            <a:r>
              <a:rPr lang="en-US" dirty="0"/>
              <a:t>More groups are joining (UIUC, J.C. </a:t>
            </a:r>
            <a:r>
              <a:rPr lang="en-US" dirty="0" err="1"/>
              <a:t>Peng</a:t>
            </a:r>
            <a:r>
              <a:rPr lang="en-US" dirty="0"/>
              <a:t>, MIT, S. </a:t>
            </a:r>
            <a:r>
              <a:rPr lang="en-US" dirty="0" err="1"/>
              <a:t>Gilad</a:t>
            </a:r>
            <a:r>
              <a:rPr lang="en-US" dirty="0"/>
              <a:t>, …)</a:t>
            </a:r>
          </a:p>
        </p:txBody>
      </p:sp>
      <p:sp>
        <p:nvSpPr>
          <p:cNvPr id="66565" name="TextBox 10"/>
          <p:cNvSpPr txBox="1">
            <a:spLocks noChangeArrowheads="1"/>
          </p:cNvSpPr>
          <p:nvPr/>
        </p:nvSpPr>
        <p:spPr bwMode="auto">
          <a:xfrm>
            <a:off x="2590800" y="0"/>
            <a:ext cx="6016025" cy="938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259" tIns="45630" rIns="91259" bIns="45630">
            <a:spAutoFit/>
          </a:bodyPr>
          <a:lstStyle/>
          <a:p>
            <a:pPr algn="ctr"/>
            <a:r>
              <a:rPr lang="en-US" sz="3100" b="1" u="sng" dirty="0" smtClean="0"/>
              <a:t>Subsystems/Responsibilities</a:t>
            </a:r>
            <a:r>
              <a:rPr lang="en-US" sz="3100" u="sng" dirty="0" smtClean="0"/>
              <a:t> </a:t>
            </a:r>
          </a:p>
          <a:p>
            <a:pPr algn="ctr"/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(slide from last meeting/dry run 6/13)</a:t>
            </a:r>
            <a:endParaRPr lang="en-US" sz="2400" b="1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SLIFER@W8709501W0GT3PP7" val="2874"/>
  <p:tag name="DEFAULTDISPLAYSOURCE" val="\documentclass{article}\pagestyle{empty}&#10;\begin{document}&#10;&#10;\end{document}&#10;"/>
  <p:tag name="EMBEDFONTS" val="0"/>
</p:tagLst>
</file>

<file path=ppt/theme/theme1.xml><?xml version="1.0" encoding="utf-8"?>
<a:theme xmlns:a="http://schemas.openxmlformats.org/drawingml/2006/main" name="Columns">
  <a:themeElements>
    <a:clrScheme name="Columns 1">
      <a:dk1>
        <a:srgbClr val="000066"/>
      </a:dk1>
      <a:lt1>
        <a:srgbClr val="FFFFFF"/>
      </a:lt1>
      <a:dk2>
        <a:srgbClr val="5E6DA4"/>
      </a:dk2>
      <a:lt2>
        <a:srgbClr val="FFFFFF"/>
      </a:lt2>
      <a:accent1>
        <a:srgbClr val="6666FF"/>
      </a:accent1>
      <a:accent2>
        <a:srgbClr val="9999FF"/>
      </a:accent2>
      <a:accent3>
        <a:srgbClr val="B6BACF"/>
      </a:accent3>
      <a:accent4>
        <a:srgbClr val="DADADA"/>
      </a:accent4>
      <a:accent5>
        <a:srgbClr val="B8B8FF"/>
      </a:accent5>
      <a:accent6>
        <a:srgbClr val="8A8AE7"/>
      </a:accent6>
      <a:hlink>
        <a:srgbClr val="FF3300"/>
      </a:hlink>
      <a:folHlink>
        <a:srgbClr val="FF9900"/>
      </a:folHlink>
    </a:clrScheme>
    <a:fontScheme name="Columns">
      <a:majorFont>
        <a:latin typeface="Verdan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halkboard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0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Chalkboard" pitchFamily="-112" charset="0"/>
          </a:defRPr>
        </a:defPPr>
      </a:lstStyle>
    </a:lnDef>
  </a:objectDefaults>
  <a:extraClrSchemeLst>
    <a:extraClrScheme>
      <a:clrScheme name="Columns 1">
        <a:dk1>
          <a:srgbClr val="000066"/>
        </a:dk1>
        <a:lt1>
          <a:srgbClr val="FFFFFF"/>
        </a:lt1>
        <a:dk2>
          <a:srgbClr val="5E6DA4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BAC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lumns 2">
        <a:dk1>
          <a:srgbClr val="003366"/>
        </a:dk1>
        <a:lt1>
          <a:srgbClr val="FFFFFF"/>
        </a:lt1>
        <a:dk2>
          <a:srgbClr val="5E6DA4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6BACF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lumns 3">
        <a:dk1>
          <a:srgbClr val="000000"/>
        </a:dk1>
        <a:lt1>
          <a:srgbClr val="FFFFFF"/>
        </a:lt1>
        <a:dk2>
          <a:srgbClr val="5E6DA4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6BACF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 :Applications:Microsoft Office 2004:Templates:Presentations:Designs:Columns</Template>
  <TotalTime>19361</TotalTime>
  <Words>548</Words>
  <Application>Microsoft Office PowerPoint</Application>
  <PresentationFormat>Custom</PresentationFormat>
  <Paragraphs>152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Columns</vt:lpstr>
      <vt:lpstr>Office Theme</vt:lpstr>
      <vt:lpstr>2_Office Theme</vt:lpstr>
      <vt:lpstr>Slide 1</vt:lpstr>
      <vt:lpstr>Slide 2</vt:lpstr>
      <vt:lpstr>Slide 3</vt:lpstr>
      <vt:lpstr>SoLID- SIDIS Configuration</vt:lpstr>
      <vt:lpstr>Slide 5</vt:lpstr>
      <vt:lpstr>Slide 6</vt:lpstr>
      <vt:lpstr>Slide 7</vt:lpstr>
      <vt:lpstr>Slide 8</vt:lpstr>
      <vt:lpstr>Slide 9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g2p</dc:title>
  <dc:subject/>
  <dc:creator/>
  <cp:keywords/>
  <dc:description/>
  <cp:lastModifiedBy>jpchen</cp:lastModifiedBy>
  <cp:revision>828</cp:revision>
  <cp:lastPrinted>2008-10-12T21:33:01Z</cp:lastPrinted>
  <dcterms:created xsi:type="dcterms:W3CDTF">2010-07-18T03:02:12Z</dcterms:created>
  <dcterms:modified xsi:type="dcterms:W3CDTF">2012-09-13T18:18:50Z</dcterms:modified>
  <cp:category/>
</cp:coreProperties>
</file>