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0" r:id="rId4"/>
    <p:sldId id="281" r:id="rId5"/>
    <p:sldId id="282" r:id="rId6"/>
    <p:sldId id="289" r:id="rId7"/>
    <p:sldId id="290" r:id="rId8"/>
    <p:sldId id="287" r:id="rId9"/>
    <p:sldId id="262" r:id="rId10"/>
    <p:sldId id="270" r:id="rId11"/>
    <p:sldId id="267" r:id="rId12"/>
    <p:sldId id="272" r:id="rId13"/>
    <p:sldId id="288" r:id="rId14"/>
    <p:sldId id="271" r:id="rId15"/>
    <p:sldId id="277" r:id="rId16"/>
    <p:sldId id="278" r:id="rId17"/>
    <p:sldId id="260" r:id="rId18"/>
    <p:sldId id="264" r:id="rId19"/>
    <p:sldId id="286" r:id="rId20"/>
    <p:sldId id="273" r:id="rId21"/>
    <p:sldId id="283" r:id="rId22"/>
    <p:sldId id="284" r:id="rId23"/>
    <p:sldId id="275" r:id="rId24"/>
    <p:sldId id="274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FC000"/>
    <a:srgbClr val="DFF002"/>
    <a:srgbClr val="FFFFFF"/>
    <a:srgbClr val="A6C36B"/>
    <a:srgbClr val="000000"/>
    <a:srgbClr val="F76D6D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0644" autoAdjust="0"/>
    <p:restoredTop sz="95663" autoAdjust="0"/>
  </p:normalViewPr>
  <p:slideViewPr>
    <p:cSldViewPr>
      <p:cViewPr>
        <p:scale>
          <a:sx n="110" d="100"/>
          <a:sy n="110" d="100"/>
        </p:scale>
        <p:origin x="-171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15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9D4CF-4C2A-4695-B773-681999C3A379}" type="datetimeFigureOut">
              <a:rPr lang="zh-CN" altLang="en-US" smtClean="0"/>
              <a:pPr/>
              <a:t>2012-9-14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68B20-D437-4F22-8123-3CFDD4FFF5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4BB35-29BE-43F5-8B83-F9CF9436D19E}" type="datetimeFigureOut">
              <a:rPr lang="zh-CN" altLang="en-US" smtClean="0"/>
              <a:pPr/>
              <a:t>2012-9-14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DB367-0AF6-484A-8F3D-2999F8B4ED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B367-0AF6-484A-8F3D-2999F8B4EDE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B367-0AF6-484A-8F3D-2999F8B4EDE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65AB0386-B2BE-407C-AE69-129003D8D76A}" type="datetime1">
              <a:rPr lang="zh-CN" altLang="en-US" smtClean="0"/>
              <a:pPr/>
              <a:t>2012-9-14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9612BEAB-E06E-4A4B-808A-A76F172212A3}" type="datetime1">
              <a:rPr lang="zh-CN" altLang="en-US" smtClean="0"/>
              <a:pPr/>
              <a:t>2012-9-14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4E19B091-993A-4D4F-8DEA-134819F6A263}" type="datetime1">
              <a:rPr lang="zh-CN" altLang="en-US" smtClean="0"/>
              <a:pPr/>
              <a:t>2012-9-14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0D0EB96-20AF-4CF9-82EA-99474F46CA87}" type="datetime1">
              <a:rPr lang="zh-CN" altLang="en-US" smtClean="0"/>
              <a:pPr/>
              <a:t>2012-9-14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AEC73B43-22AE-4277-A3EC-8048B34B0BB5}" type="datetime1">
              <a:rPr lang="zh-CN" altLang="en-US" smtClean="0"/>
              <a:pPr/>
              <a:t>2012-9-14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956E51B-3B88-45D0-96B9-3D621D3E1A1D}" type="datetime1">
              <a:rPr lang="zh-CN" altLang="en-US" smtClean="0"/>
              <a:pPr/>
              <a:t>2012-9-14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3593B9C5-5D01-4618-BE21-528304FCC857}" type="datetime1">
              <a:rPr lang="zh-CN" altLang="en-US" smtClean="0"/>
              <a:pPr/>
              <a:t>2012-9-14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E3A36427-9297-49D4-8156-1AB38B23753D}" type="datetime1">
              <a:rPr lang="zh-CN" altLang="en-US" smtClean="0"/>
              <a:pPr/>
              <a:t>2012-9-14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8EA5A09-63AC-4DD4-A75C-2D6932FA5DEF}" type="datetime1">
              <a:rPr lang="zh-CN" altLang="en-US" smtClean="0"/>
              <a:pPr/>
              <a:t>2012-9-14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A45138D5-01D0-4B34-B1E1-B241843854FB}" type="datetime1">
              <a:rPr lang="zh-CN" altLang="en-US" smtClean="0"/>
              <a:pPr/>
              <a:t>2012-9-14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D89133C1-97C3-4709-B8C1-BC0D4360FAEA}" type="datetime1">
              <a:rPr lang="zh-CN" altLang="en-US" smtClean="0"/>
              <a:pPr/>
              <a:t>2012-9-14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822960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8596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5801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Conceptual design of TOF and beam test results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6400800" cy="1285884"/>
          </a:xfrm>
        </p:spPr>
        <p:txBody>
          <a:bodyPr>
            <a:normAutofit lnSpcReduction="10000"/>
          </a:bodyPr>
          <a:lstStyle/>
          <a:p>
            <a:r>
              <a:rPr lang="en-US" altLang="zh-CN" smtClean="0"/>
              <a:t>Wang Yi</a:t>
            </a:r>
            <a:endParaRPr lang="en-US" altLang="zh-CN" dirty="0" smtClean="0"/>
          </a:p>
          <a:p>
            <a:r>
              <a:rPr lang="en-US" altLang="zh-CN" dirty="0" smtClean="0"/>
              <a:t>Department of Engineering Physics</a:t>
            </a:r>
          </a:p>
          <a:p>
            <a:r>
              <a:rPr lang="en-US" altLang="zh-CN" dirty="0" err="1" smtClean="0"/>
              <a:t>Tsinghua</a:t>
            </a:r>
            <a:r>
              <a:rPr lang="en-US" altLang="zh-CN" dirty="0" smtClean="0"/>
              <a:t> University, Beijing, China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3</a:t>
            </a:r>
            <a:r>
              <a:rPr lang="en-US" altLang="zh-CN" sz="3200" b="1" dirty="0" smtClean="0"/>
              <a:t>.Beam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Test Setup: Preparing</a:t>
            </a:r>
          </a:p>
        </p:txBody>
      </p:sp>
      <p:sp>
        <p:nvSpPr>
          <p:cNvPr id="637" name="矩形 636"/>
          <p:cNvSpPr/>
          <p:nvPr/>
        </p:nvSpPr>
        <p:spPr>
          <a:xfrm>
            <a:off x="642910" y="1071546"/>
            <a:ext cx="8001056" cy="507209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EB96-20AF-4CF9-82EA-99474F46CA87}" type="datetime1">
              <a:rPr lang="zh-CN" altLang="en-US" smtClean="0"/>
              <a:pPr/>
              <a:t>2012-9-14</a:t>
            </a:fld>
            <a:endParaRPr lang="zh-CN" altLang="en-US"/>
          </a:p>
        </p:txBody>
      </p:sp>
      <p:sp>
        <p:nvSpPr>
          <p:cNvPr id="213" name="TextBox 212"/>
          <p:cNvSpPr txBox="1"/>
          <p:nvPr/>
        </p:nvSpPr>
        <p:spPr>
          <a:xfrm>
            <a:off x="1785918" y="2786059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Gungsuh" pitchFamily="18" charset="-127"/>
                <a:ea typeface="Gungsuh" pitchFamily="18" charset="-127"/>
              </a:rPr>
              <a:t>MRPC</a:t>
            </a:r>
            <a:endParaRPr lang="zh-CN" altLang="en-US" dirty="0">
              <a:latin typeface="Gungsuh" pitchFamily="18" charset="-127"/>
              <a:ea typeface="Gungsuh" pitchFamily="18" charset="-127"/>
            </a:endParaRPr>
          </a:p>
        </p:txBody>
      </p:sp>
      <p:grpSp>
        <p:nvGrpSpPr>
          <p:cNvPr id="214" name="组合 633"/>
          <p:cNvGrpSpPr/>
          <p:nvPr/>
        </p:nvGrpSpPr>
        <p:grpSpPr>
          <a:xfrm>
            <a:off x="7429520" y="1357299"/>
            <a:ext cx="928694" cy="3941232"/>
            <a:chOff x="7143768" y="2214554"/>
            <a:chExt cx="928694" cy="3941232"/>
          </a:xfrm>
          <a:solidFill>
            <a:schemeClr val="bg1"/>
          </a:solidFill>
        </p:grpSpPr>
        <p:sp>
          <p:nvSpPr>
            <p:cNvPr id="215" name="矩形 214"/>
            <p:cNvSpPr/>
            <p:nvPr/>
          </p:nvSpPr>
          <p:spPr>
            <a:xfrm>
              <a:off x="7143768" y="2214554"/>
              <a:ext cx="928694" cy="3929090"/>
            </a:xfrm>
            <a:prstGeom prst="rect">
              <a:avLst/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7285076" y="5786454"/>
              <a:ext cx="66236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ungsuh" pitchFamily="18" charset="-127"/>
                  <a:ea typeface="Gungsuh" pitchFamily="18" charset="-127"/>
                </a:rPr>
                <a:t>DAQ</a:t>
              </a:r>
              <a:endParaRPr lang="zh-CN" altLang="en-US" dirty="0">
                <a:latin typeface="Gungsuh" pitchFamily="18" charset="-127"/>
                <a:ea typeface="Gungsuh" pitchFamily="18" charset="-127"/>
              </a:endParaRPr>
            </a:p>
          </p:txBody>
        </p:sp>
      </p:grpSp>
      <p:sp>
        <p:nvSpPr>
          <p:cNvPr id="217" name="灯片编号占位符 4"/>
          <p:cNvSpPr txBox="1">
            <a:spLocks/>
          </p:cNvSpPr>
          <p:nvPr/>
        </p:nvSpPr>
        <p:spPr>
          <a:xfrm>
            <a:off x="6867556" y="63500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8488B-6C94-40A0-A71E-8A433FF865B4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8" name="圆角右箭头 217"/>
          <p:cNvSpPr/>
          <p:nvPr/>
        </p:nvSpPr>
        <p:spPr>
          <a:xfrm flipV="1">
            <a:off x="5214942" y="3857629"/>
            <a:ext cx="571504" cy="1071570"/>
          </a:xfrm>
          <a:prstGeom prst="bentArrow">
            <a:avLst>
              <a:gd name="adj1" fmla="val 33487"/>
              <a:gd name="adj2" fmla="val 39017"/>
              <a:gd name="adj3" fmla="val 25000"/>
              <a:gd name="adj4" fmla="val 43750"/>
            </a:avLst>
          </a:prstGeom>
          <a:blipFill>
            <a:blip r:embed="rId2"/>
            <a:tile tx="0" ty="0" sx="100000" sy="100000" flip="none" algn="tl"/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9" name="手杖形箭头 218"/>
          <p:cNvSpPr/>
          <p:nvPr/>
        </p:nvSpPr>
        <p:spPr>
          <a:xfrm>
            <a:off x="2621006" y="2786059"/>
            <a:ext cx="1428760" cy="1000132"/>
          </a:xfrm>
          <a:prstGeom prst="uturnArrow">
            <a:avLst>
              <a:gd name="adj1" fmla="val 16747"/>
              <a:gd name="adj2" fmla="val 9664"/>
              <a:gd name="adj3" fmla="val 0"/>
              <a:gd name="adj4" fmla="val 28542"/>
              <a:gd name="adj5" fmla="val 88602"/>
            </a:avLst>
          </a:prstGeom>
          <a:blipFill>
            <a:blip r:embed="rId2"/>
            <a:tile tx="0" ty="0" sx="100000" sy="100000" flip="none" algn="tl"/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0" name="圆角矩形 219"/>
          <p:cNvSpPr/>
          <p:nvPr/>
        </p:nvSpPr>
        <p:spPr>
          <a:xfrm>
            <a:off x="2571736" y="3000373"/>
            <a:ext cx="285752" cy="1000132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1" name="椭圆 220"/>
          <p:cNvSpPr/>
          <p:nvPr/>
        </p:nvSpPr>
        <p:spPr>
          <a:xfrm>
            <a:off x="2608404" y="2953304"/>
            <a:ext cx="214314" cy="128901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TextBox 221"/>
          <p:cNvSpPr txBox="1"/>
          <p:nvPr/>
        </p:nvSpPr>
        <p:spPr>
          <a:xfrm>
            <a:off x="5143504" y="4572009"/>
            <a:ext cx="666754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Gas Out</a:t>
            </a:r>
            <a:endParaRPr lang="zh-CN" altLang="en-US" sz="800" b="1" dirty="0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5572132" y="3012249"/>
            <a:ext cx="5437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700" b="1" dirty="0" smtClean="0">
                <a:solidFill>
                  <a:schemeClr val="accent1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6 ADC </a:t>
            </a:r>
          </a:p>
          <a:p>
            <a:r>
              <a:rPr lang="en-US" altLang="zh-CN" sz="700" b="1" dirty="0" smtClean="0">
                <a:solidFill>
                  <a:schemeClr val="accent1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Channels</a:t>
            </a:r>
            <a:endParaRPr lang="zh-CN" altLang="en-US" sz="700" b="1" dirty="0">
              <a:solidFill>
                <a:schemeClr val="accent1">
                  <a:lumMod val="75000"/>
                </a:schemeClr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224" name="直接连接符 223"/>
          <p:cNvCxnSpPr/>
          <p:nvPr/>
        </p:nvCxnSpPr>
        <p:spPr>
          <a:xfrm>
            <a:off x="5643570" y="3286125"/>
            <a:ext cx="1139258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直接连接符 224"/>
          <p:cNvCxnSpPr/>
          <p:nvPr/>
        </p:nvCxnSpPr>
        <p:spPr>
          <a:xfrm rot="5400000">
            <a:off x="6639952" y="3000373"/>
            <a:ext cx="428628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直接连接符 225"/>
          <p:cNvCxnSpPr/>
          <p:nvPr/>
        </p:nvCxnSpPr>
        <p:spPr>
          <a:xfrm rot="5400000">
            <a:off x="6781425" y="3218786"/>
            <a:ext cx="77048" cy="7143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直接连接符 226"/>
          <p:cNvCxnSpPr/>
          <p:nvPr/>
        </p:nvCxnSpPr>
        <p:spPr>
          <a:xfrm rot="5400000">
            <a:off x="6849114" y="2714621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直接连接符 227"/>
          <p:cNvCxnSpPr/>
          <p:nvPr/>
        </p:nvCxnSpPr>
        <p:spPr>
          <a:xfrm rot="5400000">
            <a:off x="6854266" y="2786059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直接连接符 228"/>
          <p:cNvCxnSpPr/>
          <p:nvPr/>
        </p:nvCxnSpPr>
        <p:spPr>
          <a:xfrm rot="5400000">
            <a:off x="6849114" y="2857497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直接连接符 229"/>
          <p:cNvCxnSpPr/>
          <p:nvPr/>
        </p:nvCxnSpPr>
        <p:spPr>
          <a:xfrm rot="5400000">
            <a:off x="6854266" y="2928935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直接连接符 230"/>
          <p:cNvCxnSpPr/>
          <p:nvPr/>
        </p:nvCxnSpPr>
        <p:spPr>
          <a:xfrm rot="5400000">
            <a:off x="6849114" y="3000373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直接连接符 231"/>
          <p:cNvCxnSpPr/>
          <p:nvPr/>
        </p:nvCxnSpPr>
        <p:spPr>
          <a:xfrm rot="5400000">
            <a:off x="6854266" y="3071811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直接连接符 232"/>
          <p:cNvCxnSpPr/>
          <p:nvPr/>
        </p:nvCxnSpPr>
        <p:spPr>
          <a:xfrm flipV="1">
            <a:off x="6920552" y="2714621"/>
            <a:ext cx="785818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直接连接符 233"/>
          <p:cNvCxnSpPr/>
          <p:nvPr/>
        </p:nvCxnSpPr>
        <p:spPr>
          <a:xfrm flipV="1">
            <a:off x="6925704" y="2786059"/>
            <a:ext cx="780666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直接连接符 234"/>
          <p:cNvCxnSpPr/>
          <p:nvPr/>
        </p:nvCxnSpPr>
        <p:spPr>
          <a:xfrm flipV="1">
            <a:off x="6920552" y="2857497"/>
            <a:ext cx="785818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直接连接符 235"/>
          <p:cNvCxnSpPr/>
          <p:nvPr/>
        </p:nvCxnSpPr>
        <p:spPr>
          <a:xfrm flipV="1">
            <a:off x="6925704" y="2928935"/>
            <a:ext cx="780666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直接连接符 236"/>
          <p:cNvCxnSpPr/>
          <p:nvPr/>
        </p:nvCxnSpPr>
        <p:spPr>
          <a:xfrm flipV="1">
            <a:off x="6920552" y="3000373"/>
            <a:ext cx="785818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直接连接符 237"/>
          <p:cNvCxnSpPr/>
          <p:nvPr/>
        </p:nvCxnSpPr>
        <p:spPr>
          <a:xfrm flipV="1">
            <a:off x="6925704" y="3071811"/>
            <a:ext cx="780666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1857356" y="3429001"/>
            <a:ext cx="928694" cy="5078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9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90% Freon</a:t>
            </a:r>
          </a:p>
          <a:p>
            <a:r>
              <a:rPr lang="en-US" altLang="zh-CN" sz="9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5% </a:t>
            </a:r>
            <a:r>
              <a:rPr lang="en-US" altLang="zh-CN" sz="900" b="1" dirty="0" err="1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iso</a:t>
            </a:r>
            <a:r>
              <a:rPr lang="en-US" altLang="zh-CN" sz="9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-butane</a:t>
            </a:r>
          </a:p>
          <a:p>
            <a:r>
              <a:rPr lang="en-US" altLang="zh-CN" sz="9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5%</a:t>
            </a:r>
            <a:r>
              <a:rPr lang="zh-CN" altLang="en-US" sz="900" b="1" dirty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 </a:t>
            </a:r>
            <a:r>
              <a:rPr lang="en-US" altLang="zh-CN" sz="9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SF</a:t>
            </a:r>
            <a:r>
              <a:rPr lang="en-US" altLang="zh-CN" sz="6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6</a:t>
            </a:r>
            <a:endParaRPr lang="zh-CN" altLang="en-US" sz="900" b="1" dirty="0">
              <a:solidFill>
                <a:srgbClr val="FF0000"/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240" name="直接连接符 239"/>
          <p:cNvCxnSpPr/>
          <p:nvPr/>
        </p:nvCxnSpPr>
        <p:spPr>
          <a:xfrm rot="5400000">
            <a:off x="6213520" y="3929567"/>
            <a:ext cx="857256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5573534" y="340979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dirty="0" smtClean="0">
                <a:solidFill>
                  <a:schemeClr val="accent6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6 TDC</a:t>
            </a:r>
          </a:p>
          <a:p>
            <a:r>
              <a:rPr lang="en-US" altLang="zh-CN" sz="700" b="1" dirty="0" smtClean="0">
                <a:solidFill>
                  <a:schemeClr val="accent6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Channels</a:t>
            </a:r>
            <a:endParaRPr lang="zh-CN" altLang="en-US" sz="700" b="1" dirty="0">
              <a:solidFill>
                <a:schemeClr val="accent6">
                  <a:lumMod val="75000"/>
                </a:schemeClr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242" name="直接连接符 241"/>
          <p:cNvCxnSpPr/>
          <p:nvPr/>
        </p:nvCxnSpPr>
        <p:spPr>
          <a:xfrm>
            <a:off x="5643570" y="3429001"/>
            <a:ext cx="926346" cy="12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直接连接符 242"/>
          <p:cNvCxnSpPr/>
          <p:nvPr/>
        </p:nvCxnSpPr>
        <p:spPr>
          <a:xfrm rot="16200000" flipH="1">
            <a:off x="6567111" y="3433100"/>
            <a:ext cx="77048" cy="714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直接连接符 243"/>
          <p:cNvCxnSpPr/>
          <p:nvPr/>
        </p:nvCxnSpPr>
        <p:spPr>
          <a:xfrm>
            <a:off x="6706238" y="4071943"/>
            <a:ext cx="933846" cy="2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5" name="直接连接符 244"/>
          <p:cNvCxnSpPr/>
          <p:nvPr/>
        </p:nvCxnSpPr>
        <p:spPr>
          <a:xfrm rot="16200000" flipV="1">
            <a:off x="6639952" y="4003081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直接连接符 245"/>
          <p:cNvCxnSpPr/>
          <p:nvPr/>
        </p:nvCxnSpPr>
        <p:spPr>
          <a:xfrm>
            <a:off x="6711390" y="4143381"/>
            <a:ext cx="928694" cy="2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直接连接符 246"/>
          <p:cNvCxnSpPr/>
          <p:nvPr/>
        </p:nvCxnSpPr>
        <p:spPr>
          <a:xfrm rot="16200000" flipV="1">
            <a:off x="6645104" y="4074519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直接连接符 247"/>
          <p:cNvCxnSpPr/>
          <p:nvPr/>
        </p:nvCxnSpPr>
        <p:spPr>
          <a:xfrm>
            <a:off x="6706238" y="4214819"/>
            <a:ext cx="933846" cy="2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直接连接符 248"/>
          <p:cNvCxnSpPr/>
          <p:nvPr/>
        </p:nvCxnSpPr>
        <p:spPr>
          <a:xfrm rot="16200000" flipV="1">
            <a:off x="6639952" y="4145957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直接连接符 249"/>
          <p:cNvCxnSpPr/>
          <p:nvPr/>
        </p:nvCxnSpPr>
        <p:spPr>
          <a:xfrm>
            <a:off x="6711390" y="4286257"/>
            <a:ext cx="928694" cy="2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直接连接符 250"/>
          <p:cNvCxnSpPr/>
          <p:nvPr/>
        </p:nvCxnSpPr>
        <p:spPr>
          <a:xfrm rot="16200000" flipV="1">
            <a:off x="6645104" y="4217395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直接连接符 251"/>
          <p:cNvCxnSpPr/>
          <p:nvPr/>
        </p:nvCxnSpPr>
        <p:spPr>
          <a:xfrm>
            <a:off x="6706238" y="4357695"/>
            <a:ext cx="933846" cy="2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3" name="直接连接符 252"/>
          <p:cNvCxnSpPr/>
          <p:nvPr/>
        </p:nvCxnSpPr>
        <p:spPr>
          <a:xfrm rot="16200000" flipV="1">
            <a:off x="6639952" y="4288833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直接连接符 253"/>
          <p:cNvCxnSpPr/>
          <p:nvPr/>
        </p:nvCxnSpPr>
        <p:spPr>
          <a:xfrm>
            <a:off x="6711390" y="4429133"/>
            <a:ext cx="928694" cy="2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直接连接符 254"/>
          <p:cNvCxnSpPr/>
          <p:nvPr/>
        </p:nvCxnSpPr>
        <p:spPr>
          <a:xfrm rot="16200000" flipV="1">
            <a:off x="6645104" y="4360271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" name="TextBox 255"/>
          <p:cNvSpPr txBox="1"/>
          <p:nvPr/>
        </p:nvSpPr>
        <p:spPr>
          <a:xfrm>
            <a:off x="3000364" y="340697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dirty="0" smtClean="0">
                <a:solidFill>
                  <a:schemeClr val="accent6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6 TDC</a:t>
            </a:r>
          </a:p>
          <a:p>
            <a:r>
              <a:rPr lang="en-US" altLang="zh-CN" sz="700" b="1" dirty="0" smtClean="0">
                <a:solidFill>
                  <a:schemeClr val="accent6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Channels</a:t>
            </a:r>
            <a:endParaRPr lang="zh-CN" altLang="en-US" sz="700" b="1" dirty="0">
              <a:solidFill>
                <a:schemeClr val="accent6">
                  <a:lumMod val="75000"/>
                </a:schemeClr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257" name="直接连接符 256"/>
          <p:cNvCxnSpPr/>
          <p:nvPr/>
        </p:nvCxnSpPr>
        <p:spPr>
          <a:xfrm>
            <a:off x="3000364" y="4000505"/>
            <a:ext cx="3857652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直接连接符 257"/>
          <p:cNvCxnSpPr/>
          <p:nvPr/>
        </p:nvCxnSpPr>
        <p:spPr>
          <a:xfrm rot="5400000">
            <a:off x="6854266" y="3929067"/>
            <a:ext cx="71438" cy="7143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直接连接符 258"/>
          <p:cNvCxnSpPr/>
          <p:nvPr/>
        </p:nvCxnSpPr>
        <p:spPr>
          <a:xfrm rot="5400000">
            <a:off x="6568911" y="3571480"/>
            <a:ext cx="714380" cy="7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0" name="直接连接符 259"/>
          <p:cNvCxnSpPr/>
          <p:nvPr/>
        </p:nvCxnSpPr>
        <p:spPr>
          <a:xfrm flipV="1">
            <a:off x="6997142" y="3143249"/>
            <a:ext cx="718130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1" name="直接连接符 260"/>
          <p:cNvCxnSpPr/>
          <p:nvPr/>
        </p:nvCxnSpPr>
        <p:spPr>
          <a:xfrm rot="5400000">
            <a:off x="6930856" y="3143249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直接连接符 261"/>
          <p:cNvCxnSpPr/>
          <p:nvPr/>
        </p:nvCxnSpPr>
        <p:spPr>
          <a:xfrm flipV="1">
            <a:off x="7002294" y="3214687"/>
            <a:ext cx="712978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3" name="直接连接符 262"/>
          <p:cNvCxnSpPr/>
          <p:nvPr/>
        </p:nvCxnSpPr>
        <p:spPr>
          <a:xfrm rot="5400000">
            <a:off x="6936008" y="3214687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直接连接符 263"/>
          <p:cNvCxnSpPr/>
          <p:nvPr/>
        </p:nvCxnSpPr>
        <p:spPr>
          <a:xfrm flipV="1">
            <a:off x="6997142" y="3286125"/>
            <a:ext cx="718130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直接连接符 264"/>
          <p:cNvCxnSpPr/>
          <p:nvPr/>
        </p:nvCxnSpPr>
        <p:spPr>
          <a:xfrm rot="5400000">
            <a:off x="6930856" y="3286125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直接连接符 265"/>
          <p:cNvCxnSpPr/>
          <p:nvPr/>
        </p:nvCxnSpPr>
        <p:spPr>
          <a:xfrm flipV="1">
            <a:off x="7002294" y="3358857"/>
            <a:ext cx="712048" cy="128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7" name="直接连接符 266"/>
          <p:cNvCxnSpPr/>
          <p:nvPr/>
        </p:nvCxnSpPr>
        <p:spPr>
          <a:xfrm rot="5400000">
            <a:off x="6936008" y="3357563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直接连接符 267"/>
          <p:cNvCxnSpPr/>
          <p:nvPr/>
        </p:nvCxnSpPr>
        <p:spPr>
          <a:xfrm flipV="1">
            <a:off x="6997142" y="3429001"/>
            <a:ext cx="718130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直接连接符 268"/>
          <p:cNvCxnSpPr/>
          <p:nvPr/>
        </p:nvCxnSpPr>
        <p:spPr>
          <a:xfrm rot="5400000">
            <a:off x="6930856" y="3429001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直接连接符 269"/>
          <p:cNvCxnSpPr/>
          <p:nvPr/>
        </p:nvCxnSpPr>
        <p:spPr>
          <a:xfrm flipV="1">
            <a:off x="7002294" y="3500439"/>
            <a:ext cx="712978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1" name="直接连接符 270"/>
          <p:cNvCxnSpPr/>
          <p:nvPr/>
        </p:nvCxnSpPr>
        <p:spPr>
          <a:xfrm rot="5400000">
            <a:off x="6936008" y="3500439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2" name="TextBox 271"/>
          <p:cNvSpPr txBox="1"/>
          <p:nvPr/>
        </p:nvSpPr>
        <p:spPr>
          <a:xfrm>
            <a:off x="3000364" y="300037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dirty="0" smtClean="0">
                <a:solidFill>
                  <a:schemeClr val="accent1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6 ADC </a:t>
            </a:r>
          </a:p>
          <a:p>
            <a:r>
              <a:rPr lang="en-US" altLang="zh-CN" sz="700" b="1" dirty="0" smtClean="0">
                <a:solidFill>
                  <a:schemeClr val="accent1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Channels</a:t>
            </a:r>
            <a:endParaRPr lang="zh-CN" altLang="en-US" sz="700" b="1" dirty="0">
              <a:solidFill>
                <a:schemeClr val="accent1">
                  <a:lumMod val="75000"/>
                </a:schemeClr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273" name="直接连接符 272"/>
          <p:cNvCxnSpPr/>
          <p:nvPr/>
        </p:nvCxnSpPr>
        <p:spPr>
          <a:xfrm>
            <a:off x="3000364" y="3286125"/>
            <a:ext cx="497349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直接连接符 273"/>
          <p:cNvCxnSpPr/>
          <p:nvPr/>
        </p:nvCxnSpPr>
        <p:spPr>
          <a:xfrm rot="5400000">
            <a:off x="2926120" y="3288137"/>
            <a:ext cx="77048" cy="7143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5" name="直接连接符 274"/>
          <p:cNvCxnSpPr/>
          <p:nvPr/>
        </p:nvCxnSpPr>
        <p:spPr>
          <a:xfrm rot="5400000">
            <a:off x="2643969" y="3642520"/>
            <a:ext cx="570711" cy="79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6" name="直接连接符 275"/>
          <p:cNvCxnSpPr/>
          <p:nvPr/>
        </p:nvCxnSpPr>
        <p:spPr>
          <a:xfrm rot="16200000" flipH="1">
            <a:off x="2926120" y="3931079"/>
            <a:ext cx="77048" cy="7143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7" name="直接连接符 276"/>
          <p:cNvCxnSpPr/>
          <p:nvPr/>
        </p:nvCxnSpPr>
        <p:spPr>
          <a:xfrm>
            <a:off x="3071802" y="3429001"/>
            <a:ext cx="428628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8" name="直接连接符 277"/>
          <p:cNvCxnSpPr/>
          <p:nvPr/>
        </p:nvCxnSpPr>
        <p:spPr>
          <a:xfrm rot="5400000">
            <a:off x="2997559" y="3431806"/>
            <a:ext cx="77048" cy="714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9" name="直接连接符 278"/>
          <p:cNvCxnSpPr/>
          <p:nvPr/>
        </p:nvCxnSpPr>
        <p:spPr>
          <a:xfrm rot="5400000">
            <a:off x="2751125" y="3750472"/>
            <a:ext cx="499272" cy="7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0" name="直接连接符 279"/>
          <p:cNvCxnSpPr/>
          <p:nvPr/>
        </p:nvCxnSpPr>
        <p:spPr>
          <a:xfrm rot="16200000" flipH="1">
            <a:off x="2997559" y="4003310"/>
            <a:ext cx="77048" cy="7143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1" name="直接连接符 280"/>
          <p:cNvCxnSpPr/>
          <p:nvPr/>
        </p:nvCxnSpPr>
        <p:spPr>
          <a:xfrm>
            <a:off x="3071802" y="4071943"/>
            <a:ext cx="3429024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2" name="直接连接符 281"/>
          <p:cNvCxnSpPr/>
          <p:nvPr/>
        </p:nvCxnSpPr>
        <p:spPr>
          <a:xfrm rot="5400000">
            <a:off x="6247043" y="4464852"/>
            <a:ext cx="642942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3" name="直接连接符 282"/>
          <p:cNvCxnSpPr/>
          <p:nvPr/>
        </p:nvCxnSpPr>
        <p:spPr>
          <a:xfrm rot="16200000" flipH="1">
            <a:off x="6494271" y="4074748"/>
            <a:ext cx="77048" cy="714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4" name="直接连接符 283"/>
          <p:cNvCxnSpPr/>
          <p:nvPr/>
        </p:nvCxnSpPr>
        <p:spPr>
          <a:xfrm>
            <a:off x="6639952" y="4500571"/>
            <a:ext cx="1005284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5" name="直接连接符 284"/>
          <p:cNvCxnSpPr/>
          <p:nvPr/>
        </p:nvCxnSpPr>
        <p:spPr>
          <a:xfrm rot="16200000" flipV="1">
            <a:off x="6573666" y="4431709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6" name="直接连接符 285"/>
          <p:cNvCxnSpPr/>
          <p:nvPr/>
        </p:nvCxnSpPr>
        <p:spPr>
          <a:xfrm>
            <a:off x="6645104" y="4572009"/>
            <a:ext cx="1000132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7" name="直接连接符 286"/>
          <p:cNvCxnSpPr/>
          <p:nvPr/>
        </p:nvCxnSpPr>
        <p:spPr>
          <a:xfrm rot="16200000" flipV="1">
            <a:off x="6578818" y="4503147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8" name="直接连接符 287"/>
          <p:cNvCxnSpPr/>
          <p:nvPr/>
        </p:nvCxnSpPr>
        <p:spPr>
          <a:xfrm>
            <a:off x="6639952" y="4643447"/>
            <a:ext cx="1005284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9" name="直接连接符 288"/>
          <p:cNvCxnSpPr/>
          <p:nvPr/>
        </p:nvCxnSpPr>
        <p:spPr>
          <a:xfrm rot="16200000" flipV="1">
            <a:off x="6573666" y="4574585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0" name="直接连接符 289"/>
          <p:cNvCxnSpPr/>
          <p:nvPr/>
        </p:nvCxnSpPr>
        <p:spPr>
          <a:xfrm>
            <a:off x="6645104" y="4714885"/>
            <a:ext cx="99498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1" name="直接连接符 290"/>
          <p:cNvCxnSpPr/>
          <p:nvPr/>
        </p:nvCxnSpPr>
        <p:spPr>
          <a:xfrm rot="16200000" flipV="1">
            <a:off x="6578818" y="4646023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2" name="直接连接符 291"/>
          <p:cNvCxnSpPr/>
          <p:nvPr/>
        </p:nvCxnSpPr>
        <p:spPr>
          <a:xfrm>
            <a:off x="6639952" y="4786323"/>
            <a:ext cx="1005284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3" name="直接连接符 292"/>
          <p:cNvCxnSpPr/>
          <p:nvPr/>
        </p:nvCxnSpPr>
        <p:spPr>
          <a:xfrm rot="16200000" flipV="1">
            <a:off x="6573666" y="4717461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4" name="直接连接符 293"/>
          <p:cNvCxnSpPr/>
          <p:nvPr/>
        </p:nvCxnSpPr>
        <p:spPr>
          <a:xfrm>
            <a:off x="6645104" y="4857761"/>
            <a:ext cx="1000132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5" name="直接连接符 294"/>
          <p:cNvCxnSpPr/>
          <p:nvPr/>
        </p:nvCxnSpPr>
        <p:spPr>
          <a:xfrm rot="16200000" flipV="1">
            <a:off x="6578818" y="4788899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6" name="直接连接符 295"/>
          <p:cNvCxnSpPr/>
          <p:nvPr/>
        </p:nvCxnSpPr>
        <p:spPr>
          <a:xfrm rot="16200000" flipH="1">
            <a:off x="4811143" y="3036090"/>
            <a:ext cx="25003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7" name="直接连接符 296"/>
          <p:cNvCxnSpPr/>
          <p:nvPr/>
        </p:nvCxnSpPr>
        <p:spPr>
          <a:xfrm rot="5400000">
            <a:off x="6061309" y="1714489"/>
            <a:ext cx="71438" cy="71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直接连接符 297"/>
          <p:cNvCxnSpPr/>
          <p:nvPr/>
        </p:nvCxnSpPr>
        <p:spPr>
          <a:xfrm>
            <a:off x="4775425" y="2000241"/>
            <a:ext cx="1143008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9" name="组合 489"/>
          <p:cNvGrpSpPr/>
          <p:nvPr/>
        </p:nvGrpSpPr>
        <p:grpSpPr>
          <a:xfrm rot="10800000">
            <a:off x="4103180" y="1928803"/>
            <a:ext cx="897448" cy="214314"/>
            <a:chOff x="1723056" y="1714488"/>
            <a:chExt cx="754572" cy="214314"/>
          </a:xfrm>
          <a:solidFill>
            <a:schemeClr val="bg1"/>
          </a:solidFill>
        </p:grpSpPr>
        <p:sp>
          <p:nvSpPr>
            <p:cNvPr id="300" name="矩形 299"/>
            <p:cNvSpPr/>
            <p:nvPr/>
          </p:nvSpPr>
          <p:spPr>
            <a:xfrm>
              <a:off x="2167492" y="1747740"/>
              <a:ext cx="310136" cy="142876"/>
            </a:xfrm>
            <a:prstGeom prst="rect">
              <a:avLst/>
            </a:prstGeom>
            <a:solidFill>
              <a:srgbClr val="7F7F7F">
                <a:alpha val="6392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301" name="圆角矩形 300"/>
            <p:cNvSpPr/>
            <p:nvPr/>
          </p:nvSpPr>
          <p:spPr>
            <a:xfrm rot="10800000" flipH="1">
              <a:off x="1723056" y="1714488"/>
              <a:ext cx="540258" cy="214314"/>
            </a:xfrm>
            <a:prstGeom prst="round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PMT0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grpSp>
        <p:nvGrpSpPr>
          <p:cNvPr id="302" name="组合 492"/>
          <p:cNvGrpSpPr/>
          <p:nvPr/>
        </p:nvGrpSpPr>
        <p:grpSpPr>
          <a:xfrm>
            <a:off x="3489541" y="2786059"/>
            <a:ext cx="2169397" cy="1143008"/>
            <a:chOff x="3203789" y="3000372"/>
            <a:chExt cx="2169397" cy="1143008"/>
          </a:xfrm>
        </p:grpSpPr>
        <p:grpSp>
          <p:nvGrpSpPr>
            <p:cNvPr id="303" name="组合 864"/>
            <p:cNvGrpSpPr/>
            <p:nvPr/>
          </p:nvGrpSpPr>
          <p:grpSpPr>
            <a:xfrm>
              <a:off x="3352402" y="3000372"/>
              <a:ext cx="2020784" cy="1143008"/>
              <a:chOff x="3352402" y="3000372"/>
              <a:chExt cx="2020784" cy="1143008"/>
            </a:xfrm>
          </p:grpSpPr>
          <p:sp>
            <p:nvSpPr>
              <p:cNvPr id="305" name="矩形 304"/>
              <p:cNvSpPr/>
              <p:nvPr/>
            </p:nvSpPr>
            <p:spPr>
              <a:xfrm rot="5400000">
                <a:off x="3714744" y="2714620"/>
                <a:ext cx="1143008" cy="1714512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306" name="梯形 305"/>
              <p:cNvSpPr/>
              <p:nvPr/>
            </p:nvSpPr>
            <p:spPr>
              <a:xfrm rot="5400000" flipV="1">
                <a:off x="3874754" y="2964653"/>
                <a:ext cx="857256" cy="1214446"/>
              </a:xfrm>
              <a:prstGeom prst="trapezoid">
                <a:avLst>
                  <a:gd name="adj" fmla="val 9308"/>
                </a:avLst>
              </a:prstGeom>
              <a:solidFill>
                <a:schemeClr val="accent3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307" name="矩形 306"/>
              <p:cNvSpPr/>
              <p:nvPr/>
            </p:nvSpPr>
            <p:spPr>
              <a:xfrm rot="5400000">
                <a:off x="4078617" y="3534197"/>
                <a:ext cx="658800" cy="714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308" name="矩形 307"/>
              <p:cNvSpPr/>
              <p:nvPr/>
            </p:nvSpPr>
            <p:spPr>
              <a:xfrm rot="5400000">
                <a:off x="4172965" y="3531065"/>
                <a:ext cx="673200" cy="714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309" name="矩形 308"/>
              <p:cNvSpPr/>
              <p:nvPr/>
            </p:nvSpPr>
            <p:spPr>
              <a:xfrm rot="5400000">
                <a:off x="4267132" y="3529382"/>
                <a:ext cx="687600" cy="714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310" name="矩形 309"/>
              <p:cNvSpPr/>
              <p:nvPr/>
            </p:nvSpPr>
            <p:spPr>
              <a:xfrm rot="5400000">
                <a:off x="4459268" y="3531219"/>
                <a:ext cx="716400" cy="714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311" name="矩形 310"/>
              <p:cNvSpPr/>
              <p:nvPr/>
            </p:nvSpPr>
            <p:spPr>
              <a:xfrm rot="5400000">
                <a:off x="4363252" y="3529967"/>
                <a:ext cx="702000" cy="714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cxnSp>
            <p:nvCxnSpPr>
              <p:cNvPr id="312" name="直接连接符 311"/>
              <p:cNvCxnSpPr/>
              <p:nvPr/>
            </p:nvCxnSpPr>
            <p:spPr>
              <a:xfrm rot="5400000">
                <a:off x="4106220" y="3801954"/>
                <a:ext cx="392466" cy="32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" name="直接连接符 312"/>
              <p:cNvCxnSpPr/>
              <p:nvPr/>
            </p:nvCxnSpPr>
            <p:spPr>
              <a:xfrm rot="5400000">
                <a:off x="3995572" y="3802137"/>
                <a:ext cx="401128" cy="32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" name="直接连接符 313"/>
              <p:cNvCxnSpPr/>
              <p:nvPr/>
            </p:nvCxnSpPr>
            <p:spPr>
              <a:xfrm rot="5400000">
                <a:off x="3888836" y="3800103"/>
                <a:ext cx="405196" cy="32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" name="直接连接符 314"/>
              <p:cNvCxnSpPr/>
              <p:nvPr/>
            </p:nvCxnSpPr>
            <p:spPr>
              <a:xfrm rot="5400000">
                <a:off x="3777001" y="3790139"/>
                <a:ext cx="414430" cy="32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6" name="直接连接符 315"/>
              <p:cNvCxnSpPr/>
              <p:nvPr/>
            </p:nvCxnSpPr>
            <p:spPr>
              <a:xfrm rot="5400000">
                <a:off x="3701207" y="3818489"/>
                <a:ext cx="357190" cy="158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7" name="直接连接符 316"/>
              <p:cNvCxnSpPr/>
              <p:nvPr/>
            </p:nvCxnSpPr>
            <p:spPr>
              <a:xfrm rot="5400000">
                <a:off x="3714908" y="3928902"/>
                <a:ext cx="142876" cy="32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8" name="直接连接符 317"/>
              <p:cNvCxnSpPr/>
              <p:nvPr/>
            </p:nvCxnSpPr>
            <p:spPr>
              <a:xfrm rot="5400000">
                <a:off x="4104447" y="3339923"/>
                <a:ext cx="393352" cy="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9" name="直接连接符 318"/>
              <p:cNvCxnSpPr/>
              <p:nvPr/>
            </p:nvCxnSpPr>
            <p:spPr>
              <a:xfrm rot="5400000">
                <a:off x="3781702" y="3349438"/>
                <a:ext cx="412792" cy="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0" name="直接连接符 319"/>
              <p:cNvCxnSpPr/>
              <p:nvPr/>
            </p:nvCxnSpPr>
            <p:spPr>
              <a:xfrm rot="16200000" flipH="1">
                <a:off x="3786182" y="4000504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1" name="直接连接符 320"/>
              <p:cNvCxnSpPr/>
              <p:nvPr/>
            </p:nvCxnSpPr>
            <p:spPr>
              <a:xfrm rot="16200000" flipH="1">
                <a:off x="3884355" y="4000505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2" name="直接连接符 321"/>
              <p:cNvCxnSpPr/>
              <p:nvPr/>
            </p:nvCxnSpPr>
            <p:spPr>
              <a:xfrm rot="16200000" flipH="1">
                <a:off x="3984455" y="4000505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3" name="直接连接符 322"/>
              <p:cNvCxnSpPr/>
              <p:nvPr/>
            </p:nvCxnSpPr>
            <p:spPr>
              <a:xfrm rot="16200000" flipH="1">
                <a:off x="4093322" y="4000505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4" name="直接连接符 323"/>
              <p:cNvCxnSpPr/>
              <p:nvPr/>
            </p:nvCxnSpPr>
            <p:spPr>
              <a:xfrm rot="16200000" flipH="1">
                <a:off x="4196842" y="4000505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5" name="直接连接符 324"/>
              <p:cNvCxnSpPr/>
              <p:nvPr/>
            </p:nvCxnSpPr>
            <p:spPr>
              <a:xfrm rot="16200000" flipH="1">
                <a:off x="4302289" y="4000505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6" name="直接连接符 325"/>
              <p:cNvCxnSpPr/>
              <p:nvPr/>
            </p:nvCxnSpPr>
            <p:spPr>
              <a:xfrm>
                <a:off x="3857620" y="4071942"/>
                <a:ext cx="107157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7" name="直接连接符 326"/>
              <p:cNvCxnSpPr/>
              <p:nvPr/>
            </p:nvCxnSpPr>
            <p:spPr>
              <a:xfrm rot="5400000">
                <a:off x="4929190" y="4000504"/>
                <a:ext cx="71438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8" name="直接连接符 327"/>
              <p:cNvCxnSpPr/>
              <p:nvPr/>
            </p:nvCxnSpPr>
            <p:spPr>
              <a:xfrm rot="5400000">
                <a:off x="4715670" y="3714752"/>
                <a:ext cx="570710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9" name="直接连接符 328"/>
              <p:cNvCxnSpPr/>
              <p:nvPr/>
            </p:nvCxnSpPr>
            <p:spPr>
              <a:xfrm rot="5400000">
                <a:off x="5000628" y="3357562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0" name="直接连接符 329"/>
              <p:cNvCxnSpPr/>
              <p:nvPr/>
            </p:nvCxnSpPr>
            <p:spPr>
              <a:xfrm rot="5400000">
                <a:off x="5005780" y="3429000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1" name="直接连接符 330"/>
              <p:cNvCxnSpPr/>
              <p:nvPr/>
            </p:nvCxnSpPr>
            <p:spPr>
              <a:xfrm rot="5400000">
                <a:off x="5000628" y="3500438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2" name="直接连接符 331"/>
              <p:cNvCxnSpPr/>
              <p:nvPr/>
            </p:nvCxnSpPr>
            <p:spPr>
              <a:xfrm rot="5400000">
                <a:off x="5005780" y="3571876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3" name="直接连接符 332"/>
              <p:cNvCxnSpPr/>
              <p:nvPr/>
            </p:nvCxnSpPr>
            <p:spPr>
              <a:xfrm rot="5400000">
                <a:off x="5000628" y="3643314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4" name="直接连接符 333"/>
              <p:cNvCxnSpPr/>
              <p:nvPr/>
            </p:nvCxnSpPr>
            <p:spPr>
              <a:xfrm rot="5400000">
                <a:off x="5005780" y="3714752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5" name="直接连接符 334"/>
              <p:cNvCxnSpPr/>
              <p:nvPr/>
            </p:nvCxnSpPr>
            <p:spPr>
              <a:xfrm flipV="1">
                <a:off x="5072066" y="3357562"/>
                <a:ext cx="142876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335"/>
              <p:cNvCxnSpPr/>
              <p:nvPr/>
            </p:nvCxnSpPr>
            <p:spPr>
              <a:xfrm flipV="1">
                <a:off x="5077218" y="3429000"/>
                <a:ext cx="137724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336"/>
              <p:cNvCxnSpPr/>
              <p:nvPr/>
            </p:nvCxnSpPr>
            <p:spPr>
              <a:xfrm flipV="1">
                <a:off x="5072066" y="3500438"/>
                <a:ext cx="142876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8" name="直接连接符 337"/>
              <p:cNvCxnSpPr/>
              <p:nvPr/>
            </p:nvCxnSpPr>
            <p:spPr>
              <a:xfrm flipV="1">
                <a:off x="5077218" y="3571876"/>
                <a:ext cx="137724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9" name="直接连接符 338"/>
              <p:cNvCxnSpPr/>
              <p:nvPr/>
            </p:nvCxnSpPr>
            <p:spPr>
              <a:xfrm flipV="1">
                <a:off x="5072066" y="3643314"/>
                <a:ext cx="142876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0" name="直接连接符 339"/>
              <p:cNvCxnSpPr/>
              <p:nvPr/>
            </p:nvCxnSpPr>
            <p:spPr>
              <a:xfrm flipV="1">
                <a:off x="5077218" y="3714752"/>
                <a:ext cx="137724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1" name="矩形 340"/>
              <p:cNvSpPr/>
              <p:nvPr/>
            </p:nvSpPr>
            <p:spPr>
              <a:xfrm>
                <a:off x="5158872" y="3214686"/>
                <a:ext cx="214314" cy="7143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sz="1050" b="1" dirty="0" smtClean="0">
                    <a:solidFill>
                      <a:schemeClr val="tx1"/>
                    </a:solidFill>
                    <a:latin typeface="DotumChe" pitchFamily="49" charset="-127"/>
                    <a:ea typeface="DotumChe" pitchFamily="49" charset="-127"/>
                  </a:rPr>
                  <a:t>Pre-Amp</a:t>
                </a:r>
                <a:endParaRPr lang="zh-CN" altLang="en-US" sz="1050" b="1" dirty="0">
                  <a:solidFill>
                    <a:schemeClr val="tx1"/>
                  </a:solidFill>
                  <a:latin typeface="DotumChe" pitchFamily="49" charset="-127"/>
                  <a:ea typeface="DotumChe" pitchFamily="49" charset="-127"/>
                </a:endParaRPr>
              </a:p>
            </p:txBody>
          </p:sp>
          <p:cxnSp>
            <p:nvCxnSpPr>
              <p:cNvPr id="342" name="直接连接符 341"/>
              <p:cNvCxnSpPr/>
              <p:nvPr/>
            </p:nvCxnSpPr>
            <p:spPr>
              <a:xfrm rot="5400000">
                <a:off x="3996745" y="3339923"/>
                <a:ext cx="393352" cy="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3" name="直接连接符 342"/>
              <p:cNvCxnSpPr/>
              <p:nvPr/>
            </p:nvCxnSpPr>
            <p:spPr>
              <a:xfrm rot="5400000">
                <a:off x="3896647" y="3339923"/>
                <a:ext cx="393352" cy="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4" name="直接连接符 343"/>
              <p:cNvCxnSpPr/>
              <p:nvPr/>
            </p:nvCxnSpPr>
            <p:spPr>
              <a:xfrm rot="5400000">
                <a:off x="3687680" y="3339923"/>
                <a:ext cx="393352" cy="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5" name="直接连接符 344"/>
              <p:cNvCxnSpPr/>
              <p:nvPr/>
            </p:nvCxnSpPr>
            <p:spPr>
              <a:xfrm rot="5400000">
                <a:off x="3589507" y="3339923"/>
                <a:ext cx="393352" cy="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6" name="直接连接符 345"/>
              <p:cNvCxnSpPr/>
              <p:nvPr/>
            </p:nvCxnSpPr>
            <p:spPr>
              <a:xfrm rot="16200000" flipH="1">
                <a:off x="3714744" y="3071811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7" name="直接连接符 346"/>
              <p:cNvCxnSpPr/>
              <p:nvPr/>
            </p:nvCxnSpPr>
            <p:spPr>
              <a:xfrm rot="16200000" flipH="1">
                <a:off x="3812917" y="3071811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8" name="直接连接符 347"/>
              <p:cNvCxnSpPr/>
              <p:nvPr/>
            </p:nvCxnSpPr>
            <p:spPr>
              <a:xfrm rot="16200000" flipH="1">
                <a:off x="3913016" y="3071811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9" name="直接连接符 348"/>
              <p:cNvCxnSpPr/>
              <p:nvPr/>
            </p:nvCxnSpPr>
            <p:spPr>
              <a:xfrm rot="16200000" flipH="1">
                <a:off x="4021884" y="3071811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0" name="直接连接符 349"/>
              <p:cNvCxnSpPr/>
              <p:nvPr/>
            </p:nvCxnSpPr>
            <p:spPr>
              <a:xfrm rot="16200000" flipH="1">
                <a:off x="4220156" y="3071809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1" name="直接连接符 350"/>
              <p:cNvCxnSpPr/>
              <p:nvPr/>
            </p:nvCxnSpPr>
            <p:spPr>
              <a:xfrm rot="16200000" flipH="1">
                <a:off x="4121983" y="3071811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2" name="直接连接符 351"/>
              <p:cNvCxnSpPr/>
              <p:nvPr/>
            </p:nvCxnSpPr>
            <p:spPr>
              <a:xfrm>
                <a:off x="3643306" y="3071810"/>
                <a:ext cx="57150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3" name="直接连接符 352"/>
              <p:cNvCxnSpPr/>
              <p:nvPr/>
            </p:nvCxnSpPr>
            <p:spPr>
              <a:xfrm rot="5400000">
                <a:off x="3571868" y="3071810"/>
                <a:ext cx="71438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4" name="直接连接符 353"/>
              <p:cNvCxnSpPr/>
              <p:nvPr/>
            </p:nvCxnSpPr>
            <p:spPr>
              <a:xfrm rot="5400000" flipH="1" flipV="1">
                <a:off x="3489931" y="3357562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5" name="直接连接符 354"/>
              <p:cNvCxnSpPr/>
              <p:nvPr/>
            </p:nvCxnSpPr>
            <p:spPr>
              <a:xfrm rot="5400000" flipH="1" flipV="1">
                <a:off x="3495083" y="3429000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6" name="直接连接符 355"/>
              <p:cNvCxnSpPr/>
              <p:nvPr/>
            </p:nvCxnSpPr>
            <p:spPr>
              <a:xfrm rot="5400000" flipH="1" flipV="1">
                <a:off x="3489931" y="3500438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7" name="直接连接符 356"/>
              <p:cNvCxnSpPr/>
              <p:nvPr/>
            </p:nvCxnSpPr>
            <p:spPr>
              <a:xfrm rot="5400000" flipH="1" flipV="1">
                <a:off x="3495083" y="3571876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/>
              <p:cNvCxnSpPr/>
              <p:nvPr/>
            </p:nvCxnSpPr>
            <p:spPr>
              <a:xfrm rot="5400000" flipH="1" flipV="1">
                <a:off x="3489931" y="3643314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9" name="直接连接符 358"/>
              <p:cNvCxnSpPr/>
              <p:nvPr/>
            </p:nvCxnSpPr>
            <p:spPr>
              <a:xfrm rot="5400000" flipH="1" flipV="1">
                <a:off x="3495083" y="3714752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0" name="直接连接符 359"/>
              <p:cNvCxnSpPr/>
              <p:nvPr/>
            </p:nvCxnSpPr>
            <p:spPr>
              <a:xfrm flipH="1">
                <a:off x="3352402" y="3429000"/>
                <a:ext cx="142876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1" name="直接连接符 360"/>
              <p:cNvCxnSpPr/>
              <p:nvPr/>
            </p:nvCxnSpPr>
            <p:spPr>
              <a:xfrm flipH="1">
                <a:off x="3357554" y="3500438"/>
                <a:ext cx="137724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2" name="直接连接符 361"/>
              <p:cNvCxnSpPr/>
              <p:nvPr/>
            </p:nvCxnSpPr>
            <p:spPr>
              <a:xfrm flipH="1">
                <a:off x="3352402" y="3571876"/>
                <a:ext cx="142876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3" name="直接连接符 362"/>
              <p:cNvCxnSpPr/>
              <p:nvPr/>
            </p:nvCxnSpPr>
            <p:spPr>
              <a:xfrm flipH="1">
                <a:off x="3357554" y="3643314"/>
                <a:ext cx="137724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4" name="直接连接符 363"/>
              <p:cNvCxnSpPr/>
              <p:nvPr/>
            </p:nvCxnSpPr>
            <p:spPr>
              <a:xfrm flipH="1">
                <a:off x="3352402" y="3714752"/>
                <a:ext cx="142876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5" name="直接连接符 364"/>
              <p:cNvCxnSpPr/>
              <p:nvPr/>
            </p:nvCxnSpPr>
            <p:spPr>
              <a:xfrm flipH="1">
                <a:off x="3357554" y="3786190"/>
                <a:ext cx="137724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6" name="直接连接符 365"/>
              <p:cNvCxnSpPr/>
              <p:nvPr/>
            </p:nvCxnSpPr>
            <p:spPr>
              <a:xfrm rot="5400000">
                <a:off x="3286910" y="3428206"/>
                <a:ext cx="570710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7" name="矩形 366"/>
              <p:cNvSpPr/>
              <p:nvPr/>
            </p:nvSpPr>
            <p:spPr>
              <a:xfrm rot="5400000">
                <a:off x="3981281" y="3532883"/>
                <a:ext cx="642942" cy="714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368" name="矩形 367"/>
              <p:cNvSpPr/>
              <p:nvPr/>
            </p:nvSpPr>
            <p:spPr>
              <a:xfrm rot="5400000">
                <a:off x="3494170" y="3537963"/>
                <a:ext cx="571504" cy="72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369" name="矩形 368"/>
              <p:cNvSpPr/>
              <p:nvPr/>
            </p:nvSpPr>
            <p:spPr>
              <a:xfrm rot="5400000">
                <a:off x="3685324" y="3533596"/>
                <a:ext cx="601200" cy="72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370" name="矩形 369"/>
              <p:cNvSpPr/>
              <p:nvPr/>
            </p:nvSpPr>
            <p:spPr>
              <a:xfrm rot="5400000">
                <a:off x="3884474" y="3534128"/>
                <a:ext cx="630000" cy="72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371" name="矩形 370"/>
              <p:cNvSpPr/>
              <p:nvPr/>
            </p:nvSpPr>
            <p:spPr>
              <a:xfrm rot="5400000">
                <a:off x="3785342" y="3531913"/>
                <a:ext cx="615600" cy="72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372" name="矩形 371"/>
              <p:cNvSpPr/>
              <p:nvPr/>
            </p:nvSpPr>
            <p:spPr>
              <a:xfrm rot="5400000">
                <a:off x="3588708" y="3536728"/>
                <a:ext cx="586800" cy="72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</p:grpSp>
        <p:sp>
          <p:nvSpPr>
            <p:cNvPr id="304" name="矩形 303"/>
            <p:cNvSpPr/>
            <p:nvPr/>
          </p:nvSpPr>
          <p:spPr>
            <a:xfrm>
              <a:off x="3203789" y="3214686"/>
              <a:ext cx="214314" cy="7143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zh-CN" sz="1050" b="1" dirty="0" smtClean="0">
                  <a:solidFill>
                    <a:schemeClr val="tx1"/>
                  </a:solidFill>
                  <a:latin typeface="DotumChe" pitchFamily="49" charset="-127"/>
                  <a:ea typeface="DotumChe" pitchFamily="49" charset="-127"/>
                </a:rPr>
                <a:t>Pre-Amp</a:t>
              </a:r>
              <a:endParaRPr lang="zh-CN" altLang="en-US" sz="1050" b="1" dirty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endParaRPr>
            </a:p>
          </p:txBody>
        </p:sp>
      </p:grpSp>
      <p:cxnSp>
        <p:nvCxnSpPr>
          <p:cNvPr id="373" name="直接连接符 372"/>
          <p:cNvCxnSpPr/>
          <p:nvPr/>
        </p:nvCxnSpPr>
        <p:spPr>
          <a:xfrm>
            <a:off x="6132747" y="1714489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4" name="等腰三角形 373"/>
          <p:cNvSpPr/>
          <p:nvPr/>
        </p:nvSpPr>
        <p:spPr>
          <a:xfrm rot="5400000">
            <a:off x="6286512" y="1500175"/>
            <a:ext cx="285752" cy="285752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5" name="直接连接符 374"/>
          <p:cNvCxnSpPr/>
          <p:nvPr/>
        </p:nvCxnSpPr>
        <p:spPr>
          <a:xfrm rot="5400000">
            <a:off x="5918433" y="1571613"/>
            <a:ext cx="214314" cy="214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6" name="直接连接符 375"/>
          <p:cNvCxnSpPr/>
          <p:nvPr/>
        </p:nvCxnSpPr>
        <p:spPr>
          <a:xfrm>
            <a:off x="6132747" y="1571613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7" name="直接连接符 376"/>
          <p:cNvCxnSpPr/>
          <p:nvPr/>
        </p:nvCxnSpPr>
        <p:spPr>
          <a:xfrm rot="5400000">
            <a:off x="5632681" y="2071679"/>
            <a:ext cx="57150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8" name="直接连接符 377"/>
          <p:cNvCxnSpPr/>
          <p:nvPr/>
        </p:nvCxnSpPr>
        <p:spPr>
          <a:xfrm rot="16200000" flipH="1">
            <a:off x="6271144" y="2500308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9" name="直接连接符 378"/>
          <p:cNvCxnSpPr/>
          <p:nvPr/>
        </p:nvCxnSpPr>
        <p:spPr>
          <a:xfrm>
            <a:off x="6061309" y="2500307"/>
            <a:ext cx="225203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0" name="直接连接符 379"/>
          <p:cNvCxnSpPr/>
          <p:nvPr/>
        </p:nvCxnSpPr>
        <p:spPr>
          <a:xfrm rot="5400000">
            <a:off x="6107917" y="2750340"/>
            <a:ext cx="50006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1" name="直接连接符 380"/>
          <p:cNvCxnSpPr/>
          <p:nvPr/>
        </p:nvCxnSpPr>
        <p:spPr>
          <a:xfrm rot="16200000" flipV="1">
            <a:off x="6357950" y="3000373"/>
            <a:ext cx="71438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2" name="直接连接符 381"/>
          <p:cNvCxnSpPr/>
          <p:nvPr/>
        </p:nvCxnSpPr>
        <p:spPr>
          <a:xfrm rot="10800000">
            <a:off x="6429388" y="3071811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3" name="直接连接符 382"/>
          <p:cNvCxnSpPr/>
          <p:nvPr/>
        </p:nvCxnSpPr>
        <p:spPr>
          <a:xfrm rot="5400000">
            <a:off x="6464313" y="2750340"/>
            <a:ext cx="500860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4" name="直接连接符 383"/>
          <p:cNvCxnSpPr/>
          <p:nvPr/>
        </p:nvCxnSpPr>
        <p:spPr>
          <a:xfrm rot="5400000" flipH="1" flipV="1">
            <a:off x="6715140" y="2428869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5" name="直接连接符 384"/>
          <p:cNvCxnSpPr/>
          <p:nvPr/>
        </p:nvCxnSpPr>
        <p:spPr>
          <a:xfrm rot="5400000" flipH="1" flipV="1">
            <a:off x="6715140" y="2500307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6" name="直接连接符 385"/>
          <p:cNvCxnSpPr/>
          <p:nvPr/>
        </p:nvCxnSpPr>
        <p:spPr>
          <a:xfrm>
            <a:off x="6786578" y="2428869"/>
            <a:ext cx="85725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7" name="直接连接符 386"/>
          <p:cNvCxnSpPr/>
          <p:nvPr/>
        </p:nvCxnSpPr>
        <p:spPr>
          <a:xfrm>
            <a:off x="6786578" y="2500307"/>
            <a:ext cx="85725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8" name="矩形 387"/>
          <p:cNvSpPr/>
          <p:nvPr/>
        </p:nvSpPr>
        <p:spPr>
          <a:xfrm>
            <a:off x="7527100" y="2285993"/>
            <a:ext cx="714380" cy="1285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sis3320</a:t>
            </a:r>
          </a:p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 Flash ADC</a:t>
            </a:r>
            <a:endParaRPr lang="zh-CN" altLang="en-US" b="1" dirty="0">
              <a:solidFill>
                <a:schemeClr val="tx1"/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390" name="直接连接符 389"/>
          <p:cNvCxnSpPr/>
          <p:nvPr/>
        </p:nvCxnSpPr>
        <p:spPr>
          <a:xfrm rot="16200000" flipH="1">
            <a:off x="7072330" y="3714753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1" name="直接连接符 390"/>
          <p:cNvCxnSpPr/>
          <p:nvPr/>
        </p:nvCxnSpPr>
        <p:spPr>
          <a:xfrm rot="16200000" flipH="1">
            <a:off x="7072330" y="3786191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0" name="直接连接符 469"/>
          <p:cNvCxnSpPr/>
          <p:nvPr/>
        </p:nvCxnSpPr>
        <p:spPr>
          <a:xfrm>
            <a:off x="7143768" y="3786191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1" name="直接连接符 470"/>
          <p:cNvCxnSpPr/>
          <p:nvPr/>
        </p:nvCxnSpPr>
        <p:spPr>
          <a:xfrm>
            <a:off x="7143768" y="3857629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2" name="矩形 471"/>
          <p:cNvSpPr/>
          <p:nvPr/>
        </p:nvSpPr>
        <p:spPr>
          <a:xfrm>
            <a:off x="7527100" y="3714753"/>
            <a:ext cx="714380" cy="12144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775</a:t>
            </a:r>
          </a:p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TDC</a:t>
            </a:r>
            <a:endParaRPr lang="zh-CN" altLang="en-US" b="1" dirty="0">
              <a:solidFill>
                <a:schemeClr val="tx1"/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473" name="直接连接符 472"/>
          <p:cNvCxnSpPr/>
          <p:nvPr/>
        </p:nvCxnSpPr>
        <p:spPr>
          <a:xfrm rot="5400000">
            <a:off x="6429388" y="3286125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4" name="直接连接符 473"/>
          <p:cNvCxnSpPr/>
          <p:nvPr/>
        </p:nvCxnSpPr>
        <p:spPr>
          <a:xfrm rot="16200000" flipV="1">
            <a:off x="6715140" y="3571877"/>
            <a:ext cx="71438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5" name="直接连接符 474"/>
          <p:cNvCxnSpPr/>
          <p:nvPr/>
        </p:nvCxnSpPr>
        <p:spPr>
          <a:xfrm rot="10800000">
            <a:off x="6786578" y="3643315"/>
            <a:ext cx="21431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6" name="直接连接符 475"/>
          <p:cNvCxnSpPr/>
          <p:nvPr/>
        </p:nvCxnSpPr>
        <p:spPr>
          <a:xfrm rot="16200000" flipV="1">
            <a:off x="7000892" y="3643315"/>
            <a:ext cx="71438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8" name="直接连接符 477"/>
          <p:cNvCxnSpPr/>
          <p:nvPr/>
        </p:nvCxnSpPr>
        <p:spPr>
          <a:xfrm rot="5400000">
            <a:off x="7025723" y="3749678"/>
            <a:ext cx="7143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9" name="TextBox 478"/>
          <p:cNvSpPr txBox="1"/>
          <p:nvPr/>
        </p:nvSpPr>
        <p:spPr>
          <a:xfrm>
            <a:off x="6551764" y="2630883"/>
            <a:ext cx="21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·</a:t>
            </a:r>
            <a:endParaRPr lang="zh-CN" altLang="en-US" sz="4800" dirty="0"/>
          </a:p>
        </p:txBody>
      </p:sp>
      <p:cxnSp>
        <p:nvCxnSpPr>
          <p:cNvPr id="480" name="直接连接符 479"/>
          <p:cNvCxnSpPr>
            <a:stCxn id="374" idx="0"/>
            <a:endCxn id="481" idx="1"/>
          </p:cNvCxnSpPr>
          <p:nvPr/>
        </p:nvCxnSpPr>
        <p:spPr>
          <a:xfrm>
            <a:off x="6572264" y="1643051"/>
            <a:ext cx="954836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1" name="矩形 480"/>
          <p:cNvSpPr/>
          <p:nvPr/>
        </p:nvSpPr>
        <p:spPr>
          <a:xfrm>
            <a:off x="7527100" y="1500175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Trigger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482" name="直接箭头连接符 481"/>
          <p:cNvCxnSpPr/>
          <p:nvPr/>
        </p:nvCxnSpPr>
        <p:spPr>
          <a:xfrm rot="16200000" flipH="1">
            <a:off x="2357422" y="3143249"/>
            <a:ext cx="3714778" cy="2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3" name="TextBox 482"/>
          <p:cNvSpPr txBox="1"/>
          <p:nvPr/>
        </p:nvSpPr>
        <p:spPr>
          <a:xfrm>
            <a:off x="6215074" y="1478150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Gungsuh" pitchFamily="18" charset="-127"/>
                <a:ea typeface="Gungsuh" pitchFamily="18" charset="-127"/>
              </a:rPr>
              <a:t>&amp;</a:t>
            </a:r>
            <a:endParaRPr lang="zh-CN" altLang="en-US" sz="14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84" name="TextBox 483"/>
          <p:cNvSpPr txBox="1"/>
          <p:nvPr/>
        </p:nvSpPr>
        <p:spPr>
          <a:xfrm>
            <a:off x="3703855" y="1571613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Gungsuh" pitchFamily="18" charset="-127"/>
                <a:ea typeface="Gungsuh" pitchFamily="18" charset="-127"/>
              </a:rPr>
              <a:t>Trigger</a:t>
            </a:r>
            <a:endParaRPr lang="zh-CN" altLang="en-US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485" name="直接连接符 484"/>
          <p:cNvCxnSpPr/>
          <p:nvPr/>
        </p:nvCxnSpPr>
        <p:spPr>
          <a:xfrm rot="5400000">
            <a:off x="6000760" y="4284669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6" name="直接连接符 485"/>
          <p:cNvCxnSpPr/>
          <p:nvPr/>
        </p:nvCxnSpPr>
        <p:spPr>
          <a:xfrm>
            <a:off x="5072066" y="4356107"/>
            <a:ext cx="928694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7" name="直接连接符 486"/>
          <p:cNvCxnSpPr/>
          <p:nvPr/>
        </p:nvCxnSpPr>
        <p:spPr>
          <a:xfrm rot="16200000" flipH="1">
            <a:off x="5918433" y="2357432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0" name="直接连接符 489"/>
          <p:cNvCxnSpPr/>
          <p:nvPr/>
        </p:nvCxnSpPr>
        <p:spPr>
          <a:xfrm>
            <a:off x="5989871" y="2428869"/>
            <a:ext cx="285752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3" name="直接连接符 492"/>
          <p:cNvCxnSpPr/>
          <p:nvPr/>
        </p:nvCxnSpPr>
        <p:spPr>
          <a:xfrm rot="16200000" flipH="1">
            <a:off x="6283307" y="2428870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4" name="矩形 493"/>
          <p:cNvSpPr/>
          <p:nvPr/>
        </p:nvSpPr>
        <p:spPr>
          <a:xfrm>
            <a:off x="7527100" y="1857365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Stop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grpSp>
        <p:nvGrpSpPr>
          <p:cNvPr id="569" name="组合 612"/>
          <p:cNvGrpSpPr/>
          <p:nvPr/>
        </p:nvGrpSpPr>
        <p:grpSpPr>
          <a:xfrm>
            <a:off x="3560979" y="4214819"/>
            <a:ext cx="2000264" cy="214314"/>
            <a:chOff x="1203525" y="1785926"/>
            <a:chExt cx="2000264" cy="214314"/>
          </a:xfrm>
        </p:grpSpPr>
        <p:sp>
          <p:nvSpPr>
            <p:cNvPr id="570" name="矩形 569"/>
            <p:cNvSpPr/>
            <p:nvPr/>
          </p:nvSpPr>
          <p:spPr>
            <a:xfrm>
              <a:off x="1203525" y="1826628"/>
              <a:ext cx="1511087" cy="11516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572" name="圆角矩形 571"/>
            <p:cNvSpPr/>
            <p:nvPr/>
          </p:nvSpPr>
          <p:spPr>
            <a:xfrm>
              <a:off x="2560847" y="1785926"/>
              <a:ext cx="642942" cy="214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PMT1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sp>
        <p:nvSpPr>
          <p:cNvPr id="573" name="TextBox 572"/>
          <p:cNvSpPr txBox="1"/>
          <p:nvPr/>
        </p:nvSpPr>
        <p:spPr>
          <a:xfrm>
            <a:off x="5910749" y="2155180"/>
            <a:ext cx="21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·</a:t>
            </a:r>
            <a:endParaRPr lang="zh-CN" altLang="en-US" sz="3600" dirty="0"/>
          </a:p>
        </p:txBody>
      </p:sp>
      <p:sp>
        <p:nvSpPr>
          <p:cNvPr id="574" name="TextBox 573"/>
          <p:cNvSpPr txBox="1"/>
          <p:nvPr/>
        </p:nvSpPr>
        <p:spPr>
          <a:xfrm>
            <a:off x="5775557" y="1658419"/>
            <a:ext cx="21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·</a:t>
            </a:r>
            <a:endParaRPr lang="zh-CN" altLang="en-US" sz="3600" dirty="0"/>
          </a:p>
        </p:txBody>
      </p:sp>
      <p:sp>
        <p:nvSpPr>
          <p:cNvPr id="575" name="矩形 574"/>
          <p:cNvSpPr/>
          <p:nvPr/>
        </p:nvSpPr>
        <p:spPr>
          <a:xfrm>
            <a:off x="7143768" y="3643314"/>
            <a:ext cx="214314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sz="1100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LTD</a:t>
            </a:r>
            <a:endParaRPr lang="zh-CN" altLang="en-US" sz="1100" dirty="0">
              <a:solidFill>
                <a:schemeClr val="tx1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1026" name="AutoShape 2" descr="https://mail.google.com/mail/?ui=2&amp;ik=8d3b8de918&amp;view=att&amp;th=13612ae0e1a3ff11&amp;attid=0.1.3&amp;disp=emb&amp;zw&amp;atsh=1"/>
          <p:cNvSpPr>
            <a:spLocks noChangeAspect="1" noChangeArrowheads="1"/>
          </p:cNvSpPr>
          <p:nvPr/>
        </p:nvSpPr>
        <p:spPr bwMode="auto">
          <a:xfrm>
            <a:off x="155575" y="-1614488"/>
            <a:ext cx="4924425" cy="3371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28" name="组合 627"/>
          <p:cNvGrpSpPr/>
          <p:nvPr/>
        </p:nvGrpSpPr>
        <p:grpSpPr>
          <a:xfrm>
            <a:off x="0" y="2000240"/>
            <a:ext cx="4857752" cy="4857760"/>
            <a:chOff x="0" y="2000240"/>
            <a:chExt cx="4857752" cy="4857760"/>
          </a:xfrm>
        </p:grpSpPr>
        <p:pic>
          <p:nvPicPr>
            <p:cNvPr id="210" name="Picture 4" descr="C:\Users\Fan\Desktop\JLab相关\Pics\DSC02688-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000240"/>
              <a:ext cx="1988185" cy="171451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pic>
          <p:nvPicPr>
            <p:cNvPr id="685" name="Picture 3" descr="C:\Users\Fan\Desktop\JLab相关\Pics\DSC0267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857628"/>
              <a:ext cx="3931521" cy="300037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cxnSp>
          <p:nvCxnSpPr>
            <p:cNvPr id="596" name="直接箭头连接符 595"/>
            <p:cNvCxnSpPr>
              <a:endCxn id="301" idx="3"/>
            </p:cNvCxnSpPr>
            <p:nvPr/>
          </p:nvCxnSpPr>
          <p:spPr>
            <a:xfrm flipV="1">
              <a:off x="1071538" y="2035960"/>
              <a:ext cx="3286536" cy="9644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1" name="直接箭头连接符 610"/>
            <p:cNvCxnSpPr/>
            <p:nvPr/>
          </p:nvCxnSpPr>
          <p:spPr>
            <a:xfrm flipV="1">
              <a:off x="928662" y="4429132"/>
              <a:ext cx="3929090" cy="164307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9" name="组合 388"/>
          <p:cNvGrpSpPr/>
          <p:nvPr/>
        </p:nvGrpSpPr>
        <p:grpSpPr>
          <a:xfrm>
            <a:off x="4429124" y="0"/>
            <a:ext cx="4714876" cy="1857364"/>
            <a:chOff x="4429124" y="0"/>
            <a:chExt cx="4714876" cy="1857364"/>
          </a:xfrm>
        </p:grpSpPr>
        <p:pic>
          <p:nvPicPr>
            <p:cNvPr id="1027" name="Picture 3" descr="C:\Users\Fan\Desktop\With Cable, With Signal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5918" y="0"/>
              <a:ext cx="2718082" cy="1857364"/>
            </a:xfrm>
            <a:prstGeom prst="rect">
              <a:avLst/>
            </a:prstGeom>
            <a:noFill/>
          </p:spPr>
        </p:pic>
        <p:pic>
          <p:nvPicPr>
            <p:cNvPr id="212" name="Picture 5" descr="C:\Users\Fan\Desktop\JLab相关\Pics\DSC0268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29124" y="0"/>
              <a:ext cx="2000232" cy="1500174"/>
            </a:xfrm>
            <a:prstGeom prst="rect">
              <a:avLst/>
            </a:prstGeom>
            <a:noFill/>
          </p:spPr>
        </p:pic>
        <p:sp>
          <p:nvSpPr>
            <p:cNvPr id="626" name="椭圆 625"/>
            <p:cNvSpPr/>
            <p:nvPr/>
          </p:nvSpPr>
          <p:spPr>
            <a:xfrm>
              <a:off x="6500826" y="428628"/>
              <a:ext cx="500066" cy="7143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7" name="TextBox 626"/>
            <p:cNvSpPr txBox="1"/>
            <p:nvPr/>
          </p:nvSpPr>
          <p:spPr>
            <a:xfrm>
              <a:off x="6858016" y="857256"/>
              <a:ext cx="8867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Signal</a:t>
              </a:r>
              <a:endParaRPr lang="zh-CN" altLang="en-US" sz="16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grpSp>
        <p:nvGrpSpPr>
          <p:cNvPr id="632" name="组合 631"/>
          <p:cNvGrpSpPr/>
          <p:nvPr/>
        </p:nvGrpSpPr>
        <p:grpSpPr>
          <a:xfrm>
            <a:off x="4214810" y="4786322"/>
            <a:ext cx="4286280" cy="2071678"/>
            <a:chOff x="3929058" y="4786322"/>
            <a:chExt cx="4286280" cy="2071678"/>
          </a:xfrm>
        </p:grpSpPr>
        <p:pic>
          <p:nvPicPr>
            <p:cNvPr id="1029" name="Picture 5" descr="C:\Users\Fan\Desktop\JLab相关\Pics\DSC0270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86312" y="5000636"/>
              <a:ext cx="803194" cy="185736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grpSp>
          <p:nvGrpSpPr>
            <p:cNvPr id="629" name="组合 628"/>
            <p:cNvGrpSpPr/>
            <p:nvPr/>
          </p:nvGrpSpPr>
          <p:grpSpPr>
            <a:xfrm>
              <a:off x="3929058" y="4786322"/>
              <a:ext cx="3429024" cy="2071678"/>
              <a:chOff x="3929058" y="4786322"/>
              <a:chExt cx="3429024" cy="2071678"/>
            </a:xfrm>
          </p:grpSpPr>
          <p:pic>
            <p:nvPicPr>
              <p:cNvPr id="211" name="Picture 7" descr="C:\Users\Fan\Desktop\JLab相关\Pics\DSC02681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29058" y="5000636"/>
                <a:ext cx="2476486" cy="185736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</p:pic>
          <p:cxnSp>
            <p:nvCxnSpPr>
              <p:cNvPr id="617" name="直接箭头连接符 616"/>
              <p:cNvCxnSpPr/>
              <p:nvPr/>
            </p:nvCxnSpPr>
            <p:spPr>
              <a:xfrm flipV="1">
                <a:off x="6143636" y="4786322"/>
                <a:ext cx="1214446" cy="71438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028" name="Picture 4" descr="C:\Users\Fan\Desktop\JLab相关\Pics\DSC0270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58082" y="5000636"/>
              <a:ext cx="857256" cy="185736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4</a:t>
            </a:r>
            <a:r>
              <a:rPr lang="en-US" altLang="zh-CN" sz="3200" b="1" dirty="0" smtClean="0"/>
              <a:t>.Beam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Test Setup: In Hall A</a:t>
            </a:r>
          </a:p>
        </p:txBody>
      </p:sp>
      <p:sp>
        <p:nvSpPr>
          <p:cNvPr id="313" name="矩形 312"/>
          <p:cNvSpPr/>
          <p:nvPr/>
        </p:nvSpPr>
        <p:spPr>
          <a:xfrm>
            <a:off x="428596" y="1071546"/>
            <a:ext cx="8001056" cy="507209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635"/>
          <p:cNvGrpSpPr/>
          <p:nvPr/>
        </p:nvGrpSpPr>
        <p:grpSpPr>
          <a:xfrm>
            <a:off x="2458876" y="2106804"/>
            <a:ext cx="3288530" cy="2859108"/>
            <a:chOff x="3571074" y="214290"/>
            <a:chExt cx="3288530" cy="2859108"/>
          </a:xfrm>
        </p:grpSpPr>
        <p:cxnSp>
          <p:nvCxnSpPr>
            <p:cNvPr id="623" name="直接连接符 622"/>
            <p:cNvCxnSpPr/>
            <p:nvPr/>
          </p:nvCxnSpPr>
          <p:spPr>
            <a:xfrm>
              <a:off x="3571868" y="1142984"/>
              <a:ext cx="3071834" cy="2406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4" name="直接连接符 623"/>
            <p:cNvCxnSpPr/>
            <p:nvPr/>
          </p:nvCxnSpPr>
          <p:spPr>
            <a:xfrm rot="5400000" flipH="1" flipV="1">
              <a:off x="3107521" y="678637"/>
              <a:ext cx="928694" cy="1588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6" name="直接连接符 625"/>
            <p:cNvCxnSpPr/>
            <p:nvPr/>
          </p:nvCxnSpPr>
          <p:spPr>
            <a:xfrm rot="5400000" flipH="1" flipV="1">
              <a:off x="5867149" y="1909415"/>
              <a:ext cx="1544571" cy="11711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7" name="直接连接符 626"/>
            <p:cNvCxnSpPr/>
            <p:nvPr/>
          </p:nvCxnSpPr>
          <p:spPr>
            <a:xfrm>
              <a:off x="3571868" y="2714620"/>
              <a:ext cx="3071834" cy="2406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8" name="直接连接符 627"/>
            <p:cNvCxnSpPr/>
            <p:nvPr/>
          </p:nvCxnSpPr>
          <p:spPr>
            <a:xfrm rot="5400000" flipH="1" flipV="1">
              <a:off x="3394067" y="2892421"/>
              <a:ext cx="357190" cy="1588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9" name="直接连接符 628"/>
            <p:cNvCxnSpPr/>
            <p:nvPr/>
          </p:nvCxnSpPr>
          <p:spPr>
            <a:xfrm>
              <a:off x="3571868" y="3071810"/>
              <a:ext cx="3286148" cy="1588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5" name="组合 634"/>
            <p:cNvGrpSpPr/>
            <p:nvPr/>
          </p:nvGrpSpPr>
          <p:grpSpPr>
            <a:xfrm>
              <a:off x="3571868" y="214290"/>
              <a:ext cx="3287736" cy="2857520"/>
              <a:chOff x="2786050" y="2571744"/>
              <a:chExt cx="3287736" cy="2857520"/>
            </a:xfrm>
          </p:grpSpPr>
          <p:sp>
            <p:nvSpPr>
              <p:cNvPr id="631" name="矩形 630"/>
              <p:cNvSpPr/>
              <p:nvPr/>
            </p:nvSpPr>
            <p:spPr>
              <a:xfrm>
                <a:off x="2786050" y="5072074"/>
                <a:ext cx="3286148" cy="357190"/>
              </a:xfrm>
              <a:prstGeom prst="rect">
                <a:avLst/>
              </a:prstGeom>
              <a:solidFill>
                <a:srgbClr val="FA1212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" name="矩形 387"/>
              <p:cNvSpPr/>
              <p:nvPr/>
            </p:nvSpPr>
            <p:spPr>
              <a:xfrm>
                <a:off x="2786050" y="2571744"/>
                <a:ext cx="3286148" cy="928694"/>
              </a:xfrm>
              <a:prstGeom prst="rect">
                <a:avLst/>
              </a:prstGeom>
              <a:solidFill>
                <a:srgbClr val="FA1212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25" name="直接连接符 624"/>
              <p:cNvCxnSpPr/>
              <p:nvPr/>
            </p:nvCxnSpPr>
            <p:spPr>
              <a:xfrm>
                <a:off x="2786050" y="2571744"/>
                <a:ext cx="3286148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0" name="直接连接符 629"/>
              <p:cNvCxnSpPr/>
              <p:nvPr/>
            </p:nvCxnSpPr>
            <p:spPr>
              <a:xfrm rot="5400000" flipH="1" flipV="1">
                <a:off x="4644232" y="3999710"/>
                <a:ext cx="2857520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32" name="矩形 631"/>
              <p:cNvSpPr/>
              <p:nvPr/>
            </p:nvSpPr>
            <p:spPr>
              <a:xfrm>
                <a:off x="5857884" y="3500438"/>
                <a:ext cx="214314" cy="1571636"/>
              </a:xfrm>
              <a:prstGeom prst="rect">
                <a:avLst/>
              </a:prstGeom>
              <a:solidFill>
                <a:srgbClr val="FA1212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3" name="TextBox 632"/>
              <p:cNvSpPr txBox="1"/>
              <p:nvPr/>
            </p:nvSpPr>
            <p:spPr>
              <a:xfrm>
                <a:off x="2857488" y="2643182"/>
                <a:ext cx="1148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Gungsuh" pitchFamily="18" charset="-127"/>
                    <a:ea typeface="Gungsuh" pitchFamily="18" charset="-127"/>
                  </a:rPr>
                  <a:t>Trigger</a:t>
                </a:r>
                <a:endParaRPr lang="zh-CN" altLang="en-US" dirty="0">
                  <a:latin typeface="Gungsuh" pitchFamily="18" charset="-127"/>
                  <a:ea typeface="Gungsuh" pitchFamily="18" charset="-127"/>
                </a:endParaRPr>
              </a:p>
            </p:txBody>
          </p:sp>
        </p:grpSp>
      </p:grpSp>
      <p:grpSp>
        <p:nvGrpSpPr>
          <p:cNvPr id="7" name="组合 636"/>
          <p:cNvGrpSpPr/>
          <p:nvPr/>
        </p:nvGrpSpPr>
        <p:grpSpPr>
          <a:xfrm>
            <a:off x="1306281" y="3183709"/>
            <a:ext cx="4071966" cy="1357322"/>
            <a:chOff x="1643042" y="3612336"/>
            <a:chExt cx="4071966" cy="1357322"/>
          </a:xfrm>
        </p:grpSpPr>
        <p:sp>
          <p:nvSpPr>
            <p:cNvPr id="390" name="矩形 389"/>
            <p:cNvSpPr/>
            <p:nvPr/>
          </p:nvSpPr>
          <p:spPr>
            <a:xfrm>
              <a:off x="1643042" y="3612336"/>
              <a:ext cx="4071966" cy="1357322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1" name="TextBox 620"/>
            <p:cNvSpPr txBox="1"/>
            <p:nvPr/>
          </p:nvSpPr>
          <p:spPr>
            <a:xfrm>
              <a:off x="1643042" y="3643314"/>
              <a:ext cx="84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ungsuh" pitchFamily="18" charset="-127"/>
                  <a:ea typeface="Gungsuh" pitchFamily="18" charset="-127"/>
                </a:rPr>
                <a:t>MRPC</a:t>
              </a:r>
              <a:endParaRPr lang="zh-CN" altLang="en-US" dirty="0">
                <a:latin typeface="Gungsuh" pitchFamily="18" charset="-127"/>
                <a:ea typeface="Gungsuh" pitchFamily="18" charset="-127"/>
              </a:endParaRPr>
            </a:p>
          </p:txBody>
        </p:sp>
      </p:grpSp>
      <p:grpSp>
        <p:nvGrpSpPr>
          <p:cNvPr id="8" name="组合 633"/>
          <p:cNvGrpSpPr/>
          <p:nvPr/>
        </p:nvGrpSpPr>
        <p:grpSpPr>
          <a:xfrm>
            <a:off x="7081870" y="1785927"/>
            <a:ext cx="928694" cy="3941232"/>
            <a:chOff x="7143768" y="2214554"/>
            <a:chExt cx="928694" cy="3941232"/>
          </a:xfrm>
        </p:grpSpPr>
        <p:sp>
          <p:nvSpPr>
            <p:cNvPr id="389" name="矩形 388"/>
            <p:cNvSpPr/>
            <p:nvPr/>
          </p:nvSpPr>
          <p:spPr>
            <a:xfrm>
              <a:off x="7143768" y="2214554"/>
              <a:ext cx="928694" cy="392909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0" name="TextBox 619"/>
            <p:cNvSpPr txBox="1"/>
            <p:nvPr/>
          </p:nvSpPr>
          <p:spPr>
            <a:xfrm>
              <a:off x="7285076" y="57864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ungsuh" pitchFamily="18" charset="-127"/>
                  <a:ea typeface="Gungsuh" pitchFamily="18" charset="-127"/>
                </a:rPr>
                <a:t>DAQ</a:t>
              </a:r>
              <a:endParaRPr lang="zh-CN" altLang="en-US" dirty="0">
                <a:latin typeface="Gungsuh" pitchFamily="18" charset="-127"/>
                <a:ea typeface="Gungsuh" pitchFamily="18" charset="-127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EB96-20AF-4CF9-82EA-99474F46CA87}" type="datetime1">
              <a:rPr lang="zh-CN" altLang="en-US" smtClean="0"/>
              <a:pPr/>
              <a:t>2012-9-14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67556" y="6350023"/>
            <a:ext cx="2133600" cy="365125"/>
          </a:xfrm>
        </p:spPr>
        <p:txBody>
          <a:bodyPr/>
          <a:lstStyle/>
          <a:p>
            <a:fld id="{CCD8488B-6C94-40A0-A71E-8A433FF865B4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392" name="圆角右箭头 391"/>
          <p:cNvSpPr/>
          <p:nvPr/>
        </p:nvSpPr>
        <p:spPr>
          <a:xfrm flipV="1">
            <a:off x="4735305" y="4286257"/>
            <a:ext cx="571504" cy="1071570"/>
          </a:xfrm>
          <a:prstGeom prst="bentArrow">
            <a:avLst>
              <a:gd name="adj1" fmla="val 33487"/>
              <a:gd name="adj2" fmla="val 39017"/>
              <a:gd name="adj3" fmla="val 25000"/>
              <a:gd name="adj4" fmla="val 43750"/>
            </a:avLst>
          </a:prstGeom>
          <a:blipFill>
            <a:blip r:embed="rId2"/>
            <a:tile tx="0" ty="0" sx="100000" sy="100000" flip="none" algn="tl"/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3" name="手杖形箭头 392"/>
          <p:cNvSpPr/>
          <p:nvPr/>
        </p:nvSpPr>
        <p:spPr>
          <a:xfrm>
            <a:off x="2141369" y="3214687"/>
            <a:ext cx="1428760" cy="1000132"/>
          </a:xfrm>
          <a:prstGeom prst="uturnArrow">
            <a:avLst>
              <a:gd name="adj1" fmla="val 16747"/>
              <a:gd name="adj2" fmla="val 9664"/>
              <a:gd name="adj3" fmla="val 0"/>
              <a:gd name="adj4" fmla="val 28542"/>
              <a:gd name="adj5" fmla="val 88602"/>
            </a:avLst>
          </a:prstGeom>
          <a:blipFill>
            <a:blip r:embed="rId2"/>
            <a:tile tx="0" ty="0" sx="100000" sy="100000" flip="none" algn="tl"/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4" name="圆角矩形 393"/>
          <p:cNvSpPr/>
          <p:nvPr/>
        </p:nvSpPr>
        <p:spPr>
          <a:xfrm>
            <a:off x="2092099" y="3429001"/>
            <a:ext cx="285752" cy="1000132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5" name="椭圆 394"/>
          <p:cNvSpPr/>
          <p:nvPr/>
        </p:nvSpPr>
        <p:spPr>
          <a:xfrm>
            <a:off x="2128767" y="3381932"/>
            <a:ext cx="214314" cy="128901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6" name="TextBox 395"/>
          <p:cNvSpPr txBox="1"/>
          <p:nvPr/>
        </p:nvSpPr>
        <p:spPr>
          <a:xfrm>
            <a:off x="4663867" y="5000637"/>
            <a:ext cx="666754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Gas Out</a:t>
            </a:r>
            <a:endParaRPr lang="zh-CN" altLang="en-US" sz="800" b="1" dirty="0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5092495" y="3440877"/>
            <a:ext cx="5437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700" b="1" dirty="0" smtClean="0">
                <a:solidFill>
                  <a:schemeClr val="accent1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6 ADC </a:t>
            </a:r>
          </a:p>
          <a:p>
            <a:r>
              <a:rPr lang="en-US" altLang="zh-CN" sz="700" b="1" dirty="0" smtClean="0">
                <a:solidFill>
                  <a:schemeClr val="accent1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Channels</a:t>
            </a:r>
            <a:endParaRPr lang="zh-CN" altLang="en-US" sz="700" b="1" dirty="0">
              <a:solidFill>
                <a:schemeClr val="accent1">
                  <a:lumMod val="75000"/>
                </a:schemeClr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398" name="直接连接符 397"/>
          <p:cNvCxnSpPr/>
          <p:nvPr/>
        </p:nvCxnSpPr>
        <p:spPr>
          <a:xfrm>
            <a:off x="5163933" y="3714753"/>
            <a:ext cx="1139258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9" name="直接连接符 398"/>
          <p:cNvCxnSpPr/>
          <p:nvPr/>
        </p:nvCxnSpPr>
        <p:spPr>
          <a:xfrm rot="5400000">
            <a:off x="6160315" y="3429001"/>
            <a:ext cx="428628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0" name="直接连接符 399"/>
          <p:cNvCxnSpPr/>
          <p:nvPr/>
        </p:nvCxnSpPr>
        <p:spPr>
          <a:xfrm rot="5400000">
            <a:off x="6301788" y="3647414"/>
            <a:ext cx="77048" cy="7143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1" name="直接连接符 400"/>
          <p:cNvCxnSpPr/>
          <p:nvPr/>
        </p:nvCxnSpPr>
        <p:spPr>
          <a:xfrm rot="5400000">
            <a:off x="6369477" y="3143249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2" name="直接连接符 401"/>
          <p:cNvCxnSpPr/>
          <p:nvPr/>
        </p:nvCxnSpPr>
        <p:spPr>
          <a:xfrm rot="5400000">
            <a:off x="6374629" y="3214687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3" name="直接连接符 402"/>
          <p:cNvCxnSpPr/>
          <p:nvPr/>
        </p:nvCxnSpPr>
        <p:spPr>
          <a:xfrm rot="5400000">
            <a:off x="6369477" y="3286125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4" name="直接连接符 403"/>
          <p:cNvCxnSpPr/>
          <p:nvPr/>
        </p:nvCxnSpPr>
        <p:spPr>
          <a:xfrm rot="5400000">
            <a:off x="6374629" y="3357563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直接连接符 404"/>
          <p:cNvCxnSpPr/>
          <p:nvPr/>
        </p:nvCxnSpPr>
        <p:spPr>
          <a:xfrm rot="5400000">
            <a:off x="6369477" y="3429001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6" name="直接连接符 405"/>
          <p:cNvCxnSpPr/>
          <p:nvPr/>
        </p:nvCxnSpPr>
        <p:spPr>
          <a:xfrm rot="5400000">
            <a:off x="6374629" y="3500439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7" name="直接连接符 406"/>
          <p:cNvCxnSpPr/>
          <p:nvPr/>
        </p:nvCxnSpPr>
        <p:spPr>
          <a:xfrm flipV="1">
            <a:off x="6440915" y="3143249"/>
            <a:ext cx="785818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直接连接符 407"/>
          <p:cNvCxnSpPr/>
          <p:nvPr/>
        </p:nvCxnSpPr>
        <p:spPr>
          <a:xfrm flipV="1">
            <a:off x="6446067" y="3214687"/>
            <a:ext cx="780666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直接连接符 408"/>
          <p:cNvCxnSpPr/>
          <p:nvPr/>
        </p:nvCxnSpPr>
        <p:spPr>
          <a:xfrm flipV="1">
            <a:off x="6440915" y="3286125"/>
            <a:ext cx="785818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" name="直接连接符 409"/>
          <p:cNvCxnSpPr/>
          <p:nvPr/>
        </p:nvCxnSpPr>
        <p:spPr>
          <a:xfrm flipV="1">
            <a:off x="6446067" y="3357563"/>
            <a:ext cx="780666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" name="直接连接符 410"/>
          <p:cNvCxnSpPr/>
          <p:nvPr/>
        </p:nvCxnSpPr>
        <p:spPr>
          <a:xfrm flipV="1">
            <a:off x="6440915" y="3429001"/>
            <a:ext cx="785818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" name="直接连接符 411"/>
          <p:cNvCxnSpPr/>
          <p:nvPr/>
        </p:nvCxnSpPr>
        <p:spPr>
          <a:xfrm flipV="1">
            <a:off x="6446067" y="3500439"/>
            <a:ext cx="780666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3" name="TextBox 412"/>
          <p:cNvSpPr txBox="1"/>
          <p:nvPr/>
        </p:nvSpPr>
        <p:spPr>
          <a:xfrm>
            <a:off x="1377719" y="3857629"/>
            <a:ext cx="928694" cy="5078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9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90% Freon</a:t>
            </a:r>
          </a:p>
          <a:p>
            <a:r>
              <a:rPr lang="en-US" altLang="zh-CN" sz="9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5% </a:t>
            </a:r>
            <a:r>
              <a:rPr lang="en-US" altLang="zh-CN" sz="900" b="1" dirty="0" err="1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iso</a:t>
            </a:r>
            <a:r>
              <a:rPr lang="en-US" altLang="zh-CN" sz="9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-butane</a:t>
            </a:r>
          </a:p>
          <a:p>
            <a:r>
              <a:rPr lang="en-US" altLang="zh-CN" sz="9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5%</a:t>
            </a:r>
            <a:r>
              <a:rPr lang="zh-CN" altLang="en-US" sz="900" b="1" dirty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 </a:t>
            </a:r>
            <a:r>
              <a:rPr lang="en-US" altLang="zh-CN" sz="9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SF</a:t>
            </a:r>
            <a:r>
              <a:rPr lang="en-US" altLang="zh-CN" sz="6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6</a:t>
            </a:r>
            <a:endParaRPr lang="zh-CN" altLang="en-US" sz="900" b="1" dirty="0">
              <a:solidFill>
                <a:srgbClr val="FF0000"/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414" name="直接连接符 413"/>
          <p:cNvCxnSpPr/>
          <p:nvPr/>
        </p:nvCxnSpPr>
        <p:spPr>
          <a:xfrm rot="5400000">
            <a:off x="5733883" y="4358195"/>
            <a:ext cx="857256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5" name="TextBox 414"/>
          <p:cNvSpPr txBox="1"/>
          <p:nvPr/>
        </p:nvSpPr>
        <p:spPr>
          <a:xfrm>
            <a:off x="5093897" y="383842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dirty="0" smtClean="0">
                <a:solidFill>
                  <a:schemeClr val="accent6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6 TDC</a:t>
            </a:r>
          </a:p>
          <a:p>
            <a:r>
              <a:rPr lang="en-US" altLang="zh-CN" sz="700" b="1" dirty="0" smtClean="0">
                <a:solidFill>
                  <a:schemeClr val="accent6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Channels</a:t>
            </a:r>
            <a:endParaRPr lang="zh-CN" altLang="en-US" sz="700" b="1" dirty="0">
              <a:solidFill>
                <a:schemeClr val="accent6">
                  <a:lumMod val="75000"/>
                </a:schemeClr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416" name="直接连接符 415"/>
          <p:cNvCxnSpPr/>
          <p:nvPr/>
        </p:nvCxnSpPr>
        <p:spPr>
          <a:xfrm>
            <a:off x="5163933" y="3857629"/>
            <a:ext cx="926346" cy="12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7" name="直接连接符 416"/>
          <p:cNvCxnSpPr/>
          <p:nvPr/>
        </p:nvCxnSpPr>
        <p:spPr>
          <a:xfrm rot="16200000" flipH="1">
            <a:off x="6087474" y="3861728"/>
            <a:ext cx="77048" cy="714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8" name="直接连接符 417"/>
          <p:cNvCxnSpPr/>
          <p:nvPr/>
        </p:nvCxnSpPr>
        <p:spPr>
          <a:xfrm>
            <a:off x="6226601" y="4500571"/>
            <a:ext cx="933846" cy="2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9" name="直接连接符 418"/>
          <p:cNvCxnSpPr/>
          <p:nvPr/>
        </p:nvCxnSpPr>
        <p:spPr>
          <a:xfrm rot="16200000" flipV="1">
            <a:off x="6160315" y="4431709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0" name="直接连接符 419"/>
          <p:cNvCxnSpPr/>
          <p:nvPr/>
        </p:nvCxnSpPr>
        <p:spPr>
          <a:xfrm>
            <a:off x="6231753" y="4572009"/>
            <a:ext cx="928694" cy="2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1" name="直接连接符 420"/>
          <p:cNvCxnSpPr/>
          <p:nvPr/>
        </p:nvCxnSpPr>
        <p:spPr>
          <a:xfrm rot="16200000" flipV="1">
            <a:off x="6165467" y="4503147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2" name="直接连接符 421"/>
          <p:cNvCxnSpPr/>
          <p:nvPr/>
        </p:nvCxnSpPr>
        <p:spPr>
          <a:xfrm>
            <a:off x="6226601" y="4643447"/>
            <a:ext cx="933846" cy="2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3" name="直接连接符 422"/>
          <p:cNvCxnSpPr/>
          <p:nvPr/>
        </p:nvCxnSpPr>
        <p:spPr>
          <a:xfrm rot="16200000" flipV="1">
            <a:off x="6160315" y="4574585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4" name="直接连接符 423"/>
          <p:cNvCxnSpPr/>
          <p:nvPr/>
        </p:nvCxnSpPr>
        <p:spPr>
          <a:xfrm>
            <a:off x="6231753" y="4714885"/>
            <a:ext cx="928694" cy="2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5" name="直接连接符 424"/>
          <p:cNvCxnSpPr/>
          <p:nvPr/>
        </p:nvCxnSpPr>
        <p:spPr>
          <a:xfrm rot="16200000" flipV="1">
            <a:off x="6165467" y="4646023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6" name="直接连接符 425"/>
          <p:cNvCxnSpPr/>
          <p:nvPr/>
        </p:nvCxnSpPr>
        <p:spPr>
          <a:xfrm>
            <a:off x="6226601" y="4786323"/>
            <a:ext cx="933846" cy="2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7" name="直接连接符 426"/>
          <p:cNvCxnSpPr/>
          <p:nvPr/>
        </p:nvCxnSpPr>
        <p:spPr>
          <a:xfrm rot="16200000" flipV="1">
            <a:off x="6160315" y="4717461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8" name="直接连接符 427"/>
          <p:cNvCxnSpPr/>
          <p:nvPr/>
        </p:nvCxnSpPr>
        <p:spPr>
          <a:xfrm>
            <a:off x="6231753" y="4857761"/>
            <a:ext cx="928694" cy="2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9" name="直接连接符 428"/>
          <p:cNvCxnSpPr/>
          <p:nvPr/>
        </p:nvCxnSpPr>
        <p:spPr>
          <a:xfrm rot="16200000" flipV="1">
            <a:off x="6165467" y="4788899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0" name="TextBox 429"/>
          <p:cNvSpPr txBox="1"/>
          <p:nvPr/>
        </p:nvSpPr>
        <p:spPr>
          <a:xfrm>
            <a:off x="2520727" y="383560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dirty="0" smtClean="0">
                <a:solidFill>
                  <a:schemeClr val="accent6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6 TDC</a:t>
            </a:r>
          </a:p>
          <a:p>
            <a:r>
              <a:rPr lang="en-US" altLang="zh-CN" sz="700" b="1" dirty="0" smtClean="0">
                <a:solidFill>
                  <a:schemeClr val="accent6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Channels</a:t>
            </a:r>
            <a:endParaRPr lang="zh-CN" altLang="en-US" sz="700" b="1" dirty="0">
              <a:solidFill>
                <a:schemeClr val="accent6">
                  <a:lumMod val="75000"/>
                </a:schemeClr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431" name="直接连接符 430"/>
          <p:cNvCxnSpPr/>
          <p:nvPr/>
        </p:nvCxnSpPr>
        <p:spPr>
          <a:xfrm>
            <a:off x="2520727" y="4429133"/>
            <a:ext cx="3857652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2" name="直接连接符 431"/>
          <p:cNvCxnSpPr/>
          <p:nvPr/>
        </p:nvCxnSpPr>
        <p:spPr>
          <a:xfrm rot="5400000">
            <a:off x="6374629" y="4357695"/>
            <a:ext cx="71438" cy="7143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3" name="直接连接符 432"/>
          <p:cNvCxnSpPr/>
          <p:nvPr/>
        </p:nvCxnSpPr>
        <p:spPr>
          <a:xfrm rot="5400000">
            <a:off x="6089274" y="4000108"/>
            <a:ext cx="714380" cy="7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4" name="直接连接符 433"/>
          <p:cNvCxnSpPr/>
          <p:nvPr/>
        </p:nvCxnSpPr>
        <p:spPr>
          <a:xfrm flipV="1">
            <a:off x="6517505" y="3571877"/>
            <a:ext cx="718130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5" name="直接连接符 434"/>
          <p:cNvCxnSpPr/>
          <p:nvPr/>
        </p:nvCxnSpPr>
        <p:spPr>
          <a:xfrm rot="5400000">
            <a:off x="6451219" y="3571877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6" name="直接连接符 435"/>
          <p:cNvCxnSpPr/>
          <p:nvPr/>
        </p:nvCxnSpPr>
        <p:spPr>
          <a:xfrm flipV="1">
            <a:off x="6522657" y="3643315"/>
            <a:ext cx="712978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7" name="直接连接符 436"/>
          <p:cNvCxnSpPr/>
          <p:nvPr/>
        </p:nvCxnSpPr>
        <p:spPr>
          <a:xfrm rot="5400000">
            <a:off x="6456371" y="3643315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8" name="直接连接符 437"/>
          <p:cNvCxnSpPr/>
          <p:nvPr/>
        </p:nvCxnSpPr>
        <p:spPr>
          <a:xfrm flipV="1">
            <a:off x="6517505" y="3714753"/>
            <a:ext cx="718130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9" name="直接连接符 438"/>
          <p:cNvCxnSpPr/>
          <p:nvPr/>
        </p:nvCxnSpPr>
        <p:spPr>
          <a:xfrm rot="5400000">
            <a:off x="6451219" y="3714753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0" name="直接连接符 439"/>
          <p:cNvCxnSpPr/>
          <p:nvPr/>
        </p:nvCxnSpPr>
        <p:spPr>
          <a:xfrm flipV="1">
            <a:off x="6522657" y="3787485"/>
            <a:ext cx="712048" cy="128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1" name="直接连接符 440"/>
          <p:cNvCxnSpPr/>
          <p:nvPr/>
        </p:nvCxnSpPr>
        <p:spPr>
          <a:xfrm rot="5400000">
            <a:off x="6456371" y="3786191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2" name="直接连接符 441"/>
          <p:cNvCxnSpPr/>
          <p:nvPr/>
        </p:nvCxnSpPr>
        <p:spPr>
          <a:xfrm flipV="1">
            <a:off x="6517505" y="3857629"/>
            <a:ext cx="718130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3" name="直接连接符 442"/>
          <p:cNvCxnSpPr/>
          <p:nvPr/>
        </p:nvCxnSpPr>
        <p:spPr>
          <a:xfrm rot="5400000">
            <a:off x="6451219" y="3857629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4" name="直接连接符 443"/>
          <p:cNvCxnSpPr/>
          <p:nvPr/>
        </p:nvCxnSpPr>
        <p:spPr>
          <a:xfrm flipV="1">
            <a:off x="6522657" y="3929067"/>
            <a:ext cx="712978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5" name="直接连接符 444"/>
          <p:cNvCxnSpPr/>
          <p:nvPr/>
        </p:nvCxnSpPr>
        <p:spPr>
          <a:xfrm rot="5400000">
            <a:off x="6456371" y="3929067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6" name="TextBox 445"/>
          <p:cNvSpPr txBox="1"/>
          <p:nvPr/>
        </p:nvSpPr>
        <p:spPr>
          <a:xfrm>
            <a:off x="2520727" y="342900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dirty="0" smtClean="0">
                <a:solidFill>
                  <a:schemeClr val="accent1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6 ADC </a:t>
            </a:r>
          </a:p>
          <a:p>
            <a:r>
              <a:rPr lang="en-US" altLang="zh-CN" sz="700" b="1" dirty="0" smtClean="0">
                <a:solidFill>
                  <a:schemeClr val="accent1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Channels</a:t>
            </a:r>
            <a:endParaRPr lang="zh-CN" altLang="en-US" sz="700" b="1" dirty="0">
              <a:solidFill>
                <a:schemeClr val="accent1">
                  <a:lumMod val="75000"/>
                </a:schemeClr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447" name="直接连接符 446"/>
          <p:cNvCxnSpPr/>
          <p:nvPr/>
        </p:nvCxnSpPr>
        <p:spPr>
          <a:xfrm>
            <a:off x="2520727" y="3714753"/>
            <a:ext cx="497349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8" name="直接连接符 447"/>
          <p:cNvCxnSpPr/>
          <p:nvPr/>
        </p:nvCxnSpPr>
        <p:spPr>
          <a:xfrm rot="5400000">
            <a:off x="2446483" y="3716765"/>
            <a:ext cx="77048" cy="7143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9" name="直接连接符 448"/>
          <p:cNvCxnSpPr/>
          <p:nvPr/>
        </p:nvCxnSpPr>
        <p:spPr>
          <a:xfrm rot="5400000">
            <a:off x="2164332" y="4071148"/>
            <a:ext cx="570711" cy="79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0" name="直接连接符 449"/>
          <p:cNvCxnSpPr/>
          <p:nvPr/>
        </p:nvCxnSpPr>
        <p:spPr>
          <a:xfrm rot="16200000" flipH="1">
            <a:off x="2446483" y="4359707"/>
            <a:ext cx="77048" cy="7143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1" name="直接连接符 450"/>
          <p:cNvCxnSpPr/>
          <p:nvPr/>
        </p:nvCxnSpPr>
        <p:spPr>
          <a:xfrm>
            <a:off x="2592165" y="3857629"/>
            <a:ext cx="428628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2" name="直接连接符 451"/>
          <p:cNvCxnSpPr/>
          <p:nvPr/>
        </p:nvCxnSpPr>
        <p:spPr>
          <a:xfrm rot="5400000">
            <a:off x="2517922" y="3860434"/>
            <a:ext cx="77048" cy="714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3" name="直接连接符 452"/>
          <p:cNvCxnSpPr/>
          <p:nvPr/>
        </p:nvCxnSpPr>
        <p:spPr>
          <a:xfrm rot="5400000">
            <a:off x="2271488" y="4179100"/>
            <a:ext cx="499272" cy="7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4" name="直接连接符 453"/>
          <p:cNvCxnSpPr/>
          <p:nvPr/>
        </p:nvCxnSpPr>
        <p:spPr>
          <a:xfrm rot="16200000" flipH="1">
            <a:off x="2517922" y="4431938"/>
            <a:ext cx="77048" cy="7143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5" name="直接连接符 454"/>
          <p:cNvCxnSpPr/>
          <p:nvPr/>
        </p:nvCxnSpPr>
        <p:spPr>
          <a:xfrm>
            <a:off x="2592165" y="4500571"/>
            <a:ext cx="3429024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6" name="直接连接符 455"/>
          <p:cNvCxnSpPr/>
          <p:nvPr/>
        </p:nvCxnSpPr>
        <p:spPr>
          <a:xfrm rot="5400000">
            <a:off x="5767406" y="4893480"/>
            <a:ext cx="642942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7" name="直接连接符 456"/>
          <p:cNvCxnSpPr/>
          <p:nvPr/>
        </p:nvCxnSpPr>
        <p:spPr>
          <a:xfrm rot="16200000" flipH="1">
            <a:off x="6014634" y="4503376"/>
            <a:ext cx="77048" cy="714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8" name="直接连接符 457"/>
          <p:cNvCxnSpPr/>
          <p:nvPr/>
        </p:nvCxnSpPr>
        <p:spPr>
          <a:xfrm>
            <a:off x="6160315" y="4929199"/>
            <a:ext cx="1005284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9" name="直接连接符 458"/>
          <p:cNvCxnSpPr/>
          <p:nvPr/>
        </p:nvCxnSpPr>
        <p:spPr>
          <a:xfrm rot="16200000" flipV="1">
            <a:off x="6094029" y="4860337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0" name="直接连接符 459"/>
          <p:cNvCxnSpPr/>
          <p:nvPr/>
        </p:nvCxnSpPr>
        <p:spPr>
          <a:xfrm>
            <a:off x="6165467" y="5000637"/>
            <a:ext cx="1000132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1" name="直接连接符 460"/>
          <p:cNvCxnSpPr/>
          <p:nvPr/>
        </p:nvCxnSpPr>
        <p:spPr>
          <a:xfrm rot="16200000" flipV="1">
            <a:off x="6099181" y="4931775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2" name="直接连接符 461"/>
          <p:cNvCxnSpPr/>
          <p:nvPr/>
        </p:nvCxnSpPr>
        <p:spPr>
          <a:xfrm>
            <a:off x="6160315" y="5072075"/>
            <a:ext cx="1005284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3" name="直接连接符 462"/>
          <p:cNvCxnSpPr/>
          <p:nvPr/>
        </p:nvCxnSpPr>
        <p:spPr>
          <a:xfrm rot="16200000" flipV="1">
            <a:off x="6094029" y="5003213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直接连接符 463"/>
          <p:cNvCxnSpPr/>
          <p:nvPr/>
        </p:nvCxnSpPr>
        <p:spPr>
          <a:xfrm>
            <a:off x="6165467" y="5143513"/>
            <a:ext cx="99498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5" name="直接连接符 464"/>
          <p:cNvCxnSpPr/>
          <p:nvPr/>
        </p:nvCxnSpPr>
        <p:spPr>
          <a:xfrm rot="16200000" flipV="1">
            <a:off x="6099181" y="5074651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6" name="直接连接符 465"/>
          <p:cNvCxnSpPr/>
          <p:nvPr/>
        </p:nvCxnSpPr>
        <p:spPr>
          <a:xfrm>
            <a:off x="6160315" y="5214951"/>
            <a:ext cx="1005284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7" name="直接连接符 466"/>
          <p:cNvCxnSpPr/>
          <p:nvPr/>
        </p:nvCxnSpPr>
        <p:spPr>
          <a:xfrm rot="16200000" flipV="1">
            <a:off x="6094029" y="5146089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8" name="直接连接符 467"/>
          <p:cNvCxnSpPr/>
          <p:nvPr/>
        </p:nvCxnSpPr>
        <p:spPr>
          <a:xfrm>
            <a:off x="6165467" y="5286389"/>
            <a:ext cx="1000132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9" name="直接连接符 468"/>
          <p:cNvCxnSpPr/>
          <p:nvPr/>
        </p:nvCxnSpPr>
        <p:spPr>
          <a:xfrm rot="16200000" flipV="1">
            <a:off x="6099181" y="5217527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0" name="直接连接符 469"/>
          <p:cNvCxnSpPr/>
          <p:nvPr/>
        </p:nvCxnSpPr>
        <p:spPr>
          <a:xfrm rot="5400000">
            <a:off x="2770760" y="4820455"/>
            <a:ext cx="71438" cy="15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1" name="直接连接符 470"/>
          <p:cNvCxnSpPr/>
          <p:nvPr/>
        </p:nvCxnSpPr>
        <p:spPr>
          <a:xfrm rot="16200000" flipV="1">
            <a:off x="2806479" y="4856174"/>
            <a:ext cx="71438" cy="7143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2" name="直接连接符 471"/>
          <p:cNvCxnSpPr/>
          <p:nvPr/>
        </p:nvCxnSpPr>
        <p:spPr>
          <a:xfrm rot="5400000">
            <a:off x="5521123" y="4713297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3" name="直接连接符 472"/>
          <p:cNvCxnSpPr/>
          <p:nvPr/>
        </p:nvCxnSpPr>
        <p:spPr>
          <a:xfrm>
            <a:off x="2877917" y="4927611"/>
            <a:ext cx="2500330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4" name="直接连接符 473"/>
          <p:cNvCxnSpPr/>
          <p:nvPr/>
        </p:nvCxnSpPr>
        <p:spPr>
          <a:xfrm>
            <a:off x="4592429" y="4784735"/>
            <a:ext cx="928694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5" name="直接连接符 474"/>
          <p:cNvCxnSpPr/>
          <p:nvPr/>
        </p:nvCxnSpPr>
        <p:spPr>
          <a:xfrm rot="5400000">
            <a:off x="2806479" y="4713298"/>
            <a:ext cx="71438" cy="7143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6" name="直接连接符 475"/>
          <p:cNvCxnSpPr/>
          <p:nvPr/>
        </p:nvCxnSpPr>
        <p:spPr>
          <a:xfrm rot="5400000">
            <a:off x="5378247" y="4856173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8" name="直接连接符 477"/>
          <p:cNvCxnSpPr/>
          <p:nvPr/>
        </p:nvCxnSpPr>
        <p:spPr>
          <a:xfrm rot="5400000">
            <a:off x="4556711" y="3964787"/>
            <a:ext cx="178595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9" name="直接连接符 478"/>
          <p:cNvCxnSpPr/>
          <p:nvPr/>
        </p:nvCxnSpPr>
        <p:spPr>
          <a:xfrm>
            <a:off x="2877917" y="2714621"/>
            <a:ext cx="2000264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0" name="直接连接符 479"/>
          <p:cNvCxnSpPr/>
          <p:nvPr/>
        </p:nvCxnSpPr>
        <p:spPr>
          <a:xfrm rot="5400000">
            <a:off x="2771554" y="2821778"/>
            <a:ext cx="70644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1" name="直接连接符 480"/>
          <p:cNvCxnSpPr/>
          <p:nvPr/>
        </p:nvCxnSpPr>
        <p:spPr>
          <a:xfrm rot="10800000">
            <a:off x="2806479" y="2857498"/>
            <a:ext cx="71438" cy="357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2" name="直接连接符 481"/>
          <p:cNvCxnSpPr/>
          <p:nvPr/>
        </p:nvCxnSpPr>
        <p:spPr>
          <a:xfrm rot="16200000" flipH="1">
            <a:off x="4878975" y="2715415"/>
            <a:ext cx="71438" cy="698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3" name="直接连接符 482"/>
          <p:cNvCxnSpPr/>
          <p:nvPr/>
        </p:nvCxnSpPr>
        <p:spPr>
          <a:xfrm rot="5400000">
            <a:off x="2806479" y="2714621"/>
            <a:ext cx="71438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组合 483"/>
          <p:cNvGrpSpPr/>
          <p:nvPr/>
        </p:nvGrpSpPr>
        <p:grpSpPr>
          <a:xfrm>
            <a:off x="2877917" y="4641859"/>
            <a:ext cx="1857388" cy="214314"/>
            <a:chOff x="2928926" y="357166"/>
            <a:chExt cx="1857388" cy="214314"/>
          </a:xfrm>
        </p:grpSpPr>
        <p:sp>
          <p:nvSpPr>
            <p:cNvPr id="485" name="矩形 484"/>
            <p:cNvSpPr/>
            <p:nvPr/>
          </p:nvSpPr>
          <p:spPr>
            <a:xfrm>
              <a:off x="3500430" y="395352"/>
              <a:ext cx="785818" cy="14287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486" name="圆角矩形 485"/>
            <p:cNvSpPr/>
            <p:nvPr/>
          </p:nvSpPr>
          <p:spPr>
            <a:xfrm>
              <a:off x="2928926" y="357166"/>
              <a:ext cx="642942" cy="214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PMT3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487" name="圆角矩形 486"/>
            <p:cNvSpPr/>
            <p:nvPr/>
          </p:nvSpPr>
          <p:spPr>
            <a:xfrm>
              <a:off x="4143372" y="357166"/>
              <a:ext cx="642942" cy="214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PMT4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cxnSp>
        <p:nvCxnSpPr>
          <p:cNvPr id="488" name="直接连接符 487"/>
          <p:cNvCxnSpPr/>
          <p:nvPr/>
        </p:nvCxnSpPr>
        <p:spPr>
          <a:xfrm rot="5400000">
            <a:off x="5592561" y="2143117"/>
            <a:ext cx="71438" cy="71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9" name="直接连接符 488"/>
          <p:cNvCxnSpPr/>
          <p:nvPr/>
        </p:nvCxnSpPr>
        <p:spPr>
          <a:xfrm flipV="1">
            <a:off x="4449553" y="2428868"/>
            <a:ext cx="105114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组合 489"/>
          <p:cNvGrpSpPr/>
          <p:nvPr/>
        </p:nvGrpSpPr>
        <p:grpSpPr>
          <a:xfrm rot="10800000">
            <a:off x="3623543" y="2357431"/>
            <a:ext cx="897448" cy="214314"/>
            <a:chOff x="1723056" y="1714488"/>
            <a:chExt cx="754572" cy="214314"/>
          </a:xfrm>
          <a:solidFill>
            <a:schemeClr val="bg1"/>
          </a:solidFill>
        </p:grpSpPr>
        <p:sp>
          <p:nvSpPr>
            <p:cNvPr id="491" name="矩形 490"/>
            <p:cNvSpPr/>
            <p:nvPr/>
          </p:nvSpPr>
          <p:spPr>
            <a:xfrm>
              <a:off x="2167492" y="1747740"/>
              <a:ext cx="310136" cy="142876"/>
            </a:xfrm>
            <a:prstGeom prst="rect">
              <a:avLst/>
            </a:prstGeom>
            <a:solidFill>
              <a:srgbClr val="7F7F7F">
                <a:alpha val="6392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492" name="圆角矩形 491"/>
            <p:cNvSpPr/>
            <p:nvPr/>
          </p:nvSpPr>
          <p:spPr>
            <a:xfrm rot="10800000" flipH="1">
              <a:off x="1723056" y="1714488"/>
              <a:ext cx="540258" cy="214314"/>
            </a:xfrm>
            <a:prstGeom prst="round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PMT0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grpSp>
        <p:nvGrpSpPr>
          <p:cNvPr id="11" name="组合 492"/>
          <p:cNvGrpSpPr/>
          <p:nvPr/>
        </p:nvGrpSpPr>
        <p:grpSpPr>
          <a:xfrm>
            <a:off x="3009904" y="3214687"/>
            <a:ext cx="2169397" cy="1143008"/>
            <a:chOff x="3203789" y="3000372"/>
            <a:chExt cx="2169397" cy="1143008"/>
          </a:xfrm>
        </p:grpSpPr>
        <p:grpSp>
          <p:nvGrpSpPr>
            <p:cNvPr id="12" name="组合 864"/>
            <p:cNvGrpSpPr/>
            <p:nvPr/>
          </p:nvGrpSpPr>
          <p:grpSpPr>
            <a:xfrm>
              <a:off x="3352402" y="3000372"/>
              <a:ext cx="2020784" cy="1143008"/>
              <a:chOff x="3352402" y="3000372"/>
              <a:chExt cx="2020784" cy="1143008"/>
            </a:xfrm>
          </p:grpSpPr>
          <p:sp>
            <p:nvSpPr>
              <p:cNvPr id="496" name="矩形 495"/>
              <p:cNvSpPr/>
              <p:nvPr/>
            </p:nvSpPr>
            <p:spPr>
              <a:xfrm rot="5400000">
                <a:off x="3714744" y="2714620"/>
                <a:ext cx="1143008" cy="1714512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497" name="梯形 496"/>
              <p:cNvSpPr/>
              <p:nvPr/>
            </p:nvSpPr>
            <p:spPr>
              <a:xfrm rot="5400000" flipV="1">
                <a:off x="3874754" y="2964653"/>
                <a:ext cx="857256" cy="1214446"/>
              </a:xfrm>
              <a:prstGeom prst="trapezoid">
                <a:avLst>
                  <a:gd name="adj" fmla="val 9308"/>
                </a:avLst>
              </a:prstGeom>
              <a:solidFill>
                <a:schemeClr val="accent3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498" name="矩形 497"/>
              <p:cNvSpPr/>
              <p:nvPr/>
            </p:nvSpPr>
            <p:spPr>
              <a:xfrm rot="5400000">
                <a:off x="4078617" y="3534197"/>
                <a:ext cx="658800" cy="714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499" name="矩形 498"/>
              <p:cNvSpPr/>
              <p:nvPr/>
            </p:nvSpPr>
            <p:spPr>
              <a:xfrm rot="5400000">
                <a:off x="4172965" y="3531065"/>
                <a:ext cx="673200" cy="714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500" name="矩形 499"/>
              <p:cNvSpPr/>
              <p:nvPr/>
            </p:nvSpPr>
            <p:spPr>
              <a:xfrm rot="5400000">
                <a:off x="4267132" y="3529382"/>
                <a:ext cx="687600" cy="714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501" name="矩形 500"/>
              <p:cNvSpPr/>
              <p:nvPr/>
            </p:nvSpPr>
            <p:spPr>
              <a:xfrm rot="5400000">
                <a:off x="4459268" y="3531219"/>
                <a:ext cx="716400" cy="714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502" name="矩形 501"/>
              <p:cNvSpPr/>
              <p:nvPr/>
            </p:nvSpPr>
            <p:spPr>
              <a:xfrm rot="5400000">
                <a:off x="4363252" y="3529967"/>
                <a:ext cx="702000" cy="714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cxnSp>
            <p:nvCxnSpPr>
              <p:cNvPr id="503" name="直接连接符 502"/>
              <p:cNvCxnSpPr/>
              <p:nvPr/>
            </p:nvCxnSpPr>
            <p:spPr>
              <a:xfrm rot="5400000">
                <a:off x="4106220" y="3801954"/>
                <a:ext cx="392466" cy="32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4" name="直接连接符 503"/>
              <p:cNvCxnSpPr/>
              <p:nvPr/>
            </p:nvCxnSpPr>
            <p:spPr>
              <a:xfrm rot="5400000">
                <a:off x="3995572" y="3802137"/>
                <a:ext cx="401128" cy="32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5" name="直接连接符 504"/>
              <p:cNvCxnSpPr/>
              <p:nvPr/>
            </p:nvCxnSpPr>
            <p:spPr>
              <a:xfrm rot="5400000">
                <a:off x="3888836" y="3800103"/>
                <a:ext cx="405196" cy="32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6" name="直接连接符 505"/>
              <p:cNvCxnSpPr/>
              <p:nvPr/>
            </p:nvCxnSpPr>
            <p:spPr>
              <a:xfrm rot="5400000">
                <a:off x="3777001" y="3790139"/>
                <a:ext cx="414430" cy="32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7" name="直接连接符 506"/>
              <p:cNvCxnSpPr/>
              <p:nvPr/>
            </p:nvCxnSpPr>
            <p:spPr>
              <a:xfrm rot="5400000">
                <a:off x="3701207" y="3818489"/>
                <a:ext cx="357190" cy="158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8" name="直接连接符 507"/>
              <p:cNvCxnSpPr/>
              <p:nvPr/>
            </p:nvCxnSpPr>
            <p:spPr>
              <a:xfrm rot="5400000">
                <a:off x="3714908" y="3928902"/>
                <a:ext cx="142876" cy="32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9" name="直接连接符 508"/>
              <p:cNvCxnSpPr/>
              <p:nvPr/>
            </p:nvCxnSpPr>
            <p:spPr>
              <a:xfrm rot="5400000">
                <a:off x="4104447" y="3339923"/>
                <a:ext cx="393352" cy="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0" name="直接连接符 509"/>
              <p:cNvCxnSpPr/>
              <p:nvPr/>
            </p:nvCxnSpPr>
            <p:spPr>
              <a:xfrm rot="5400000">
                <a:off x="3781702" y="3349438"/>
                <a:ext cx="412792" cy="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1" name="直接连接符 510"/>
              <p:cNvCxnSpPr/>
              <p:nvPr/>
            </p:nvCxnSpPr>
            <p:spPr>
              <a:xfrm rot="16200000" flipH="1">
                <a:off x="3786182" y="4000504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2" name="直接连接符 511"/>
              <p:cNvCxnSpPr/>
              <p:nvPr/>
            </p:nvCxnSpPr>
            <p:spPr>
              <a:xfrm rot="16200000" flipH="1">
                <a:off x="3884355" y="4000505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3" name="直接连接符 512"/>
              <p:cNvCxnSpPr/>
              <p:nvPr/>
            </p:nvCxnSpPr>
            <p:spPr>
              <a:xfrm rot="16200000" flipH="1">
                <a:off x="3984455" y="4000505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4" name="直接连接符 513"/>
              <p:cNvCxnSpPr/>
              <p:nvPr/>
            </p:nvCxnSpPr>
            <p:spPr>
              <a:xfrm rot="16200000" flipH="1">
                <a:off x="4093322" y="4000505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5" name="直接连接符 514"/>
              <p:cNvCxnSpPr/>
              <p:nvPr/>
            </p:nvCxnSpPr>
            <p:spPr>
              <a:xfrm rot="16200000" flipH="1">
                <a:off x="4196842" y="4000505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6" name="直接连接符 515"/>
              <p:cNvCxnSpPr/>
              <p:nvPr/>
            </p:nvCxnSpPr>
            <p:spPr>
              <a:xfrm rot="16200000" flipH="1">
                <a:off x="4302289" y="4000505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7" name="直接连接符 516"/>
              <p:cNvCxnSpPr/>
              <p:nvPr/>
            </p:nvCxnSpPr>
            <p:spPr>
              <a:xfrm>
                <a:off x="3857620" y="4071942"/>
                <a:ext cx="107157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8" name="直接连接符 517"/>
              <p:cNvCxnSpPr/>
              <p:nvPr/>
            </p:nvCxnSpPr>
            <p:spPr>
              <a:xfrm rot="5400000">
                <a:off x="4929190" y="4000504"/>
                <a:ext cx="71438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9" name="直接连接符 518"/>
              <p:cNvCxnSpPr/>
              <p:nvPr/>
            </p:nvCxnSpPr>
            <p:spPr>
              <a:xfrm rot="5400000">
                <a:off x="4715670" y="3714752"/>
                <a:ext cx="570710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0" name="直接连接符 519"/>
              <p:cNvCxnSpPr/>
              <p:nvPr/>
            </p:nvCxnSpPr>
            <p:spPr>
              <a:xfrm rot="5400000">
                <a:off x="5000628" y="3357562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1" name="直接连接符 520"/>
              <p:cNvCxnSpPr/>
              <p:nvPr/>
            </p:nvCxnSpPr>
            <p:spPr>
              <a:xfrm rot="5400000">
                <a:off x="5005780" y="3429000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2" name="直接连接符 521"/>
              <p:cNvCxnSpPr/>
              <p:nvPr/>
            </p:nvCxnSpPr>
            <p:spPr>
              <a:xfrm rot="5400000">
                <a:off x="5000628" y="3500438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3" name="直接连接符 522"/>
              <p:cNvCxnSpPr/>
              <p:nvPr/>
            </p:nvCxnSpPr>
            <p:spPr>
              <a:xfrm rot="5400000">
                <a:off x="5005780" y="3571876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4" name="直接连接符 523"/>
              <p:cNvCxnSpPr/>
              <p:nvPr/>
            </p:nvCxnSpPr>
            <p:spPr>
              <a:xfrm rot="5400000">
                <a:off x="5000628" y="3643314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5" name="直接连接符 524"/>
              <p:cNvCxnSpPr/>
              <p:nvPr/>
            </p:nvCxnSpPr>
            <p:spPr>
              <a:xfrm rot="5400000">
                <a:off x="5005780" y="3714752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6" name="直接连接符 525"/>
              <p:cNvCxnSpPr/>
              <p:nvPr/>
            </p:nvCxnSpPr>
            <p:spPr>
              <a:xfrm flipV="1">
                <a:off x="5072066" y="3357562"/>
                <a:ext cx="142876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7" name="直接连接符 526"/>
              <p:cNvCxnSpPr/>
              <p:nvPr/>
            </p:nvCxnSpPr>
            <p:spPr>
              <a:xfrm flipV="1">
                <a:off x="5077218" y="3429000"/>
                <a:ext cx="137724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8" name="直接连接符 527"/>
              <p:cNvCxnSpPr/>
              <p:nvPr/>
            </p:nvCxnSpPr>
            <p:spPr>
              <a:xfrm flipV="1">
                <a:off x="5072066" y="3500438"/>
                <a:ext cx="142876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9" name="直接连接符 528"/>
              <p:cNvCxnSpPr/>
              <p:nvPr/>
            </p:nvCxnSpPr>
            <p:spPr>
              <a:xfrm flipV="1">
                <a:off x="5077218" y="3571876"/>
                <a:ext cx="137724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0" name="直接连接符 529"/>
              <p:cNvCxnSpPr/>
              <p:nvPr/>
            </p:nvCxnSpPr>
            <p:spPr>
              <a:xfrm flipV="1">
                <a:off x="5072066" y="3643314"/>
                <a:ext cx="142876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1" name="直接连接符 530"/>
              <p:cNvCxnSpPr/>
              <p:nvPr/>
            </p:nvCxnSpPr>
            <p:spPr>
              <a:xfrm flipV="1">
                <a:off x="5077218" y="3714752"/>
                <a:ext cx="137724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2" name="矩形 531"/>
              <p:cNvSpPr/>
              <p:nvPr/>
            </p:nvSpPr>
            <p:spPr>
              <a:xfrm>
                <a:off x="5158872" y="3214686"/>
                <a:ext cx="214314" cy="7143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sz="1050" b="1" dirty="0" smtClean="0">
                    <a:solidFill>
                      <a:schemeClr val="tx1"/>
                    </a:solidFill>
                    <a:latin typeface="DotumChe" pitchFamily="49" charset="-127"/>
                    <a:ea typeface="DotumChe" pitchFamily="49" charset="-127"/>
                  </a:rPr>
                  <a:t>Pre-Amp</a:t>
                </a:r>
                <a:endParaRPr lang="zh-CN" altLang="en-US" sz="1050" b="1" dirty="0">
                  <a:solidFill>
                    <a:schemeClr val="tx1"/>
                  </a:solidFill>
                  <a:latin typeface="DotumChe" pitchFamily="49" charset="-127"/>
                  <a:ea typeface="DotumChe" pitchFamily="49" charset="-127"/>
                </a:endParaRPr>
              </a:p>
            </p:txBody>
          </p:sp>
          <p:cxnSp>
            <p:nvCxnSpPr>
              <p:cNvPr id="533" name="直接连接符 532"/>
              <p:cNvCxnSpPr/>
              <p:nvPr/>
            </p:nvCxnSpPr>
            <p:spPr>
              <a:xfrm rot="5400000">
                <a:off x="3996745" y="3339923"/>
                <a:ext cx="393352" cy="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4" name="直接连接符 533"/>
              <p:cNvCxnSpPr/>
              <p:nvPr/>
            </p:nvCxnSpPr>
            <p:spPr>
              <a:xfrm rot="5400000">
                <a:off x="3896647" y="3339923"/>
                <a:ext cx="393352" cy="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5" name="直接连接符 534"/>
              <p:cNvCxnSpPr/>
              <p:nvPr/>
            </p:nvCxnSpPr>
            <p:spPr>
              <a:xfrm rot="5400000">
                <a:off x="3687680" y="3339923"/>
                <a:ext cx="393352" cy="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6" name="直接连接符 535"/>
              <p:cNvCxnSpPr/>
              <p:nvPr/>
            </p:nvCxnSpPr>
            <p:spPr>
              <a:xfrm rot="5400000">
                <a:off x="3589507" y="3339923"/>
                <a:ext cx="393352" cy="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7" name="直接连接符 536"/>
              <p:cNvCxnSpPr/>
              <p:nvPr/>
            </p:nvCxnSpPr>
            <p:spPr>
              <a:xfrm rot="16200000" flipH="1">
                <a:off x="3714744" y="3071811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8" name="直接连接符 537"/>
              <p:cNvCxnSpPr/>
              <p:nvPr/>
            </p:nvCxnSpPr>
            <p:spPr>
              <a:xfrm rot="16200000" flipH="1">
                <a:off x="3812917" y="3071811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9" name="直接连接符 538"/>
              <p:cNvCxnSpPr/>
              <p:nvPr/>
            </p:nvCxnSpPr>
            <p:spPr>
              <a:xfrm rot="16200000" flipH="1">
                <a:off x="3913016" y="3071811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0" name="直接连接符 539"/>
              <p:cNvCxnSpPr/>
              <p:nvPr/>
            </p:nvCxnSpPr>
            <p:spPr>
              <a:xfrm rot="16200000" flipH="1">
                <a:off x="4021884" y="3071811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1" name="直接连接符 540"/>
              <p:cNvCxnSpPr/>
              <p:nvPr/>
            </p:nvCxnSpPr>
            <p:spPr>
              <a:xfrm rot="16200000" flipH="1">
                <a:off x="4220156" y="3071809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2" name="直接连接符 541"/>
              <p:cNvCxnSpPr/>
              <p:nvPr/>
            </p:nvCxnSpPr>
            <p:spPr>
              <a:xfrm rot="16200000" flipH="1">
                <a:off x="4121983" y="3071811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3" name="直接连接符 542"/>
              <p:cNvCxnSpPr/>
              <p:nvPr/>
            </p:nvCxnSpPr>
            <p:spPr>
              <a:xfrm>
                <a:off x="3643306" y="3071810"/>
                <a:ext cx="57150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4" name="直接连接符 543"/>
              <p:cNvCxnSpPr/>
              <p:nvPr/>
            </p:nvCxnSpPr>
            <p:spPr>
              <a:xfrm rot="5400000">
                <a:off x="3571868" y="3071810"/>
                <a:ext cx="71438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5" name="直接连接符 544"/>
              <p:cNvCxnSpPr/>
              <p:nvPr/>
            </p:nvCxnSpPr>
            <p:spPr>
              <a:xfrm rot="5400000" flipH="1" flipV="1">
                <a:off x="3489931" y="3357562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6" name="直接连接符 545"/>
              <p:cNvCxnSpPr/>
              <p:nvPr/>
            </p:nvCxnSpPr>
            <p:spPr>
              <a:xfrm rot="5400000" flipH="1" flipV="1">
                <a:off x="3495083" y="3429000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7" name="直接连接符 546"/>
              <p:cNvCxnSpPr/>
              <p:nvPr/>
            </p:nvCxnSpPr>
            <p:spPr>
              <a:xfrm rot="5400000" flipH="1" flipV="1">
                <a:off x="3489931" y="3500438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8" name="直接连接符 547"/>
              <p:cNvCxnSpPr/>
              <p:nvPr/>
            </p:nvCxnSpPr>
            <p:spPr>
              <a:xfrm rot="5400000" flipH="1" flipV="1">
                <a:off x="3495083" y="3571876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9" name="直接连接符 548"/>
              <p:cNvCxnSpPr/>
              <p:nvPr/>
            </p:nvCxnSpPr>
            <p:spPr>
              <a:xfrm rot="5400000" flipH="1" flipV="1">
                <a:off x="3489931" y="3643314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0" name="直接连接符 549"/>
              <p:cNvCxnSpPr/>
              <p:nvPr/>
            </p:nvCxnSpPr>
            <p:spPr>
              <a:xfrm rot="5400000" flipH="1" flipV="1">
                <a:off x="3495083" y="3714752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1" name="直接连接符 550"/>
              <p:cNvCxnSpPr/>
              <p:nvPr/>
            </p:nvCxnSpPr>
            <p:spPr>
              <a:xfrm flipH="1">
                <a:off x="3352402" y="3429000"/>
                <a:ext cx="142876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2" name="直接连接符 551"/>
              <p:cNvCxnSpPr/>
              <p:nvPr/>
            </p:nvCxnSpPr>
            <p:spPr>
              <a:xfrm flipH="1">
                <a:off x="3357554" y="3500438"/>
                <a:ext cx="137724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3" name="直接连接符 552"/>
              <p:cNvCxnSpPr/>
              <p:nvPr/>
            </p:nvCxnSpPr>
            <p:spPr>
              <a:xfrm flipH="1">
                <a:off x="3352402" y="3571876"/>
                <a:ext cx="142876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4" name="直接连接符 553"/>
              <p:cNvCxnSpPr/>
              <p:nvPr/>
            </p:nvCxnSpPr>
            <p:spPr>
              <a:xfrm flipH="1">
                <a:off x="3357554" y="3643314"/>
                <a:ext cx="137724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5" name="直接连接符 554"/>
              <p:cNvCxnSpPr/>
              <p:nvPr/>
            </p:nvCxnSpPr>
            <p:spPr>
              <a:xfrm flipH="1">
                <a:off x="3352402" y="3714752"/>
                <a:ext cx="142876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6" name="直接连接符 555"/>
              <p:cNvCxnSpPr/>
              <p:nvPr/>
            </p:nvCxnSpPr>
            <p:spPr>
              <a:xfrm flipH="1">
                <a:off x="3357554" y="3786190"/>
                <a:ext cx="137724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7" name="直接连接符 556"/>
              <p:cNvCxnSpPr/>
              <p:nvPr/>
            </p:nvCxnSpPr>
            <p:spPr>
              <a:xfrm rot="5400000">
                <a:off x="3286910" y="3428206"/>
                <a:ext cx="570710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8" name="矩形 557"/>
              <p:cNvSpPr/>
              <p:nvPr/>
            </p:nvSpPr>
            <p:spPr>
              <a:xfrm rot="5400000">
                <a:off x="3981281" y="3532883"/>
                <a:ext cx="642942" cy="71438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559" name="矩形 558"/>
              <p:cNvSpPr/>
              <p:nvPr/>
            </p:nvSpPr>
            <p:spPr>
              <a:xfrm rot="5400000">
                <a:off x="3494170" y="3537963"/>
                <a:ext cx="571504" cy="72000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560" name="矩形 559"/>
              <p:cNvSpPr/>
              <p:nvPr/>
            </p:nvSpPr>
            <p:spPr>
              <a:xfrm rot="5400000">
                <a:off x="3685324" y="3533596"/>
                <a:ext cx="601200" cy="72000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561" name="矩形 560"/>
              <p:cNvSpPr/>
              <p:nvPr/>
            </p:nvSpPr>
            <p:spPr>
              <a:xfrm rot="5400000">
                <a:off x="3884474" y="3534128"/>
                <a:ext cx="630000" cy="72000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562" name="矩形 561"/>
              <p:cNvSpPr/>
              <p:nvPr/>
            </p:nvSpPr>
            <p:spPr>
              <a:xfrm rot="5400000">
                <a:off x="3785342" y="3531913"/>
                <a:ext cx="615600" cy="72000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563" name="矩形 562"/>
              <p:cNvSpPr/>
              <p:nvPr/>
            </p:nvSpPr>
            <p:spPr>
              <a:xfrm rot="5400000">
                <a:off x="3588708" y="3536728"/>
                <a:ext cx="586800" cy="72000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</p:grpSp>
        <p:sp>
          <p:nvSpPr>
            <p:cNvPr id="495" name="矩形 494"/>
            <p:cNvSpPr/>
            <p:nvPr/>
          </p:nvSpPr>
          <p:spPr>
            <a:xfrm>
              <a:off x="3203789" y="3214686"/>
              <a:ext cx="214314" cy="7143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zh-CN" sz="1050" b="1" dirty="0" smtClean="0">
                  <a:solidFill>
                    <a:schemeClr val="tx1"/>
                  </a:solidFill>
                  <a:latin typeface="DotumChe" pitchFamily="49" charset="-127"/>
                  <a:ea typeface="DotumChe" pitchFamily="49" charset="-127"/>
                </a:rPr>
                <a:t>Pre-Amp</a:t>
              </a:r>
              <a:endParaRPr lang="zh-CN" altLang="en-US" sz="1050" b="1" dirty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endParaRPr>
            </a:p>
          </p:txBody>
        </p:sp>
      </p:grpSp>
      <p:cxnSp>
        <p:nvCxnSpPr>
          <p:cNvPr id="564" name="直接连接符 563"/>
          <p:cNvCxnSpPr/>
          <p:nvPr/>
        </p:nvCxnSpPr>
        <p:spPr>
          <a:xfrm>
            <a:off x="5663999" y="2143117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5" name="等腰三角形 564"/>
          <p:cNvSpPr/>
          <p:nvPr/>
        </p:nvSpPr>
        <p:spPr>
          <a:xfrm rot="5400000">
            <a:off x="5806875" y="1928803"/>
            <a:ext cx="285752" cy="285752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6" name="直接连接符 565"/>
          <p:cNvCxnSpPr/>
          <p:nvPr/>
        </p:nvCxnSpPr>
        <p:spPr>
          <a:xfrm rot="5400000">
            <a:off x="5521123" y="2000241"/>
            <a:ext cx="142876" cy="1428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7" name="直接连接符 566"/>
          <p:cNvCxnSpPr/>
          <p:nvPr/>
        </p:nvCxnSpPr>
        <p:spPr>
          <a:xfrm>
            <a:off x="5663999" y="2000241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8" name="直接连接符 567"/>
          <p:cNvCxnSpPr/>
          <p:nvPr/>
        </p:nvCxnSpPr>
        <p:spPr>
          <a:xfrm rot="16200000" flipV="1">
            <a:off x="5378644" y="2285596"/>
            <a:ext cx="285752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9" name="直接连接符 568"/>
          <p:cNvCxnSpPr/>
          <p:nvPr/>
        </p:nvCxnSpPr>
        <p:spPr>
          <a:xfrm rot="16200000" flipH="1">
            <a:off x="5806875" y="3071812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0" name="直接连接符 569"/>
          <p:cNvCxnSpPr/>
          <p:nvPr/>
        </p:nvCxnSpPr>
        <p:spPr>
          <a:xfrm rot="16200000" flipH="1">
            <a:off x="5806875" y="2857498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1" name="直接连接符 570"/>
          <p:cNvCxnSpPr/>
          <p:nvPr/>
        </p:nvCxnSpPr>
        <p:spPr>
          <a:xfrm rot="16200000" flipH="1">
            <a:off x="5806875" y="2928936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2" name="直接连接符 571"/>
          <p:cNvCxnSpPr/>
          <p:nvPr/>
        </p:nvCxnSpPr>
        <p:spPr>
          <a:xfrm rot="16200000" flipH="1">
            <a:off x="5806875" y="3000374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3" name="直接连接符 572"/>
          <p:cNvCxnSpPr/>
          <p:nvPr/>
        </p:nvCxnSpPr>
        <p:spPr>
          <a:xfrm>
            <a:off x="5592561" y="3071811"/>
            <a:ext cx="214314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4" name="直接连接符 573"/>
          <p:cNvCxnSpPr/>
          <p:nvPr/>
        </p:nvCxnSpPr>
        <p:spPr>
          <a:xfrm rot="5400000">
            <a:off x="5449685" y="3000373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5" name="直接连接符 574"/>
          <p:cNvCxnSpPr/>
          <p:nvPr/>
        </p:nvCxnSpPr>
        <p:spPr>
          <a:xfrm>
            <a:off x="4735305" y="2714621"/>
            <a:ext cx="142876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6" name="直接连接符 575"/>
          <p:cNvCxnSpPr/>
          <p:nvPr/>
        </p:nvCxnSpPr>
        <p:spPr>
          <a:xfrm>
            <a:off x="5521123" y="3000373"/>
            <a:ext cx="285752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7" name="直接连接符 576"/>
          <p:cNvCxnSpPr/>
          <p:nvPr/>
        </p:nvCxnSpPr>
        <p:spPr>
          <a:xfrm>
            <a:off x="4520991" y="2928935"/>
            <a:ext cx="1285884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8" name="直接连接符 577"/>
          <p:cNvCxnSpPr/>
          <p:nvPr/>
        </p:nvCxnSpPr>
        <p:spPr>
          <a:xfrm rot="5400000">
            <a:off x="5628280" y="3178968"/>
            <a:ext cx="50006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9" name="直接连接符 578"/>
          <p:cNvCxnSpPr/>
          <p:nvPr/>
        </p:nvCxnSpPr>
        <p:spPr>
          <a:xfrm rot="16200000" flipV="1">
            <a:off x="5878313" y="3429001"/>
            <a:ext cx="71438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0" name="直接连接符 579"/>
          <p:cNvCxnSpPr/>
          <p:nvPr/>
        </p:nvCxnSpPr>
        <p:spPr>
          <a:xfrm rot="10800000">
            <a:off x="5949751" y="3500439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1" name="直接连接符 580"/>
          <p:cNvCxnSpPr/>
          <p:nvPr/>
        </p:nvCxnSpPr>
        <p:spPr>
          <a:xfrm rot="5400000">
            <a:off x="5984676" y="3178968"/>
            <a:ext cx="500860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2" name="直接连接符 581"/>
          <p:cNvCxnSpPr/>
          <p:nvPr/>
        </p:nvCxnSpPr>
        <p:spPr>
          <a:xfrm rot="5400000" flipH="1" flipV="1">
            <a:off x="6235503" y="3071811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3" name="直接连接符 582"/>
          <p:cNvCxnSpPr/>
          <p:nvPr/>
        </p:nvCxnSpPr>
        <p:spPr>
          <a:xfrm rot="5400000" flipH="1" flipV="1">
            <a:off x="6235503" y="2857497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4" name="直接连接符 583"/>
          <p:cNvCxnSpPr/>
          <p:nvPr/>
        </p:nvCxnSpPr>
        <p:spPr>
          <a:xfrm rot="5400000" flipH="1" flipV="1">
            <a:off x="6235503" y="2928935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5" name="直接连接符 584"/>
          <p:cNvCxnSpPr/>
          <p:nvPr/>
        </p:nvCxnSpPr>
        <p:spPr>
          <a:xfrm rot="5400000" flipH="1" flipV="1">
            <a:off x="6235503" y="3000373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6" name="直接连接符 585"/>
          <p:cNvCxnSpPr/>
          <p:nvPr/>
        </p:nvCxnSpPr>
        <p:spPr>
          <a:xfrm>
            <a:off x="6306941" y="3071811"/>
            <a:ext cx="85725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直接连接符 586"/>
          <p:cNvCxnSpPr/>
          <p:nvPr/>
        </p:nvCxnSpPr>
        <p:spPr>
          <a:xfrm>
            <a:off x="6306941" y="3000373"/>
            <a:ext cx="85725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8" name="直接连接符 587"/>
          <p:cNvCxnSpPr/>
          <p:nvPr/>
        </p:nvCxnSpPr>
        <p:spPr>
          <a:xfrm>
            <a:off x="6306941" y="2857497"/>
            <a:ext cx="85725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9" name="直接连接符 588"/>
          <p:cNvCxnSpPr/>
          <p:nvPr/>
        </p:nvCxnSpPr>
        <p:spPr>
          <a:xfrm>
            <a:off x="6306941" y="2928935"/>
            <a:ext cx="85725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0" name="矩形 589"/>
          <p:cNvSpPr/>
          <p:nvPr/>
        </p:nvSpPr>
        <p:spPr>
          <a:xfrm>
            <a:off x="7179450" y="2714621"/>
            <a:ext cx="714380" cy="1285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sis3320</a:t>
            </a:r>
          </a:p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Flash ADC</a:t>
            </a:r>
            <a:endParaRPr lang="zh-CN" altLang="en-US" b="1" dirty="0">
              <a:solidFill>
                <a:schemeClr val="tx1"/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591" name="直接连接符 590"/>
          <p:cNvCxnSpPr/>
          <p:nvPr/>
        </p:nvCxnSpPr>
        <p:spPr>
          <a:xfrm rot="16200000" flipH="1">
            <a:off x="6510366" y="4357695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2" name="直接连接符 591"/>
          <p:cNvCxnSpPr/>
          <p:nvPr/>
        </p:nvCxnSpPr>
        <p:spPr>
          <a:xfrm rot="16200000" flipH="1">
            <a:off x="6510366" y="4143381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3" name="直接连接符 592"/>
          <p:cNvCxnSpPr/>
          <p:nvPr/>
        </p:nvCxnSpPr>
        <p:spPr>
          <a:xfrm rot="16200000" flipH="1">
            <a:off x="6510366" y="4214819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4" name="直接连接符 593"/>
          <p:cNvCxnSpPr/>
          <p:nvPr/>
        </p:nvCxnSpPr>
        <p:spPr>
          <a:xfrm rot="16200000" flipH="1">
            <a:off x="6510366" y="4286257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5" name="直接连接符 594"/>
          <p:cNvCxnSpPr/>
          <p:nvPr/>
        </p:nvCxnSpPr>
        <p:spPr>
          <a:xfrm>
            <a:off x="6581804" y="4429133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6" name="直接连接符 595"/>
          <p:cNvCxnSpPr/>
          <p:nvPr/>
        </p:nvCxnSpPr>
        <p:spPr>
          <a:xfrm>
            <a:off x="6581804" y="4357695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7" name="直接连接符 596"/>
          <p:cNvCxnSpPr/>
          <p:nvPr/>
        </p:nvCxnSpPr>
        <p:spPr>
          <a:xfrm>
            <a:off x="6581804" y="4214819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8" name="直接连接符 597"/>
          <p:cNvCxnSpPr/>
          <p:nvPr/>
        </p:nvCxnSpPr>
        <p:spPr>
          <a:xfrm>
            <a:off x="6581804" y="4286257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9" name="矩形 598"/>
          <p:cNvSpPr/>
          <p:nvPr/>
        </p:nvSpPr>
        <p:spPr>
          <a:xfrm>
            <a:off x="7179450" y="4143381"/>
            <a:ext cx="714380" cy="12144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775</a:t>
            </a:r>
          </a:p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TDC</a:t>
            </a:r>
            <a:endParaRPr lang="zh-CN" altLang="en-US" b="1" dirty="0">
              <a:solidFill>
                <a:schemeClr val="tx1"/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600" name="直接连接符 599"/>
          <p:cNvCxnSpPr/>
          <p:nvPr/>
        </p:nvCxnSpPr>
        <p:spPr>
          <a:xfrm rot="5400000">
            <a:off x="5949751" y="3714753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1" name="直接连接符 600"/>
          <p:cNvCxnSpPr/>
          <p:nvPr/>
        </p:nvCxnSpPr>
        <p:spPr>
          <a:xfrm rot="16200000" flipV="1">
            <a:off x="6235503" y="4000505"/>
            <a:ext cx="71438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2" name="直接连接符 601"/>
          <p:cNvCxnSpPr/>
          <p:nvPr/>
        </p:nvCxnSpPr>
        <p:spPr>
          <a:xfrm rot="10800000">
            <a:off x="6306942" y="4071943"/>
            <a:ext cx="13198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3" name="直接连接符 602"/>
          <p:cNvCxnSpPr/>
          <p:nvPr/>
        </p:nvCxnSpPr>
        <p:spPr>
          <a:xfrm rot="16200000" flipV="1">
            <a:off x="6438928" y="4071943"/>
            <a:ext cx="71438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4" name="直接连接符 603"/>
          <p:cNvCxnSpPr/>
          <p:nvPr/>
        </p:nvCxnSpPr>
        <p:spPr>
          <a:xfrm rot="5400000">
            <a:off x="6403606" y="4250141"/>
            <a:ext cx="214314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5" name="TextBox 604"/>
          <p:cNvSpPr txBox="1"/>
          <p:nvPr/>
        </p:nvSpPr>
        <p:spPr>
          <a:xfrm>
            <a:off x="6072127" y="3059511"/>
            <a:ext cx="21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·</a:t>
            </a:r>
            <a:endParaRPr lang="zh-CN" altLang="en-US" sz="4800" dirty="0"/>
          </a:p>
        </p:txBody>
      </p:sp>
      <p:cxnSp>
        <p:nvCxnSpPr>
          <p:cNvPr id="606" name="直接连接符 605"/>
          <p:cNvCxnSpPr>
            <a:stCxn id="565" idx="0"/>
            <a:endCxn id="607" idx="1"/>
          </p:cNvCxnSpPr>
          <p:nvPr/>
        </p:nvCxnSpPr>
        <p:spPr>
          <a:xfrm>
            <a:off x="6092627" y="2071679"/>
            <a:ext cx="1086823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7" name="矩形 606"/>
          <p:cNvSpPr/>
          <p:nvPr/>
        </p:nvSpPr>
        <p:spPr>
          <a:xfrm>
            <a:off x="7179450" y="1928803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Trigger</a:t>
            </a:r>
            <a:endParaRPr lang="zh-CN" altLang="en-US" sz="1100" b="1" dirty="0">
              <a:solidFill>
                <a:schemeClr val="tx1"/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609" name="直接连接符 608"/>
          <p:cNvCxnSpPr/>
          <p:nvPr/>
        </p:nvCxnSpPr>
        <p:spPr>
          <a:xfrm>
            <a:off x="6143636" y="2428868"/>
            <a:ext cx="1152548" cy="18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1" name="直接连接符 610"/>
          <p:cNvCxnSpPr/>
          <p:nvPr/>
        </p:nvCxnSpPr>
        <p:spPr>
          <a:xfrm rot="16200000" flipH="1">
            <a:off x="4949619" y="2786059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2" name="直接连接符 611"/>
          <p:cNvCxnSpPr/>
          <p:nvPr/>
        </p:nvCxnSpPr>
        <p:spPr>
          <a:xfrm>
            <a:off x="5021057" y="2857497"/>
            <a:ext cx="785818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组合 612"/>
          <p:cNvGrpSpPr/>
          <p:nvPr/>
        </p:nvGrpSpPr>
        <p:grpSpPr>
          <a:xfrm>
            <a:off x="2877917" y="2786059"/>
            <a:ext cx="1857388" cy="214314"/>
            <a:chOff x="1357290" y="1785926"/>
            <a:chExt cx="1857388" cy="214314"/>
          </a:xfrm>
        </p:grpSpPr>
        <p:sp>
          <p:nvSpPr>
            <p:cNvPr id="614" name="矩形 613"/>
            <p:cNvSpPr/>
            <p:nvPr/>
          </p:nvSpPr>
          <p:spPr>
            <a:xfrm>
              <a:off x="1928794" y="1829654"/>
              <a:ext cx="785818" cy="14287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615" name="圆角矩形 614"/>
            <p:cNvSpPr/>
            <p:nvPr/>
          </p:nvSpPr>
          <p:spPr>
            <a:xfrm>
              <a:off x="2571736" y="1785926"/>
              <a:ext cx="642942" cy="214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PMT2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616" name="圆角矩形 615"/>
            <p:cNvSpPr/>
            <p:nvPr/>
          </p:nvSpPr>
          <p:spPr>
            <a:xfrm>
              <a:off x="1357290" y="1785926"/>
              <a:ext cx="642942" cy="214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PMT1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sp>
        <p:nvSpPr>
          <p:cNvPr id="617" name="TextBox 616"/>
          <p:cNvSpPr txBox="1"/>
          <p:nvPr/>
        </p:nvSpPr>
        <p:spPr>
          <a:xfrm>
            <a:off x="5457369" y="2755323"/>
            <a:ext cx="21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·</a:t>
            </a:r>
            <a:endParaRPr lang="zh-CN" altLang="en-US" sz="3200" dirty="0"/>
          </a:p>
        </p:txBody>
      </p:sp>
      <p:cxnSp>
        <p:nvCxnSpPr>
          <p:cNvPr id="618" name="直接箭头连接符 617"/>
          <p:cNvCxnSpPr/>
          <p:nvPr/>
        </p:nvCxnSpPr>
        <p:spPr>
          <a:xfrm rot="16200000" flipH="1">
            <a:off x="1877785" y="3571877"/>
            <a:ext cx="3714778" cy="2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" name="矩形 618"/>
          <p:cNvSpPr/>
          <p:nvPr/>
        </p:nvSpPr>
        <p:spPr>
          <a:xfrm>
            <a:off x="3643306" y="3739641"/>
            <a:ext cx="380944" cy="117987"/>
          </a:xfrm>
          <a:prstGeom prst="rect">
            <a:avLst/>
          </a:prstGeom>
          <a:solidFill>
            <a:srgbClr val="FF000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2" name="TextBox 621"/>
          <p:cNvSpPr txBox="1"/>
          <p:nvPr/>
        </p:nvSpPr>
        <p:spPr>
          <a:xfrm>
            <a:off x="5735437" y="190677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Gungsuh" pitchFamily="18" charset="-127"/>
                <a:ea typeface="Gungsuh" pitchFamily="18" charset="-127"/>
              </a:rPr>
              <a:t>&amp;</a:t>
            </a:r>
            <a:endParaRPr lang="zh-CN" altLang="en-US" sz="14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58" name="矩形 257"/>
          <p:cNvSpPr/>
          <p:nvPr/>
        </p:nvSpPr>
        <p:spPr>
          <a:xfrm>
            <a:off x="6643702" y="4115484"/>
            <a:ext cx="276212" cy="3571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sz="1100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LTD</a:t>
            </a:r>
            <a:endParaRPr lang="zh-CN" altLang="en-US" sz="1100" dirty="0">
              <a:solidFill>
                <a:schemeClr val="tx1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608" name="矩形 607"/>
          <p:cNvSpPr/>
          <p:nvPr/>
        </p:nvSpPr>
        <p:spPr>
          <a:xfrm>
            <a:off x="7179450" y="2285993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Stop</a:t>
            </a:r>
            <a:endParaRPr lang="zh-CN" altLang="en-US" sz="1100" b="1" dirty="0">
              <a:solidFill>
                <a:schemeClr val="tx1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262" name="矩形 261"/>
          <p:cNvSpPr/>
          <p:nvPr/>
        </p:nvSpPr>
        <p:spPr>
          <a:xfrm>
            <a:off x="6653242" y="3155949"/>
            <a:ext cx="285752" cy="785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Amp</a:t>
            </a:r>
            <a:endParaRPr lang="zh-CN" altLang="en-US" dirty="0">
              <a:solidFill>
                <a:schemeClr val="tx1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278" name="矩形 277"/>
          <p:cNvSpPr/>
          <p:nvPr/>
        </p:nvSpPr>
        <p:spPr>
          <a:xfrm>
            <a:off x="6286512" y="2297009"/>
            <a:ext cx="571504" cy="2143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900" b="1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Delay</a:t>
            </a:r>
            <a:endParaRPr lang="zh-CN" altLang="en-US" sz="900" b="1" dirty="0">
              <a:solidFill>
                <a:schemeClr val="tx1"/>
              </a:solidFill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280" name="直接连接符 279"/>
          <p:cNvCxnSpPr/>
          <p:nvPr/>
        </p:nvCxnSpPr>
        <p:spPr>
          <a:xfrm rot="16200000" flipV="1">
            <a:off x="5965438" y="2249876"/>
            <a:ext cx="357190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2" name="TextBox 281"/>
          <p:cNvSpPr txBox="1"/>
          <p:nvPr/>
        </p:nvSpPr>
        <p:spPr>
          <a:xfrm>
            <a:off x="6000760" y="1774909"/>
            <a:ext cx="21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·</a:t>
            </a:r>
            <a:endParaRPr lang="zh-CN" altLang="en-US" sz="3200" dirty="0"/>
          </a:p>
        </p:txBody>
      </p:sp>
      <p:grpSp>
        <p:nvGrpSpPr>
          <p:cNvPr id="293" name="组合 292"/>
          <p:cNvGrpSpPr/>
          <p:nvPr/>
        </p:nvGrpSpPr>
        <p:grpSpPr>
          <a:xfrm>
            <a:off x="6572264" y="0"/>
            <a:ext cx="2571736" cy="2714620"/>
            <a:chOff x="6572264" y="0"/>
            <a:chExt cx="2571736" cy="2714620"/>
          </a:xfrm>
        </p:grpSpPr>
        <p:pic>
          <p:nvPicPr>
            <p:cNvPr id="3074" name="Picture 2" descr="C:\Users\Fan\Desktop\JLab相关\Pics\DSC0272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264" y="0"/>
              <a:ext cx="2571736" cy="1928802"/>
            </a:xfrm>
            <a:prstGeom prst="rect">
              <a:avLst/>
            </a:prstGeom>
            <a:noFill/>
          </p:spPr>
        </p:pic>
        <p:cxnSp>
          <p:nvCxnSpPr>
            <p:cNvPr id="284" name="直接箭头连接符 283"/>
            <p:cNvCxnSpPr/>
            <p:nvPr/>
          </p:nvCxnSpPr>
          <p:spPr>
            <a:xfrm rot="5400000">
              <a:off x="7322363" y="2107397"/>
              <a:ext cx="1000132" cy="21431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1" name="组合 290"/>
          <p:cNvGrpSpPr/>
          <p:nvPr/>
        </p:nvGrpSpPr>
        <p:grpSpPr>
          <a:xfrm>
            <a:off x="4786282" y="4714884"/>
            <a:ext cx="4357718" cy="2143116"/>
            <a:chOff x="4786282" y="4714884"/>
            <a:chExt cx="4357718" cy="2143116"/>
          </a:xfrm>
        </p:grpSpPr>
        <p:pic>
          <p:nvPicPr>
            <p:cNvPr id="3075" name="Picture 3" descr="C:\Users\Fan\Desktop\JLab相关\Pics\DSC0272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6314" y="4779286"/>
              <a:ext cx="1857388" cy="1525670"/>
            </a:xfrm>
            <a:prstGeom prst="rect">
              <a:avLst/>
            </a:prstGeom>
            <a:noFill/>
          </p:spPr>
        </p:pic>
        <p:pic>
          <p:nvPicPr>
            <p:cNvPr id="3076" name="Picture 4" descr="C:\Users\Fan\Desktop\JLab相关\Pics\DSC0272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30760" y="4714884"/>
              <a:ext cx="2513240" cy="1571612"/>
            </a:xfrm>
            <a:prstGeom prst="rect">
              <a:avLst/>
            </a:prstGeom>
            <a:noFill/>
          </p:spPr>
        </p:pic>
        <p:sp>
          <p:nvSpPr>
            <p:cNvPr id="290" name="TextBox 289"/>
            <p:cNvSpPr txBox="1"/>
            <p:nvPr/>
          </p:nvSpPr>
          <p:spPr>
            <a:xfrm>
              <a:off x="4786282" y="6273225"/>
              <a:ext cx="4357718" cy="58477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/>
                <a:t>Taking all stuffs to Hall A</a:t>
              </a:r>
            </a:p>
          </p:txBody>
        </p:sp>
      </p:grpSp>
      <p:sp>
        <p:nvSpPr>
          <p:cNvPr id="294" name="矩形 293"/>
          <p:cNvSpPr/>
          <p:nvPr/>
        </p:nvSpPr>
        <p:spPr>
          <a:xfrm>
            <a:off x="5786446" y="3832227"/>
            <a:ext cx="214314" cy="7143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zh-CN" altLang="en-US" sz="700" b="1" dirty="0">
              <a:solidFill>
                <a:schemeClr val="accent6">
                  <a:lumMod val="75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97" name="矩形 296"/>
          <p:cNvSpPr/>
          <p:nvPr/>
        </p:nvSpPr>
        <p:spPr>
          <a:xfrm>
            <a:off x="5786446" y="3689351"/>
            <a:ext cx="214314" cy="7143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zh-CN" altLang="en-US" sz="700" b="1" dirty="0">
              <a:solidFill>
                <a:schemeClr val="accent1">
                  <a:lumMod val="75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477" name="直接连接符 476"/>
          <p:cNvCxnSpPr/>
          <p:nvPr/>
        </p:nvCxnSpPr>
        <p:spPr>
          <a:xfrm rot="5400000" flipH="1" flipV="1">
            <a:off x="4343190" y="3464720"/>
            <a:ext cx="2499536" cy="79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9" name="矩形 298"/>
          <p:cNvSpPr/>
          <p:nvPr/>
        </p:nvSpPr>
        <p:spPr>
          <a:xfrm>
            <a:off x="5786446" y="4475169"/>
            <a:ext cx="214314" cy="7143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zh-CN" altLang="en-US" sz="700" b="1" dirty="0">
              <a:solidFill>
                <a:schemeClr val="accent6">
                  <a:lumMod val="75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00" name="矩形 299"/>
          <p:cNvSpPr/>
          <p:nvPr/>
        </p:nvSpPr>
        <p:spPr>
          <a:xfrm>
            <a:off x="5786446" y="4395264"/>
            <a:ext cx="214314" cy="7143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zh-CN" altLang="en-US" sz="700" b="1" dirty="0">
              <a:solidFill>
                <a:schemeClr val="accent1">
                  <a:lumMod val="75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05" name="矩形 304"/>
          <p:cNvSpPr/>
          <p:nvPr/>
        </p:nvSpPr>
        <p:spPr>
          <a:xfrm>
            <a:off x="5643570" y="4223285"/>
            <a:ext cx="642942" cy="2143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600" b="1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(Delay)</a:t>
            </a:r>
            <a:endParaRPr lang="zh-CN" altLang="en-US" sz="600" b="1" dirty="0">
              <a:solidFill>
                <a:schemeClr val="tx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06" name="矩形 305"/>
          <p:cNvSpPr/>
          <p:nvPr/>
        </p:nvSpPr>
        <p:spPr>
          <a:xfrm>
            <a:off x="5638805" y="3689351"/>
            <a:ext cx="642942" cy="2143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600" b="1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(Delay)</a:t>
            </a:r>
            <a:endParaRPr lang="zh-CN" altLang="en-US" sz="600" b="1" dirty="0">
              <a:solidFill>
                <a:schemeClr val="tx1"/>
              </a:solidFill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308" name="直接箭头连接符 307"/>
          <p:cNvCxnSpPr/>
          <p:nvPr/>
        </p:nvCxnSpPr>
        <p:spPr>
          <a:xfrm rot="5400000">
            <a:off x="2893207" y="2678901"/>
            <a:ext cx="1928826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1" name="TextBox 310"/>
          <p:cNvSpPr txBox="1"/>
          <p:nvPr/>
        </p:nvSpPr>
        <p:spPr>
          <a:xfrm>
            <a:off x="3071802" y="1500174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Trigger Area : 5 × 10 cm²</a:t>
            </a:r>
            <a:endParaRPr lang="zh-CN" altLang="en-US" b="1" dirty="0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  <p:grpSp>
        <p:nvGrpSpPr>
          <p:cNvPr id="283" name="组合 282"/>
          <p:cNvGrpSpPr/>
          <p:nvPr/>
        </p:nvGrpSpPr>
        <p:grpSpPr>
          <a:xfrm>
            <a:off x="0" y="785794"/>
            <a:ext cx="4000496" cy="6080516"/>
            <a:chOff x="0" y="785794"/>
            <a:chExt cx="4000496" cy="6080516"/>
          </a:xfrm>
        </p:grpSpPr>
        <p:grpSp>
          <p:nvGrpSpPr>
            <p:cNvPr id="292" name="组合 291"/>
            <p:cNvGrpSpPr/>
            <p:nvPr/>
          </p:nvGrpSpPr>
          <p:grpSpPr>
            <a:xfrm>
              <a:off x="0" y="1071546"/>
              <a:ext cx="4000496" cy="5794764"/>
              <a:chOff x="0" y="1063236"/>
              <a:chExt cx="4000496" cy="5794764"/>
            </a:xfrm>
          </p:grpSpPr>
          <p:pic>
            <p:nvPicPr>
              <p:cNvPr id="263" name="Picture 2" descr="C:\Users\Fan\Desktop\JLab相关\Pics\DSC02697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1063236"/>
                <a:ext cx="2571736" cy="1928801"/>
              </a:xfrm>
              <a:prstGeom prst="rect">
                <a:avLst/>
              </a:prstGeom>
              <a:noFill/>
            </p:spPr>
          </p:pic>
          <p:pic>
            <p:nvPicPr>
              <p:cNvPr id="264" name="Picture 4" descr="C:\Users\Fan\Desktop\JLab相关\Pics\DSC02704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2964653"/>
                <a:ext cx="2571736" cy="1928803"/>
              </a:xfrm>
              <a:prstGeom prst="rect">
                <a:avLst/>
              </a:prstGeom>
              <a:noFill/>
            </p:spPr>
          </p:pic>
          <p:pic>
            <p:nvPicPr>
              <p:cNvPr id="265" name="Picture 5" descr="C:\Users\Fan\Desktop\JLab相关\Pics\DSC02714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0" y="4929198"/>
                <a:ext cx="2571736" cy="1928802"/>
              </a:xfrm>
              <a:prstGeom prst="rect">
                <a:avLst/>
              </a:prstGeom>
              <a:noFill/>
            </p:spPr>
          </p:pic>
          <p:sp>
            <p:nvSpPr>
              <p:cNvPr id="266" name="下箭头 265"/>
              <p:cNvSpPr/>
              <p:nvPr/>
            </p:nvSpPr>
            <p:spPr>
              <a:xfrm>
                <a:off x="1071538" y="2786058"/>
                <a:ext cx="500066" cy="285752"/>
              </a:xfrm>
              <a:prstGeom prst="downArrow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7" name="下箭头 266"/>
              <p:cNvSpPr/>
              <p:nvPr/>
            </p:nvSpPr>
            <p:spPr>
              <a:xfrm>
                <a:off x="1071538" y="4786322"/>
                <a:ext cx="500066" cy="285752"/>
              </a:xfrm>
              <a:prstGeom prst="downArrow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" name="直角上箭头 273"/>
              <p:cNvSpPr/>
              <p:nvPr/>
            </p:nvSpPr>
            <p:spPr>
              <a:xfrm>
                <a:off x="2285984" y="4857760"/>
                <a:ext cx="1714512" cy="857256"/>
              </a:xfrm>
              <a:prstGeom prst="bentUpArrow">
                <a:avLst>
                  <a:gd name="adj1" fmla="val 19074"/>
                  <a:gd name="adj2" fmla="val 25000"/>
                  <a:gd name="adj3" fmla="val 17593"/>
                </a:avLst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2" name="TextBox 311"/>
            <p:cNvSpPr txBox="1"/>
            <p:nvPr/>
          </p:nvSpPr>
          <p:spPr>
            <a:xfrm>
              <a:off x="1" y="785794"/>
              <a:ext cx="2571736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Fast </a:t>
              </a:r>
              <a:r>
                <a:rPr lang="en-US" altLang="zh-CN" sz="1600" dirty="0" err="1" smtClean="0"/>
                <a:t>Scintillator</a:t>
              </a:r>
              <a:r>
                <a:rPr lang="en-US" altLang="zh-CN" sz="1600" dirty="0" smtClean="0"/>
                <a:t> (5 ×15 cm² )</a:t>
              </a:r>
              <a:endParaRPr lang="zh-CN" altLang="en-US" sz="16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矩形 158"/>
          <p:cNvSpPr/>
          <p:nvPr/>
        </p:nvSpPr>
        <p:spPr>
          <a:xfrm>
            <a:off x="0" y="2071678"/>
            <a:ext cx="9144000" cy="321468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4643438" y="2214554"/>
            <a:ext cx="785818" cy="3000396"/>
          </a:xfrm>
          <a:prstGeom prst="rect">
            <a:avLst/>
          </a:prstGeom>
          <a:solidFill>
            <a:srgbClr val="7F7F7F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Shield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4</a:t>
            </a:r>
            <a:r>
              <a:rPr lang="en-US" altLang="zh-CN" sz="3200" b="1" dirty="0" smtClean="0"/>
              <a:t>.Beam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Test Setup: In Hall A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12</a:t>
            </a:fld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rot="10800000">
            <a:off x="1785918" y="3428976"/>
            <a:ext cx="3786213" cy="185738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561742">
            <a:off x="0" y="2685847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Gungsuh" pitchFamily="18" charset="-127"/>
                <a:ea typeface="Gungsuh" pitchFamily="18" charset="-127"/>
              </a:rPr>
              <a:t>High Energy </a:t>
            </a:r>
            <a:r>
              <a:rPr lang="en-US" altLang="zh-CN" b="1" dirty="0" smtClean="0">
                <a:latin typeface="Gungsuh" pitchFamily="18" charset="-127"/>
                <a:ea typeface="Gungsuh" pitchFamily="18" charset="-127"/>
              </a:rPr>
              <a:t>e-</a:t>
            </a:r>
            <a:endParaRPr lang="zh-CN" altLang="en-US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618058" y="3236339"/>
            <a:ext cx="256444" cy="148076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6068259" y="3719810"/>
            <a:ext cx="44274" cy="3839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6000760" y="3500438"/>
            <a:ext cx="198318" cy="226684"/>
          </a:xfrm>
          <a:prstGeom prst="rect">
            <a:avLst/>
          </a:prstGeom>
          <a:solidFill>
            <a:srgbClr val="F76D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6000760" y="4103711"/>
            <a:ext cx="198318" cy="226684"/>
          </a:xfrm>
          <a:prstGeom prst="rect">
            <a:avLst/>
          </a:prstGeom>
          <a:solidFill>
            <a:srgbClr val="F76D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7071889" y="3729926"/>
            <a:ext cx="45801" cy="3839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6997229" y="3510554"/>
            <a:ext cx="205155" cy="226684"/>
          </a:xfrm>
          <a:prstGeom prst="rect">
            <a:avLst/>
          </a:prstGeom>
          <a:solidFill>
            <a:srgbClr val="F76D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6997229" y="4113827"/>
            <a:ext cx="205155" cy="226684"/>
          </a:xfrm>
          <a:prstGeom prst="rect">
            <a:avLst/>
          </a:prstGeom>
          <a:solidFill>
            <a:srgbClr val="F76D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6361613" y="3784769"/>
            <a:ext cx="205155" cy="219372"/>
          </a:xfrm>
          <a:prstGeom prst="ellipse">
            <a:avLst/>
          </a:prstGeom>
          <a:solidFill>
            <a:srgbClr val="F76D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6447981" y="3784769"/>
            <a:ext cx="39662" cy="21937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6350"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786446" y="4714884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Top View</a:t>
            </a:r>
            <a:endParaRPr lang="zh-CN" altLang="en-US" sz="14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5286380" y="3889902"/>
            <a:ext cx="2714644" cy="158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5845062" y="3204570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DotumChe" pitchFamily="49" charset="-127"/>
                <a:ea typeface="DotumChe" pitchFamily="49" charset="-127"/>
              </a:rPr>
              <a:t>PMT1</a:t>
            </a:r>
            <a:endParaRPr lang="zh-CN" altLang="en-US" sz="1200" b="1" dirty="0"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845062" y="4276140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DotumChe" pitchFamily="49" charset="-127"/>
                <a:ea typeface="DotumChe" pitchFamily="49" charset="-127"/>
              </a:rPr>
              <a:t>PMT2</a:t>
            </a:r>
            <a:endParaRPr lang="zh-CN" altLang="en-US" sz="1200" b="1" dirty="0"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858016" y="3223439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DotumChe" pitchFamily="49" charset="-127"/>
                <a:ea typeface="DotumChe" pitchFamily="49" charset="-127"/>
              </a:rPr>
              <a:t>PMT3</a:t>
            </a:r>
            <a:endParaRPr lang="zh-CN" altLang="en-US" sz="1200" b="1" dirty="0"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858016" y="4286256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DotumChe" pitchFamily="49" charset="-127"/>
                <a:ea typeface="DotumChe" pitchFamily="49" charset="-127"/>
              </a:rPr>
              <a:t>PMT4</a:t>
            </a:r>
            <a:endParaRPr lang="zh-CN" altLang="en-US" sz="1200" b="1" dirty="0"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143636" y="4000504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DotumChe" pitchFamily="49" charset="-127"/>
                <a:ea typeface="DotumChe" pitchFamily="49" charset="-127"/>
              </a:rPr>
              <a:t>PMT0</a:t>
            </a:r>
            <a:endParaRPr lang="zh-CN" altLang="en-US" sz="1200" b="1" dirty="0"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6" name="圆柱形 5"/>
          <p:cNvSpPr/>
          <p:nvPr/>
        </p:nvSpPr>
        <p:spPr>
          <a:xfrm rot="6908072">
            <a:off x="1946110" y="3314902"/>
            <a:ext cx="627858" cy="721460"/>
          </a:xfrm>
          <a:prstGeom prst="can">
            <a:avLst>
              <a:gd name="adj" fmla="val 5000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00233" y="3929066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Gungsuh" pitchFamily="18" charset="-127"/>
                <a:ea typeface="Gungsuh" pitchFamily="18" charset="-127"/>
              </a:rPr>
              <a:t>Target</a:t>
            </a:r>
            <a:endParaRPr lang="zh-CN" altLang="en-US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10" name="直接连接符 9"/>
          <p:cNvCxnSpPr/>
          <p:nvPr/>
        </p:nvCxnSpPr>
        <p:spPr>
          <a:xfrm rot="10800000">
            <a:off x="-142907" y="2500306"/>
            <a:ext cx="2071702" cy="100010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8" name="组合 87"/>
          <p:cNvGrpSpPr/>
          <p:nvPr/>
        </p:nvGrpSpPr>
        <p:grpSpPr>
          <a:xfrm>
            <a:off x="-214346" y="2714620"/>
            <a:ext cx="5214942" cy="2357454"/>
            <a:chOff x="3941250" y="1916610"/>
            <a:chExt cx="5214942" cy="2357454"/>
          </a:xfrm>
        </p:grpSpPr>
        <p:grpSp>
          <p:nvGrpSpPr>
            <p:cNvPr id="86" name="组合 85"/>
            <p:cNvGrpSpPr/>
            <p:nvPr/>
          </p:nvGrpSpPr>
          <p:grpSpPr>
            <a:xfrm>
              <a:off x="3941250" y="1916610"/>
              <a:ext cx="5214942" cy="2357454"/>
              <a:chOff x="-214346" y="4286256"/>
              <a:chExt cx="5214942" cy="2357454"/>
            </a:xfrm>
          </p:grpSpPr>
          <p:grpSp>
            <p:nvGrpSpPr>
              <p:cNvPr id="169" name="组合 168"/>
              <p:cNvGrpSpPr/>
              <p:nvPr/>
            </p:nvGrpSpPr>
            <p:grpSpPr>
              <a:xfrm>
                <a:off x="-214346" y="4286256"/>
                <a:ext cx="5214942" cy="2357454"/>
                <a:chOff x="1685905" y="1553091"/>
                <a:chExt cx="6779424" cy="2968646"/>
              </a:xfrm>
            </p:grpSpPr>
            <p:sp>
              <p:nvSpPr>
                <p:cNvPr id="161" name="矩形 160"/>
                <p:cNvSpPr/>
                <p:nvPr/>
              </p:nvSpPr>
              <p:spPr>
                <a:xfrm>
                  <a:off x="1685905" y="1553091"/>
                  <a:ext cx="6779424" cy="296864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noFill/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45" name="组合 144"/>
                <p:cNvGrpSpPr/>
                <p:nvPr/>
              </p:nvGrpSpPr>
              <p:grpSpPr>
                <a:xfrm>
                  <a:off x="5572132" y="2214554"/>
                  <a:ext cx="2143140" cy="1428760"/>
                  <a:chOff x="5500694" y="3000374"/>
                  <a:chExt cx="1500198" cy="1000130"/>
                </a:xfrm>
              </p:grpSpPr>
              <p:sp>
                <p:nvSpPr>
                  <p:cNvPr id="77" name="矩形 76"/>
                  <p:cNvSpPr/>
                  <p:nvPr/>
                </p:nvSpPr>
                <p:spPr>
                  <a:xfrm rot="5400000">
                    <a:off x="5750728" y="2750340"/>
                    <a:ext cx="1000130" cy="1500198"/>
                  </a:xfrm>
                  <a:prstGeom prst="rect">
                    <a:avLst/>
                  </a:prstGeom>
                  <a:solidFill>
                    <a:srgbClr val="FFC000">
                      <a:alpha val="58824"/>
                    </a:srgbClr>
                  </a:solidFill>
                  <a:ln w="38100">
                    <a:solidFill>
                      <a:schemeClr val="tx1">
                        <a:alpha val="37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78" name="梯形 77"/>
                  <p:cNvSpPr/>
                  <p:nvPr/>
                </p:nvSpPr>
                <p:spPr>
                  <a:xfrm rot="5400000" flipV="1">
                    <a:off x="5814469" y="2893215"/>
                    <a:ext cx="857256" cy="1214446"/>
                  </a:xfrm>
                  <a:prstGeom prst="trapezoid">
                    <a:avLst>
                      <a:gd name="adj" fmla="val 9308"/>
                    </a:avLst>
                  </a:prstGeom>
                  <a:solidFill>
                    <a:srgbClr val="A6C36B"/>
                  </a:solidFill>
                  <a:ln w="19050">
                    <a:solidFill>
                      <a:srgbClr val="000000">
                        <a:alpha val="23137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79" name="矩形 78"/>
                  <p:cNvSpPr/>
                  <p:nvPr/>
                </p:nvSpPr>
                <p:spPr>
                  <a:xfrm rot="5400000">
                    <a:off x="6018332" y="3462759"/>
                    <a:ext cx="6588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alpha val="37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0" name="矩形 79"/>
                  <p:cNvSpPr/>
                  <p:nvPr/>
                </p:nvSpPr>
                <p:spPr>
                  <a:xfrm rot="5400000">
                    <a:off x="6112680" y="3459627"/>
                    <a:ext cx="6732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alpha val="37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1" name="矩形 80"/>
                  <p:cNvSpPr/>
                  <p:nvPr/>
                </p:nvSpPr>
                <p:spPr>
                  <a:xfrm rot="5400000">
                    <a:off x="6206847" y="3457944"/>
                    <a:ext cx="6876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alpha val="37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2" name="矩形 81"/>
                  <p:cNvSpPr/>
                  <p:nvPr/>
                </p:nvSpPr>
                <p:spPr>
                  <a:xfrm rot="5400000">
                    <a:off x="6398983" y="3459781"/>
                    <a:ext cx="7164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alpha val="37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3" name="矩形 82"/>
                  <p:cNvSpPr/>
                  <p:nvPr/>
                </p:nvSpPr>
                <p:spPr>
                  <a:xfrm rot="5400000">
                    <a:off x="6302967" y="3458529"/>
                    <a:ext cx="7020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alpha val="37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39" name="矩形 138"/>
                  <p:cNvSpPr/>
                  <p:nvPr/>
                </p:nvSpPr>
                <p:spPr>
                  <a:xfrm rot="5400000">
                    <a:off x="5920996" y="3461445"/>
                    <a:ext cx="642942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alpha val="37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40" name="矩形 139"/>
                  <p:cNvSpPr/>
                  <p:nvPr/>
                </p:nvSpPr>
                <p:spPr>
                  <a:xfrm rot="5400000">
                    <a:off x="5433885" y="3466525"/>
                    <a:ext cx="571504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alpha val="37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41" name="矩形 140"/>
                  <p:cNvSpPr/>
                  <p:nvPr/>
                </p:nvSpPr>
                <p:spPr>
                  <a:xfrm rot="5400000">
                    <a:off x="5625039" y="3462158"/>
                    <a:ext cx="6012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alpha val="37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42" name="矩形 141"/>
                  <p:cNvSpPr/>
                  <p:nvPr/>
                </p:nvSpPr>
                <p:spPr>
                  <a:xfrm rot="5400000">
                    <a:off x="5824189" y="3462690"/>
                    <a:ext cx="6300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alpha val="37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43" name="矩形 142"/>
                  <p:cNvSpPr/>
                  <p:nvPr/>
                </p:nvSpPr>
                <p:spPr>
                  <a:xfrm rot="5400000">
                    <a:off x="5725057" y="3460475"/>
                    <a:ext cx="6156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alpha val="37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44" name="矩形 143"/>
                  <p:cNvSpPr/>
                  <p:nvPr/>
                </p:nvSpPr>
                <p:spPr>
                  <a:xfrm rot="5400000">
                    <a:off x="5528423" y="3465290"/>
                    <a:ext cx="5868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>
                        <a:alpha val="37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</p:grpSp>
            <p:grpSp>
              <p:nvGrpSpPr>
                <p:cNvPr id="151" name="组合 150"/>
                <p:cNvGrpSpPr/>
                <p:nvPr/>
              </p:nvGrpSpPr>
              <p:grpSpPr>
                <a:xfrm rot="16200000">
                  <a:off x="6103242" y="2284934"/>
                  <a:ext cx="347666" cy="1500198"/>
                  <a:chOff x="6357950" y="2786058"/>
                  <a:chExt cx="204790" cy="1366846"/>
                </a:xfrm>
              </p:grpSpPr>
              <p:sp>
                <p:nvSpPr>
                  <p:cNvPr id="148" name="矩形 147"/>
                  <p:cNvSpPr/>
                  <p:nvPr/>
                </p:nvSpPr>
                <p:spPr>
                  <a:xfrm>
                    <a:off x="6393584" y="3060519"/>
                    <a:ext cx="142877" cy="79710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9" name="矩形 148"/>
                  <p:cNvSpPr/>
                  <p:nvPr/>
                </p:nvSpPr>
                <p:spPr>
                  <a:xfrm>
                    <a:off x="6357950" y="2786058"/>
                    <a:ext cx="204790" cy="295276"/>
                  </a:xfrm>
                  <a:prstGeom prst="rect">
                    <a:avLst/>
                  </a:prstGeom>
                  <a:solidFill>
                    <a:srgbClr val="F76D6D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0" name="矩形 149"/>
                  <p:cNvSpPr/>
                  <p:nvPr/>
                </p:nvSpPr>
                <p:spPr>
                  <a:xfrm>
                    <a:off x="6357950" y="3857628"/>
                    <a:ext cx="204790" cy="295276"/>
                  </a:xfrm>
                  <a:prstGeom prst="rect">
                    <a:avLst/>
                  </a:prstGeom>
                  <a:solidFill>
                    <a:srgbClr val="F76D6D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4" name="组合 153"/>
                <p:cNvGrpSpPr/>
                <p:nvPr/>
              </p:nvGrpSpPr>
              <p:grpSpPr>
                <a:xfrm rot="5400000">
                  <a:off x="5863529" y="2648828"/>
                  <a:ext cx="774529" cy="357190"/>
                  <a:chOff x="5226233" y="3558652"/>
                  <a:chExt cx="774529" cy="357190"/>
                </a:xfrm>
              </p:grpSpPr>
              <p:sp>
                <p:nvSpPr>
                  <p:cNvPr id="152" name="矩形 151"/>
                  <p:cNvSpPr/>
                  <p:nvPr/>
                </p:nvSpPr>
                <p:spPr>
                  <a:xfrm rot="16200000">
                    <a:off x="5625670" y="3482538"/>
                    <a:ext cx="250117" cy="50006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3" name="矩形 152"/>
                  <p:cNvSpPr/>
                  <p:nvPr/>
                </p:nvSpPr>
                <p:spPr>
                  <a:xfrm rot="16200000">
                    <a:off x="5195276" y="3589609"/>
                    <a:ext cx="357190" cy="295276"/>
                  </a:xfrm>
                  <a:prstGeom prst="rect">
                    <a:avLst/>
                  </a:prstGeom>
                  <a:solidFill>
                    <a:srgbClr val="F76D6D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62" name="TextBox 161"/>
                <p:cNvSpPr txBox="1"/>
                <p:nvPr/>
              </p:nvSpPr>
              <p:spPr>
                <a:xfrm>
                  <a:off x="5214942" y="3712106"/>
                  <a:ext cx="24769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srgbClr val="FF0000"/>
                      </a:solidFill>
                      <a:latin typeface="Gungsuh" pitchFamily="18" charset="-127"/>
                      <a:ea typeface="Gungsuh" pitchFamily="18" charset="-127"/>
                    </a:rPr>
                    <a:t>Trigger Area : 5 × 5 cm²</a:t>
                  </a:r>
                  <a:endParaRPr lang="zh-CN" altLang="en-US" sz="1400" b="1" dirty="0">
                    <a:solidFill>
                      <a:srgbClr val="FF0000"/>
                    </a:solidFill>
                    <a:latin typeface="Gungsuh" pitchFamily="18" charset="-127"/>
                    <a:ea typeface="Gungsuh" pitchFamily="18" charset="-127"/>
                  </a:endParaRPr>
                </a:p>
              </p:txBody>
            </p:sp>
            <p:sp>
              <p:nvSpPr>
                <p:cNvPr id="163" name="矩形 162"/>
                <p:cNvSpPr/>
                <p:nvPr/>
              </p:nvSpPr>
              <p:spPr>
                <a:xfrm>
                  <a:off x="6112640" y="2888492"/>
                  <a:ext cx="285752" cy="285753"/>
                </a:xfrm>
                <a:prstGeom prst="rect">
                  <a:avLst/>
                </a:prstGeom>
                <a:solidFill>
                  <a:srgbClr val="FF0000">
                    <a:alpha val="8392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64" name="直接箭头连接符 163"/>
                <p:cNvCxnSpPr>
                  <a:stCxn id="162" idx="0"/>
                  <a:endCxn id="163" idx="2"/>
                </p:cNvCxnSpPr>
                <p:nvPr/>
              </p:nvCxnSpPr>
              <p:spPr>
                <a:xfrm rot="16200000" flipV="1">
                  <a:off x="6085540" y="3344223"/>
                  <a:ext cx="537861" cy="197905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7" name="TextBox 156"/>
              <p:cNvSpPr txBox="1"/>
              <p:nvPr/>
            </p:nvSpPr>
            <p:spPr>
              <a:xfrm>
                <a:off x="1714480" y="6286520"/>
                <a:ext cx="12330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dirty="0" smtClean="0">
                    <a:latin typeface="Gungsuh" pitchFamily="18" charset="-127"/>
                    <a:ea typeface="Gungsuh" pitchFamily="18" charset="-127"/>
                  </a:rPr>
                  <a:t>Front View</a:t>
                </a:r>
                <a:endParaRPr lang="zh-CN" altLang="en-US" sz="1400" b="1" dirty="0">
                  <a:latin typeface="Gungsuh" pitchFamily="18" charset="-127"/>
                  <a:ea typeface="Gungsuh" pitchFamily="18" charset="-127"/>
                </a:endParaRPr>
              </a:p>
            </p:txBody>
          </p:sp>
          <p:pic>
            <p:nvPicPr>
              <p:cNvPr id="25602" name="Picture 2" descr="C:\Users\Fan\Desktop\JLab相关\Pics\DSC02746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5720" y="4429132"/>
                <a:ext cx="2071702" cy="1714512"/>
              </a:xfrm>
              <a:prstGeom prst="rect">
                <a:avLst/>
              </a:prstGeom>
              <a:noFill/>
            </p:spPr>
          </p:pic>
        </p:grpSp>
        <p:sp>
          <p:nvSpPr>
            <p:cNvPr id="182" name="TextBox 181"/>
            <p:cNvSpPr txBox="1"/>
            <p:nvPr/>
          </p:nvSpPr>
          <p:spPr>
            <a:xfrm>
              <a:off x="7143767" y="2333906"/>
              <a:ext cx="571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latin typeface="DotumChe" pitchFamily="49" charset="-127"/>
                  <a:ea typeface="DotumChe" pitchFamily="49" charset="-127"/>
                </a:rPr>
                <a:t>PMT0</a:t>
              </a:r>
              <a:endParaRPr lang="zh-CN" altLang="en-US" sz="1200" b="1" dirty="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6786577" y="2691096"/>
              <a:ext cx="571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latin typeface="DotumChe" pitchFamily="49" charset="-127"/>
                  <a:ea typeface="DotumChe" pitchFamily="49" charset="-127"/>
                </a:rPr>
                <a:t>PMT1</a:t>
              </a:r>
              <a:endParaRPr lang="zh-CN" altLang="en-US" sz="1200" b="1" dirty="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7643833" y="2691096"/>
              <a:ext cx="500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latin typeface="DotumChe" pitchFamily="49" charset="-127"/>
                  <a:ea typeface="DotumChe" pitchFamily="49" charset="-127"/>
                </a:rPr>
                <a:t>PMT2</a:t>
              </a:r>
              <a:endParaRPr lang="zh-CN" altLang="en-US" sz="1200" b="1" dirty="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85" name="左箭头 184"/>
            <p:cNvSpPr/>
            <p:nvPr/>
          </p:nvSpPr>
          <p:spPr>
            <a:xfrm>
              <a:off x="6500825" y="2833972"/>
              <a:ext cx="357190" cy="428628"/>
            </a:xfrm>
            <a:prstGeom prst="lef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内容占位符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150019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What is the beam like?</a:t>
            </a:r>
          </a:p>
          <a:p>
            <a:pPr lvl="1"/>
            <a:r>
              <a:rPr lang="en-US" altLang="zh-CN" dirty="0" smtClean="0"/>
              <a:t>2.5 </a:t>
            </a:r>
            <a:r>
              <a:rPr lang="en-US" altLang="zh-CN" dirty="0" err="1" smtClean="0"/>
              <a:t>GeV</a:t>
            </a:r>
            <a:r>
              <a:rPr lang="en-US" altLang="zh-CN" dirty="0" smtClean="0"/>
              <a:t> electrons hitting the target 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Uniformed</a:t>
            </a:r>
            <a:r>
              <a:rPr lang="en-US" altLang="zh-CN" dirty="0" smtClean="0"/>
              <a:t> particle(electron) and photon irradiation  </a:t>
            </a:r>
          </a:p>
          <a:p>
            <a:pPr lvl="1"/>
            <a:r>
              <a:rPr lang="en-US" altLang="zh-CN" dirty="0" smtClean="0"/>
              <a:t>Large background and high flux</a:t>
            </a:r>
          </a:p>
          <a:p>
            <a:pPr lvl="1"/>
            <a:endParaRPr lang="en-US" altLang="zh-CN" dirty="0" smtClean="0"/>
          </a:p>
        </p:txBody>
      </p:sp>
      <p:grpSp>
        <p:nvGrpSpPr>
          <p:cNvPr id="85" name="组合 84"/>
          <p:cNvGrpSpPr/>
          <p:nvPr/>
        </p:nvGrpSpPr>
        <p:grpSpPr>
          <a:xfrm>
            <a:off x="428596" y="2904550"/>
            <a:ext cx="1776524" cy="1198886"/>
            <a:chOff x="428596" y="4448726"/>
            <a:chExt cx="1776524" cy="1198886"/>
          </a:xfrm>
        </p:grpSpPr>
        <p:sp>
          <p:nvSpPr>
            <p:cNvPr id="186" name="圆角矩形 185"/>
            <p:cNvSpPr/>
            <p:nvPr/>
          </p:nvSpPr>
          <p:spPr>
            <a:xfrm>
              <a:off x="428596" y="5157651"/>
              <a:ext cx="500066" cy="21431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圆角矩形 186"/>
            <p:cNvSpPr/>
            <p:nvPr/>
          </p:nvSpPr>
          <p:spPr>
            <a:xfrm>
              <a:off x="1347864" y="5171790"/>
              <a:ext cx="857256" cy="21431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圆角矩形 187"/>
            <p:cNvSpPr/>
            <p:nvPr/>
          </p:nvSpPr>
          <p:spPr>
            <a:xfrm>
              <a:off x="1014239" y="4448726"/>
              <a:ext cx="152400" cy="62334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0" name="直接连接符 189"/>
            <p:cNvCxnSpPr/>
            <p:nvPr/>
          </p:nvCxnSpPr>
          <p:spPr>
            <a:xfrm rot="10800000">
              <a:off x="928662" y="5186672"/>
              <a:ext cx="428628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 rot="10800000">
              <a:off x="928662" y="5353113"/>
              <a:ext cx="428628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rot="5400000" flipH="1" flipV="1">
              <a:off x="988740" y="5131307"/>
              <a:ext cx="71438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 rot="5400000" flipH="1" flipV="1">
              <a:off x="1131714" y="5131307"/>
              <a:ext cx="71438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095922" y="4572008"/>
              <a:ext cx="3866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  <a:latin typeface="DotumChe" pitchFamily="49" charset="-127"/>
                  <a:ea typeface="DotumChe" pitchFamily="49" charset="-127"/>
                </a:rPr>
                <a:t>T0</a:t>
              </a:r>
              <a:endParaRPr lang="zh-CN" altLang="en-US" sz="1600" b="1" dirty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00034" y="5298580"/>
              <a:ext cx="3866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  <a:latin typeface="DotumChe" pitchFamily="49" charset="-127"/>
                  <a:ea typeface="DotumChe" pitchFamily="49" charset="-127"/>
                </a:rPr>
                <a:t>T1</a:t>
              </a:r>
              <a:endParaRPr lang="zh-CN" altLang="en-US" sz="1600" b="1" dirty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500166" y="5309058"/>
              <a:ext cx="3866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  <a:latin typeface="DotumChe" pitchFamily="49" charset="-127"/>
                  <a:ea typeface="DotumChe" pitchFamily="49" charset="-127"/>
                </a:rPr>
                <a:t>T2</a:t>
              </a:r>
              <a:endParaRPr lang="zh-CN" altLang="en-US" sz="1600" b="1" dirty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endParaRPr>
            </a:p>
          </p:txBody>
        </p:sp>
      </p:grpSp>
      <p:sp>
        <p:nvSpPr>
          <p:cNvPr id="94" name="矩形 93"/>
          <p:cNvSpPr/>
          <p:nvPr/>
        </p:nvSpPr>
        <p:spPr>
          <a:xfrm>
            <a:off x="642910" y="5286388"/>
            <a:ext cx="3818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Time calibration of 4 PMTs: </a:t>
            </a:r>
            <a:r>
              <a:rPr lang="en-US" altLang="zh-CN" sz="2000" dirty="0" smtClean="0"/>
              <a:t>~300ps</a:t>
            </a:r>
            <a:endParaRPr lang="zh-CN" altLang="en-US" sz="2000" dirty="0"/>
          </a:p>
        </p:txBody>
      </p:sp>
      <p:sp>
        <p:nvSpPr>
          <p:cNvPr id="93" name="矩形 92"/>
          <p:cNvSpPr/>
          <p:nvPr/>
        </p:nvSpPr>
        <p:spPr>
          <a:xfrm>
            <a:off x="0" y="2071678"/>
            <a:ext cx="407196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Schematic top view of the test setup </a:t>
            </a:r>
          </a:p>
        </p:txBody>
      </p:sp>
      <p:graphicFrame>
        <p:nvGraphicFramePr>
          <p:cNvPr id="89" name="表格 88"/>
          <p:cNvGraphicFramePr>
            <a:graphicFrameLocks noGrp="1"/>
          </p:cNvGraphicFramePr>
          <p:nvPr/>
        </p:nvGraphicFramePr>
        <p:xfrm>
          <a:off x="4500562" y="5143512"/>
          <a:ext cx="4357686" cy="143256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529013"/>
                <a:gridCol w="1605463"/>
                <a:gridCol w="1223210"/>
              </a:tblGrid>
              <a:tr h="281287">
                <a:tc>
                  <a:txBody>
                    <a:bodyPr/>
                    <a:lstStyle/>
                    <a:p>
                      <a:pPr algn="l"/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dirty="0" smtClean="0"/>
                        <a:t>Distance &amp; Shielding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dirty="0" smtClean="0"/>
                        <a:t>Current</a:t>
                      </a:r>
                      <a:endParaRPr lang="zh-CN" altLang="en-US" sz="1400" b="0" dirty="0"/>
                    </a:p>
                  </a:txBody>
                  <a:tcPr anchor="ctr"/>
                </a:tc>
              </a:tr>
              <a:tr h="28128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dirty="0" smtClean="0"/>
                        <a:t>Before May 13th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dirty="0" smtClean="0"/>
                        <a:t>10m , shielded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dirty="0" smtClean="0"/>
                        <a:t>~500-3500nA</a:t>
                      </a:r>
                      <a:endParaRPr lang="zh-CN" altLang="en-US" sz="1400" b="0" dirty="0"/>
                    </a:p>
                  </a:txBody>
                  <a:tcPr anchor="ctr"/>
                </a:tc>
              </a:tr>
              <a:tr h="28128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dirty="0" smtClean="0"/>
                        <a:t>May 13th – 16th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dirty="0" smtClean="0"/>
                        <a:t>5m, Shielded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dirty="0" smtClean="0"/>
                        <a:t>~8uA</a:t>
                      </a:r>
                      <a:endParaRPr lang="zh-CN" altLang="en-US" sz="1400" b="0" dirty="0"/>
                    </a:p>
                  </a:txBody>
                  <a:tcPr anchor="ctr"/>
                </a:tc>
              </a:tr>
              <a:tr h="28128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dirty="0" smtClean="0"/>
                        <a:t>After May 16th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dirty="0" smtClean="0"/>
                        <a:t>5m, </a:t>
                      </a:r>
                      <a:r>
                        <a:rPr lang="en-US" altLang="zh-CN" sz="1400" b="0" baseline="0" dirty="0" smtClean="0"/>
                        <a:t> </a:t>
                      </a:r>
                      <a:r>
                        <a:rPr lang="en-US" altLang="zh-CN" sz="1400" b="0" dirty="0" smtClean="0"/>
                        <a:t>not</a:t>
                      </a:r>
                      <a:r>
                        <a:rPr lang="en-US" altLang="zh-CN" sz="1400" b="0" baseline="0" dirty="0" smtClean="0"/>
                        <a:t> shielded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dirty="0" smtClean="0"/>
                        <a:t>~15uA</a:t>
                      </a:r>
                      <a:endParaRPr lang="zh-CN" altLang="en-US" sz="1400" b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4</a:t>
            </a:r>
            <a:r>
              <a:rPr lang="en-US" altLang="zh-CN" sz="3200" b="1" dirty="0" smtClean="0"/>
              <a:t>.Beam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Test Setup: In Hall A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6" name="Picture 1" descr="C:\Users\Fan\Desktop\P1000430.jpg"/>
          <p:cNvPicPr>
            <a:picLocks noChangeAspect="1" noChangeArrowheads="1"/>
          </p:cNvPicPr>
          <p:nvPr/>
        </p:nvPicPr>
        <p:blipFill>
          <a:blip r:embed="rId2" cstate="print"/>
          <a:srcRect l="1501" t="11333"/>
          <a:stretch>
            <a:fillRect/>
          </a:stretch>
        </p:blipFill>
        <p:spPr bwMode="auto">
          <a:xfrm>
            <a:off x="0" y="1000107"/>
            <a:ext cx="5572132" cy="3761893"/>
          </a:xfrm>
          <a:prstGeom prst="rect">
            <a:avLst/>
          </a:prstGeom>
          <a:noFill/>
        </p:spPr>
      </p:pic>
      <p:pic>
        <p:nvPicPr>
          <p:cNvPr id="39938" name="Picture 2" descr="C:\Users\Fan\Desktop\JLab相关\Pics\DSC02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000108"/>
            <a:ext cx="2928926" cy="2196695"/>
          </a:xfrm>
          <a:prstGeom prst="rect">
            <a:avLst/>
          </a:prstGeom>
          <a:noFill/>
        </p:spPr>
      </p:pic>
      <p:cxnSp>
        <p:nvCxnSpPr>
          <p:cNvPr id="10" name="直接连接符 9"/>
          <p:cNvCxnSpPr>
            <a:endCxn id="11" idx="0"/>
          </p:cNvCxnSpPr>
          <p:nvPr/>
        </p:nvCxnSpPr>
        <p:spPr>
          <a:xfrm rot="16200000" flipH="1">
            <a:off x="5029702" y="4114305"/>
            <a:ext cx="1285884" cy="201025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57818" y="4857760"/>
            <a:ext cx="83067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Gungsuh" pitchFamily="18" charset="-127"/>
                <a:ea typeface="Gungsuh" pitchFamily="18" charset="-127"/>
              </a:rPr>
              <a:t>MRPC</a:t>
            </a:r>
            <a:endParaRPr lang="zh-CN" altLang="en-US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16" name="直接连接符 15"/>
          <p:cNvCxnSpPr>
            <a:endCxn id="17" idx="0"/>
          </p:cNvCxnSpPr>
          <p:nvPr/>
        </p:nvCxnSpPr>
        <p:spPr>
          <a:xfrm rot="5400000">
            <a:off x="4601826" y="4673270"/>
            <a:ext cx="285750" cy="83231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14810" y="4857760"/>
            <a:ext cx="97654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Gungsuh" pitchFamily="18" charset="-127"/>
                <a:ea typeface="Gungsuh" pitchFamily="18" charset="-127"/>
              </a:rPr>
              <a:t>Shield</a:t>
            </a:r>
            <a:endParaRPr lang="zh-CN" altLang="en-US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2976" y="4857760"/>
            <a:ext cx="101341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Gungsuh" pitchFamily="18" charset="-127"/>
                <a:ea typeface="Gungsuh" pitchFamily="18" charset="-127"/>
              </a:rPr>
              <a:t>Target</a:t>
            </a:r>
            <a:endParaRPr lang="zh-CN" altLang="en-US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20" name="直接连接符 19"/>
          <p:cNvCxnSpPr>
            <a:endCxn id="11" idx="0"/>
          </p:cNvCxnSpPr>
          <p:nvPr/>
        </p:nvCxnSpPr>
        <p:spPr>
          <a:xfrm rot="5400000">
            <a:off x="5672646" y="3100884"/>
            <a:ext cx="1857388" cy="1656365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19" idx="0"/>
          </p:cNvCxnSpPr>
          <p:nvPr/>
        </p:nvCxnSpPr>
        <p:spPr>
          <a:xfrm rot="16200000" flipV="1">
            <a:off x="503356" y="3711430"/>
            <a:ext cx="2143140" cy="1495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4</a:t>
            </a:r>
            <a:r>
              <a:rPr lang="en-US" altLang="zh-CN" sz="3200" b="1" dirty="0" smtClean="0"/>
              <a:t>.Beam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Test Setup: Upgrade</a:t>
            </a:r>
          </a:p>
        </p:txBody>
      </p:sp>
      <p:sp>
        <p:nvSpPr>
          <p:cNvPr id="266" name="矩形 265"/>
          <p:cNvSpPr/>
          <p:nvPr/>
        </p:nvSpPr>
        <p:spPr>
          <a:xfrm>
            <a:off x="500034" y="1928802"/>
            <a:ext cx="8001056" cy="471490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35"/>
          <p:cNvGrpSpPr/>
          <p:nvPr/>
        </p:nvGrpSpPr>
        <p:grpSpPr>
          <a:xfrm>
            <a:off x="2235022" y="2678307"/>
            <a:ext cx="3288530" cy="2859108"/>
            <a:chOff x="3571074" y="214290"/>
            <a:chExt cx="3288530" cy="2859108"/>
          </a:xfrm>
        </p:grpSpPr>
        <p:cxnSp>
          <p:nvCxnSpPr>
            <p:cNvPr id="623" name="直接连接符 622"/>
            <p:cNvCxnSpPr/>
            <p:nvPr/>
          </p:nvCxnSpPr>
          <p:spPr>
            <a:xfrm>
              <a:off x="3571868" y="1142984"/>
              <a:ext cx="3071834" cy="2406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4" name="直接连接符 623"/>
            <p:cNvCxnSpPr/>
            <p:nvPr/>
          </p:nvCxnSpPr>
          <p:spPr>
            <a:xfrm rot="5400000" flipH="1" flipV="1">
              <a:off x="3107521" y="678637"/>
              <a:ext cx="928694" cy="1588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6" name="直接连接符 625"/>
            <p:cNvCxnSpPr/>
            <p:nvPr/>
          </p:nvCxnSpPr>
          <p:spPr>
            <a:xfrm rot="5400000" flipH="1" flipV="1">
              <a:off x="5867149" y="1909415"/>
              <a:ext cx="1544571" cy="11711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7" name="直接连接符 626"/>
            <p:cNvCxnSpPr/>
            <p:nvPr/>
          </p:nvCxnSpPr>
          <p:spPr>
            <a:xfrm>
              <a:off x="3571868" y="2714620"/>
              <a:ext cx="3071834" cy="2406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8" name="直接连接符 627"/>
            <p:cNvCxnSpPr/>
            <p:nvPr/>
          </p:nvCxnSpPr>
          <p:spPr>
            <a:xfrm rot="5400000" flipH="1" flipV="1">
              <a:off x="3394067" y="2892421"/>
              <a:ext cx="357190" cy="1588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9" name="直接连接符 628"/>
            <p:cNvCxnSpPr/>
            <p:nvPr/>
          </p:nvCxnSpPr>
          <p:spPr>
            <a:xfrm>
              <a:off x="3571868" y="3071810"/>
              <a:ext cx="3286148" cy="1588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8" name="组合 634"/>
            <p:cNvGrpSpPr/>
            <p:nvPr/>
          </p:nvGrpSpPr>
          <p:grpSpPr>
            <a:xfrm>
              <a:off x="3571868" y="214290"/>
              <a:ext cx="3287736" cy="2857520"/>
              <a:chOff x="2786050" y="2571744"/>
              <a:chExt cx="3287736" cy="2857520"/>
            </a:xfrm>
          </p:grpSpPr>
          <p:sp>
            <p:nvSpPr>
              <p:cNvPr id="631" name="矩形 630"/>
              <p:cNvSpPr/>
              <p:nvPr/>
            </p:nvSpPr>
            <p:spPr>
              <a:xfrm>
                <a:off x="2786050" y="5072074"/>
                <a:ext cx="3286148" cy="357190"/>
              </a:xfrm>
              <a:prstGeom prst="rect">
                <a:avLst/>
              </a:prstGeom>
              <a:solidFill>
                <a:srgbClr val="FA1212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" name="矩形 387"/>
              <p:cNvSpPr/>
              <p:nvPr/>
            </p:nvSpPr>
            <p:spPr>
              <a:xfrm>
                <a:off x="2786050" y="2571744"/>
                <a:ext cx="3286148" cy="928694"/>
              </a:xfrm>
              <a:prstGeom prst="rect">
                <a:avLst/>
              </a:prstGeom>
              <a:solidFill>
                <a:srgbClr val="FA1212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25" name="直接连接符 624"/>
              <p:cNvCxnSpPr/>
              <p:nvPr/>
            </p:nvCxnSpPr>
            <p:spPr>
              <a:xfrm>
                <a:off x="2786050" y="2571744"/>
                <a:ext cx="3286148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0" name="直接连接符 629"/>
              <p:cNvCxnSpPr/>
              <p:nvPr/>
            </p:nvCxnSpPr>
            <p:spPr>
              <a:xfrm rot="5400000" flipH="1" flipV="1">
                <a:off x="4644232" y="3999710"/>
                <a:ext cx="2857520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32" name="矩形 631"/>
              <p:cNvSpPr/>
              <p:nvPr/>
            </p:nvSpPr>
            <p:spPr>
              <a:xfrm>
                <a:off x="5857884" y="3500438"/>
                <a:ext cx="214314" cy="1571636"/>
              </a:xfrm>
              <a:prstGeom prst="rect">
                <a:avLst/>
              </a:prstGeom>
              <a:solidFill>
                <a:srgbClr val="FA1212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3" name="TextBox 632"/>
              <p:cNvSpPr txBox="1"/>
              <p:nvPr/>
            </p:nvSpPr>
            <p:spPr>
              <a:xfrm>
                <a:off x="2857488" y="2643182"/>
                <a:ext cx="1148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Gungsuh" pitchFamily="18" charset="-127"/>
                    <a:ea typeface="Gungsuh" pitchFamily="18" charset="-127"/>
                  </a:rPr>
                  <a:t>Trigger</a:t>
                </a:r>
                <a:endParaRPr lang="zh-CN" altLang="en-US" dirty="0">
                  <a:latin typeface="Gungsuh" pitchFamily="18" charset="-127"/>
                  <a:ea typeface="Gungsuh" pitchFamily="18" charset="-127"/>
                </a:endParaRPr>
              </a:p>
            </p:txBody>
          </p:sp>
        </p:grpSp>
      </p:grpSp>
      <p:grpSp>
        <p:nvGrpSpPr>
          <p:cNvPr id="9" name="组合 636"/>
          <p:cNvGrpSpPr/>
          <p:nvPr/>
        </p:nvGrpSpPr>
        <p:grpSpPr>
          <a:xfrm>
            <a:off x="1082427" y="3755212"/>
            <a:ext cx="4071966" cy="1357322"/>
            <a:chOff x="1643042" y="3612336"/>
            <a:chExt cx="4071966" cy="1357322"/>
          </a:xfrm>
        </p:grpSpPr>
        <p:sp>
          <p:nvSpPr>
            <p:cNvPr id="390" name="矩形 389"/>
            <p:cNvSpPr/>
            <p:nvPr/>
          </p:nvSpPr>
          <p:spPr>
            <a:xfrm>
              <a:off x="1643042" y="3612336"/>
              <a:ext cx="4071966" cy="1357322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1" name="TextBox 620"/>
            <p:cNvSpPr txBox="1"/>
            <p:nvPr/>
          </p:nvSpPr>
          <p:spPr>
            <a:xfrm>
              <a:off x="1643042" y="3643314"/>
              <a:ext cx="84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ungsuh" pitchFamily="18" charset="-127"/>
                  <a:ea typeface="Gungsuh" pitchFamily="18" charset="-127"/>
                </a:rPr>
                <a:t>MRPC</a:t>
              </a:r>
              <a:endParaRPr lang="zh-CN" altLang="en-US" dirty="0">
                <a:latin typeface="Gungsuh" pitchFamily="18" charset="-127"/>
                <a:ea typeface="Gungsuh" pitchFamily="18" charset="-127"/>
              </a:endParaRPr>
            </a:p>
          </p:txBody>
        </p:sp>
      </p:grpSp>
      <p:grpSp>
        <p:nvGrpSpPr>
          <p:cNvPr id="10" name="组合 633"/>
          <p:cNvGrpSpPr/>
          <p:nvPr/>
        </p:nvGrpSpPr>
        <p:grpSpPr>
          <a:xfrm>
            <a:off x="6858016" y="2357430"/>
            <a:ext cx="928694" cy="3941232"/>
            <a:chOff x="7143768" y="2214554"/>
            <a:chExt cx="928694" cy="3941232"/>
          </a:xfrm>
        </p:grpSpPr>
        <p:sp>
          <p:nvSpPr>
            <p:cNvPr id="389" name="矩形 388"/>
            <p:cNvSpPr/>
            <p:nvPr/>
          </p:nvSpPr>
          <p:spPr>
            <a:xfrm>
              <a:off x="7143768" y="2214554"/>
              <a:ext cx="928694" cy="392909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0" name="TextBox 619"/>
            <p:cNvSpPr txBox="1"/>
            <p:nvPr/>
          </p:nvSpPr>
          <p:spPr>
            <a:xfrm>
              <a:off x="7285076" y="57864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ungsuh" pitchFamily="18" charset="-127"/>
                  <a:ea typeface="Gungsuh" pitchFamily="18" charset="-127"/>
                </a:rPr>
                <a:t>DAQ</a:t>
              </a:r>
              <a:endParaRPr lang="zh-CN" altLang="en-US" dirty="0">
                <a:latin typeface="Gungsuh" pitchFamily="18" charset="-127"/>
                <a:ea typeface="Gungsuh" pitchFamily="18" charset="-127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67556" y="6350023"/>
            <a:ext cx="2133600" cy="365125"/>
          </a:xfrm>
        </p:spPr>
        <p:txBody>
          <a:bodyPr/>
          <a:lstStyle/>
          <a:p>
            <a:fld id="{CCD8488B-6C94-40A0-A71E-8A433FF865B4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91" name="TextBox 390"/>
          <p:cNvSpPr txBox="1"/>
          <p:nvPr/>
        </p:nvSpPr>
        <p:spPr>
          <a:xfrm>
            <a:off x="5154393" y="2683884"/>
            <a:ext cx="21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·</a:t>
            </a:r>
            <a:endParaRPr lang="zh-CN" altLang="en-US" sz="3200" dirty="0"/>
          </a:p>
        </p:txBody>
      </p:sp>
      <p:sp>
        <p:nvSpPr>
          <p:cNvPr id="392" name="圆角右箭头 391"/>
          <p:cNvSpPr/>
          <p:nvPr/>
        </p:nvSpPr>
        <p:spPr>
          <a:xfrm flipV="1">
            <a:off x="4511451" y="4857760"/>
            <a:ext cx="571504" cy="1071570"/>
          </a:xfrm>
          <a:prstGeom prst="bentArrow">
            <a:avLst>
              <a:gd name="adj1" fmla="val 33487"/>
              <a:gd name="adj2" fmla="val 39017"/>
              <a:gd name="adj3" fmla="val 25000"/>
              <a:gd name="adj4" fmla="val 43750"/>
            </a:avLst>
          </a:prstGeom>
          <a:blipFill>
            <a:blip r:embed="rId2"/>
            <a:tile tx="0" ty="0" sx="100000" sy="100000" flip="none" algn="tl"/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3" name="手杖形箭头 392"/>
          <p:cNvSpPr/>
          <p:nvPr/>
        </p:nvSpPr>
        <p:spPr>
          <a:xfrm>
            <a:off x="1917515" y="3786190"/>
            <a:ext cx="1428760" cy="1000132"/>
          </a:xfrm>
          <a:prstGeom prst="uturnArrow">
            <a:avLst>
              <a:gd name="adj1" fmla="val 16747"/>
              <a:gd name="adj2" fmla="val 9664"/>
              <a:gd name="adj3" fmla="val 0"/>
              <a:gd name="adj4" fmla="val 28542"/>
              <a:gd name="adj5" fmla="val 88602"/>
            </a:avLst>
          </a:prstGeom>
          <a:blipFill>
            <a:blip r:embed="rId2"/>
            <a:tile tx="0" ty="0" sx="100000" sy="100000" flip="none" algn="tl"/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4" name="圆角矩形 393"/>
          <p:cNvSpPr/>
          <p:nvPr/>
        </p:nvSpPr>
        <p:spPr>
          <a:xfrm>
            <a:off x="1868245" y="4000504"/>
            <a:ext cx="285752" cy="1000132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5" name="椭圆 394"/>
          <p:cNvSpPr/>
          <p:nvPr/>
        </p:nvSpPr>
        <p:spPr>
          <a:xfrm>
            <a:off x="1904913" y="3953435"/>
            <a:ext cx="214314" cy="128901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6" name="TextBox 395"/>
          <p:cNvSpPr txBox="1"/>
          <p:nvPr/>
        </p:nvSpPr>
        <p:spPr>
          <a:xfrm>
            <a:off x="4440013" y="5572140"/>
            <a:ext cx="666754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8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Gas Out</a:t>
            </a:r>
            <a:endParaRPr lang="zh-CN" altLang="en-US" sz="800" b="1" dirty="0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4868641" y="4012380"/>
            <a:ext cx="5437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700" b="1" dirty="0" smtClean="0">
                <a:solidFill>
                  <a:schemeClr val="accent1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6 ADC </a:t>
            </a:r>
          </a:p>
          <a:p>
            <a:r>
              <a:rPr lang="en-US" altLang="zh-CN" sz="700" b="1" dirty="0" smtClean="0">
                <a:solidFill>
                  <a:schemeClr val="accent1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Channels</a:t>
            </a:r>
            <a:endParaRPr lang="zh-CN" altLang="en-US" sz="700" b="1" dirty="0">
              <a:solidFill>
                <a:schemeClr val="accent1">
                  <a:lumMod val="75000"/>
                </a:schemeClr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398" name="直接连接符 397"/>
          <p:cNvCxnSpPr/>
          <p:nvPr/>
        </p:nvCxnSpPr>
        <p:spPr>
          <a:xfrm>
            <a:off x="4940079" y="4286256"/>
            <a:ext cx="1139258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9" name="直接连接符 398"/>
          <p:cNvCxnSpPr/>
          <p:nvPr/>
        </p:nvCxnSpPr>
        <p:spPr>
          <a:xfrm rot="5400000">
            <a:off x="5936461" y="4000504"/>
            <a:ext cx="428628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0" name="直接连接符 399"/>
          <p:cNvCxnSpPr/>
          <p:nvPr/>
        </p:nvCxnSpPr>
        <p:spPr>
          <a:xfrm rot="5400000">
            <a:off x="6077934" y="4218917"/>
            <a:ext cx="77048" cy="7143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1" name="直接连接符 400"/>
          <p:cNvCxnSpPr/>
          <p:nvPr/>
        </p:nvCxnSpPr>
        <p:spPr>
          <a:xfrm rot="5400000">
            <a:off x="6145623" y="3714752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2" name="直接连接符 401"/>
          <p:cNvCxnSpPr/>
          <p:nvPr/>
        </p:nvCxnSpPr>
        <p:spPr>
          <a:xfrm rot="5400000">
            <a:off x="6150775" y="3786190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3" name="直接连接符 402"/>
          <p:cNvCxnSpPr/>
          <p:nvPr/>
        </p:nvCxnSpPr>
        <p:spPr>
          <a:xfrm rot="5400000">
            <a:off x="6145623" y="3857628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4" name="直接连接符 403"/>
          <p:cNvCxnSpPr/>
          <p:nvPr/>
        </p:nvCxnSpPr>
        <p:spPr>
          <a:xfrm rot="5400000">
            <a:off x="6150775" y="3929066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直接连接符 404"/>
          <p:cNvCxnSpPr/>
          <p:nvPr/>
        </p:nvCxnSpPr>
        <p:spPr>
          <a:xfrm rot="5400000">
            <a:off x="6145623" y="4000504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6" name="直接连接符 405"/>
          <p:cNvCxnSpPr/>
          <p:nvPr/>
        </p:nvCxnSpPr>
        <p:spPr>
          <a:xfrm rot="5400000">
            <a:off x="6150775" y="4071942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7" name="直接连接符 406"/>
          <p:cNvCxnSpPr/>
          <p:nvPr/>
        </p:nvCxnSpPr>
        <p:spPr>
          <a:xfrm flipV="1">
            <a:off x="6217061" y="3714752"/>
            <a:ext cx="785818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直接连接符 407"/>
          <p:cNvCxnSpPr/>
          <p:nvPr/>
        </p:nvCxnSpPr>
        <p:spPr>
          <a:xfrm flipV="1">
            <a:off x="6222213" y="3786190"/>
            <a:ext cx="780666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直接连接符 408"/>
          <p:cNvCxnSpPr/>
          <p:nvPr/>
        </p:nvCxnSpPr>
        <p:spPr>
          <a:xfrm flipV="1">
            <a:off x="6217061" y="3857628"/>
            <a:ext cx="785818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" name="直接连接符 409"/>
          <p:cNvCxnSpPr/>
          <p:nvPr/>
        </p:nvCxnSpPr>
        <p:spPr>
          <a:xfrm flipV="1">
            <a:off x="6222213" y="3929066"/>
            <a:ext cx="780666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" name="直接连接符 410"/>
          <p:cNvCxnSpPr/>
          <p:nvPr/>
        </p:nvCxnSpPr>
        <p:spPr>
          <a:xfrm flipV="1">
            <a:off x="6217061" y="4000504"/>
            <a:ext cx="785818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" name="直接连接符 411"/>
          <p:cNvCxnSpPr/>
          <p:nvPr/>
        </p:nvCxnSpPr>
        <p:spPr>
          <a:xfrm flipV="1">
            <a:off x="6222213" y="4071942"/>
            <a:ext cx="780666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3" name="TextBox 412"/>
          <p:cNvSpPr txBox="1"/>
          <p:nvPr/>
        </p:nvSpPr>
        <p:spPr>
          <a:xfrm>
            <a:off x="1153865" y="4429132"/>
            <a:ext cx="928694" cy="5078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9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90% Freon</a:t>
            </a:r>
          </a:p>
          <a:p>
            <a:r>
              <a:rPr lang="en-US" altLang="zh-CN" sz="9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5% </a:t>
            </a:r>
            <a:r>
              <a:rPr lang="en-US" altLang="zh-CN" sz="900" b="1" dirty="0" err="1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iso</a:t>
            </a:r>
            <a:r>
              <a:rPr lang="en-US" altLang="zh-CN" sz="9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-butane</a:t>
            </a:r>
          </a:p>
          <a:p>
            <a:r>
              <a:rPr lang="en-US" altLang="zh-CN" sz="9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5%</a:t>
            </a:r>
            <a:r>
              <a:rPr lang="zh-CN" altLang="en-US" sz="900" b="1" dirty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 </a:t>
            </a:r>
            <a:r>
              <a:rPr lang="en-US" altLang="zh-CN" sz="9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SF</a:t>
            </a:r>
            <a:r>
              <a:rPr lang="en-US" altLang="zh-CN" sz="6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6</a:t>
            </a:r>
            <a:endParaRPr lang="zh-CN" altLang="en-US" sz="900" b="1" dirty="0">
              <a:solidFill>
                <a:srgbClr val="FF0000"/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414" name="直接连接符 413"/>
          <p:cNvCxnSpPr/>
          <p:nvPr/>
        </p:nvCxnSpPr>
        <p:spPr>
          <a:xfrm rot="5400000">
            <a:off x="5510029" y="4929698"/>
            <a:ext cx="857256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5" name="TextBox 414"/>
          <p:cNvSpPr txBox="1"/>
          <p:nvPr/>
        </p:nvSpPr>
        <p:spPr>
          <a:xfrm>
            <a:off x="4870043" y="440992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dirty="0" smtClean="0">
                <a:solidFill>
                  <a:schemeClr val="accent6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6 TDC</a:t>
            </a:r>
          </a:p>
          <a:p>
            <a:r>
              <a:rPr lang="en-US" altLang="zh-CN" sz="700" b="1" dirty="0" smtClean="0">
                <a:solidFill>
                  <a:schemeClr val="accent6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Channels</a:t>
            </a:r>
            <a:endParaRPr lang="zh-CN" altLang="en-US" sz="700" b="1" dirty="0">
              <a:solidFill>
                <a:schemeClr val="accent6">
                  <a:lumMod val="75000"/>
                </a:schemeClr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416" name="直接连接符 415"/>
          <p:cNvCxnSpPr/>
          <p:nvPr/>
        </p:nvCxnSpPr>
        <p:spPr>
          <a:xfrm>
            <a:off x="4940079" y="4429132"/>
            <a:ext cx="926346" cy="12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7" name="直接连接符 416"/>
          <p:cNvCxnSpPr/>
          <p:nvPr/>
        </p:nvCxnSpPr>
        <p:spPr>
          <a:xfrm rot="16200000" flipH="1">
            <a:off x="5863620" y="4433231"/>
            <a:ext cx="77048" cy="714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8" name="直接连接符 417"/>
          <p:cNvCxnSpPr/>
          <p:nvPr/>
        </p:nvCxnSpPr>
        <p:spPr>
          <a:xfrm>
            <a:off x="6002747" y="5072074"/>
            <a:ext cx="933846" cy="2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9" name="直接连接符 418"/>
          <p:cNvCxnSpPr/>
          <p:nvPr/>
        </p:nvCxnSpPr>
        <p:spPr>
          <a:xfrm rot="16200000" flipV="1">
            <a:off x="5936461" y="5003212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0" name="直接连接符 419"/>
          <p:cNvCxnSpPr/>
          <p:nvPr/>
        </p:nvCxnSpPr>
        <p:spPr>
          <a:xfrm>
            <a:off x="6007899" y="5143512"/>
            <a:ext cx="928694" cy="2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1" name="直接连接符 420"/>
          <p:cNvCxnSpPr/>
          <p:nvPr/>
        </p:nvCxnSpPr>
        <p:spPr>
          <a:xfrm rot="16200000" flipV="1">
            <a:off x="5941613" y="5074650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2" name="直接连接符 421"/>
          <p:cNvCxnSpPr/>
          <p:nvPr/>
        </p:nvCxnSpPr>
        <p:spPr>
          <a:xfrm>
            <a:off x="6002747" y="5214950"/>
            <a:ext cx="933846" cy="2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3" name="直接连接符 422"/>
          <p:cNvCxnSpPr/>
          <p:nvPr/>
        </p:nvCxnSpPr>
        <p:spPr>
          <a:xfrm rot="16200000" flipV="1">
            <a:off x="5936461" y="5146088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4" name="直接连接符 423"/>
          <p:cNvCxnSpPr/>
          <p:nvPr/>
        </p:nvCxnSpPr>
        <p:spPr>
          <a:xfrm>
            <a:off x="6007899" y="5286388"/>
            <a:ext cx="928694" cy="2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5" name="直接连接符 424"/>
          <p:cNvCxnSpPr/>
          <p:nvPr/>
        </p:nvCxnSpPr>
        <p:spPr>
          <a:xfrm rot="16200000" flipV="1">
            <a:off x="5941613" y="5217526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6" name="直接连接符 425"/>
          <p:cNvCxnSpPr/>
          <p:nvPr/>
        </p:nvCxnSpPr>
        <p:spPr>
          <a:xfrm>
            <a:off x="6002747" y="5357826"/>
            <a:ext cx="933846" cy="2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7" name="直接连接符 426"/>
          <p:cNvCxnSpPr/>
          <p:nvPr/>
        </p:nvCxnSpPr>
        <p:spPr>
          <a:xfrm rot="16200000" flipV="1">
            <a:off x="5936461" y="5288964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8" name="直接连接符 427"/>
          <p:cNvCxnSpPr/>
          <p:nvPr/>
        </p:nvCxnSpPr>
        <p:spPr>
          <a:xfrm>
            <a:off x="6007899" y="5429264"/>
            <a:ext cx="928694" cy="2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9" name="直接连接符 428"/>
          <p:cNvCxnSpPr/>
          <p:nvPr/>
        </p:nvCxnSpPr>
        <p:spPr>
          <a:xfrm rot="16200000" flipV="1">
            <a:off x="5941613" y="5360402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0" name="TextBox 429"/>
          <p:cNvSpPr txBox="1"/>
          <p:nvPr/>
        </p:nvSpPr>
        <p:spPr>
          <a:xfrm>
            <a:off x="2296873" y="440710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dirty="0" smtClean="0">
                <a:solidFill>
                  <a:schemeClr val="accent6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6 TDC</a:t>
            </a:r>
          </a:p>
          <a:p>
            <a:r>
              <a:rPr lang="en-US" altLang="zh-CN" sz="700" b="1" dirty="0" smtClean="0">
                <a:solidFill>
                  <a:schemeClr val="accent6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Channels</a:t>
            </a:r>
            <a:endParaRPr lang="zh-CN" altLang="en-US" sz="700" b="1" dirty="0">
              <a:solidFill>
                <a:schemeClr val="accent6">
                  <a:lumMod val="75000"/>
                </a:schemeClr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431" name="直接连接符 430"/>
          <p:cNvCxnSpPr/>
          <p:nvPr/>
        </p:nvCxnSpPr>
        <p:spPr>
          <a:xfrm>
            <a:off x="2296873" y="5000636"/>
            <a:ext cx="3857652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2" name="直接连接符 431"/>
          <p:cNvCxnSpPr/>
          <p:nvPr/>
        </p:nvCxnSpPr>
        <p:spPr>
          <a:xfrm rot="5400000">
            <a:off x="6150775" y="4929198"/>
            <a:ext cx="71438" cy="7143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3" name="直接连接符 432"/>
          <p:cNvCxnSpPr/>
          <p:nvPr/>
        </p:nvCxnSpPr>
        <p:spPr>
          <a:xfrm rot="5400000">
            <a:off x="5865420" y="4571611"/>
            <a:ext cx="714380" cy="79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4" name="直接连接符 433"/>
          <p:cNvCxnSpPr/>
          <p:nvPr/>
        </p:nvCxnSpPr>
        <p:spPr>
          <a:xfrm flipV="1">
            <a:off x="6293651" y="4143380"/>
            <a:ext cx="718130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5" name="直接连接符 434"/>
          <p:cNvCxnSpPr/>
          <p:nvPr/>
        </p:nvCxnSpPr>
        <p:spPr>
          <a:xfrm rot="5400000">
            <a:off x="6227365" y="4143380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6" name="直接连接符 435"/>
          <p:cNvCxnSpPr/>
          <p:nvPr/>
        </p:nvCxnSpPr>
        <p:spPr>
          <a:xfrm flipV="1">
            <a:off x="6298803" y="4214818"/>
            <a:ext cx="712978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7" name="直接连接符 436"/>
          <p:cNvCxnSpPr/>
          <p:nvPr/>
        </p:nvCxnSpPr>
        <p:spPr>
          <a:xfrm rot="5400000">
            <a:off x="6232517" y="4214818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8" name="直接连接符 437"/>
          <p:cNvCxnSpPr/>
          <p:nvPr/>
        </p:nvCxnSpPr>
        <p:spPr>
          <a:xfrm flipV="1">
            <a:off x="6293651" y="4286256"/>
            <a:ext cx="718130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9" name="直接连接符 438"/>
          <p:cNvCxnSpPr/>
          <p:nvPr/>
        </p:nvCxnSpPr>
        <p:spPr>
          <a:xfrm rot="5400000">
            <a:off x="6227365" y="4286256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0" name="直接连接符 439"/>
          <p:cNvCxnSpPr/>
          <p:nvPr/>
        </p:nvCxnSpPr>
        <p:spPr>
          <a:xfrm flipV="1">
            <a:off x="6298803" y="4358988"/>
            <a:ext cx="712048" cy="128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1" name="直接连接符 440"/>
          <p:cNvCxnSpPr/>
          <p:nvPr/>
        </p:nvCxnSpPr>
        <p:spPr>
          <a:xfrm rot="5400000">
            <a:off x="6232517" y="4357694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2" name="直接连接符 441"/>
          <p:cNvCxnSpPr/>
          <p:nvPr/>
        </p:nvCxnSpPr>
        <p:spPr>
          <a:xfrm flipV="1">
            <a:off x="6293651" y="4429132"/>
            <a:ext cx="718130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3" name="直接连接符 442"/>
          <p:cNvCxnSpPr/>
          <p:nvPr/>
        </p:nvCxnSpPr>
        <p:spPr>
          <a:xfrm rot="5400000">
            <a:off x="6227365" y="4429132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4" name="直接连接符 443"/>
          <p:cNvCxnSpPr/>
          <p:nvPr/>
        </p:nvCxnSpPr>
        <p:spPr>
          <a:xfrm flipV="1">
            <a:off x="6298803" y="4500570"/>
            <a:ext cx="712978" cy="25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5" name="直接连接符 444"/>
          <p:cNvCxnSpPr/>
          <p:nvPr/>
        </p:nvCxnSpPr>
        <p:spPr>
          <a:xfrm rot="5400000">
            <a:off x="6232517" y="4500570"/>
            <a:ext cx="71438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6" name="TextBox 445"/>
          <p:cNvSpPr txBox="1"/>
          <p:nvPr/>
        </p:nvSpPr>
        <p:spPr>
          <a:xfrm>
            <a:off x="2296873" y="400050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dirty="0" smtClean="0">
                <a:solidFill>
                  <a:schemeClr val="accent1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6 ADC </a:t>
            </a:r>
          </a:p>
          <a:p>
            <a:r>
              <a:rPr lang="en-US" altLang="zh-CN" sz="700" b="1" dirty="0" smtClean="0">
                <a:solidFill>
                  <a:schemeClr val="accent1">
                    <a:lumMod val="75000"/>
                  </a:schemeClr>
                </a:solidFill>
                <a:latin typeface="DotumChe" pitchFamily="49" charset="-127"/>
                <a:ea typeface="DotumChe" pitchFamily="49" charset="-127"/>
              </a:rPr>
              <a:t>Channels</a:t>
            </a:r>
            <a:endParaRPr lang="zh-CN" altLang="en-US" sz="700" b="1" dirty="0">
              <a:solidFill>
                <a:schemeClr val="accent1">
                  <a:lumMod val="75000"/>
                </a:schemeClr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447" name="直接连接符 446"/>
          <p:cNvCxnSpPr/>
          <p:nvPr/>
        </p:nvCxnSpPr>
        <p:spPr>
          <a:xfrm>
            <a:off x="2296873" y="4286256"/>
            <a:ext cx="497349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8" name="直接连接符 447"/>
          <p:cNvCxnSpPr/>
          <p:nvPr/>
        </p:nvCxnSpPr>
        <p:spPr>
          <a:xfrm rot="5400000">
            <a:off x="2222629" y="4288268"/>
            <a:ext cx="77048" cy="7143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9" name="直接连接符 448"/>
          <p:cNvCxnSpPr/>
          <p:nvPr/>
        </p:nvCxnSpPr>
        <p:spPr>
          <a:xfrm rot="5400000">
            <a:off x="1940478" y="4642651"/>
            <a:ext cx="570711" cy="79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0" name="直接连接符 449"/>
          <p:cNvCxnSpPr/>
          <p:nvPr/>
        </p:nvCxnSpPr>
        <p:spPr>
          <a:xfrm rot="16200000" flipH="1">
            <a:off x="2222629" y="4931210"/>
            <a:ext cx="77048" cy="7143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1" name="直接连接符 450"/>
          <p:cNvCxnSpPr/>
          <p:nvPr/>
        </p:nvCxnSpPr>
        <p:spPr>
          <a:xfrm>
            <a:off x="2368311" y="4429132"/>
            <a:ext cx="428628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2" name="直接连接符 451"/>
          <p:cNvCxnSpPr/>
          <p:nvPr/>
        </p:nvCxnSpPr>
        <p:spPr>
          <a:xfrm rot="5400000">
            <a:off x="2294068" y="4431937"/>
            <a:ext cx="77048" cy="714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3" name="直接连接符 452"/>
          <p:cNvCxnSpPr/>
          <p:nvPr/>
        </p:nvCxnSpPr>
        <p:spPr>
          <a:xfrm rot="5400000">
            <a:off x="2047634" y="4750603"/>
            <a:ext cx="499272" cy="7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4" name="直接连接符 453"/>
          <p:cNvCxnSpPr/>
          <p:nvPr/>
        </p:nvCxnSpPr>
        <p:spPr>
          <a:xfrm rot="16200000" flipH="1">
            <a:off x="2294068" y="5003441"/>
            <a:ext cx="77048" cy="7143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5" name="直接连接符 454"/>
          <p:cNvCxnSpPr/>
          <p:nvPr/>
        </p:nvCxnSpPr>
        <p:spPr>
          <a:xfrm>
            <a:off x="2368311" y="5072074"/>
            <a:ext cx="3429024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6" name="直接连接符 455"/>
          <p:cNvCxnSpPr/>
          <p:nvPr/>
        </p:nvCxnSpPr>
        <p:spPr>
          <a:xfrm rot="5400000">
            <a:off x="5543552" y="5464983"/>
            <a:ext cx="642942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7" name="直接连接符 456"/>
          <p:cNvCxnSpPr/>
          <p:nvPr/>
        </p:nvCxnSpPr>
        <p:spPr>
          <a:xfrm rot="16200000" flipH="1">
            <a:off x="5790780" y="5074879"/>
            <a:ext cx="77048" cy="714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8" name="直接连接符 457"/>
          <p:cNvCxnSpPr/>
          <p:nvPr/>
        </p:nvCxnSpPr>
        <p:spPr>
          <a:xfrm>
            <a:off x="5936461" y="5500702"/>
            <a:ext cx="1005284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9" name="直接连接符 458"/>
          <p:cNvCxnSpPr/>
          <p:nvPr/>
        </p:nvCxnSpPr>
        <p:spPr>
          <a:xfrm rot="16200000" flipV="1">
            <a:off x="5870175" y="5431840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0" name="直接连接符 459"/>
          <p:cNvCxnSpPr/>
          <p:nvPr/>
        </p:nvCxnSpPr>
        <p:spPr>
          <a:xfrm>
            <a:off x="5941613" y="5572140"/>
            <a:ext cx="1000132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1" name="直接连接符 460"/>
          <p:cNvCxnSpPr/>
          <p:nvPr/>
        </p:nvCxnSpPr>
        <p:spPr>
          <a:xfrm rot="16200000" flipV="1">
            <a:off x="5875327" y="5503278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2" name="直接连接符 461"/>
          <p:cNvCxnSpPr/>
          <p:nvPr/>
        </p:nvCxnSpPr>
        <p:spPr>
          <a:xfrm>
            <a:off x="5936461" y="5643578"/>
            <a:ext cx="1005284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3" name="直接连接符 462"/>
          <p:cNvCxnSpPr/>
          <p:nvPr/>
        </p:nvCxnSpPr>
        <p:spPr>
          <a:xfrm rot="16200000" flipV="1">
            <a:off x="5870175" y="5574716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直接连接符 463"/>
          <p:cNvCxnSpPr/>
          <p:nvPr/>
        </p:nvCxnSpPr>
        <p:spPr>
          <a:xfrm>
            <a:off x="5941613" y="5715016"/>
            <a:ext cx="99498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5" name="直接连接符 464"/>
          <p:cNvCxnSpPr/>
          <p:nvPr/>
        </p:nvCxnSpPr>
        <p:spPr>
          <a:xfrm rot="16200000" flipV="1">
            <a:off x="5875327" y="5646154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6" name="直接连接符 465"/>
          <p:cNvCxnSpPr/>
          <p:nvPr/>
        </p:nvCxnSpPr>
        <p:spPr>
          <a:xfrm>
            <a:off x="5936461" y="5786454"/>
            <a:ext cx="1005284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7" name="直接连接符 466"/>
          <p:cNvCxnSpPr/>
          <p:nvPr/>
        </p:nvCxnSpPr>
        <p:spPr>
          <a:xfrm rot="16200000" flipV="1">
            <a:off x="5870175" y="5717592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8" name="直接连接符 467"/>
          <p:cNvCxnSpPr/>
          <p:nvPr/>
        </p:nvCxnSpPr>
        <p:spPr>
          <a:xfrm>
            <a:off x="5941613" y="5857892"/>
            <a:ext cx="1000132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9" name="直接连接符 468"/>
          <p:cNvCxnSpPr/>
          <p:nvPr/>
        </p:nvCxnSpPr>
        <p:spPr>
          <a:xfrm rot="16200000" flipV="1">
            <a:off x="5875327" y="5789030"/>
            <a:ext cx="71438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0" name="直接连接符 469"/>
          <p:cNvCxnSpPr/>
          <p:nvPr/>
        </p:nvCxnSpPr>
        <p:spPr>
          <a:xfrm rot="5400000">
            <a:off x="2546906" y="5391958"/>
            <a:ext cx="71438" cy="15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1" name="直接连接符 470"/>
          <p:cNvCxnSpPr/>
          <p:nvPr/>
        </p:nvCxnSpPr>
        <p:spPr>
          <a:xfrm rot="16200000" flipV="1">
            <a:off x="2582625" y="5427677"/>
            <a:ext cx="71438" cy="7143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2" name="直接连接符 471"/>
          <p:cNvCxnSpPr/>
          <p:nvPr/>
        </p:nvCxnSpPr>
        <p:spPr>
          <a:xfrm rot="5400000">
            <a:off x="5297269" y="5284800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3" name="直接连接符 472"/>
          <p:cNvCxnSpPr/>
          <p:nvPr/>
        </p:nvCxnSpPr>
        <p:spPr>
          <a:xfrm>
            <a:off x="2654063" y="5499114"/>
            <a:ext cx="2500330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4" name="直接连接符 473"/>
          <p:cNvCxnSpPr/>
          <p:nvPr/>
        </p:nvCxnSpPr>
        <p:spPr>
          <a:xfrm>
            <a:off x="4368575" y="5356238"/>
            <a:ext cx="928694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5" name="直接连接符 474"/>
          <p:cNvCxnSpPr/>
          <p:nvPr/>
        </p:nvCxnSpPr>
        <p:spPr>
          <a:xfrm rot="5400000">
            <a:off x="2582625" y="5284801"/>
            <a:ext cx="71438" cy="7143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6" name="直接连接符 475"/>
          <p:cNvCxnSpPr/>
          <p:nvPr/>
        </p:nvCxnSpPr>
        <p:spPr>
          <a:xfrm rot="5400000">
            <a:off x="5154393" y="5427676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7" name="直接连接符 476"/>
          <p:cNvCxnSpPr/>
          <p:nvPr/>
        </p:nvCxnSpPr>
        <p:spPr>
          <a:xfrm rot="5400000" flipH="1" flipV="1">
            <a:off x="4119336" y="4036223"/>
            <a:ext cx="2499536" cy="79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8" name="直接连接符 477"/>
          <p:cNvCxnSpPr/>
          <p:nvPr/>
        </p:nvCxnSpPr>
        <p:spPr>
          <a:xfrm rot="5400000">
            <a:off x="4332857" y="4536290"/>
            <a:ext cx="178595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9" name="直接连接符 478"/>
          <p:cNvCxnSpPr/>
          <p:nvPr/>
        </p:nvCxnSpPr>
        <p:spPr>
          <a:xfrm>
            <a:off x="2654063" y="3286124"/>
            <a:ext cx="2000264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0" name="直接连接符 479"/>
          <p:cNvCxnSpPr/>
          <p:nvPr/>
        </p:nvCxnSpPr>
        <p:spPr>
          <a:xfrm rot="5400000">
            <a:off x="2547700" y="3393281"/>
            <a:ext cx="70644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1" name="直接连接符 480"/>
          <p:cNvCxnSpPr/>
          <p:nvPr/>
        </p:nvCxnSpPr>
        <p:spPr>
          <a:xfrm rot="10800000">
            <a:off x="2582625" y="3429001"/>
            <a:ext cx="71438" cy="357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2" name="直接连接符 481"/>
          <p:cNvCxnSpPr/>
          <p:nvPr/>
        </p:nvCxnSpPr>
        <p:spPr>
          <a:xfrm rot="16200000" flipH="1">
            <a:off x="4655121" y="3286918"/>
            <a:ext cx="71438" cy="698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3" name="直接连接符 482"/>
          <p:cNvCxnSpPr/>
          <p:nvPr/>
        </p:nvCxnSpPr>
        <p:spPr>
          <a:xfrm rot="5400000">
            <a:off x="2582625" y="3286124"/>
            <a:ext cx="71438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组合 483"/>
          <p:cNvGrpSpPr/>
          <p:nvPr/>
        </p:nvGrpSpPr>
        <p:grpSpPr>
          <a:xfrm>
            <a:off x="2654063" y="5213362"/>
            <a:ext cx="1857388" cy="214314"/>
            <a:chOff x="2928926" y="357166"/>
            <a:chExt cx="1857388" cy="214314"/>
          </a:xfrm>
        </p:grpSpPr>
        <p:sp>
          <p:nvSpPr>
            <p:cNvPr id="485" name="矩形 484"/>
            <p:cNvSpPr/>
            <p:nvPr/>
          </p:nvSpPr>
          <p:spPr>
            <a:xfrm>
              <a:off x="3500430" y="395352"/>
              <a:ext cx="785818" cy="14287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486" name="圆角矩形 485"/>
            <p:cNvSpPr/>
            <p:nvPr/>
          </p:nvSpPr>
          <p:spPr>
            <a:xfrm>
              <a:off x="2928926" y="357166"/>
              <a:ext cx="642942" cy="214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PMT3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487" name="圆角矩形 486"/>
            <p:cNvSpPr/>
            <p:nvPr/>
          </p:nvSpPr>
          <p:spPr>
            <a:xfrm>
              <a:off x="4143372" y="357166"/>
              <a:ext cx="642942" cy="214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PMT4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cxnSp>
        <p:nvCxnSpPr>
          <p:cNvPr id="488" name="直接连接符 487"/>
          <p:cNvCxnSpPr/>
          <p:nvPr/>
        </p:nvCxnSpPr>
        <p:spPr>
          <a:xfrm rot="5400000">
            <a:off x="5368707" y="2714620"/>
            <a:ext cx="71438" cy="71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9" name="直接连接符 488"/>
          <p:cNvCxnSpPr/>
          <p:nvPr/>
        </p:nvCxnSpPr>
        <p:spPr>
          <a:xfrm>
            <a:off x="4011385" y="3000372"/>
            <a:ext cx="2214578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组合 489"/>
          <p:cNvGrpSpPr/>
          <p:nvPr/>
        </p:nvGrpSpPr>
        <p:grpSpPr>
          <a:xfrm rot="10800000">
            <a:off x="3399689" y="2928934"/>
            <a:ext cx="897448" cy="214314"/>
            <a:chOff x="1723056" y="1714488"/>
            <a:chExt cx="754572" cy="214314"/>
          </a:xfrm>
          <a:solidFill>
            <a:schemeClr val="bg1"/>
          </a:solidFill>
        </p:grpSpPr>
        <p:sp>
          <p:nvSpPr>
            <p:cNvPr id="491" name="矩形 490"/>
            <p:cNvSpPr/>
            <p:nvPr/>
          </p:nvSpPr>
          <p:spPr>
            <a:xfrm>
              <a:off x="2167492" y="1747740"/>
              <a:ext cx="310136" cy="142876"/>
            </a:xfrm>
            <a:prstGeom prst="rect">
              <a:avLst/>
            </a:prstGeom>
            <a:solidFill>
              <a:srgbClr val="7F7F7F">
                <a:alpha val="6392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492" name="圆角矩形 491"/>
            <p:cNvSpPr/>
            <p:nvPr/>
          </p:nvSpPr>
          <p:spPr>
            <a:xfrm rot="10800000" flipH="1">
              <a:off x="1723056" y="1714488"/>
              <a:ext cx="540258" cy="214314"/>
            </a:xfrm>
            <a:prstGeom prst="round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PMT0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grpSp>
        <p:nvGrpSpPr>
          <p:cNvPr id="13" name="组合 492"/>
          <p:cNvGrpSpPr/>
          <p:nvPr/>
        </p:nvGrpSpPr>
        <p:grpSpPr>
          <a:xfrm>
            <a:off x="2786050" y="3786190"/>
            <a:ext cx="2169397" cy="1143008"/>
            <a:chOff x="3203789" y="3000372"/>
            <a:chExt cx="2169397" cy="1143008"/>
          </a:xfrm>
        </p:grpSpPr>
        <p:grpSp>
          <p:nvGrpSpPr>
            <p:cNvPr id="14" name="组合 864"/>
            <p:cNvGrpSpPr/>
            <p:nvPr/>
          </p:nvGrpSpPr>
          <p:grpSpPr>
            <a:xfrm>
              <a:off x="3352402" y="3000372"/>
              <a:ext cx="2020784" cy="1143008"/>
              <a:chOff x="3352402" y="3000372"/>
              <a:chExt cx="2020784" cy="1143008"/>
            </a:xfrm>
          </p:grpSpPr>
          <p:sp>
            <p:nvSpPr>
              <p:cNvPr id="496" name="矩形 495"/>
              <p:cNvSpPr/>
              <p:nvPr/>
            </p:nvSpPr>
            <p:spPr>
              <a:xfrm rot="5400000">
                <a:off x="3714744" y="2714620"/>
                <a:ext cx="1143008" cy="1714512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497" name="梯形 496"/>
              <p:cNvSpPr/>
              <p:nvPr/>
            </p:nvSpPr>
            <p:spPr>
              <a:xfrm rot="5400000" flipV="1">
                <a:off x="3874754" y="2964653"/>
                <a:ext cx="857256" cy="1214446"/>
              </a:xfrm>
              <a:prstGeom prst="trapezoid">
                <a:avLst>
                  <a:gd name="adj" fmla="val 9308"/>
                </a:avLst>
              </a:prstGeom>
              <a:solidFill>
                <a:schemeClr val="accent3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498" name="矩形 497"/>
              <p:cNvSpPr/>
              <p:nvPr/>
            </p:nvSpPr>
            <p:spPr>
              <a:xfrm rot="5400000">
                <a:off x="4078617" y="3534197"/>
                <a:ext cx="658800" cy="714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499" name="矩形 498"/>
              <p:cNvSpPr/>
              <p:nvPr/>
            </p:nvSpPr>
            <p:spPr>
              <a:xfrm rot="5400000">
                <a:off x="4172965" y="3531065"/>
                <a:ext cx="673200" cy="714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500" name="矩形 499"/>
              <p:cNvSpPr/>
              <p:nvPr/>
            </p:nvSpPr>
            <p:spPr>
              <a:xfrm rot="5400000">
                <a:off x="4267132" y="3529382"/>
                <a:ext cx="687600" cy="714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501" name="矩形 500"/>
              <p:cNvSpPr/>
              <p:nvPr/>
            </p:nvSpPr>
            <p:spPr>
              <a:xfrm rot="5400000">
                <a:off x="4459268" y="3531219"/>
                <a:ext cx="716400" cy="714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502" name="矩形 501"/>
              <p:cNvSpPr/>
              <p:nvPr/>
            </p:nvSpPr>
            <p:spPr>
              <a:xfrm rot="5400000">
                <a:off x="4363252" y="3529967"/>
                <a:ext cx="702000" cy="7143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cxnSp>
            <p:nvCxnSpPr>
              <p:cNvPr id="503" name="直接连接符 502"/>
              <p:cNvCxnSpPr/>
              <p:nvPr/>
            </p:nvCxnSpPr>
            <p:spPr>
              <a:xfrm rot="5400000">
                <a:off x="4106220" y="3801954"/>
                <a:ext cx="392466" cy="32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4" name="直接连接符 503"/>
              <p:cNvCxnSpPr/>
              <p:nvPr/>
            </p:nvCxnSpPr>
            <p:spPr>
              <a:xfrm rot="5400000">
                <a:off x="3995572" y="3802137"/>
                <a:ext cx="401128" cy="32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5" name="直接连接符 504"/>
              <p:cNvCxnSpPr/>
              <p:nvPr/>
            </p:nvCxnSpPr>
            <p:spPr>
              <a:xfrm rot="5400000">
                <a:off x="3888836" y="3800103"/>
                <a:ext cx="405196" cy="32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6" name="直接连接符 505"/>
              <p:cNvCxnSpPr/>
              <p:nvPr/>
            </p:nvCxnSpPr>
            <p:spPr>
              <a:xfrm rot="5400000">
                <a:off x="3777001" y="3790139"/>
                <a:ext cx="414430" cy="32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7" name="直接连接符 506"/>
              <p:cNvCxnSpPr/>
              <p:nvPr/>
            </p:nvCxnSpPr>
            <p:spPr>
              <a:xfrm rot="5400000">
                <a:off x="3701207" y="3818489"/>
                <a:ext cx="357190" cy="158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8" name="直接连接符 507"/>
              <p:cNvCxnSpPr/>
              <p:nvPr/>
            </p:nvCxnSpPr>
            <p:spPr>
              <a:xfrm rot="5400000">
                <a:off x="3714908" y="3928902"/>
                <a:ext cx="142876" cy="32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9" name="直接连接符 508"/>
              <p:cNvCxnSpPr/>
              <p:nvPr/>
            </p:nvCxnSpPr>
            <p:spPr>
              <a:xfrm rot="5400000">
                <a:off x="4104447" y="3339923"/>
                <a:ext cx="393352" cy="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0" name="直接连接符 509"/>
              <p:cNvCxnSpPr/>
              <p:nvPr/>
            </p:nvCxnSpPr>
            <p:spPr>
              <a:xfrm rot="5400000">
                <a:off x="3781702" y="3349438"/>
                <a:ext cx="412792" cy="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1" name="直接连接符 510"/>
              <p:cNvCxnSpPr/>
              <p:nvPr/>
            </p:nvCxnSpPr>
            <p:spPr>
              <a:xfrm rot="16200000" flipH="1">
                <a:off x="3786182" y="4000504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2" name="直接连接符 511"/>
              <p:cNvCxnSpPr/>
              <p:nvPr/>
            </p:nvCxnSpPr>
            <p:spPr>
              <a:xfrm rot="16200000" flipH="1">
                <a:off x="3884355" y="4000505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3" name="直接连接符 512"/>
              <p:cNvCxnSpPr/>
              <p:nvPr/>
            </p:nvCxnSpPr>
            <p:spPr>
              <a:xfrm rot="16200000" flipH="1">
                <a:off x="3984455" y="4000505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4" name="直接连接符 513"/>
              <p:cNvCxnSpPr/>
              <p:nvPr/>
            </p:nvCxnSpPr>
            <p:spPr>
              <a:xfrm rot="16200000" flipH="1">
                <a:off x="4093322" y="4000505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5" name="直接连接符 514"/>
              <p:cNvCxnSpPr/>
              <p:nvPr/>
            </p:nvCxnSpPr>
            <p:spPr>
              <a:xfrm rot="16200000" flipH="1">
                <a:off x="4196842" y="4000505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6" name="直接连接符 515"/>
              <p:cNvCxnSpPr/>
              <p:nvPr/>
            </p:nvCxnSpPr>
            <p:spPr>
              <a:xfrm rot="16200000" flipH="1">
                <a:off x="4302289" y="4000505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7" name="直接连接符 516"/>
              <p:cNvCxnSpPr/>
              <p:nvPr/>
            </p:nvCxnSpPr>
            <p:spPr>
              <a:xfrm>
                <a:off x="3857620" y="4071942"/>
                <a:ext cx="107157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8" name="直接连接符 517"/>
              <p:cNvCxnSpPr/>
              <p:nvPr/>
            </p:nvCxnSpPr>
            <p:spPr>
              <a:xfrm rot="5400000">
                <a:off x="4929190" y="4000504"/>
                <a:ext cx="71438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9" name="直接连接符 518"/>
              <p:cNvCxnSpPr/>
              <p:nvPr/>
            </p:nvCxnSpPr>
            <p:spPr>
              <a:xfrm rot="5400000">
                <a:off x="4715670" y="3714752"/>
                <a:ext cx="570710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0" name="直接连接符 519"/>
              <p:cNvCxnSpPr/>
              <p:nvPr/>
            </p:nvCxnSpPr>
            <p:spPr>
              <a:xfrm rot="5400000">
                <a:off x="5000628" y="3357562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1" name="直接连接符 520"/>
              <p:cNvCxnSpPr/>
              <p:nvPr/>
            </p:nvCxnSpPr>
            <p:spPr>
              <a:xfrm rot="5400000">
                <a:off x="5005780" y="3429000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2" name="直接连接符 521"/>
              <p:cNvCxnSpPr/>
              <p:nvPr/>
            </p:nvCxnSpPr>
            <p:spPr>
              <a:xfrm rot="5400000">
                <a:off x="5000628" y="3500438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3" name="直接连接符 522"/>
              <p:cNvCxnSpPr/>
              <p:nvPr/>
            </p:nvCxnSpPr>
            <p:spPr>
              <a:xfrm rot="5400000">
                <a:off x="5005780" y="3571876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4" name="直接连接符 523"/>
              <p:cNvCxnSpPr/>
              <p:nvPr/>
            </p:nvCxnSpPr>
            <p:spPr>
              <a:xfrm rot="5400000">
                <a:off x="5000628" y="3643314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5" name="直接连接符 524"/>
              <p:cNvCxnSpPr/>
              <p:nvPr/>
            </p:nvCxnSpPr>
            <p:spPr>
              <a:xfrm rot="5400000">
                <a:off x="5005780" y="3714752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6" name="直接连接符 525"/>
              <p:cNvCxnSpPr/>
              <p:nvPr/>
            </p:nvCxnSpPr>
            <p:spPr>
              <a:xfrm flipV="1">
                <a:off x="5072066" y="3357562"/>
                <a:ext cx="142876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7" name="直接连接符 526"/>
              <p:cNvCxnSpPr/>
              <p:nvPr/>
            </p:nvCxnSpPr>
            <p:spPr>
              <a:xfrm flipV="1">
                <a:off x="5077218" y="3429000"/>
                <a:ext cx="137724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8" name="直接连接符 527"/>
              <p:cNvCxnSpPr/>
              <p:nvPr/>
            </p:nvCxnSpPr>
            <p:spPr>
              <a:xfrm flipV="1">
                <a:off x="5072066" y="3500438"/>
                <a:ext cx="142876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9" name="直接连接符 528"/>
              <p:cNvCxnSpPr/>
              <p:nvPr/>
            </p:nvCxnSpPr>
            <p:spPr>
              <a:xfrm flipV="1">
                <a:off x="5077218" y="3571876"/>
                <a:ext cx="137724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0" name="直接连接符 529"/>
              <p:cNvCxnSpPr/>
              <p:nvPr/>
            </p:nvCxnSpPr>
            <p:spPr>
              <a:xfrm flipV="1">
                <a:off x="5072066" y="3643314"/>
                <a:ext cx="142876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1" name="直接连接符 530"/>
              <p:cNvCxnSpPr/>
              <p:nvPr/>
            </p:nvCxnSpPr>
            <p:spPr>
              <a:xfrm flipV="1">
                <a:off x="5077218" y="3714752"/>
                <a:ext cx="137724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2" name="矩形 531"/>
              <p:cNvSpPr/>
              <p:nvPr/>
            </p:nvSpPr>
            <p:spPr>
              <a:xfrm>
                <a:off x="5158872" y="3214686"/>
                <a:ext cx="214314" cy="7143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sz="1050" b="1" dirty="0" smtClean="0">
                    <a:solidFill>
                      <a:schemeClr val="tx1"/>
                    </a:solidFill>
                    <a:latin typeface="DotumChe" pitchFamily="49" charset="-127"/>
                    <a:ea typeface="DotumChe" pitchFamily="49" charset="-127"/>
                  </a:rPr>
                  <a:t>Pre-Amp</a:t>
                </a:r>
                <a:endParaRPr lang="zh-CN" altLang="en-US" sz="1050" b="1" dirty="0">
                  <a:solidFill>
                    <a:schemeClr val="tx1"/>
                  </a:solidFill>
                  <a:latin typeface="DotumChe" pitchFamily="49" charset="-127"/>
                  <a:ea typeface="DotumChe" pitchFamily="49" charset="-127"/>
                </a:endParaRPr>
              </a:p>
            </p:txBody>
          </p:sp>
          <p:cxnSp>
            <p:nvCxnSpPr>
              <p:cNvPr id="533" name="直接连接符 532"/>
              <p:cNvCxnSpPr/>
              <p:nvPr/>
            </p:nvCxnSpPr>
            <p:spPr>
              <a:xfrm rot="5400000">
                <a:off x="3996745" y="3339923"/>
                <a:ext cx="393352" cy="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4" name="直接连接符 533"/>
              <p:cNvCxnSpPr/>
              <p:nvPr/>
            </p:nvCxnSpPr>
            <p:spPr>
              <a:xfrm rot="5400000">
                <a:off x="3896647" y="3339923"/>
                <a:ext cx="393352" cy="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5" name="直接连接符 534"/>
              <p:cNvCxnSpPr/>
              <p:nvPr/>
            </p:nvCxnSpPr>
            <p:spPr>
              <a:xfrm rot="5400000">
                <a:off x="3687680" y="3339923"/>
                <a:ext cx="393352" cy="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6" name="直接连接符 535"/>
              <p:cNvCxnSpPr/>
              <p:nvPr/>
            </p:nvCxnSpPr>
            <p:spPr>
              <a:xfrm rot="5400000">
                <a:off x="3589507" y="3339923"/>
                <a:ext cx="393352" cy="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7" name="直接连接符 536"/>
              <p:cNvCxnSpPr/>
              <p:nvPr/>
            </p:nvCxnSpPr>
            <p:spPr>
              <a:xfrm rot="16200000" flipH="1">
                <a:off x="3714744" y="3071811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8" name="直接连接符 537"/>
              <p:cNvCxnSpPr/>
              <p:nvPr/>
            </p:nvCxnSpPr>
            <p:spPr>
              <a:xfrm rot="16200000" flipH="1">
                <a:off x="3812917" y="3071811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9" name="直接连接符 538"/>
              <p:cNvCxnSpPr/>
              <p:nvPr/>
            </p:nvCxnSpPr>
            <p:spPr>
              <a:xfrm rot="16200000" flipH="1">
                <a:off x="3913016" y="3071811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0" name="直接连接符 539"/>
              <p:cNvCxnSpPr/>
              <p:nvPr/>
            </p:nvCxnSpPr>
            <p:spPr>
              <a:xfrm rot="16200000" flipH="1">
                <a:off x="4021884" y="3071811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1" name="直接连接符 540"/>
              <p:cNvCxnSpPr/>
              <p:nvPr/>
            </p:nvCxnSpPr>
            <p:spPr>
              <a:xfrm rot="16200000" flipH="1">
                <a:off x="4220156" y="3071809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2" name="直接连接符 541"/>
              <p:cNvCxnSpPr/>
              <p:nvPr/>
            </p:nvCxnSpPr>
            <p:spPr>
              <a:xfrm rot="16200000" flipH="1">
                <a:off x="4121983" y="3071811"/>
                <a:ext cx="71439" cy="71438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3" name="直接连接符 542"/>
              <p:cNvCxnSpPr/>
              <p:nvPr/>
            </p:nvCxnSpPr>
            <p:spPr>
              <a:xfrm>
                <a:off x="3643306" y="3071810"/>
                <a:ext cx="57150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4" name="直接连接符 543"/>
              <p:cNvCxnSpPr/>
              <p:nvPr/>
            </p:nvCxnSpPr>
            <p:spPr>
              <a:xfrm rot="5400000">
                <a:off x="3571868" y="3071810"/>
                <a:ext cx="71438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5" name="直接连接符 544"/>
              <p:cNvCxnSpPr/>
              <p:nvPr/>
            </p:nvCxnSpPr>
            <p:spPr>
              <a:xfrm rot="5400000" flipH="1" flipV="1">
                <a:off x="3489931" y="3357562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6" name="直接连接符 545"/>
              <p:cNvCxnSpPr/>
              <p:nvPr/>
            </p:nvCxnSpPr>
            <p:spPr>
              <a:xfrm rot="5400000" flipH="1" flipV="1">
                <a:off x="3495083" y="3429000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7" name="直接连接符 546"/>
              <p:cNvCxnSpPr/>
              <p:nvPr/>
            </p:nvCxnSpPr>
            <p:spPr>
              <a:xfrm rot="5400000" flipH="1" flipV="1">
                <a:off x="3489931" y="3500438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8" name="直接连接符 547"/>
              <p:cNvCxnSpPr/>
              <p:nvPr/>
            </p:nvCxnSpPr>
            <p:spPr>
              <a:xfrm rot="5400000" flipH="1" flipV="1">
                <a:off x="3495083" y="3571876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9" name="直接连接符 548"/>
              <p:cNvCxnSpPr/>
              <p:nvPr/>
            </p:nvCxnSpPr>
            <p:spPr>
              <a:xfrm rot="5400000" flipH="1" flipV="1">
                <a:off x="3489931" y="3643314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0" name="直接连接符 549"/>
              <p:cNvCxnSpPr/>
              <p:nvPr/>
            </p:nvCxnSpPr>
            <p:spPr>
              <a:xfrm rot="5400000" flipH="1" flipV="1">
                <a:off x="3495083" y="3714752"/>
                <a:ext cx="7143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1" name="直接连接符 550"/>
              <p:cNvCxnSpPr/>
              <p:nvPr/>
            </p:nvCxnSpPr>
            <p:spPr>
              <a:xfrm flipH="1">
                <a:off x="3352402" y="3429000"/>
                <a:ext cx="142876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2" name="直接连接符 551"/>
              <p:cNvCxnSpPr/>
              <p:nvPr/>
            </p:nvCxnSpPr>
            <p:spPr>
              <a:xfrm flipH="1">
                <a:off x="3357554" y="3500438"/>
                <a:ext cx="137724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3" name="直接连接符 552"/>
              <p:cNvCxnSpPr/>
              <p:nvPr/>
            </p:nvCxnSpPr>
            <p:spPr>
              <a:xfrm flipH="1">
                <a:off x="3352402" y="3571876"/>
                <a:ext cx="142876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4" name="直接连接符 553"/>
              <p:cNvCxnSpPr/>
              <p:nvPr/>
            </p:nvCxnSpPr>
            <p:spPr>
              <a:xfrm flipH="1">
                <a:off x="3357554" y="3643314"/>
                <a:ext cx="137724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5" name="直接连接符 554"/>
              <p:cNvCxnSpPr/>
              <p:nvPr/>
            </p:nvCxnSpPr>
            <p:spPr>
              <a:xfrm flipH="1">
                <a:off x="3352402" y="3714752"/>
                <a:ext cx="142876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6" name="直接连接符 555"/>
              <p:cNvCxnSpPr/>
              <p:nvPr/>
            </p:nvCxnSpPr>
            <p:spPr>
              <a:xfrm flipH="1">
                <a:off x="3357554" y="3786190"/>
                <a:ext cx="137724" cy="2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7" name="直接连接符 556"/>
              <p:cNvCxnSpPr/>
              <p:nvPr/>
            </p:nvCxnSpPr>
            <p:spPr>
              <a:xfrm rot="5400000">
                <a:off x="3286910" y="3428206"/>
                <a:ext cx="570710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8" name="矩形 557"/>
              <p:cNvSpPr/>
              <p:nvPr/>
            </p:nvSpPr>
            <p:spPr>
              <a:xfrm rot="5400000">
                <a:off x="3981281" y="3532883"/>
                <a:ext cx="642942" cy="71438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559" name="矩形 558"/>
              <p:cNvSpPr/>
              <p:nvPr/>
            </p:nvSpPr>
            <p:spPr>
              <a:xfrm rot="5400000">
                <a:off x="3494170" y="3537963"/>
                <a:ext cx="571504" cy="72000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560" name="矩形 559"/>
              <p:cNvSpPr/>
              <p:nvPr/>
            </p:nvSpPr>
            <p:spPr>
              <a:xfrm rot="5400000">
                <a:off x="3685324" y="3533596"/>
                <a:ext cx="601200" cy="72000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561" name="矩形 560"/>
              <p:cNvSpPr/>
              <p:nvPr/>
            </p:nvSpPr>
            <p:spPr>
              <a:xfrm rot="5400000">
                <a:off x="3884474" y="3534128"/>
                <a:ext cx="630000" cy="72000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562" name="矩形 561"/>
              <p:cNvSpPr/>
              <p:nvPr/>
            </p:nvSpPr>
            <p:spPr>
              <a:xfrm rot="5400000">
                <a:off x="3785342" y="3531913"/>
                <a:ext cx="615600" cy="72000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sp>
            <p:nvSpPr>
              <p:cNvPr id="563" name="矩形 562"/>
              <p:cNvSpPr/>
              <p:nvPr/>
            </p:nvSpPr>
            <p:spPr>
              <a:xfrm rot="5400000">
                <a:off x="3588708" y="3536728"/>
                <a:ext cx="586800" cy="72000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</p:grpSp>
        <p:sp>
          <p:nvSpPr>
            <p:cNvPr id="495" name="矩形 494"/>
            <p:cNvSpPr/>
            <p:nvPr/>
          </p:nvSpPr>
          <p:spPr>
            <a:xfrm>
              <a:off x="3203789" y="3214686"/>
              <a:ext cx="214314" cy="7143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zh-CN" sz="1050" b="1" dirty="0" smtClean="0">
                  <a:solidFill>
                    <a:schemeClr val="tx1"/>
                  </a:solidFill>
                  <a:latin typeface="DotumChe" pitchFamily="49" charset="-127"/>
                  <a:ea typeface="DotumChe" pitchFamily="49" charset="-127"/>
                </a:rPr>
                <a:t>Pre-Amp</a:t>
              </a:r>
              <a:endParaRPr lang="zh-CN" altLang="en-US" sz="1050" b="1" dirty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endParaRPr>
            </a:p>
          </p:txBody>
        </p:sp>
      </p:grpSp>
      <p:cxnSp>
        <p:nvCxnSpPr>
          <p:cNvPr id="564" name="直接连接符 563"/>
          <p:cNvCxnSpPr/>
          <p:nvPr/>
        </p:nvCxnSpPr>
        <p:spPr>
          <a:xfrm>
            <a:off x="5440145" y="271462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5" name="等腰三角形 564"/>
          <p:cNvSpPr/>
          <p:nvPr/>
        </p:nvSpPr>
        <p:spPr>
          <a:xfrm rot="5400000">
            <a:off x="5583021" y="2500306"/>
            <a:ext cx="285752" cy="285752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6" name="直接连接符 565"/>
          <p:cNvCxnSpPr/>
          <p:nvPr/>
        </p:nvCxnSpPr>
        <p:spPr>
          <a:xfrm rot="5400000">
            <a:off x="5297269" y="2571744"/>
            <a:ext cx="142876" cy="1428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7" name="直接连接符 566"/>
          <p:cNvCxnSpPr/>
          <p:nvPr/>
        </p:nvCxnSpPr>
        <p:spPr>
          <a:xfrm>
            <a:off x="5440145" y="2571744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8" name="直接连接符 567"/>
          <p:cNvCxnSpPr/>
          <p:nvPr/>
        </p:nvCxnSpPr>
        <p:spPr>
          <a:xfrm rot="16200000" flipV="1">
            <a:off x="5154790" y="2857099"/>
            <a:ext cx="285752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9" name="直接连接符 568"/>
          <p:cNvCxnSpPr/>
          <p:nvPr/>
        </p:nvCxnSpPr>
        <p:spPr>
          <a:xfrm rot="16200000" flipH="1">
            <a:off x="5583021" y="3643315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0" name="直接连接符 569"/>
          <p:cNvCxnSpPr/>
          <p:nvPr/>
        </p:nvCxnSpPr>
        <p:spPr>
          <a:xfrm rot="16200000" flipH="1">
            <a:off x="5583021" y="3429001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1" name="直接连接符 570"/>
          <p:cNvCxnSpPr/>
          <p:nvPr/>
        </p:nvCxnSpPr>
        <p:spPr>
          <a:xfrm rot="16200000" flipH="1">
            <a:off x="5583021" y="3500439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2" name="直接连接符 571"/>
          <p:cNvCxnSpPr/>
          <p:nvPr/>
        </p:nvCxnSpPr>
        <p:spPr>
          <a:xfrm rot="16200000" flipH="1">
            <a:off x="5583021" y="3571877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3" name="直接连接符 572"/>
          <p:cNvCxnSpPr/>
          <p:nvPr/>
        </p:nvCxnSpPr>
        <p:spPr>
          <a:xfrm>
            <a:off x="5368707" y="3643314"/>
            <a:ext cx="214314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4" name="直接连接符 573"/>
          <p:cNvCxnSpPr/>
          <p:nvPr/>
        </p:nvCxnSpPr>
        <p:spPr>
          <a:xfrm rot="5400000">
            <a:off x="5225831" y="3571876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5" name="直接连接符 574"/>
          <p:cNvCxnSpPr/>
          <p:nvPr/>
        </p:nvCxnSpPr>
        <p:spPr>
          <a:xfrm>
            <a:off x="4511451" y="3286124"/>
            <a:ext cx="142876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6" name="直接连接符 575"/>
          <p:cNvCxnSpPr/>
          <p:nvPr/>
        </p:nvCxnSpPr>
        <p:spPr>
          <a:xfrm>
            <a:off x="5297269" y="3571876"/>
            <a:ext cx="285752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7" name="直接连接符 576"/>
          <p:cNvCxnSpPr/>
          <p:nvPr/>
        </p:nvCxnSpPr>
        <p:spPr>
          <a:xfrm>
            <a:off x="4297137" y="3500438"/>
            <a:ext cx="1285884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8" name="直接连接符 577"/>
          <p:cNvCxnSpPr/>
          <p:nvPr/>
        </p:nvCxnSpPr>
        <p:spPr>
          <a:xfrm rot="5400000">
            <a:off x="5404426" y="3750471"/>
            <a:ext cx="50006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9" name="直接连接符 578"/>
          <p:cNvCxnSpPr/>
          <p:nvPr/>
        </p:nvCxnSpPr>
        <p:spPr>
          <a:xfrm rot="16200000" flipV="1">
            <a:off x="5654459" y="4000504"/>
            <a:ext cx="71438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0" name="直接连接符 579"/>
          <p:cNvCxnSpPr/>
          <p:nvPr/>
        </p:nvCxnSpPr>
        <p:spPr>
          <a:xfrm rot="10800000">
            <a:off x="5725897" y="4071942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1" name="直接连接符 580"/>
          <p:cNvCxnSpPr/>
          <p:nvPr/>
        </p:nvCxnSpPr>
        <p:spPr>
          <a:xfrm rot="5400000">
            <a:off x="5760822" y="3750471"/>
            <a:ext cx="500860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2" name="直接连接符 581"/>
          <p:cNvCxnSpPr/>
          <p:nvPr/>
        </p:nvCxnSpPr>
        <p:spPr>
          <a:xfrm rot="5400000" flipH="1" flipV="1">
            <a:off x="6011649" y="3643314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3" name="直接连接符 582"/>
          <p:cNvCxnSpPr/>
          <p:nvPr/>
        </p:nvCxnSpPr>
        <p:spPr>
          <a:xfrm rot="5400000" flipH="1" flipV="1">
            <a:off x="6011649" y="3429000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4" name="直接连接符 583"/>
          <p:cNvCxnSpPr/>
          <p:nvPr/>
        </p:nvCxnSpPr>
        <p:spPr>
          <a:xfrm rot="5400000" flipH="1" flipV="1">
            <a:off x="6011649" y="3500438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5" name="直接连接符 584"/>
          <p:cNvCxnSpPr/>
          <p:nvPr/>
        </p:nvCxnSpPr>
        <p:spPr>
          <a:xfrm rot="5400000" flipH="1" flipV="1">
            <a:off x="6011649" y="3571876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6" name="直接连接符 585"/>
          <p:cNvCxnSpPr/>
          <p:nvPr/>
        </p:nvCxnSpPr>
        <p:spPr>
          <a:xfrm>
            <a:off x="6083087" y="3643314"/>
            <a:ext cx="85725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直接连接符 586"/>
          <p:cNvCxnSpPr/>
          <p:nvPr/>
        </p:nvCxnSpPr>
        <p:spPr>
          <a:xfrm>
            <a:off x="6083087" y="3571876"/>
            <a:ext cx="85725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8" name="直接连接符 587"/>
          <p:cNvCxnSpPr/>
          <p:nvPr/>
        </p:nvCxnSpPr>
        <p:spPr>
          <a:xfrm>
            <a:off x="6083087" y="3429000"/>
            <a:ext cx="85725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9" name="直接连接符 588"/>
          <p:cNvCxnSpPr/>
          <p:nvPr/>
        </p:nvCxnSpPr>
        <p:spPr>
          <a:xfrm>
            <a:off x="6083087" y="3500438"/>
            <a:ext cx="85725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0" name="矩形 589"/>
          <p:cNvSpPr/>
          <p:nvPr/>
        </p:nvSpPr>
        <p:spPr>
          <a:xfrm>
            <a:off x="6955596" y="3286124"/>
            <a:ext cx="714380" cy="1285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sis3320</a:t>
            </a:r>
          </a:p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Flash ADC</a:t>
            </a:r>
            <a:endParaRPr lang="zh-CN" altLang="en-US" b="1" dirty="0">
              <a:solidFill>
                <a:schemeClr val="tx1"/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591" name="直接连接符 590"/>
          <p:cNvCxnSpPr/>
          <p:nvPr/>
        </p:nvCxnSpPr>
        <p:spPr>
          <a:xfrm rot="16200000" flipH="1">
            <a:off x="6286512" y="4929198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2" name="直接连接符 591"/>
          <p:cNvCxnSpPr/>
          <p:nvPr/>
        </p:nvCxnSpPr>
        <p:spPr>
          <a:xfrm rot="16200000" flipH="1">
            <a:off x="6286512" y="4714884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3" name="直接连接符 592"/>
          <p:cNvCxnSpPr/>
          <p:nvPr/>
        </p:nvCxnSpPr>
        <p:spPr>
          <a:xfrm rot="16200000" flipH="1">
            <a:off x="6286512" y="4786322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4" name="直接连接符 593"/>
          <p:cNvCxnSpPr/>
          <p:nvPr/>
        </p:nvCxnSpPr>
        <p:spPr>
          <a:xfrm rot="16200000" flipH="1">
            <a:off x="6286512" y="4857760"/>
            <a:ext cx="7143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5" name="直接连接符 594"/>
          <p:cNvCxnSpPr/>
          <p:nvPr/>
        </p:nvCxnSpPr>
        <p:spPr>
          <a:xfrm>
            <a:off x="6357950" y="5000636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6" name="直接连接符 595"/>
          <p:cNvCxnSpPr/>
          <p:nvPr/>
        </p:nvCxnSpPr>
        <p:spPr>
          <a:xfrm>
            <a:off x="6357950" y="4929198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7" name="直接连接符 596"/>
          <p:cNvCxnSpPr/>
          <p:nvPr/>
        </p:nvCxnSpPr>
        <p:spPr>
          <a:xfrm>
            <a:off x="6357950" y="4786322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8" name="直接连接符 597"/>
          <p:cNvCxnSpPr/>
          <p:nvPr/>
        </p:nvCxnSpPr>
        <p:spPr>
          <a:xfrm>
            <a:off x="6357950" y="4857760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9" name="矩形 598"/>
          <p:cNvSpPr/>
          <p:nvPr/>
        </p:nvSpPr>
        <p:spPr>
          <a:xfrm>
            <a:off x="6955596" y="4714884"/>
            <a:ext cx="714380" cy="12144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775</a:t>
            </a:r>
          </a:p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TDC</a:t>
            </a:r>
            <a:endParaRPr lang="zh-CN" altLang="en-US" b="1" dirty="0">
              <a:solidFill>
                <a:schemeClr val="tx1"/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600" name="直接连接符 599"/>
          <p:cNvCxnSpPr/>
          <p:nvPr/>
        </p:nvCxnSpPr>
        <p:spPr>
          <a:xfrm rot="5400000">
            <a:off x="5725897" y="4286256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1" name="直接连接符 600"/>
          <p:cNvCxnSpPr/>
          <p:nvPr/>
        </p:nvCxnSpPr>
        <p:spPr>
          <a:xfrm rot="16200000" flipV="1">
            <a:off x="6011649" y="4572008"/>
            <a:ext cx="71438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2" name="直接连接符 601"/>
          <p:cNvCxnSpPr/>
          <p:nvPr/>
        </p:nvCxnSpPr>
        <p:spPr>
          <a:xfrm rot="10800000">
            <a:off x="6083088" y="4643446"/>
            <a:ext cx="13198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3" name="直接连接符 602"/>
          <p:cNvCxnSpPr/>
          <p:nvPr/>
        </p:nvCxnSpPr>
        <p:spPr>
          <a:xfrm rot="16200000" flipV="1">
            <a:off x="6215074" y="4643446"/>
            <a:ext cx="71438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4" name="直接连接符 603"/>
          <p:cNvCxnSpPr/>
          <p:nvPr/>
        </p:nvCxnSpPr>
        <p:spPr>
          <a:xfrm rot="5400000">
            <a:off x="6179752" y="4821644"/>
            <a:ext cx="214314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5" name="TextBox 604"/>
          <p:cNvSpPr txBox="1"/>
          <p:nvPr/>
        </p:nvSpPr>
        <p:spPr>
          <a:xfrm>
            <a:off x="5848273" y="3631014"/>
            <a:ext cx="21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·</a:t>
            </a:r>
            <a:endParaRPr lang="zh-CN" altLang="en-US" sz="4800" dirty="0"/>
          </a:p>
        </p:txBody>
      </p:sp>
      <p:cxnSp>
        <p:nvCxnSpPr>
          <p:cNvPr id="606" name="直接连接符 605"/>
          <p:cNvCxnSpPr>
            <a:stCxn id="565" idx="0"/>
            <a:endCxn id="607" idx="1"/>
          </p:cNvCxnSpPr>
          <p:nvPr/>
        </p:nvCxnSpPr>
        <p:spPr>
          <a:xfrm>
            <a:off x="5868773" y="2643182"/>
            <a:ext cx="1086823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7" name="矩形 606"/>
          <p:cNvSpPr/>
          <p:nvPr/>
        </p:nvSpPr>
        <p:spPr>
          <a:xfrm>
            <a:off x="6955596" y="2500306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Trigger</a:t>
            </a:r>
            <a:endParaRPr lang="zh-CN" altLang="en-US" sz="1100" b="1" dirty="0">
              <a:solidFill>
                <a:schemeClr val="tx1"/>
              </a:solidFill>
              <a:latin typeface="DotumChe" pitchFamily="49" charset="-127"/>
              <a:ea typeface="DotumChe" pitchFamily="49" charset="-127"/>
            </a:endParaRPr>
          </a:p>
        </p:txBody>
      </p:sp>
      <p:cxnSp>
        <p:nvCxnSpPr>
          <p:cNvPr id="609" name="直接连接符 608"/>
          <p:cNvCxnSpPr/>
          <p:nvPr/>
        </p:nvCxnSpPr>
        <p:spPr>
          <a:xfrm>
            <a:off x="6154525" y="3000372"/>
            <a:ext cx="989243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0" name="矩形 609"/>
          <p:cNvSpPr/>
          <p:nvPr/>
        </p:nvSpPr>
        <p:spPr>
          <a:xfrm>
            <a:off x="5857884" y="2881880"/>
            <a:ext cx="571504" cy="2143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900" b="1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Delay</a:t>
            </a:r>
            <a:endParaRPr lang="zh-CN" altLang="en-US" sz="900" b="1" dirty="0">
              <a:solidFill>
                <a:schemeClr val="tx1"/>
              </a:solidFill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611" name="直接连接符 610"/>
          <p:cNvCxnSpPr/>
          <p:nvPr/>
        </p:nvCxnSpPr>
        <p:spPr>
          <a:xfrm rot="16200000" flipH="1">
            <a:off x="4725765" y="3357562"/>
            <a:ext cx="71438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2" name="直接连接符 611"/>
          <p:cNvCxnSpPr/>
          <p:nvPr/>
        </p:nvCxnSpPr>
        <p:spPr>
          <a:xfrm>
            <a:off x="4797203" y="3429000"/>
            <a:ext cx="785818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组合 612"/>
          <p:cNvGrpSpPr/>
          <p:nvPr/>
        </p:nvGrpSpPr>
        <p:grpSpPr>
          <a:xfrm>
            <a:off x="2654063" y="3357562"/>
            <a:ext cx="1857388" cy="214314"/>
            <a:chOff x="1357290" y="1785926"/>
            <a:chExt cx="1857388" cy="214314"/>
          </a:xfrm>
        </p:grpSpPr>
        <p:sp>
          <p:nvSpPr>
            <p:cNvPr id="614" name="矩形 613"/>
            <p:cNvSpPr/>
            <p:nvPr/>
          </p:nvSpPr>
          <p:spPr>
            <a:xfrm>
              <a:off x="1928794" y="1829654"/>
              <a:ext cx="785818" cy="14287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615" name="圆角矩形 614"/>
            <p:cNvSpPr/>
            <p:nvPr/>
          </p:nvSpPr>
          <p:spPr>
            <a:xfrm>
              <a:off x="2571736" y="1785926"/>
              <a:ext cx="642942" cy="214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PMT2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616" name="圆角矩形 615"/>
            <p:cNvSpPr/>
            <p:nvPr/>
          </p:nvSpPr>
          <p:spPr>
            <a:xfrm>
              <a:off x="1357290" y="1785926"/>
              <a:ext cx="642942" cy="214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PMT1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sp>
        <p:nvSpPr>
          <p:cNvPr id="617" name="TextBox 616"/>
          <p:cNvSpPr txBox="1"/>
          <p:nvPr/>
        </p:nvSpPr>
        <p:spPr>
          <a:xfrm>
            <a:off x="5233515" y="3326826"/>
            <a:ext cx="21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·</a:t>
            </a:r>
            <a:endParaRPr lang="zh-CN" altLang="en-US" sz="3200" dirty="0"/>
          </a:p>
        </p:txBody>
      </p:sp>
      <p:cxnSp>
        <p:nvCxnSpPr>
          <p:cNvPr id="618" name="直接箭头连接符 617"/>
          <p:cNvCxnSpPr/>
          <p:nvPr/>
        </p:nvCxnSpPr>
        <p:spPr>
          <a:xfrm rot="16200000" flipH="1">
            <a:off x="1653931" y="4143380"/>
            <a:ext cx="3714778" cy="2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" name="矩形 618"/>
          <p:cNvSpPr/>
          <p:nvPr/>
        </p:nvSpPr>
        <p:spPr>
          <a:xfrm>
            <a:off x="3443206" y="4311144"/>
            <a:ext cx="142876" cy="137474"/>
          </a:xfrm>
          <a:prstGeom prst="rect">
            <a:avLst/>
          </a:prstGeom>
          <a:solidFill>
            <a:srgbClr val="FF000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2" name="TextBox 621"/>
          <p:cNvSpPr txBox="1"/>
          <p:nvPr/>
        </p:nvSpPr>
        <p:spPr>
          <a:xfrm>
            <a:off x="5511583" y="2478281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Gungsuh" pitchFamily="18" charset="-127"/>
                <a:ea typeface="Gungsuh" pitchFamily="18" charset="-127"/>
              </a:rPr>
              <a:t>&amp;</a:t>
            </a:r>
            <a:endParaRPr lang="zh-CN" altLang="en-US" sz="14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58" name="矩形 257"/>
          <p:cNvSpPr/>
          <p:nvPr/>
        </p:nvSpPr>
        <p:spPr>
          <a:xfrm>
            <a:off x="6429388" y="4714884"/>
            <a:ext cx="285752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sz="11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CFD</a:t>
            </a:r>
            <a:endParaRPr lang="zh-CN" altLang="en-US" sz="1100" b="1" dirty="0">
              <a:solidFill>
                <a:schemeClr val="tx1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608" name="矩形 607"/>
          <p:cNvSpPr/>
          <p:nvPr/>
        </p:nvSpPr>
        <p:spPr>
          <a:xfrm>
            <a:off x="6955596" y="2857496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Stop</a:t>
            </a:r>
            <a:endParaRPr lang="zh-CN" altLang="en-US" sz="1100" b="1" dirty="0">
              <a:solidFill>
                <a:schemeClr val="tx1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262" name="矩形 261"/>
          <p:cNvSpPr/>
          <p:nvPr/>
        </p:nvSpPr>
        <p:spPr>
          <a:xfrm>
            <a:off x="6429388" y="3727452"/>
            <a:ext cx="285752" cy="785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Amp</a:t>
            </a:r>
            <a:endParaRPr lang="zh-CN" altLang="en-US" dirty="0">
              <a:solidFill>
                <a:schemeClr val="tx1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259" name="矩形 258"/>
          <p:cNvSpPr/>
          <p:nvPr/>
        </p:nvSpPr>
        <p:spPr>
          <a:xfrm>
            <a:off x="5572132" y="4395264"/>
            <a:ext cx="214314" cy="7143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zh-CN" altLang="en-US" sz="700" b="1" dirty="0">
              <a:solidFill>
                <a:schemeClr val="accent6">
                  <a:lumMod val="75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60" name="矩形 259"/>
          <p:cNvSpPr/>
          <p:nvPr/>
        </p:nvSpPr>
        <p:spPr>
          <a:xfrm>
            <a:off x="5572132" y="4252388"/>
            <a:ext cx="214314" cy="7143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zh-CN" altLang="en-US" sz="700" b="1" dirty="0">
              <a:solidFill>
                <a:schemeClr val="accent1">
                  <a:lumMod val="75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61" name="矩形 260"/>
          <p:cNvSpPr/>
          <p:nvPr/>
        </p:nvSpPr>
        <p:spPr>
          <a:xfrm>
            <a:off x="5572132" y="5038206"/>
            <a:ext cx="214314" cy="7143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zh-CN" altLang="en-US" sz="700" b="1" dirty="0">
              <a:solidFill>
                <a:schemeClr val="accent6">
                  <a:lumMod val="75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63" name="矩形 262"/>
          <p:cNvSpPr/>
          <p:nvPr/>
        </p:nvSpPr>
        <p:spPr>
          <a:xfrm>
            <a:off x="5572132" y="4958301"/>
            <a:ext cx="214314" cy="7143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zh-CN" altLang="en-US" sz="700" b="1" dirty="0">
              <a:solidFill>
                <a:schemeClr val="accent1">
                  <a:lumMod val="75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64" name="矩形 263"/>
          <p:cNvSpPr/>
          <p:nvPr/>
        </p:nvSpPr>
        <p:spPr>
          <a:xfrm>
            <a:off x="5387984" y="4786322"/>
            <a:ext cx="642942" cy="2143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600" b="1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(Delay)</a:t>
            </a:r>
            <a:endParaRPr lang="zh-CN" altLang="en-US" sz="600" b="1" dirty="0">
              <a:solidFill>
                <a:schemeClr val="tx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65" name="矩形 264"/>
          <p:cNvSpPr/>
          <p:nvPr/>
        </p:nvSpPr>
        <p:spPr>
          <a:xfrm>
            <a:off x="5383219" y="4252388"/>
            <a:ext cx="642942" cy="2143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600" b="1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(Delay)</a:t>
            </a:r>
            <a:endParaRPr lang="zh-CN" altLang="en-US" sz="600" b="1" dirty="0">
              <a:solidFill>
                <a:schemeClr val="tx1"/>
              </a:solidFill>
              <a:latin typeface="Gungsuh" pitchFamily="18" charset="-127"/>
              <a:ea typeface="Gungsuh" pitchFamily="18" charset="-127"/>
            </a:endParaRPr>
          </a:p>
        </p:txBody>
      </p:sp>
      <p:grpSp>
        <p:nvGrpSpPr>
          <p:cNvPr id="271" name="组合 270"/>
          <p:cNvGrpSpPr/>
          <p:nvPr/>
        </p:nvGrpSpPr>
        <p:grpSpPr>
          <a:xfrm>
            <a:off x="4643438" y="1928802"/>
            <a:ext cx="2985113" cy="1428784"/>
            <a:chOff x="4643438" y="1928802"/>
            <a:chExt cx="2985113" cy="1428784"/>
          </a:xfrm>
        </p:grpSpPr>
        <p:sp>
          <p:nvSpPr>
            <p:cNvPr id="267" name="椭圆 266"/>
            <p:cNvSpPr/>
            <p:nvPr/>
          </p:nvSpPr>
          <p:spPr>
            <a:xfrm>
              <a:off x="5214942" y="2214554"/>
              <a:ext cx="1285884" cy="1143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4643438" y="1928802"/>
              <a:ext cx="29851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Add “T0” into calibration</a:t>
              </a:r>
              <a:endParaRPr lang="zh-CN" altLang="en-US" sz="16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sp>
        <p:nvSpPr>
          <p:cNvPr id="270" name="TextBox 269"/>
          <p:cNvSpPr txBox="1"/>
          <p:nvPr/>
        </p:nvSpPr>
        <p:spPr>
          <a:xfrm>
            <a:off x="4643438" y="5857892"/>
            <a:ext cx="2351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Use CFD for trigger</a:t>
            </a:r>
            <a:endParaRPr lang="zh-CN" altLang="en-US" sz="1600" b="1" dirty="0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73" name="内容占位符 2"/>
          <p:cNvSpPr txBox="1">
            <a:spLocks/>
          </p:cNvSpPr>
          <p:nvPr/>
        </p:nvSpPr>
        <p:spPr>
          <a:xfrm>
            <a:off x="285720" y="642918"/>
            <a:ext cx="8229600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dirty="0" smtClean="0"/>
              <a:t>Improvements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stop signal is changed to delayed T_0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LTD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replaced with </a:t>
            </a:r>
            <a:r>
              <a:rPr kumimoji="0" lang="en-US" altLang="zh-CN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CFD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4" name="矩形 273"/>
          <p:cNvSpPr/>
          <p:nvPr/>
        </p:nvSpPr>
        <p:spPr>
          <a:xfrm>
            <a:off x="571472" y="6215082"/>
            <a:ext cx="3818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Time calibration of 4 PMTs: </a:t>
            </a:r>
            <a:r>
              <a:rPr lang="en-US" altLang="zh-CN" sz="2000" dirty="0" smtClean="0"/>
              <a:t>~100ps</a:t>
            </a:r>
            <a:endParaRPr lang="zh-CN" altLang="en-US" sz="2000" dirty="0"/>
          </a:p>
        </p:txBody>
      </p:sp>
      <p:sp>
        <p:nvSpPr>
          <p:cNvPr id="269" name="椭圆 268"/>
          <p:cNvSpPr/>
          <p:nvPr/>
        </p:nvSpPr>
        <p:spPr>
          <a:xfrm>
            <a:off x="6215074" y="4643446"/>
            <a:ext cx="714380" cy="617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5</a:t>
            </a:r>
            <a:r>
              <a:rPr lang="en-US" altLang="zh-CN" sz="3200" b="1" dirty="0" smtClean="0"/>
              <a:t>.Results </a:t>
            </a:r>
            <a:r>
              <a:rPr lang="en-US" altLang="zh-CN" sz="3200" b="1" dirty="0" smtClean="0"/>
              <a:t>&amp; Comparison: Calibration</a:t>
            </a:r>
            <a:endParaRPr lang="en-US" altLang="zh-CN" sz="3600" b="1" dirty="0" smtClean="0"/>
          </a:p>
        </p:txBody>
      </p:sp>
      <p:sp>
        <p:nvSpPr>
          <p:cNvPr id="18" name="矩形 17"/>
          <p:cNvSpPr/>
          <p:nvPr/>
        </p:nvSpPr>
        <p:spPr>
          <a:xfrm>
            <a:off x="0" y="2214554"/>
            <a:ext cx="5357818" cy="464344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t="1788"/>
          <a:stretch>
            <a:fillRect/>
          </a:stretch>
        </p:blipFill>
        <p:spPr bwMode="auto">
          <a:xfrm>
            <a:off x="214282" y="2500306"/>
            <a:ext cx="2444877" cy="392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785794"/>
            <a:ext cx="2457724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Example: r175</a:t>
            </a:r>
          </a:p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Operated on May 13</a:t>
            </a:r>
            <a:r>
              <a:rPr lang="en-US" altLang="zh-CN" sz="1200" b="1" baseline="30000" dirty="0" smtClean="0">
                <a:latin typeface="Gungsuh" pitchFamily="18" charset="-127"/>
                <a:ea typeface="Gungsuh" pitchFamily="18" charset="-127"/>
              </a:rPr>
              <a:t>th</a:t>
            </a:r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 </a:t>
            </a:r>
          </a:p>
          <a:p>
            <a:endParaRPr lang="en-US" altLang="zh-CN" sz="1200" b="1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High Voltage: ±6800V</a:t>
            </a:r>
          </a:p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Condition: 10m from</a:t>
            </a:r>
          </a:p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	target, shielded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596" y="6357958"/>
            <a:ext cx="2109873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PMT before calibration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 t="957" b="391"/>
          <a:stretch>
            <a:fillRect/>
          </a:stretch>
        </p:blipFill>
        <p:spPr bwMode="auto">
          <a:xfrm>
            <a:off x="2643174" y="2500306"/>
            <a:ext cx="25106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857488" y="6357958"/>
            <a:ext cx="2222083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MRPC before calibration</a:t>
            </a:r>
          </a:p>
        </p:txBody>
      </p:sp>
      <p:pic>
        <p:nvPicPr>
          <p:cNvPr id="1029" name="Picture 5" descr="E:\Users\fanxm\Desktop\Calibration\ChargeCut2-1678 48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071546"/>
            <a:ext cx="3323689" cy="2292355"/>
          </a:xfrm>
          <a:prstGeom prst="rect">
            <a:avLst/>
          </a:prstGeom>
          <a:noFill/>
        </p:spPr>
      </p:pic>
      <p:pic>
        <p:nvPicPr>
          <p:cNvPr id="1030" name="Picture 6" descr="E:\Users\fanxm\Desktop\Calibration\PositionCut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786190"/>
            <a:ext cx="3292499" cy="2270842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5357818" y="6488668"/>
            <a:ext cx="14358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4 calibrations</a:t>
            </a:r>
            <a:endParaRPr lang="zh-CN" altLang="en-US" dirty="0"/>
          </a:p>
        </p:txBody>
      </p:sp>
      <p:sp>
        <p:nvSpPr>
          <p:cNvPr id="21" name="下弧形箭头 20"/>
          <p:cNvSpPr/>
          <p:nvPr/>
        </p:nvSpPr>
        <p:spPr>
          <a:xfrm>
            <a:off x="6715140" y="6572248"/>
            <a:ext cx="642942" cy="285752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72132" y="714356"/>
            <a:ext cx="173932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Charge Cut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</a:t>
            </a:r>
            <a:r>
              <a:rPr lang="el-GR" dirty="0" smtClean="0"/>
              <a:t> σ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572132" y="3429000"/>
            <a:ext cx="183595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Position Cut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</a:t>
            </a:r>
            <a:r>
              <a:rPr lang="el-GR" dirty="0" smtClean="0"/>
              <a:t> σ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2009724" y="428604"/>
            <a:ext cx="7134276" cy="592935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4857760"/>
            <a:ext cx="2714612" cy="200024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b="1688"/>
          <a:stretch>
            <a:fillRect/>
          </a:stretch>
        </p:blipFill>
        <p:spPr bwMode="auto">
          <a:xfrm>
            <a:off x="5572132" y="500042"/>
            <a:ext cx="33329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 r="3746" b="1198"/>
          <a:stretch>
            <a:fillRect/>
          </a:stretch>
        </p:blipFill>
        <p:spPr bwMode="auto">
          <a:xfrm>
            <a:off x="2357422" y="500042"/>
            <a:ext cx="328614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071802" y="5857892"/>
            <a:ext cx="1750800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Calibration of PMT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7950" y="5857892"/>
            <a:ext cx="1863011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Calibration of MRPC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24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5</a:t>
            </a:r>
            <a:r>
              <a:rPr lang="en-US" altLang="zh-CN" sz="3200" b="1" dirty="0" smtClean="0"/>
              <a:t>.Results </a:t>
            </a:r>
            <a:r>
              <a:rPr lang="en-US" altLang="zh-CN" sz="3200" b="1" dirty="0" smtClean="0"/>
              <a:t>&amp; Comparison: Calibration</a:t>
            </a:r>
            <a:endParaRPr lang="en-US" altLang="zh-CN" sz="36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0" y="785794"/>
            <a:ext cx="2457724" cy="156966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Example: r175</a:t>
            </a:r>
          </a:p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Operated on May 13</a:t>
            </a:r>
            <a:r>
              <a:rPr lang="en-US" altLang="zh-CN" sz="1200" b="1" baseline="30000" dirty="0" smtClean="0">
                <a:latin typeface="Gungsuh" pitchFamily="18" charset="-127"/>
                <a:ea typeface="Gungsuh" pitchFamily="18" charset="-127"/>
              </a:rPr>
              <a:t>th</a:t>
            </a:r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 </a:t>
            </a:r>
          </a:p>
          <a:p>
            <a:endParaRPr lang="en-US" altLang="zh-CN" sz="1200" b="1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High Voltage: ±6800V</a:t>
            </a:r>
          </a:p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Condition: 10m from</a:t>
            </a:r>
          </a:p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	target, shielded</a:t>
            </a:r>
          </a:p>
          <a:p>
            <a:endParaRPr lang="en-US" altLang="zh-CN" sz="1200" b="1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Time resolution: 76ps</a:t>
            </a:r>
          </a:p>
        </p:txBody>
      </p:sp>
      <p:sp>
        <p:nvSpPr>
          <p:cNvPr id="21" name="矩形 20"/>
          <p:cNvSpPr/>
          <p:nvPr/>
        </p:nvSpPr>
        <p:spPr>
          <a:xfrm>
            <a:off x="142844" y="5000636"/>
            <a:ext cx="2283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/>
              <a:t>σ</a:t>
            </a:r>
            <a:r>
              <a:rPr lang="en-US" altLang="zh-CN" sz="1100" dirty="0" smtClean="0"/>
              <a:t>-</a:t>
            </a:r>
            <a:r>
              <a:rPr lang="en-US" sz="1100" dirty="0" smtClean="0"/>
              <a:t>PMT </a:t>
            </a:r>
            <a:r>
              <a:rPr lang="en-US" altLang="zh-CN" dirty="0" smtClean="0"/>
              <a:t>= 2.937(102.8ps)</a:t>
            </a:r>
            <a:endParaRPr lang="zh-CN" altLang="en-US" sz="1100" dirty="0"/>
          </a:p>
        </p:txBody>
      </p:sp>
      <p:sp>
        <p:nvSpPr>
          <p:cNvPr id="22" name="矩形 21"/>
          <p:cNvSpPr/>
          <p:nvPr/>
        </p:nvSpPr>
        <p:spPr>
          <a:xfrm>
            <a:off x="142844" y="5429264"/>
            <a:ext cx="2366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/>
              <a:t>σ</a:t>
            </a:r>
            <a:r>
              <a:rPr lang="en-US" altLang="zh-CN" sz="1100" dirty="0" smtClean="0"/>
              <a:t>-MRPC</a:t>
            </a:r>
            <a:r>
              <a:rPr lang="en-US" sz="1100" dirty="0" smtClean="0"/>
              <a:t> </a:t>
            </a:r>
            <a:r>
              <a:rPr lang="en-US" altLang="zh-CN" dirty="0" smtClean="0"/>
              <a:t>= 3.646(127.6ps)</a:t>
            </a:r>
            <a:endParaRPr lang="zh-CN" altLang="en-US" sz="1100" dirty="0"/>
          </a:p>
        </p:txBody>
      </p:sp>
      <p:sp>
        <p:nvSpPr>
          <p:cNvPr id="23" name="矩形 22"/>
          <p:cNvSpPr/>
          <p:nvPr/>
        </p:nvSpPr>
        <p:spPr>
          <a:xfrm>
            <a:off x="142844" y="5857892"/>
            <a:ext cx="2132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/>
              <a:t>σ</a:t>
            </a:r>
            <a:r>
              <a:rPr lang="en-US" altLang="zh-CN" sz="1100" dirty="0" smtClean="0"/>
              <a:t>-MRPC</a:t>
            </a:r>
            <a:r>
              <a:rPr lang="en-US" sz="1100" dirty="0" smtClean="0"/>
              <a:t> </a:t>
            </a:r>
            <a:r>
              <a:rPr lang="en-US" altLang="zh-CN" dirty="0" smtClean="0"/>
              <a:t>= 2.16(75.6ps)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14282" y="5429264"/>
            <a:ext cx="6500858" cy="1285883"/>
            <a:chOff x="214282" y="5429264"/>
            <a:chExt cx="6500858" cy="1285883"/>
          </a:xfrm>
        </p:grpSpPr>
        <p:sp>
          <p:nvSpPr>
            <p:cNvPr id="25" name="内容占位符 2"/>
            <p:cNvSpPr txBox="1">
              <a:spLocks/>
            </p:cNvSpPr>
            <p:nvPr/>
          </p:nvSpPr>
          <p:spPr>
            <a:xfrm>
              <a:off x="214282" y="6357958"/>
              <a:ext cx="6500858" cy="357189"/>
            </a:xfrm>
            <a:prstGeom prst="rect">
              <a:avLst/>
            </a:prstGeom>
            <a:solidFill>
              <a:srgbClr val="FFC000"/>
            </a:solidFill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altLang="zh-CN" b="1" dirty="0">
                  <a:latin typeface="+mn-lt"/>
                  <a:ea typeface="+mn-ea"/>
                </a:rPr>
                <a:t>In this test, T</a:t>
              </a:r>
              <a:r>
                <a:rPr lang="en-US" altLang="zh-CN" b="1" baseline="-25000" dirty="0">
                  <a:latin typeface="+mn-lt"/>
                  <a:ea typeface="+mn-ea"/>
                </a:rPr>
                <a:t>0</a:t>
              </a:r>
              <a:r>
                <a:rPr lang="en-US" altLang="zh-CN" b="1" dirty="0">
                  <a:latin typeface="+mn-lt"/>
                  <a:ea typeface="+mn-ea"/>
                </a:rPr>
                <a:t> is about </a:t>
              </a:r>
              <a:r>
                <a:rPr lang="en-US" altLang="zh-CN" b="1" dirty="0" smtClean="0">
                  <a:latin typeface="+mn-lt"/>
                  <a:ea typeface="+mn-ea"/>
                </a:rPr>
                <a:t>100ps</a:t>
              </a:r>
              <a:r>
                <a:rPr lang="en-US" altLang="zh-CN" b="1" dirty="0">
                  <a:latin typeface="+mn-lt"/>
                  <a:ea typeface="+mn-ea"/>
                </a:rPr>
                <a:t>, the time resolution is deteriorated.   </a:t>
              </a:r>
            </a:p>
          </p:txBody>
        </p:sp>
        <p:cxnSp>
          <p:nvCxnSpPr>
            <p:cNvPr id="26" name="直接箭头连接符 25"/>
            <p:cNvCxnSpPr/>
            <p:nvPr/>
          </p:nvCxnSpPr>
          <p:spPr>
            <a:xfrm rot="16200000" flipV="1">
              <a:off x="1750199" y="5679297"/>
              <a:ext cx="1000132" cy="500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5</a:t>
            </a:r>
            <a:r>
              <a:rPr lang="en-US" altLang="zh-CN" sz="3200" b="1" dirty="0" smtClean="0"/>
              <a:t>.Results </a:t>
            </a:r>
            <a:r>
              <a:rPr lang="en-US" altLang="zh-CN" sz="3200" b="1" dirty="0" smtClean="0"/>
              <a:t>&amp; Comparison: HV Scan</a:t>
            </a:r>
            <a:endParaRPr lang="en-US" altLang="zh-CN" sz="3600" b="1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3074" name="Picture 2" descr="C:\Users\Fan\Desktop\Volt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71480"/>
            <a:ext cx="6470899" cy="4572031"/>
          </a:xfrm>
          <a:prstGeom prst="rect">
            <a:avLst/>
          </a:prstGeom>
          <a:noFill/>
        </p:spPr>
      </p:pic>
      <p:cxnSp>
        <p:nvCxnSpPr>
          <p:cNvPr id="11" name="直接连接符 10"/>
          <p:cNvCxnSpPr/>
          <p:nvPr/>
        </p:nvCxnSpPr>
        <p:spPr>
          <a:xfrm>
            <a:off x="5000628" y="4071942"/>
            <a:ext cx="1571636" cy="1588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00826" y="3929066"/>
            <a:ext cx="2446504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Time Resolution: ~75ps</a:t>
            </a:r>
            <a:endParaRPr lang="zh-CN" altLang="en-US" sz="14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786314" y="1785926"/>
            <a:ext cx="1857388" cy="1588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72264" y="1643050"/>
            <a:ext cx="1762021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Efficiency: &gt;95%</a:t>
            </a:r>
            <a:endParaRPr lang="zh-CN" altLang="en-US" sz="1400" b="1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5</a:t>
            </a:r>
            <a:r>
              <a:rPr lang="en-US" altLang="zh-CN" sz="3200" b="1" dirty="0" smtClean="0"/>
              <a:t>.Results </a:t>
            </a:r>
            <a:r>
              <a:rPr lang="en-US" altLang="zh-CN" sz="3200" b="1" dirty="0" smtClean="0"/>
              <a:t>&amp; Comparison: Rate Scan</a:t>
            </a:r>
            <a:endParaRPr lang="en-US" altLang="zh-CN" sz="3600" b="1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1028" name="Picture 4" descr="C:\Users\Fan\Desktop\Graph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2" y="571479"/>
            <a:ext cx="6500201" cy="459273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642918"/>
            <a:ext cx="1584088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Voltage: 6800V</a:t>
            </a:r>
            <a:endParaRPr lang="zh-CN" altLang="en-US" sz="14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572000" y="2857496"/>
            <a:ext cx="2000264" cy="1588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72264" y="2643182"/>
            <a:ext cx="2307042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Flux:11kHz/cm²</a:t>
            </a:r>
          </a:p>
          <a:p>
            <a:endParaRPr lang="en-US" altLang="zh-CN" sz="1400" b="1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Efficiency:~95%</a:t>
            </a:r>
          </a:p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Time Resolution: 78ps</a:t>
            </a:r>
            <a:endParaRPr lang="zh-CN" altLang="en-US" sz="14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rot="5400000" flipH="1" flipV="1">
            <a:off x="3608381" y="2820983"/>
            <a:ext cx="3214710" cy="1588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214942" y="3929066"/>
            <a:ext cx="1357322" cy="1588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72264" y="3714752"/>
            <a:ext cx="2307042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Flux:16kHz/cm²</a:t>
            </a:r>
          </a:p>
          <a:p>
            <a:endParaRPr lang="en-US" altLang="zh-CN" sz="1400" b="1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Efficiency:~95%</a:t>
            </a:r>
          </a:p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Time Resolution: 82ps</a:t>
            </a:r>
            <a:endParaRPr lang="zh-CN" altLang="en-US" sz="1400" b="1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an\Desktop\Calibration\Flux188.png"/>
          <p:cNvPicPr>
            <a:picLocks noChangeAspect="1" noChangeArrowheads="1"/>
          </p:cNvPicPr>
          <p:nvPr/>
        </p:nvPicPr>
        <p:blipFill>
          <a:blip r:embed="rId2"/>
          <a:srcRect l="3428"/>
          <a:stretch>
            <a:fillRect/>
          </a:stretch>
        </p:blipFill>
        <p:spPr bwMode="auto">
          <a:xfrm>
            <a:off x="571472" y="928670"/>
            <a:ext cx="6037264" cy="2643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5</a:t>
            </a:r>
            <a:r>
              <a:rPr lang="en-US" altLang="zh-CN" sz="3200" b="1" dirty="0" smtClean="0"/>
              <a:t>.Results </a:t>
            </a:r>
            <a:r>
              <a:rPr lang="en-US" altLang="zh-CN" sz="3200" b="1" dirty="0" smtClean="0"/>
              <a:t>&amp; Comparison: Flux vs. Time</a:t>
            </a:r>
            <a:endParaRPr lang="en-US" altLang="zh-CN" sz="3600" b="1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7171" name="Picture 3" descr="C:\Users\Fan\Desktop\Calibration\Flux19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857628"/>
            <a:ext cx="3673429" cy="266142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472" y="642918"/>
            <a:ext cx="3865161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Run188, 6800V (5m to target, shielded)</a:t>
            </a:r>
            <a:endParaRPr lang="zh-CN" altLang="en-US" sz="14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3608589"/>
            <a:ext cx="4253087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Run193, 6800V (5m to target, not shielded)</a:t>
            </a:r>
            <a:endParaRPr lang="zh-CN" altLang="en-US" sz="1400" b="1" dirty="0">
              <a:latin typeface="Gungsuh" pitchFamily="18" charset="-127"/>
              <a:ea typeface="Gungsuh" pitchFamily="18" charset="-127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14480" y="1071546"/>
            <a:ext cx="4151537" cy="1798092"/>
            <a:chOff x="1714480" y="1071546"/>
            <a:chExt cx="4151537" cy="1798092"/>
          </a:xfrm>
        </p:grpSpPr>
        <p:sp>
          <p:nvSpPr>
            <p:cNvPr id="18" name="TextBox 17"/>
            <p:cNvSpPr txBox="1"/>
            <p:nvPr/>
          </p:nvSpPr>
          <p:spPr>
            <a:xfrm>
              <a:off x="2357422" y="2500306"/>
              <a:ext cx="1283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2.5kHz/cm²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14480" y="1928802"/>
              <a:ext cx="1105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6kHz/cm²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3438" y="1071546"/>
              <a:ext cx="122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12kHz/cm²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71538" y="4143380"/>
            <a:ext cx="3884603" cy="1083712"/>
            <a:chOff x="1071538" y="4143380"/>
            <a:chExt cx="3884603" cy="1083712"/>
          </a:xfrm>
        </p:grpSpPr>
        <p:sp>
          <p:nvSpPr>
            <p:cNvPr id="21" name="TextBox 20"/>
            <p:cNvSpPr txBox="1"/>
            <p:nvPr/>
          </p:nvSpPr>
          <p:spPr>
            <a:xfrm>
              <a:off x="3428992" y="4857760"/>
              <a:ext cx="152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14-15kHz/cm²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71538" y="4143380"/>
              <a:ext cx="152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16-18kHz/cm²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内容占位符 1"/>
          <p:cNvSpPr>
            <a:spLocks noGrp="1"/>
          </p:cNvSpPr>
          <p:nvPr>
            <p:ph idx="1"/>
          </p:nvPr>
        </p:nvSpPr>
        <p:spPr>
          <a:xfrm>
            <a:off x="4786314" y="3929066"/>
            <a:ext cx="4357686" cy="2928934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r>
              <a:rPr lang="en-US" altLang="zh-CN" sz="1800" dirty="0" smtClean="0"/>
              <a:t>During a run, flux is not on a stable level, which from less than  3kHz/cm² to 16kHz/cm².</a:t>
            </a:r>
          </a:p>
          <a:p>
            <a:r>
              <a:rPr lang="en-US" altLang="zh-CN" sz="1800" dirty="0" smtClean="0"/>
              <a:t>We can observe the performance by selecting data from different flux.</a:t>
            </a:r>
          </a:p>
          <a:p>
            <a:endParaRPr lang="zh-CN" altLang="en-US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840303"/>
          </a:xfrm>
        </p:spPr>
        <p:txBody>
          <a:bodyPr/>
          <a:lstStyle/>
          <a:p>
            <a:r>
              <a:rPr lang="en-US" altLang="zh-CN" dirty="0" smtClean="0"/>
              <a:t>Conceptual design of TOF</a:t>
            </a:r>
          </a:p>
          <a:p>
            <a:pPr lvl="1"/>
            <a:r>
              <a:rPr lang="en-US" altLang="zh-CN" dirty="0" smtClean="0"/>
              <a:t>TOF and MRPC</a:t>
            </a:r>
          </a:p>
          <a:p>
            <a:pPr lvl="1"/>
            <a:r>
              <a:rPr lang="en-US" altLang="zh-CN" dirty="0" smtClean="0"/>
              <a:t>Experiment Overview</a:t>
            </a:r>
          </a:p>
          <a:p>
            <a:r>
              <a:rPr lang="en-US" altLang="zh-CN" dirty="0" smtClean="0"/>
              <a:t>Beam Test Setup</a:t>
            </a:r>
          </a:p>
          <a:p>
            <a:pPr lvl="1"/>
            <a:r>
              <a:rPr lang="en-US" altLang="zh-CN" dirty="0" smtClean="0"/>
              <a:t>Layout</a:t>
            </a:r>
          </a:p>
          <a:p>
            <a:pPr lvl="1"/>
            <a:r>
              <a:rPr lang="en-US" altLang="zh-CN" dirty="0" smtClean="0"/>
              <a:t>Preparation</a:t>
            </a:r>
          </a:p>
          <a:p>
            <a:pPr lvl="1"/>
            <a:r>
              <a:rPr lang="en-US" altLang="zh-CN" dirty="0" smtClean="0"/>
              <a:t>Some Details on Setup</a:t>
            </a:r>
          </a:p>
          <a:p>
            <a:r>
              <a:rPr lang="en-US" altLang="zh-CN" dirty="0" smtClean="0"/>
              <a:t>Results &amp; Conclusion</a:t>
            </a:r>
          </a:p>
          <a:p>
            <a:pPr lvl="1"/>
            <a:r>
              <a:rPr lang="en-US" altLang="zh-CN" dirty="0" smtClean="0"/>
              <a:t>Test Results</a:t>
            </a:r>
          </a:p>
          <a:p>
            <a:pPr lvl="1"/>
            <a:r>
              <a:rPr lang="en-US" altLang="zh-CN" dirty="0" smtClean="0"/>
              <a:t>Comparison</a:t>
            </a:r>
          </a:p>
          <a:p>
            <a:pPr lvl="1"/>
            <a:r>
              <a:rPr lang="en-US" altLang="zh-CN" dirty="0" smtClean="0"/>
              <a:t>Conclusion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357298"/>
            <a:ext cx="423850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7000860" y="3143248"/>
            <a:ext cx="1785982" cy="64294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Charge spectrum at different rate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500042"/>
            <a:ext cx="3000364" cy="3714776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5</a:t>
            </a:r>
            <a:r>
              <a:rPr lang="en-US" altLang="zh-CN" sz="3200" b="1" dirty="0" smtClean="0"/>
              <a:t>.Results </a:t>
            </a:r>
            <a:r>
              <a:rPr lang="en-US" altLang="zh-CN" sz="3200" b="1" dirty="0" smtClean="0"/>
              <a:t>&amp; Comparison : Charge Distribution</a:t>
            </a:r>
            <a:endParaRPr lang="en-US" altLang="zh-CN" sz="3600" b="1" dirty="0" smtClean="0"/>
          </a:p>
        </p:txBody>
      </p:sp>
      <p:pic>
        <p:nvPicPr>
          <p:cNvPr id="1027" name="Picture 3" descr="K:\Wavefor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44" y="747694"/>
            <a:ext cx="2754059" cy="1671119"/>
          </a:xfrm>
          <a:prstGeom prst="rect">
            <a:avLst/>
          </a:prstGeom>
          <a:noFill/>
        </p:spPr>
      </p:pic>
      <p:pic>
        <p:nvPicPr>
          <p:cNvPr id="1028" name="Picture 4" descr="K:\R17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7444" y="2533644"/>
            <a:ext cx="2774304" cy="1538602"/>
          </a:xfrm>
          <a:prstGeom prst="rect">
            <a:avLst/>
          </a:prstGeom>
          <a:noFill/>
        </p:spPr>
      </p:pic>
      <p:sp>
        <p:nvSpPr>
          <p:cNvPr id="39" name="左箭头 38"/>
          <p:cNvSpPr/>
          <p:nvPr/>
        </p:nvSpPr>
        <p:spPr>
          <a:xfrm rot="5400000" flipH="1">
            <a:off x="1339404" y="2311816"/>
            <a:ext cx="331171" cy="346199"/>
          </a:xfrm>
          <a:prstGeom prst="leftArrow">
            <a:avLst>
              <a:gd name="adj1" fmla="val 44074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403145" y="1306498"/>
            <a:ext cx="2143191" cy="894697"/>
            <a:chOff x="714348" y="1500174"/>
            <a:chExt cx="2653480" cy="997931"/>
          </a:xfrm>
        </p:grpSpPr>
        <p:grpSp>
          <p:nvGrpSpPr>
            <p:cNvPr id="35" name="组合 34"/>
            <p:cNvGrpSpPr/>
            <p:nvPr/>
          </p:nvGrpSpPr>
          <p:grpSpPr>
            <a:xfrm>
              <a:off x="714348" y="1928802"/>
              <a:ext cx="2653480" cy="569303"/>
              <a:chOff x="775512" y="1928802"/>
              <a:chExt cx="2653480" cy="569303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775512" y="2221106"/>
                <a:ext cx="2653480" cy="276999"/>
                <a:chOff x="1132702" y="5929330"/>
                <a:chExt cx="2653480" cy="276999"/>
              </a:xfrm>
            </p:grpSpPr>
            <p:cxnSp>
              <p:nvCxnSpPr>
                <p:cNvPr id="9" name="直接连接符 8"/>
                <p:cNvCxnSpPr/>
                <p:nvPr/>
              </p:nvCxnSpPr>
              <p:spPr>
                <a:xfrm>
                  <a:off x="1132702" y="5983942"/>
                  <a:ext cx="2643206" cy="158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2819251" y="5929330"/>
                  <a:ext cx="9669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b="1" dirty="0" smtClean="0">
                      <a:solidFill>
                        <a:srgbClr val="FF0000"/>
                      </a:solidFill>
                      <a:latin typeface="Gungsuh" pitchFamily="18" charset="-127"/>
                      <a:ea typeface="Gungsuh" pitchFamily="18" charset="-127"/>
                    </a:rPr>
                    <a:t>Base Line</a:t>
                  </a:r>
                  <a:endParaRPr lang="zh-CN" altLang="en-US" sz="1200" b="1" dirty="0">
                    <a:solidFill>
                      <a:srgbClr val="FF0000"/>
                    </a:solidFill>
                    <a:latin typeface="Gungsuh" pitchFamily="18" charset="-127"/>
                    <a:ea typeface="Gungsuh" pitchFamily="18" charset="-127"/>
                  </a:endParaRPr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 rot="5400000" flipH="1" flipV="1">
                <a:off x="1286602" y="2142366"/>
                <a:ext cx="427878" cy="75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rot="5400000" flipH="1" flipV="1">
                <a:off x="1858106" y="2142366"/>
                <a:ext cx="427878" cy="75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1285852" y="1500174"/>
              <a:ext cx="7104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Signal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60" name="内容占位符 1"/>
          <p:cNvSpPr>
            <a:spLocks noGrp="1"/>
          </p:cNvSpPr>
          <p:nvPr>
            <p:ph idx="1"/>
          </p:nvPr>
        </p:nvSpPr>
        <p:spPr>
          <a:xfrm>
            <a:off x="0" y="4000504"/>
            <a:ext cx="4214810" cy="25717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altLang="zh-CN" sz="1800" dirty="0" smtClean="0"/>
          </a:p>
          <a:p>
            <a:r>
              <a:rPr lang="en-US" altLang="zh-CN" sz="1800" dirty="0" smtClean="0"/>
              <a:t>Significant reduction of charge distribution can be seen as the background rate increases.</a:t>
            </a:r>
          </a:p>
          <a:p>
            <a:r>
              <a:rPr lang="en-US" altLang="zh-CN" sz="1800" dirty="0" smtClean="0"/>
              <a:t> The reduction of electrical field is caused mainly by both background irradiation and electron beams. </a:t>
            </a:r>
          </a:p>
          <a:p>
            <a:r>
              <a:rPr lang="en-US" altLang="zh-CN" sz="1800" dirty="0" smtClean="0"/>
              <a:t>Rate capability of the counter is higher than 15kHz/cm².</a:t>
            </a:r>
            <a:endParaRPr lang="zh-CN" altLang="en-US" sz="1800" dirty="0"/>
          </a:p>
        </p:txBody>
      </p:sp>
      <p:pic>
        <p:nvPicPr>
          <p:cNvPr id="6145" name="Picture 1" descr="F:\工作\JLab\文章和报告\Jlab电荷随计数率的变化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7" y="571480"/>
            <a:ext cx="2666556" cy="1500198"/>
          </a:xfrm>
          <a:prstGeom prst="rect">
            <a:avLst/>
          </a:prstGeom>
          <a:noFill/>
        </p:spPr>
      </p:pic>
      <p:pic>
        <p:nvPicPr>
          <p:cNvPr id="6146" name="Picture 2" descr="F:\工作\JLab\文章和报告\Jlab电荷随计数率的变化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143116"/>
            <a:ext cx="2643206" cy="1487061"/>
          </a:xfrm>
          <a:prstGeom prst="rect">
            <a:avLst/>
          </a:prstGeom>
          <a:noFill/>
        </p:spPr>
      </p:pic>
      <p:pic>
        <p:nvPicPr>
          <p:cNvPr id="6147" name="Picture 3" descr="F:\工作\JLab\文章和报告\Jlab电荷随计数率的变化\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714753"/>
            <a:ext cx="2428892" cy="1366488"/>
          </a:xfrm>
          <a:prstGeom prst="rect">
            <a:avLst/>
          </a:prstGeom>
          <a:noFill/>
        </p:spPr>
      </p:pic>
      <p:pic>
        <p:nvPicPr>
          <p:cNvPr id="6148" name="Picture 4" descr="F:\工作\JLab\文章和报告\Jlab电荷随计数率的变化\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5214950"/>
            <a:ext cx="2643206" cy="14870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D:\资料\照片\Iphone4s手机照片\IMG_0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4143372" cy="3107529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5000629" y="4214809"/>
            <a:ext cx="3571900" cy="1857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857232"/>
            <a:ext cx="4071940" cy="336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5</a:t>
            </a:r>
            <a:r>
              <a:rPr lang="en-US" altLang="zh-CN" sz="3200" b="1" dirty="0" smtClean="0"/>
              <a:t>.Results </a:t>
            </a:r>
            <a:r>
              <a:rPr lang="en-US" altLang="zh-CN" sz="3200" b="1" dirty="0" smtClean="0"/>
              <a:t>&amp; Comparison : Beam Test</a:t>
            </a:r>
            <a:endParaRPr lang="en-US" altLang="zh-CN" sz="3600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5286380" y="4214818"/>
          <a:ext cx="1438275" cy="358775"/>
        </p:xfrm>
        <a:graphic>
          <a:graphicData uri="http://schemas.openxmlformats.org/presentationml/2006/ole">
            <p:oleObj spid="_x0000_s5122" name="Equation" r:id="rId5" imgW="863280" imgH="215640" progId="Equation.3">
              <p:embed/>
            </p:oleObj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286381" y="5429255"/>
          <a:ext cx="3163887" cy="501650"/>
        </p:xfrm>
        <a:graphic>
          <a:graphicData uri="http://schemas.openxmlformats.org/presentationml/2006/ole">
            <p:oleObj spid="_x0000_s5123" name="公式" r:id="rId6" imgW="1841400" imgH="291960" progId="Equation.3">
              <p:embed/>
            </p:oleObj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5286380" y="4857755"/>
          <a:ext cx="1520825" cy="379413"/>
        </p:xfrm>
        <a:graphic>
          <a:graphicData uri="http://schemas.openxmlformats.org/presentationml/2006/ole">
            <p:oleObj spid="_x0000_s5124" name="Equation" r:id="rId7" imgW="914400" imgH="228600" progId="Equation.3">
              <p:embed/>
            </p:oleObj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4357694"/>
            <a:ext cx="2857520" cy="204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0" y="785794"/>
            <a:ext cx="3706464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2000" b="1" u="dbl" kern="0" dirty="0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Beam </a:t>
            </a:r>
            <a:r>
              <a:rPr lang="en-US" altLang="zh-CN" sz="2000" b="1" u="dbl" kern="0" dirty="0" err="1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Test@HZDR</a:t>
            </a:r>
            <a:r>
              <a:rPr lang="en-US" altLang="zh-CN" sz="2000" b="1" kern="0" dirty="0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  June, 2012</a:t>
            </a:r>
            <a:endParaRPr lang="zh-CN" altLang="en-US" sz="2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5</a:t>
            </a:r>
            <a:r>
              <a:rPr lang="en-US" altLang="zh-CN" sz="3200" b="1" dirty="0" smtClean="0"/>
              <a:t>.Results </a:t>
            </a:r>
            <a:r>
              <a:rPr lang="en-US" altLang="zh-CN" sz="3200" b="1" dirty="0" smtClean="0"/>
              <a:t>&amp; Comparison : Beam Test</a:t>
            </a:r>
            <a:endParaRPr lang="en-US" altLang="zh-CN" sz="3600" b="1" dirty="0" smtClean="0"/>
          </a:p>
        </p:txBody>
      </p:sp>
      <p:pic>
        <p:nvPicPr>
          <p:cNvPr id="18" name="Picture 2" descr="D:\wjb_PhD\Beam test [201206_HZDR]\output\8-strip_MRPC_0.25mm\HVsc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38"/>
            <a:ext cx="41957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D:\wjb_PhD\Beam test [201206_HZDR]\output\8-strip_MRPC_0.25mm\8-strip 10^10ohmc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214438"/>
            <a:ext cx="4676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灯片编号占位符 3"/>
          <p:cNvSpPr txBox="1">
            <a:spLocks/>
          </p:cNvSpPr>
          <p:nvPr/>
        </p:nvSpPr>
        <p:spPr>
          <a:xfrm>
            <a:off x="685801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8488B-6C94-40A0-A71E-8A433FF865B4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4414" y="4071942"/>
            <a:ext cx="2432076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Time Resolution &lt; 40ps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794"/>
            <a:ext cx="3706464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2000" b="1" u="dbl" kern="0" dirty="0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Beam </a:t>
            </a:r>
            <a:r>
              <a:rPr lang="en-US" altLang="zh-CN" sz="2000" b="1" u="dbl" kern="0" dirty="0" err="1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Test@HZDR</a:t>
            </a:r>
            <a:r>
              <a:rPr lang="en-US" altLang="zh-CN" sz="2000" b="1" kern="0" dirty="0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  June, 2012</a:t>
            </a:r>
            <a:endParaRPr lang="zh-CN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5715016"/>
            <a:ext cx="931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HV scan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5715016"/>
            <a:ext cx="107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Rate scan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6</a:t>
            </a:r>
            <a:r>
              <a:rPr lang="en-US" altLang="zh-CN" sz="3200" b="1" dirty="0" smtClean="0"/>
              <a:t>.Conclusions</a:t>
            </a:r>
            <a:endParaRPr lang="en-US" altLang="zh-CN" sz="3600" b="1" dirty="0" smtClean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714356"/>
            <a:ext cx="8401080" cy="4286280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Performance of MRPC is measured. The time resolution can reach 70-80ps and the efficiency is higher than 95%. The flux is up to 16kHz/cm².</a:t>
            </a:r>
          </a:p>
          <a:p>
            <a:r>
              <a:rPr lang="en-US" altLang="zh-CN" dirty="0" smtClean="0"/>
              <a:t>The MRPC module is placed within 10m to the Target for 2 months, without significant performance deterioration. This means that the module can withstand long time irradiation.</a:t>
            </a:r>
          </a:p>
          <a:p>
            <a:r>
              <a:rPr lang="en-US" altLang="zh-CN" dirty="0" smtClean="0"/>
              <a:t>The Irradiation is uniformed. During Test, the current is large even when the rate is not very high, which means the photon or neutron background irradiation is very strong.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End</a:t>
            </a:r>
            <a:endParaRPr lang="zh-CN" altLang="en-US" sz="4000" b="1" dirty="0"/>
          </a:p>
        </p:txBody>
      </p:sp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/>
              <a:t>Thank you!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00034" y="571480"/>
            <a:ext cx="8072494" cy="6072230"/>
          </a:xfrm>
        </p:spPr>
        <p:txBody>
          <a:bodyPr/>
          <a:lstStyle/>
          <a:p>
            <a:r>
              <a:rPr lang="en-US" altLang="zh-CN" dirty="0" smtClean="0"/>
              <a:t>The MRPC is developed for the TOF of </a:t>
            </a:r>
            <a:r>
              <a:rPr lang="en-US" altLang="zh-CN" dirty="0" err="1" smtClean="0"/>
              <a:t>SoLID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Main Requirements for TOF:</a:t>
            </a:r>
          </a:p>
          <a:p>
            <a:pPr lvl="1"/>
            <a:r>
              <a:rPr lang="zh-CN" altLang="en-US" dirty="0" smtClean="0">
                <a:sym typeface="Symbol"/>
              </a:rPr>
              <a:t> </a:t>
            </a:r>
            <a:r>
              <a:rPr lang="en-US" altLang="zh-CN" dirty="0" smtClean="0">
                <a:sym typeface="Symbol"/>
              </a:rPr>
              <a:t>/k separation up to 2.5GeV/c </a:t>
            </a:r>
          </a:p>
          <a:p>
            <a:pPr lvl="1"/>
            <a:r>
              <a:rPr lang="en-US" altLang="zh-CN" dirty="0" smtClean="0">
                <a:sym typeface="Symbol"/>
              </a:rPr>
              <a:t>Time resolution &lt; 80ps</a:t>
            </a:r>
          </a:p>
          <a:p>
            <a:pPr lvl="1"/>
            <a:r>
              <a:rPr lang="en-US" altLang="zh-CN" dirty="0" smtClean="0">
                <a:sym typeface="Symbol"/>
              </a:rPr>
              <a:t>Rate capability &gt; 10kHz/cm²</a:t>
            </a:r>
          </a:p>
          <a:p>
            <a:r>
              <a:rPr lang="en-US" altLang="zh-CN" dirty="0" smtClean="0"/>
              <a:t>MRPC TOF wall we designed contain 150 MRPC modules in total, with 50 gas boxes and 3 counters in each box, covering the area of 10m².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1.Conceptual design of SOLID-TOF</a:t>
            </a:r>
            <a:endParaRPr lang="zh-CN" altLang="en-US" sz="40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86578" y="6356350"/>
            <a:ext cx="2133600" cy="365125"/>
          </a:xfrm>
        </p:spPr>
        <p:txBody>
          <a:bodyPr/>
          <a:lstStyle/>
          <a:p>
            <a:fld id="{CCD8488B-6C94-40A0-A71E-8A433FF865B4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6" name="Picture 9" descr="F:\工作\12GeV\JLab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6124"/>
            <a:ext cx="2813649" cy="291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组合 74"/>
          <p:cNvGrpSpPr/>
          <p:nvPr/>
        </p:nvGrpSpPr>
        <p:grpSpPr>
          <a:xfrm>
            <a:off x="0" y="3643314"/>
            <a:ext cx="5272833" cy="2441034"/>
            <a:chOff x="-1285884" y="3786190"/>
            <a:chExt cx="5272833" cy="2441034"/>
          </a:xfrm>
        </p:grpSpPr>
        <p:grpSp>
          <p:nvGrpSpPr>
            <p:cNvPr id="124" name="组合 123"/>
            <p:cNvGrpSpPr/>
            <p:nvPr/>
          </p:nvGrpSpPr>
          <p:grpSpPr>
            <a:xfrm rot="16200000">
              <a:off x="357173" y="2928919"/>
              <a:ext cx="2000234" cy="3714776"/>
              <a:chOff x="4286248" y="2610122"/>
              <a:chExt cx="2000234" cy="3714776"/>
            </a:xfrm>
          </p:grpSpPr>
          <p:sp>
            <p:nvSpPr>
              <p:cNvPr id="122" name="梯形 121"/>
              <p:cNvSpPr/>
              <p:nvPr/>
            </p:nvSpPr>
            <p:spPr>
              <a:xfrm flipV="1">
                <a:off x="4286248" y="2610122"/>
                <a:ext cx="1643074" cy="3714776"/>
              </a:xfrm>
              <a:prstGeom prst="trapezoid">
                <a:avLst>
                  <a:gd name="adj" fmla="val 204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grpSp>
            <p:nvGrpSpPr>
              <p:cNvPr id="114" name="组合 113"/>
              <p:cNvGrpSpPr/>
              <p:nvPr/>
            </p:nvGrpSpPr>
            <p:grpSpPr>
              <a:xfrm>
                <a:off x="4429124" y="2681560"/>
                <a:ext cx="1357322" cy="3558252"/>
                <a:chOff x="1098834" y="2799706"/>
                <a:chExt cx="1357322" cy="3558252"/>
              </a:xfrm>
            </p:grpSpPr>
            <p:grpSp>
              <p:nvGrpSpPr>
                <p:cNvPr id="87" name="组合 86"/>
                <p:cNvGrpSpPr/>
                <p:nvPr/>
              </p:nvGrpSpPr>
              <p:grpSpPr>
                <a:xfrm rot="16200000">
                  <a:off x="1178695" y="5322107"/>
                  <a:ext cx="1214446" cy="857256"/>
                  <a:chOff x="1200981" y="4429134"/>
                  <a:chExt cx="1214446" cy="857256"/>
                </a:xfrm>
              </p:grpSpPr>
              <p:sp>
                <p:nvSpPr>
                  <p:cNvPr id="20" name="梯形 19"/>
                  <p:cNvSpPr/>
                  <p:nvPr/>
                </p:nvSpPr>
                <p:spPr>
                  <a:xfrm rot="5400000" flipV="1">
                    <a:off x="1379576" y="4250539"/>
                    <a:ext cx="857256" cy="1214446"/>
                  </a:xfrm>
                  <a:prstGeom prst="trapezoid">
                    <a:avLst>
                      <a:gd name="adj" fmla="val 9308"/>
                    </a:avLst>
                  </a:prstGeom>
                  <a:solidFill>
                    <a:schemeClr val="accent3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 rot="5400000">
                    <a:off x="1583439" y="4820083"/>
                    <a:ext cx="6588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22" name="矩形 21"/>
                  <p:cNvSpPr/>
                  <p:nvPr/>
                </p:nvSpPr>
                <p:spPr>
                  <a:xfrm rot="5400000">
                    <a:off x="1677787" y="4816951"/>
                    <a:ext cx="6732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 rot="5400000">
                    <a:off x="1771954" y="4815268"/>
                    <a:ext cx="6876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24" name="矩形 23"/>
                  <p:cNvSpPr/>
                  <p:nvPr/>
                </p:nvSpPr>
                <p:spPr>
                  <a:xfrm rot="5400000">
                    <a:off x="1964090" y="4817105"/>
                    <a:ext cx="7164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25" name="矩形 24"/>
                  <p:cNvSpPr/>
                  <p:nvPr/>
                </p:nvSpPr>
                <p:spPr>
                  <a:xfrm rot="5400000">
                    <a:off x="1868074" y="4815853"/>
                    <a:ext cx="7020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1" name="矩形 80"/>
                  <p:cNvSpPr/>
                  <p:nvPr/>
                </p:nvSpPr>
                <p:spPr>
                  <a:xfrm rot="5400000">
                    <a:off x="1486103" y="4818769"/>
                    <a:ext cx="642942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2" name="矩形 81"/>
                  <p:cNvSpPr/>
                  <p:nvPr/>
                </p:nvSpPr>
                <p:spPr>
                  <a:xfrm rot="5400000">
                    <a:off x="998992" y="4823849"/>
                    <a:ext cx="571504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3" name="矩形 82"/>
                  <p:cNvSpPr/>
                  <p:nvPr/>
                </p:nvSpPr>
                <p:spPr>
                  <a:xfrm rot="5400000">
                    <a:off x="1190146" y="4819482"/>
                    <a:ext cx="6012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4" name="矩形 83"/>
                  <p:cNvSpPr/>
                  <p:nvPr/>
                </p:nvSpPr>
                <p:spPr>
                  <a:xfrm rot="5400000">
                    <a:off x="1389296" y="4820014"/>
                    <a:ext cx="6300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5" name="矩形 84"/>
                  <p:cNvSpPr/>
                  <p:nvPr/>
                </p:nvSpPr>
                <p:spPr>
                  <a:xfrm rot="5400000">
                    <a:off x="1290164" y="4817799"/>
                    <a:ext cx="6156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6" name="矩形 85"/>
                  <p:cNvSpPr/>
                  <p:nvPr/>
                </p:nvSpPr>
                <p:spPr>
                  <a:xfrm rot="5400000">
                    <a:off x="1093530" y="4822614"/>
                    <a:ext cx="5868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</p:grpSp>
            <p:grpSp>
              <p:nvGrpSpPr>
                <p:cNvPr id="88" name="组合 87"/>
                <p:cNvGrpSpPr/>
                <p:nvPr/>
              </p:nvGrpSpPr>
              <p:grpSpPr>
                <a:xfrm rot="16200000">
                  <a:off x="1173470" y="4068744"/>
                  <a:ext cx="1214446" cy="1071570"/>
                  <a:chOff x="1200981" y="4429134"/>
                  <a:chExt cx="1214446" cy="857256"/>
                </a:xfrm>
              </p:grpSpPr>
              <p:sp>
                <p:nvSpPr>
                  <p:cNvPr id="89" name="梯形 88"/>
                  <p:cNvSpPr/>
                  <p:nvPr/>
                </p:nvSpPr>
                <p:spPr>
                  <a:xfrm rot="5400000" flipV="1">
                    <a:off x="1379576" y="4250539"/>
                    <a:ext cx="857256" cy="1214446"/>
                  </a:xfrm>
                  <a:prstGeom prst="trapezoid">
                    <a:avLst>
                      <a:gd name="adj" fmla="val 9308"/>
                    </a:avLst>
                  </a:prstGeom>
                  <a:solidFill>
                    <a:schemeClr val="accent3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0" name="矩形 89"/>
                  <p:cNvSpPr/>
                  <p:nvPr/>
                </p:nvSpPr>
                <p:spPr>
                  <a:xfrm rot="5400000">
                    <a:off x="1583439" y="4820083"/>
                    <a:ext cx="6588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1" name="矩形 90"/>
                  <p:cNvSpPr/>
                  <p:nvPr/>
                </p:nvSpPr>
                <p:spPr>
                  <a:xfrm rot="5400000">
                    <a:off x="1677787" y="4816951"/>
                    <a:ext cx="6732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2" name="矩形 91"/>
                  <p:cNvSpPr/>
                  <p:nvPr/>
                </p:nvSpPr>
                <p:spPr>
                  <a:xfrm rot="5400000">
                    <a:off x="1771954" y="4815268"/>
                    <a:ext cx="6876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3" name="矩形 92"/>
                  <p:cNvSpPr/>
                  <p:nvPr/>
                </p:nvSpPr>
                <p:spPr>
                  <a:xfrm rot="5400000">
                    <a:off x="1964090" y="4817105"/>
                    <a:ext cx="7164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4" name="矩形 93"/>
                  <p:cNvSpPr/>
                  <p:nvPr/>
                </p:nvSpPr>
                <p:spPr>
                  <a:xfrm rot="5400000">
                    <a:off x="1868074" y="4815853"/>
                    <a:ext cx="7020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5" name="矩形 94"/>
                  <p:cNvSpPr/>
                  <p:nvPr/>
                </p:nvSpPr>
                <p:spPr>
                  <a:xfrm rot="5400000">
                    <a:off x="1486103" y="4818769"/>
                    <a:ext cx="642942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6" name="矩形 95"/>
                  <p:cNvSpPr/>
                  <p:nvPr/>
                </p:nvSpPr>
                <p:spPr>
                  <a:xfrm rot="5400000">
                    <a:off x="998992" y="4823849"/>
                    <a:ext cx="571504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7" name="矩形 96"/>
                  <p:cNvSpPr/>
                  <p:nvPr/>
                </p:nvSpPr>
                <p:spPr>
                  <a:xfrm rot="5400000">
                    <a:off x="1190146" y="4819482"/>
                    <a:ext cx="6012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8" name="矩形 97"/>
                  <p:cNvSpPr/>
                  <p:nvPr/>
                </p:nvSpPr>
                <p:spPr>
                  <a:xfrm rot="5400000">
                    <a:off x="1389296" y="4820014"/>
                    <a:ext cx="6300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9" name="矩形 98"/>
                  <p:cNvSpPr/>
                  <p:nvPr/>
                </p:nvSpPr>
                <p:spPr>
                  <a:xfrm rot="5400000">
                    <a:off x="1290164" y="4817799"/>
                    <a:ext cx="6156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0" name="矩形 99"/>
                  <p:cNvSpPr/>
                  <p:nvPr/>
                </p:nvSpPr>
                <p:spPr>
                  <a:xfrm rot="5400000">
                    <a:off x="1093530" y="4822614"/>
                    <a:ext cx="5868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</p:grpSp>
            <p:grpSp>
              <p:nvGrpSpPr>
                <p:cNvPr id="101" name="组合 100"/>
                <p:cNvGrpSpPr/>
                <p:nvPr/>
              </p:nvGrpSpPr>
              <p:grpSpPr>
                <a:xfrm rot="16200000">
                  <a:off x="1170272" y="2728268"/>
                  <a:ext cx="1214446" cy="1357322"/>
                  <a:chOff x="1200981" y="4429134"/>
                  <a:chExt cx="1214446" cy="857256"/>
                </a:xfrm>
              </p:grpSpPr>
              <p:sp>
                <p:nvSpPr>
                  <p:cNvPr id="102" name="梯形 101"/>
                  <p:cNvSpPr/>
                  <p:nvPr/>
                </p:nvSpPr>
                <p:spPr>
                  <a:xfrm rot="5400000" flipV="1">
                    <a:off x="1379576" y="4250539"/>
                    <a:ext cx="857256" cy="1214446"/>
                  </a:xfrm>
                  <a:prstGeom prst="trapezoid">
                    <a:avLst>
                      <a:gd name="adj" fmla="val 9308"/>
                    </a:avLst>
                  </a:prstGeom>
                  <a:solidFill>
                    <a:schemeClr val="accent3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3" name="矩形 102"/>
                  <p:cNvSpPr/>
                  <p:nvPr/>
                </p:nvSpPr>
                <p:spPr>
                  <a:xfrm rot="5400000">
                    <a:off x="1583439" y="4820083"/>
                    <a:ext cx="6588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>
                  <a:xfrm rot="5400000">
                    <a:off x="1677787" y="4816951"/>
                    <a:ext cx="6732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 rot="5400000">
                    <a:off x="1771954" y="4815268"/>
                    <a:ext cx="6876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>
                  <a:xfrm rot="5400000">
                    <a:off x="1964090" y="4817105"/>
                    <a:ext cx="7164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 rot="5400000">
                    <a:off x="1868074" y="4815853"/>
                    <a:ext cx="7020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>
                  <a:xfrm rot="5400000">
                    <a:off x="1486103" y="4818769"/>
                    <a:ext cx="642942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 rot="5400000">
                    <a:off x="998992" y="4823849"/>
                    <a:ext cx="571504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>
                  <a:xfrm rot="5400000">
                    <a:off x="1190146" y="4819482"/>
                    <a:ext cx="6012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 rot="5400000">
                    <a:off x="1389296" y="4820014"/>
                    <a:ext cx="6300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12" name="矩形 111"/>
                  <p:cNvSpPr/>
                  <p:nvPr/>
                </p:nvSpPr>
                <p:spPr>
                  <a:xfrm rot="5400000">
                    <a:off x="1290164" y="4817799"/>
                    <a:ext cx="6156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 rot="5400000">
                    <a:off x="1093530" y="4822614"/>
                    <a:ext cx="5868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</p:grpSp>
          </p:grpSp>
          <p:sp>
            <p:nvSpPr>
              <p:cNvPr id="116" name="TextBox 115"/>
              <p:cNvSpPr txBox="1"/>
              <p:nvPr/>
            </p:nvSpPr>
            <p:spPr>
              <a:xfrm rot="5400000">
                <a:off x="5391811" y="5501632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MRPC1</a:t>
                </a:r>
                <a:endParaRPr lang="zh-CN" altLang="en-US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 rot="5400000">
                <a:off x="5525968" y="4358624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MRPC2</a:t>
                </a:r>
                <a:endParaRPr lang="zh-CN" altLang="en-US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 rot="5400000">
                <a:off x="5668844" y="3287055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MRPC3</a:t>
                </a:r>
                <a:endParaRPr lang="zh-CN" altLang="en-US" dirty="0"/>
              </a:p>
            </p:txBody>
          </p:sp>
        </p:grpSp>
        <p:cxnSp>
          <p:nvCxnSpPr>
            <p:cNvPr id="134" name="直接箭头连接符 133"/>
            <p:cNvCxnSpPr/>
            <p:nvPr/>
          </p:nvCxnSpPr>
          <p:spPr>
            <a:xfrm rot="5400000">
              <a:off x="3072596" y="5000636"/>
              <a:ext cx="570710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直接箭头连接符 135"/>
            <p:cNvCxnSpPr/>
            <p:nvPr/>
          </p:nvCxnSpPr>
          <p:spPr>
            <a:xfrm rot="5400000">
              <a:off x="-1393073" y="4964917"/>
              <a:ext cx="1357322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接箭头连接符 138"/>
            <p:cNvCxnSpPr/>
            <p:nvPr/>
          </p:nvCxnSpPr>
          <p:spPr>
            <a:xfrm>
              <a:off x="-428660" y="5929330"/>
              <a:ext cx="35719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接箭头连接符 140"/>
            <p:cNvCxnSpPr/>
            <p:nvPr/>
          </p:nvCxnSpPr>
          <p:spPr>
            <a:xfrm rot="5400000">
              <a:off x="2858282" y="5857098"/>
              <a:ext cx="571504" cy="158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接箭头连接符 142"/>
            <p:cNvCxnSpPr/>
            <p:nvPr/>
          </p:nvCxnSpPr>
          <p:spPr>
            <a:xfrm rot="5400000">
              <a:off x="-536611" y="5964255"/>
              <a:ext cx="214314" cy="158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直接箭头连接符 145"/>
            <p:cNvCxnSpPr/>
            <p:nvPr/>
          </p:nvCxnSpPr>
          <p:spPr>
            <a:xfrm>
              <a:off x="3214678" y="5286388"/>
              <a:ext cx="357190" cy="158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直接箭头连接符 149"/>
            <p:cNvCxnSpPr/>
            <p:nvPr/>
          </p:nvCxnSpPr>
          <p:spPr>
            <a:xfrm>
              <a:off x="3214678" y="4641858"/>
              <a:ext cx="357190" cy="158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直接箭头连接符 150"/>
            <p:cNvCxnSpPr/>
            <p:nvPr/>
          </p:nvCxnSpPr>
          <p:spPr>
            <a:xfrm>
              <a:off x="-857288" y="4286256"/>
              <a:ext cx="357190" cy="158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直接箭头连接符 151"/>
            <p:cNvCxnSpPr/>
            <p:nvPr/>
          </p:nvCxnSpPr>
          <p:spPr>
            <a:xfrm>
              <a:off x="-857288" y="5643578"/>
              <a:ext cx="357190" cy="158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1000100" y="5857892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100cm</a:t>
              </a:r>
              <a:endParaRPr lang="zh-CN" alt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286116" y="4786322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16cm</a:t>
              </a:r>
              <a:endParaRPr lang="zh-CN" altLang="en-US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-1285884" y="4714884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28cm</a:t>
              </a:r>
              <a:endParaRPr lang="zh-CN" altLang="en-US" dirty="0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3714744" y="4643446"/>
            <a:ext cx="4786346" cy="2214554"/>
            <a:chOff x="3714744" y="4643446"/>
            <a:chExt cx="4786346" cy="2214554"/>
          </a:xfrm>
        </p:grpSpPr>
        <p:sp>
          <p:nvSpPr>
            <p:cNvPr id="13" name="矩形 12"/>
            <p:cNvSpPr/>
            <p:nvPr/>
          </p:nvSpPr>
          <p:spPr>
            <a:xfrm>
              <a:off x="5000628" y="6211669"/>
              <a:ext cx="3500462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en-US" altLang="zh-CN" dirty="0" smtClean="0"/>
                <a:t>The MRPC module we tested is the prototype of smallest one.</a:t>
              </a:r>
            </a:p>
          </p:txBody>
        </p:sp>
        <p:cxnSp>
          <p:nvCxnSpPr>
            <p:cNvPr id="16" name="直接箭头连接符 15"/>
            <p:cNvCxnSpPr/>
            <p:nvPr/>
          </p:nvCxnSpPr>
          <p:spPr>
            <a:xfrm rot="10800000">
              <a:off x="3714744" y="4643446"/>
              <a:ext cx="1362805" cy="157327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857356" y="6286520"/>
            <a:ext cx="206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Total channel ~3300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1.Introduction: MRPC module</a:t>
            </a:r>
            <a:endParaRPr lang="zh-CN" altLang="en-US" sz="40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29" name="内容占位符 2"/>
          <p:cNvSpPr txBox="1">
            <a:spLocks/>
          </p:cNvSpPr>
          <p:nvPr/>
        </p:nvSpPr>
        <p:spPr>
          <a:xfrm>
            <a:off x="357158" y="785794"/>
            <a:ext cx="821537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lang="en-US" altLang="zh-CN" sz="2400" dirty="0" smtClean="0"/>
              <a:t>prototype of high rate MRPC modules with low resistivity glass electrodes can work under the flux of 100kHz/cm² in previous test in HZDR and GSI.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zh-CN" sz="2400" dirty="0" smtClean="0"/>
              <a:t>r</a:t>
            </a:r>
            <a:r>
              <a:rPr kumimoji="0" lang="en-US" altLang="zh-CN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esistivity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glass is black in color, and the volume resistivity can reach </a:t>
            </a:r>
            <a:r>
              <a:rPr lang="en-US" altLang="zh-CN" sz="2400" dirty="0" smtClean="0">
                <a:latin typeface="Calibri" pitchFamily="34" charset="0"/>
              </a:rPr>
              <a:t>~10</a:t>
            </a:r>
            <a:r>
              <a:rPr lang="en-US" altLang="zh-CN" sz="2400" baseline="30000" dirty="0" smtClean="0">
                <a:latin typeface="Calibri" pitchFamily="34" charset="0"/>
              </a:rPr>
              <a:t>10</a:t>
            </a:r>
            <a:r>
              <a:rPr lang="en-US" altLang="zh-CN" sz="2400" dirty="0" smtClean="0">
                <a:latin typeface="Calibri" pitchFamily="34" charset="0"/>
                <a:sym typeface="Symbol" pitchFamily="18" charset="2"/>
              </a:rPr>
              <a:t>.cm. (For float glass, the volume resistivity is </a:t>
            </a:r>
            <a:r>
              <a:rPr lang="en-US" altLang="zh-CN" sz="2400" dirty="0" smtClean="0">
                <a:latin typeface="Calibri" pitchFamily="34" charset="0"/>
              </a:rPr>
              <a:t>~10</a:t>
            </a:r>
            <a:r>
              <a:rPr lang="en-US" altLang="zh-CN" sz="2400" baseline="30000" dirty="0" smtClean="0">
                <a:latin typeface="Calibri" pitchFamily="34" charset="0"/>
              </a:rPr>
              <a:t>12</a:t>
            </a:r>
            <a:r>
              <a:rPr lang="en-US" altLang="zh-CN" sz="2400" dirty="0" smtClean="0">
                <a:latin typeface="Calibri" pitchFamily="34" charset="0"/>
                <a:sym typeface="Symbol" pitchFamily="18" charset="2"/>
              </a:rPr>
              <a:t>.cm)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Picture 11" descr="F:\工作\12GeV\文章和报告\Mod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500570"/>
            <a:ext cx="445757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 30"/>
          <p:cNvSpPr/>
          <p:nvPr/>
        </p:nvSpPr>
        <p:spPr>
          <a:xfrm>
            <a:off x="4071934" y="3857628"/>
            <a:ext cx="2489217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b="1" dirty="0" smtClean="0">
                <a:latin typeface="Calibri" pitchFamily="34" charset="0"/>
              </a:rPr>
              <a:t>Volume resistivity:         ~10</a:t>
            </a:r>
            <a:r>
              <a:rPr lang="en-US" altLang="zh-CN" b="1" baseline="30000" dirty="0" smtClean="0">
                <a:latin typeface="Calibri" pitchFamily="34" charset="0"/>
              </a:rPr>
              <a:t>10</a:t>
            </a:r>
            <a:r>
              <a:rPr lang="en-US" altLang="zh-CN" b="1" dirty="0" smtClean="0">
                <a:latin typeface="Calibri" pitchFamily="34" charset="0"/>
                <a:sym typeface="Symbol" pitchFamily="18" charset="2"/>
              </a:rPr>
              <a:t>.cm</a:t>
            </a:r>
            <a:endParaRPr lang="en-US" altLang="zh-CN" b="1" dirty="0">
              <a:latin typeface="Calibri" pitchFamily="34" charset="0"/>
              <a:sym typeface="Symbol" pitchFamily="18" charset="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-928726" y="3786190"/>
            <a:ext cx="4143404" cy="2714644"/>
            <a:chOff x="-928726" y="3786190"/>
            <a:chExt cx="4143404" cy="2714644"/>
          </a:xfrm>
        </p:grpSpPr>
        <p:sp>
          <p:nvSpPr>
            <p:cNvPr id="59" name="矩形 58"/>
            <p:cNvSpPr/>
            <p:nvPr/>
          </p:nvSpPr>
          <p:spPr>
            <a:xfrm>
              <a:off x="-571536" y="3786190"/>
              <a:ext cx="3786214" cy="27146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 flipV="1">
              <a:off x="-500098" y="4032254"/>
              <a:ext cx="3286212" cy="43200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-357222" y="4460882"/>
              <a:ext cx="3429024" cy="57600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-785850" y="4537083"/>
              <a:ext cx="3429024" cy="79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-290547" y="5033970"/>
              <a:ext cx="3429024" cy="115200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-928726" y="4643446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-571536" y="4518031"/>
              <a:ext cx="3429024" cy="252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-928726" y="4714884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-928726" y="4786322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-928726" y="4857760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-928726" y="4929198"/>
              <a:ext cx="3429024" cy="79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-576299" y="5010162"/>
              <a:ext cx="3429024" cy="252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-857288" y="5181616"/>
              <a:ext cx="3429024" cy="79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-928726" y="5286388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-928726" y="5357826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-576299" y="5152242"/>
              <a:ext cx="3429024" cy="252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-928726" y="5429264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-928726" y="5500702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>
            <a:xfrm>
              <a:off x="-857288" y="5572140"/>
              <a:ext cx="3429024" cy="79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-571536" y="5651515"/>
              <a:ext cx="3429024" cy="252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-357222" y="5683265"/>
              <a:ext cx="3429024" cy="57600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 flipV="1">
              <a:off x="-571536" y="5742003"/>
              <a:ext cx="3286212" cy="43200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9524" y="857232"/>
            <a:ext cx="4286280" cy="600076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446516" y="2500306"/>
            <a:ext cx="291156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The design of MRPC readout 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1.Introduction: MRPC module</a:t>
            </a:r>
            <a:endParaRPr lang="zh-CN" altLang="en-US" sz="4000" b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5</a:t>
            </a:fld>
            <a:endParaRPr lang="zh-CN" altLang="en-US"/>
          </a:p>
        </p:txBody>
      </p:sp>
      <p:grpSp>
        <p:nvGrpSpPr>
          <p:cNvPr id="2" name="组合 40"/>
          <p:cNvGrpSpPr/>
          <p:nvPr/>
        </p:nvGrpSpPr>
        <p:grpSpPr>
          <a:xfrm>
            <a:off x="142876" y="1071547"/>
            <a:ext cx="4105059" cy="2428891"/>
            <a:chOff x="4429124" y="1071547"/>
            <a:chExt cx="4105059" cy="2428891"/>
          </a:xfrm>
        </p:grpSpPr>
        <p:pic>
          <p:nvPicPr>
            <p:cNvPr id="8" name="图片 7" descr="%FVUJN`UDCHTU9P_W`6)PL6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FE3AF"/>
                </a:clrFrom>
                <a:clrTo>
                  <a:srgbClr val="EFE3A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5389787" y="496878"/>
              <a:ext cx="2007945" cy="315728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直接连接符 9"/>
            <p:cNvCxnSpPr/>
            <p:nvPr/>
          </p:nvCxnSpPr>
          <p:spPr>
            <a:xfrm rot="5400000">
              <a:off x="7658957" y="3016057"/>
              <a:ext cx="501986" cy="13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5400000">
              <a:off x="4552038" y="2970041"/>
              <a:ext cx="786445" cy="13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rot="10800000">
              <a:off x="4945261" y="3204291"/>
              <a:ext cx="2964689" cy="139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rot="5400000">
              <a:off x="7186766" y="2043458"/>
              <a:ext cx="1819701" cy="137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5400000">
              <a:off x="6045317" y="3114513"/>
              <a:ext cx="310889" cy="46096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100" dirty="0" smtClean="0"/>
                <a:t>363mm</a:t>
              </a:r>
              <a:endParaRPr lang="zh-CN" altLang="en-US" sz="1100" dirty="0"/>
            </a:p>
          </p:txBody>
        </p:sp>
        <p:cxnSp>
          <p:nvCxnSpPr>
            <p:cNvPr id="30" name="直接连接符 29"/>
            <p:cNvCxnSpPr/>
            <p:nvPr/>
          </p:nvCxnSpPr>
          <p:spPr>
            <a:xfrm rot="10800000" flipH="1" flipV="1">
              <a:off x="7909950" y="1133597"/>
              <a:ext cx="309508" cy="6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10800000" flipH="1" flipV="1">
              <a:off x="7898970" y="2953297"/>
              <a:ext cx="320488" cy="6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5400000">
              <a:off x="8148257" y="1874986"/>
              <a:ext cx="310889" cy="46096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100" dirty="0" smtClean="0"/>
                <a:t>219mm</a:t>
              </a:r>
              <a:endParaRPr lang="zh-CN" altLang="en-US" sz="1100" dirty="0"/>
            </a:p>
          </p:txBody>
        </p:sp>
        <p:cxnSp>
          <p:nvCxnSpPr>
            <p:cNvPr id="36" name="直接箭头连接符 35"/>
            <p:cNvCxnSpPr/>
            <p:nvPr/>
          </p:nvCxnSpPr>
          <p:spPr>
            <a:xfrm rot="5400000">
              <a:off x="4100127" y="2043458"/>
              <a:ext cx="1443211" cy="137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rot="10800000" flipH="1" flipV="1">
              <a:off x="4635066" y="1321841"/>
              <a:ext cx="309508" cy="6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rot="10800000" flipH="1" flipV="1">
              <a:off x="4625459" y="2765750"/>
              <a:ext cx="320488" cy="6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5400000">
              <a:off x="4504160" y="1937734"/>
              <a:ext cx="310889" cy="46096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100" dirty="0" smtClean="0"/>
                <a:t>171mm</a:t>
              </a:r>
              <a:endParaRPr lang="zh-CN" altLang="en-US" sz="1100" dirty="0"/>
            </a:p>
          </p:txBody>
        </p:sp>
      </p:grpSp>
      <p:graphicFrame>
        <p:nvGraphicFramePr>
          <p:cNvPr id="45" name="表格 44"/>
          <p:cNvGraphicFramePr>
            <a:graphicFrameLocks noGrp="1"/>
          </p:cNvGraphicFramePr>
          <p:nvPr/>
        </p:nvGraphicFramePr>
        <p:xfrm>
          <a:off x="4429124" y="2857496"/>
          <a:ext cx="2928958" cy="843861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325005"/>
                <a:gridCol w="1603953"/>
              </a:tblGrid>
              <a:tr h="28128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Interval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3mm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  <a:tr h="28128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Strip width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25mm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  <a:tr h="28128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Readout</a:t>
                      </a:r>
                      <a:r>
                        <a:rPr lang="en-US" altLang="zh-CN" sz="1200" b="0" baseline="0" dirty="0" smtClean="0"/>
                        <a:t> mode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Differential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7" name="矩形 46"/>
          <p:cNvSpPr/>
          <p:nvPr/>
        </p:nvSpPr>
        <p:spPr>
          <a:xfrm>
            <a:off x="4429124" y="3857628"/>
            <a:ext cx="129875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Dimensions</a:t>
            </a:r>
          </a:p>
        </p:txBody>
      </p:sp>
      <p:graphicFrame>
        <p:nvGraphicFramePr>
          <p:cNvPr id="49" name="表格 48"/>
          <p:cNvGraphicFramePr>
            <a:graphicFrameLocks noGrp="1"/>
          </p:cNvGraphicFramePr>
          <p:nvPr/>
        </p:nvGraphicFramePr>
        <p:xfrm>
          <a:off x="4429124" y="4214818"/>
          <a:ext cx="4429125" cy="219456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956289"/>
                <a:gridCol w="1157612"/>
                <a:gridCol w="1157612"/>
                <a:gridCol w="1157612"/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Length/mm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Width/mm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Thickness/mm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Gas gap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-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-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/>
                        <a:t>0.25×10</a:t>
                      </a:r>
                      <a:endParaRPr lang="zh-CN" altLang="en-US" sz="1200" b="0" dirty="0" smtClean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Inner glass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320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130-171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0.7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Outer glass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330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138-182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1.1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Mylar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335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153-198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0.18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 Inner PCB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350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smtClean="0"/>
                        <a:t>182-228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1.6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Outer PCB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350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172-218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0.8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Honeycomb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330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153-198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6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3" name="矩形 72"/>
          <p:cNvSpPr/>
          <p:nvPr/>
        </p:nvSpPr>
        <p:spPr>
          <a:xfrm>
            <a:off x="3286116" y="4498979"/>
            <a:ext cx="8242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/>
              <a:t>Outer glass</a:t>
            </a:r>
            <a:endParaRPr lang="zh-CN" altLang="en-US" sz="1100" dirty="0"/>
          </a:p>
        </p:txBody>
      </p:sp>
      <p:sp>
        <p:nvSpPr>
          <p:cNvPr id="74" name="矩形 73"/>
          <p:cNvSpPr/>
          <p:nvPr/>
        </p:nvSpPr>
        <p:spPr>
          <a:xfrm>
            <a:off x="3286116" y="4572008"/>
            <a:ext cx="7938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/>
              <a:t>Inner glass</a:t>
            </a:r>
            <a:endParaRPr lang="zh-CN" altLang="en-US" sz="1100" dirty="0"/>
          </a:p>
        </p:txBody>
      </p:sp>
      <p:sp>
        <p:nvSpPr>
          <p:cNvPr id="75" name="矩形 74"/>
          <p:cNvSpPr/>
          <p:nvPr/>
        </p:nvSpPr>
        <p:spPr>
          <a:xfrm>
            <a:off x="3286116" y="4356103"/>
            <a:ext cx="5180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/>
              <a:t>Mylar</a:t>
            </a:r>
            <a:endParaRPr lang="zh-CN" altLang="en-US" sz="1100" dirty="0"/>
          </a:p>
        </p:txBody>
      </p:sp>
      <p:grpSp>
        <p:nvGrpSpPr>
          <p:cNvPr id="62" name="组合 61"/>
          <p:cNvGrpSpPr/>
          <p:nvPr/>
        </p:nvGrpSpPr>
        <p:grpSpPr>
          <a:xfrm>
            <a:off x="-928726" y="3786190"/>
            <a:ext cx="4143404" cy="2714644"/>
            <a:chOff x="-928726" y="3786190"/>
            <a:chExt cx="4143404" cy="2714644"/>
          </a:xfrm>
        </p:grpSpPr>
        <p:sp>
          <p:nvSpPr>
            <p:cNvPr id="115" name="矩形 114"/>
            <p:cNvSpPr/>
            <p:nvPr/>
          </p:nvSpPr>
          <p:spPr>
            <a:xfrm>
              <a:off x="-571536" y="3786190"/>
              <a:ext cx="3786214" cy="27146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flipV="1">
              <a:off x="-500098" y="4032254"/>
              <a:ext cx="3286212" cy="43200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-357222" y="4460882"/>
              <a:ext cx="3429024" cy="57600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-785850" y="4537083"/>
              <a:ext cx="3429024" cy="79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-290547" y="5033970"/>
              <a:ext cx="3429024" cy="115200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-928726" y="4643446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>
            <a:xfrm>
              <a:off x="-571536" y="4518031"/>
              <a:ext cx="3429024" cy="252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-928726" y="4714884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-928726" y="4786322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-928726" y="4857760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-928726" y="4929198"/>
              <a:ext cx="3429024" cy="79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>
            <a:xfrm>
              <a:off x="-576299" y="5010162"/>
              <a:ext cx="3429024" cy="252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-857288" y="5181616"/>
              <a:ext cx="3429024" cy="79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-928726" y="5286388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-928726" y="5357826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-576299" y="5152242"/>
              <a:ext cx="3429024" cy="252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-928726" y="5429264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-928726" y="5500702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 109"/>
            <p:cNvSpPr/>
            <p:nvPr/>
          </p:nvSpPr>
          <p:spPr>
            <a:xfrm>
              <a:off x="-857288" y="5572140"/>
              <a:ext cx="3429024" cy="79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-571536" y="5651515"/>
              <a:ext cx="3429024" cy="252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-357222" y="5683265"/>
              <a:ext cx="3429024" cy="57600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矩形 112"/>
            <p:cNvSpPr/>
            <p:nvPr/>
          </p:nvSpPr>
          <p:spPr>
            <a:xfrm flipV="1">
              <a:off x="-571536" y="5742003"/>
              <a:ext cx="3286212" cy="43200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8" name="矩形 117"/>
          <p:cNvSpPr/>
          <p:nvPr/>
        </p:nvSpPr>
        <p:spPr>
          <a:xfrm>
            <a:off x="3286116" y="5000636"/>
            <a:ext cx="7441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/>
              <a:t>Inner PCB</a:t>
            </a:r>
            <a:endParaRPr lang="zh-CN" altLang="en-US" sz="1100" dirty="0"/>
          </a:p>
        </p:txBody>
      </p:sp>
      <p:sp>
        <p:nvSpPr>
          <p:cNvPr id="119" name="矩形 118"/>
          <p:cNvSpPr/>
          <p:nvPr/>
        </p:nvSpPr>
        <p:spPr>
          <a:xfrm>
            <a:off x="3286116" y="5572140"/>
            <a:ext cx="7745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/>
              <a:t>Outer PCB</a:t>
            </a:r>
            <a:endParaRPr lang="zh-CN" altLang="en-US" sz="1100" dirty="0"/>
          </a:p>
        </p:txBody>
      </p:sp>
      <p:sp>
        <p:nvSpPr>
          <p:cNvPr id="120" name="矩形 119"/>
          <p:cNvSpPr/>
          <p:nvPr/>
        </p:nvSpPr>
        <p:spPr>
          <a:xfrm>
            <a:off x="3286116" y="5857892"/>
            <a:ext cx="873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/>
              <a:t>Honeycomb</a:t>
            </a:r>
            <a:endParaRPr lang="zh-CN" altLang="en-US" sz="1100" dirty="0"/>
          </a:p>
        </p:txBody>
      </p:sp>
      <p:cxnSp>
        <p:nvCxnSpPr>
          <p:cNvPr id="122" name="直接箭头连接符 121"/>
          <p:cNvCxnSpPr/>
          <p:nvPr/>
        </p:nvCxnSpPr>
        <p:spPr>
          <a:xfrm rot="10800000" flipV="1">
            <a:off x="3071802" y="4500567"/>
            <a:ext cx="285752" cy="69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4" name="直接箭头连接符 123"/>
          <p:cNvCxnSpPr/>
          <p:nvPr/>
        </p:nvCxnSpPr>
        <p:spPr>
          <a:xfrm rot="10800000">
            <a:off x="2714613" y="4641855"/>
            <a:ext cx="642943" cy="1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5" name="直接箭头连接符 124"/>
          <p:cNvCxnSpPr/>
          <p:nvPr/>
        </p:nvCxnSpPr>
        <p:spPr>
          <a:xfrm rot="10800000">
            <a:off x="2571736" y="472123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9" name="直接箭头连接符 128"/>
          <p:cNvCxnSpPr/>
          <p:nvPr/>
        </p:nvCxnSpPr>
        <p:spPr>
          <a:xfrm rot="10800000">
            <a:off x="3143240" y="514351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1" name="直接箭头连接符 130"/>
          <p:cNvCxnSpPr/>
          <p:nvPr/>
        </p:nvCxnSpPr>
        <p:spPr>
          <a:xfrm rot="10800000">
            <a:off x="3071802" y="57150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3" name="直接箭头连接符 132"/>
          <p:cNvCxnSpPr/>
          <p:nvPr/>
        </p:nvCxnSpPr>
        <p:spPr>
          <a:xfrm rot="10800000">
            <a:off x="2786050" y="600076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65" name="表格 64"/>
          <p:cNvGraphicFramePr>
            <a:graphicFrameLocks noGrp="1"/>
          </p:cNvGraphicFramePr>
          <p:nvPr/>
        </p:nvGraphicFramePr>
        <p:xfrm>
          <a:off x="4429124" y="1071546"/>
          <a:ext cx="4143404" cy="118872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874398"/>
                <a:gridCol w="2269006"/>
              </a:tblGrid>
              <a:tr h="33337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Gas Mixture(Pre-mixed)</a:t>
                      </a:r>
                      <a:endParaRPr lang="zh-CN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ym typeface="Symbol" pitchFamily="18" charset="2"/>
                        </a:rPr>
                        <a:t>Freon  90%</a:t>
                      </a:r>
                    </a:p>
                    <a:p>
                      <a:r>
                        <a:rPr lang="en-US" altLang="zh-CN" sz="1200" dirty="0" err="1" smtClean="0">
                          <a:sym typeface="Symbol" pitchFamily="18" charset="2"/>
                        </a:rPr>
                        <a:t>iso</a:t>
                      </a:r>
                      <a:r>
                        <a:rPr lang="en-US" altLang="zh-CN" sz="1200" dirty="0" smtClean="0">
                          <a:sym typeface="Symbol" pitchFamily="18" charset="2"/>
                        </a:rPr>
                        <a:t>-butane </a:t>
                      </a:r>
                      <a:r>
                        <a:rPr lang="en-US" altLang="zh-CN" sz="1200" baseline="0" dirty="0" smtClean="0">
                          <a:sym typeface="Symbol" pitchFamily="18" charset="2"/>
                        </a:rPr>
                        <a:t> </a:t>
                      </a:r>
                      <a:r>
                        <a:rPr lang="en-US" altLang="zh-CN" sz="1200" dirty="0" smtClean="0">
                          <a:sym typeface="Symbol" pitchFamily="18" charset="2"/>
                        </a:rPr>
                        <a:t>5%</a:t>
                      </a:r>
                    </a:p>
                    <a:p>
                      <a:r>
                        <a:rPr lang="en-US" altLang="zh-CN" sz="1200" dirty="0" smtClean="0">
                          <a:sym typeface="Symbol" pitchFamily="18" charset="2"/>
                        </a:rPr>
                        <a:t>SF6 5%</a:t>
                      </a:r>
                      <a:endParaRPr lang="en-US" altLang="zh-CN" sz="1200" dirty="0">
                        <a:sym typeface="Symbol" pitchFamily="18" charset="2"/>
                      </a:endParaRPr>
                    </a:p>
                  </a:txBody>
                  <a:tcPr anchor="ctr"/>
                </a:tc>
              </a:tr>
              <a:tr h="23812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Working Voltage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±6800V</a:t>
                      </a:r>
                    </a:p>
                  </a:txBody>
                  <a:tcPr anchor="ctr"/>
                </a:tc>
              </a:tr>
              <a:tr h="14287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Electrical field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~108.8kV/cm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43000" y="285750"/>
            <a:ext cx="7286625" cy="714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alibri" pitchFamily="34" charset="0"/>
              </a:rPr>
              <a:t>TOF electronics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14500" y="1214438"/>
            <a:ext cx="57150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dirty="0"/>
              <a:t> </a:t>
            </a:r>
            <a:r>
              <a:rPr lang="en-US" altLang="zh-CN" sz="2400" dirty="0"/>
              <a:t>Fast preamplifier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r>
              <a:rPr lang="en-US" altLang="zh-CN" sz="2400" dirty="0"/>
              <a:t>    Maxim3760 (RICE Univ.) </a:t>
            </a:r>
          </a:p>
          <a:p>
            <a:r>
              <a:rPr lang="en-US" altLang="zh-CN" sz="2400" dirty="0"/>
              <a:t>    </a:t>
            </a:r>
            <a:r>
              <a:rPr lang="en-US" altLang="zh-CN" sz="2400" dirty="0" err="1"/>
              <a:t>Ninos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(TOT)  </a:t>
            </a:r>
            <a:r>
              <a:rPr lang="en-US" altLang="zh-CN" sz="2400" dirty="0"/>
              <a:t>(ALICE)</a:t>
            </a:r>
          </a:p>
          <a:p>
            <a:r>
              <a:rPr lang="en-US" altLang="zh-CN" sz="2400" dirty="0"/>
              <a:t>    </a:t>
            </a:r>
            <a:r>
              <a:rPr lang="en-US" altLang="zh-CN" sz="2400" dirty="0" err="1"/>
              <a:t>Padi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(TOT)    </a:t>
            </a:r>
            <a:r>
              <a:rPr lang="en-US" altLang="zh-CN" sz="2400" dirty="0"/>
              <a:t>(GSI)</a:t>
            </a:r>
          </a:p>
          <a:p>
            <a:r>
              <a:rPr lang="en-US" altLang="zh-CN" sz="2400" dirty="0"/>
              <a:t>    CAD </a:t>
            </a:r>
            <a:r>
              <a:rPr lang="en-US" altLang="zh-CN" sz="2400" dirty="0" smtClean="0"/>
              <a:t>(TOT)(</a:t>
            </a:r>
            <a:r>
              <a:rPr lang="en-US" altLang="zh-CN" sz="2400" dirty="0" err="1" smtClean="0"/>
              <a:t>Tsinghua</a:t>
            </a:r>
            <a:r>
              <a:rPr lang="en-US" altLang="zh-CN" sz="2400" dirty="0"/>
              <a:t>)</a:t>
            </a:r>
          </a:p>
          <a:p>
            <a:r>
              <a:rPr lang="en-US" altLang="zh-CN" sz="24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/>
              <a:t> QDC (CAEN, 25fC/bin)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/>
              <a:t> TDC</a:t>
            </a:r>
          </a:p>
          <a:p>
            <a:r>
              <a:rPr lang="en-US" altLang="zh-CN" sz="2400" dirty="0"/>
              <a:t>  HPTDC (ALICE, 25ps/</a:t>
            </a:r>
            <a:r>
              <a:rPr lang="en-US" altLang="zh-CN" sz="2400" dirty="0" err="1"/>
              <a:t>ch</a:t>
            </a:r>
            <a:r>
              <a:rPr lang="en-US" altLang="zh-CN" sz="2400" dirty="0"/>
              <a:t>)</a:t>
            </a:r>
          </a:p>
          <a:p>
            <a:r>
              <a:rPr lang="en-US" altLang="zh-CN" sz="2400" dirty="0"/>
              <a:t>  GET4    (GSI, 25ps/</a:t>
            </a:r>
            <a:r>
              <a:rPr lang="en-US" altLang="zh-CN" sz="2400" dirty="0" err="1"/>
              <a:t>ch</a:t>
            </a:r>
            <a:r>
              <a:rPr lang="en-US" altLang="zh-CN" sz="2400" dirty="0"/>
              <a:t>)</a:t>
            </a:r>
          </a:p>
          <a:p>
            <a:r>
              <a:rPr lang="en-US" altLang="zh-CN" sz="2400" dirty="0"/>
              <a:t>  FPGA TDC </a:t>
            </a:r>
            <a:r>
              <a:rPr lang="en-US" altLang="zh-CN" sz="2400" dirty="0" smtClean="0"/>
              <a:t>(GSI and other)</a:t>
            </a:r>
            <a:endParaRPr lang="en-US" altLang="zh-CN" sz="2400" dirty="0"/>
          </a:p>
          <a:p>
            <a:endParaRPr lang="en-US" altLang="zh-CN" sz="2400" dirty="0"/>
          </a:p>
          <a:p>
            <a:pPr>
              <a:buFont typeface="Arial" pitchFamily="34" charset="0"/>
              <a:buChar char="•"/>
            </a:pPr>
            <a:r>
              <a:rPr lang="en-US" altLang="zh-CN" sz="2400" dirty="0"/>
              <a:t> DAQ</a:t>
            </a:r>
            <a:endParaRPr lang="zh-CN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5" name="灯片编号占位符 1"/>
          <p:cNvSpPr txBox="1">
            <a:spLocks/>
          </p:cNvSpPr>
          <p:nvPr/>
        </p:nvSpPr>
        <p:spPr>
          <a:xfrm>
            <a:off x="8215313" y="6356350"/>
            <a:ext cx="471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47394-684F-4F4C-8A85-6C1B8AADD5A0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857224" y="285728"/>
            <a:ext cx="7429500" cy="725487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Comparison of different FEE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内容占位符 6"/>
          <p:cNvGraphicFramePr>
            <a:graphicFrameLocks/>
          </p:cNvGraphicFramePr>
          <p:nvPr/>
        </p:nvGraphicFramePr>
        <p:xfrm>
          <a:off x="468313" y="1628775"/>
          <a:ext cx="828092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495085"/>
                <a:gridCol w="1469857"/>
                <a:gridCol w="1469857"/>
                <a:gridCol w="14698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CAD-1.0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PADI-1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NINO-25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NINO-13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Peaking time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~1ns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&lt;1ns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0.6ns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Linear range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1000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altLang="zh-CN" dirty="0" smtClean="0"/>
                        <a:t>A</a:t>
                      </a:r>
                      <a:r>
                        <a:rPr lang="en-US" altLang="zh-CN" baseline="30000" dirty="0" smtClean="0"/>
                        <a:t>*1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-60-60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altLang="zh-CN" dirty="0" smtClean="0"/>
                        <a:t>A</a:t>
                      </a:r>
                      <a:r>
                        <a:rPr lang="en-US" altLang="zh-CN" baseline="30000" dirty="0" smtClean="0"/>
                        <a:t>*1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0-100fC</a:t>
                      </a:r>
                      <a:r>
                        <a:rPr lang="en-US" altLang="zh-CN" baseline="30000" dirty="0" smtClean="0"/>
                        <a:t>*2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0-100fC</a:t>
                      </a:r>
                      <a:r>
                        <a:rPr lang="en-US" altLang="zh-CN" baseline="30000" dirty="0" smtClean="0"/>
                        <a:t>*2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Time jitter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&lt;20ps, </a:t>
                      </a:r>
                      <a:r>
                        <a:rPr lang="en-US" altLang="zh-CN" dirty="0" err="1" smtClean="0"/>
                        <a:t>rms</a:t>
                      </a:r>
                      <a:r>
                        <a:rPr lang="en-US" altLang="zh-CN" baseline="30000" dirty="0" smtClean="0"/>
                        <a:t>*3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&lt;15ps, </a:t>
                      </a:r>
                      <a:r>
                        <a:rPr lang="en-US" altLang="zh-CN" dirty="0" err="1" smtClean="0"/>
                        <a:t>rms</a:t>
                      </a:r>
                      <a:r>
                        <a:rPr lang="en-US" altLang="zh-CN" baseline="30000" dirty="0" smtClean="0"/>
                        <a:t>*4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10-25ps, </a:t>
                      </a:r>
                      <a:r>
                        <a:rPr lang="en-US" altLang="zh-CN" dirty="0" err="1" smtClean="0"/>
                        <a:t>rms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6-25ps, </a:t>
                      </a:r>
                      <a:r>
                        <a:rPr lang="en-US" altLang="zh-CN" dirty="0" err="1" smtClean="0"/>
                        <a:t>rms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Power consumption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10mW/</a:t>
                      </a:r>
                      <a:r>
                        <a:rPr lang="en-US" altLang="zh-CN" dirty="0" err="1" smtClean="0"/>
                        <a:t>ch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&lt;30mW/</a:t>
                      </a:r>
                      <a:r>
                        <a:rPr lang="en-US" altLang="zh-CN" dirty="0" err="1" smtClean="0"/>
                        <a:t>ch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30mW/</a:t>
                      </a:r>
                      <a:r>
                        <a:rPr lang="en-US" altLang="zh-CN" dirty="0" err="1" smtClean="0"/>
                        <a:t>ch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5mW/</a:t>
                      </a:r>
                      <a:r>
                        <a:rPr lang="en-US" altLang="zh-CN" dirty="0" err="1" smtClean="0"/>
                        <a:t>ch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Input type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S.E.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DIFF.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DIFF.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DIFF.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Input impedance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50-70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48-58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30-100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30-100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W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Discriminator threshold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263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altLang="zh-CN" dirty="0" smtClean="0"/>
                        <a:t>A</a:t>
                      </a:r>
                      <a:r>
                        <a:rPr lang="en-US" altLang="zh-CN" baseline="30000" dirty="0" smtClean="0"/>
                        <a:t>*1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10-400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altLang="zh-CN" dirty="0" smtClean="0"/>
                        <a:t>A</a:t>
                      </a:r>
                      <a:r>
                        <a:rPr lang="en-US" altLang="zh-CN" baseline="30000" dirty="0" smtClean="0"/>
                        <a:t>*1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20-100fC</a:t>
                      </a:r>
                      <a:r>
                        <a:rPr lang="en-US" altLang="zh-CN" baseline="30000" dirty="0" smtClean="0"/>
                        <a:t>*2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20-100fC</a:t>
                      </a:r>
                      <a:r>
                        <a:rPr lang="en-US" altLang="zh-CN" baseline="30000" dirty="0" smtClean="0"/>
                        <a:t>*2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CMOS</a:t>
                      </a:r>
                      <a:r>
                        <a:rPr lang="en-US" altLang="zh-CN" baseline="0" dirty="0" smtClean="0"/>
                        <a:t> p</a:t>
                      </a:r>
                      <a:r>
                        <a:rPr lang="en-US" altLang="zh-CN" dirty="0" smtClean="0"/>
                        <a:t>rocess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0.35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0.18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0.25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0.13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9750" y="5157788"/>
            <a:ext cx="7920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*1: for current pulse with 0.3ns rise time, 1-2ns FWHM, and 0.3ns fall time</a:t>
            </a:r>
          </a:p>
          <a:p>
            <a:r>
              <a:rPr lang="en-US" altLang="zh-CN"/>
              <a:t>*2: for square current pulse with 200ps width</a:t>
            </a:r>
          </a:p>
          <a:p>
            <a:r>
              <a:rPr lang="en-US" altLang="zh-CN"/>
              <a:t>*3: for 200</a:t>
            </a:r>
            <a:r>
              <a:rPr lang="en-US" altLang="zh-CN">
                <a:latin typeface="Symbol" pitchFamily="18" charset="2"/>
              </a:rPr>
              <a:t>m</a:t>
            </a:r>
            <a:r>
              <a:rPr lang="en-US" altLang="zh-CN"/>
              <a:t>A input current</a:t>
            </a:r>
          </a:p>
          <a:p>
            <a:r>
              <a:rPr lang="en-US" altLang="zh-CN"/>
              <a:t>*4: for 100</a:t>
            </a:r>
            <a:r>
              <a:rPr lang="en-US" altLang="zh-CN">
                <a:latin typeface="Symbol" pitchFamily="18" charset="2"/>
              </a:rPr>
              <a:t>m</a:t>
            </a:r>
            <a:r>
              <a:rPr lang="en-US" altLang="zh-CN"/>
              <a:t>A input current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E:\Sam\Pictures\N82\2010-09\150920106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107646"/>
            <a:ext cx="3071834" cy="230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Cosmic test</a:t>
            </a:r>
            <a:endParaRPr lang="en-US" altLang="zh-CN" sz="3600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0" y="785794"/>
            <a:ext cx="4950394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2000" b="1" u="dbl" kern="0" dirty="0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Cosmic ray </a:t>
            </a:r>
            <a:r>
              <a:rPr lang="en-US" altLang="zh-CN" sz="2000" b="1" u="dbl" kern="0" dirty="0" err="1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test@Tsinghua</a:t>
            </a:r>
            <a:r>
              <a:rPr lang="en-US" altLang="zh-CN" sz="2000" b="1" kern="0" dirty="0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  August, 2011</a:t>
            </a:r>
            <a:endParaRPr lang="zh-CN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6248" y="5643578"/>
            <a:ext cx="355103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Efficiency &gt; 95% @ 96kV/cm (6.0kV)</a:t>
            </a:r>
          </a:p>
          <a:p>
            <a:r>
              <a:rPr lang="en-US" altLang="zh-CN" dirty="0" smtClean="0"/>
              <a:t>Time resolution: ~ 52ps</a:t>
            </a:r>
          </a:p>
        </p:txBody>
      </p:sp>
      <p:grpSp>
        <p:nvGrpSpPr>
          <p:cNvPr id="8" name="组合 483"/>
          <p:cNvGrpSpPr/>
          <p:nvPr/>
        </p:nvGrpSpPr>
        <p:grpSpPr>
          <a:xfrm>
            <a:off x="1142976" y="3000372"/>
            <a:ext cx="1857388" cy="214314"/>
            <a:chOff x="2928926" y="357166"/>
            <a:chExt cx="1857388" cy="214314"/>
          </a:xfrm>
        </p:grpSpPr>
        <p:sp>
          <p:nvSpPr>
            <p:cNvPr id="9" name="矩形 8"/>
            <p:cNvSpPr/>
            <p:nvPr/>
          </p:nvSpPr>
          <p:spPr>
            <a:xfrm>
              <a:off x="3500430" y="395352"/>
              <a:ext cx="785818" cy="14287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928926" y="357166"/>
              <a:ext cx="642942" cy="214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PMT3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143372" y="357166"/>
              <a:ext cx="642942" cy="214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PMT4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785918" y="1785926"/>
            <a:ext cx="1214058" cy="214314"/>
            <a:chOff x="1357290" y="2571744"/>
            <a:chExt cx="1214058" cy="214314"/>
          </a:xfrm>
        </p:grpSpPr>
        <p:sp>
          <p:nvSpPr>
            <p:cNvPr id="23" name="矩形 22"/>
            <p:cNvSpPr/>
            <p:nvPr/>
          </p:nvSpPr>
          <p:spPr>
            <a:xfrm>
              <a:off x="1357290" y="2609844"/>
              <a:ext cx="785818" cy="14287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 flipH="1">
              <a:off x="1928794" y="2571744"/>
              <a:ext cx="642554" cy="214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PMT0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grpSp>
        <p:nvGrpSpPr>
          <p:cNvPr id="16" name="组合 612"/>
          <p:cNvGrpSpPr/>
          <p:nvPr/>
        </p:nvGrpSpPr>
        <p:grpSpPr>
          <a:xfrm>
            <a:off x="1142976" y="2071678"/>
            <a:ext cx="1857388" cy="214314"/>
            <a:chOff x="1357290" y="1785926"/>
            <a:chExt cx="1857388" cy="214314"/>
          </a:xfrm>
        </p:grpSpPr>
        <p:sp>
          <p:nvSpPr>
            <p:cNvPr id="17" name="矩形 16"/>
            <p:cNvSpPr/>
            <p:nvPr/>
          </p:nvSpPr>
          <p:spPr>
            <a:xfrm>
              <a:off x="1928794" y="1829654"/>
              <a:ext cx="785818" cy="14287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2571736" y="1785926"/>
              <a:ext cx="642942" cy="214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PMT2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357290" y="1785926"/>
              <a:ext cx="642942" cy="214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PMT1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71538" y="2428868"/>
            <a:ext cx="2071702" cy="428628"/>
          </a:xfrm>
          <a:prstGeom prst="rect">
            <a:avLst/>
          </a:prstGeom>
          <a:solidFill>
            <a:srgbClr val="7F7F7F">
              <a:alpha val="54902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MRPC</a:t>
            </a:r>
            <a:endParaRPr lang="zh-CN" altLang="en-US" dirty="0">
              <a:solidFill>
                <a:schemeClr val="tx1"/>
              </a:solidFill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rot="5400000">
            <a:off x="928663" y="2357433"/>
            <a:ext cx="2357453" cy="500065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71538" y="3714752"/>
            <a:ext cx="18587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Cosmic Ray </a:t>
            </a:r>
            <a:r>
              <a:rPr lang="en-US" altLang="zh-CN" dirty="0" err="1" smtClean="0"/>
              <a:t>Muon</a:t>
            </a:r>
            <a:endParaRPr lang="en-US" altLang="zh-CN" dirty="0" smtClean="0"/>
          </a:p>
        </p:txBody>
      </p:sp>
      <p:pic>
        <p:nvPicPr>
          <p:cNvPr id="19457" name="Picture 1" descr="F:\工作\JLab\文章和报告\efficiency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3429024" cy="2382243"/>
          </a:xfrm>
          <a:prstGeom prst="rect">
            <a:avLst/>
          </a:prstGeom>
          <a:noFill/>
        </p:spPr>
      </p:pic>
      <p:pic>
        <p:nvPicPr>
          <p:cNvPr id="2" name="Picture 1" descr="F:\工作\JLab\文章和报告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429000"/>
            <a:ext cx="2703836" cy="2071702"/>
          </a:xfrm>
          <a:prstGeom prst="rect">
            <a:avLst/>
          </a:prstGeom>
          <a:noFill/>
        </p:spPr>
      </p:pic>
      <p:pic>
        <p:nvPicPr>
          <p:cNvPr id="3" name="Picture 1" descr="F:\工作\JLab\文章和报告\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643314"/>
            <a:ext cx="2651589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696" y="663556"/>
            <a:ext cx="8229600" cy="598015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The experiment last out totally 3 months, contains several process. The MRPC is tested both with cosmic ray and beam.</a:t>
            </a:r>
          </a:p>
          <a:p>
            <a:r>
              <a:rPr lang="en-US" altLang="zh-CN" dirty="0" smtClean="0"/>
              <a:t>Brief Timetable :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dirty="0" smtClean="0"/>
              <a:t>The MRPC material is activated, which increases dark current and noise signal, as the test goes.</a:t>
            </a:r>
          </a:p>
          <a:p>
            <a:r>
              <a:rPr lang="en-US" altLang="zh-CN" dirty="0" smtClean="0"/>
              <a:t>We got the time resolution of 80ps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2</a:t>
            </a:r>
            <a:r>
              <a:rPr lang="en-US" altLang="zh-CN" sz="3200" b="1" dirty="0" smtClean="0"/>
              <a:t>.Beam test: </a:t>
            </a:r>
            <a:r>
              <a:rPr lang="en-US" altLang="zh-CN" sz="3200" b="1" dirty="0" smtClean="0"/>
              <a:t>Experiment Overview</a:t>
            </a:r>
            <a:endParaRPr lang="zh-CN" altLang="en-US" sz="4000" b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9</a:t>
            </a:fld>
            <a:endParaRPr lang="zh-CN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42910" y="2000240"/>
          <a:ext cx="8001054" cy="2712720"/>
        </p:xfrm>
        <a:graphic>
          <a:graphicData uri="http://schemas.openxmlformats.org/drawingml/2006/table">
            <a:tbl>
              <a:tblPr/>
              <a:tblGrid>
                <a:gridCol w="1697798"/>
                <a:gridCol w="1445474"/>
                <a:gridCol w="1285884"/>
                <a:gridCol w="620054"/>
                <a:gridCol w="665830"/>
                <a:gridCol w="1071570"/>
                <a:gridCol w="1214444"/>
              </a:tblGrid>
              <a:tr h="23942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baseline="0" dirty="0" smtClean="0"/>
                        <a:t>Setting Up </a:t>
                      </a:r>
                      <a:endParaRPr lang="en-US" altLang="zh-CN" sz="2000" b="1" dirty="0" smtClean="0"/>
                    </a:p>
                    <a:p>
                      <a:r>
                        <a:rPr lang="en-US" altLang="zh-CN" sz="1400" b="1" dirty="0" smtClean="0"/>
                        <a:t>Feb</a:t>
                      </a:r>
                      <a:r>
                        <a:rPr lang="en-US" altLang="zh-CN" sz="1400" b="1" baseline="0" dirty="0" smtClean="0"/>
                        <a:t> 7</a:t>
                      </a:r>
                      <a:r>
                        <a:rPr lang="en-US" altLang="zh-CN" sz="1400" b="1" baseline="30000" dirty="0" smtClean="0"/>
                        <a:t>th</a:t>
                      </a:r>
                      <a:r>
                        <a:rPr lang="en-US" altLang="zh-CN" sz="1400" b="1" baseline="0" dirty="0" smtClean="0"/>
                        <a:t>- Apr 7</a:t>
                      </a:r>
                      <a:r>
                        <a:rPr lang="en-US" altLang="zh-CN" sz="1400" b="1" baseline="30000" dirty="0" smtClean="0"/>
                        <a:t>th</a:t>
                      </a:r>
                      <a:r>
                        <a:rPr lang="en-US" altLang="zh-CN" sz="1400" b="1" baseline="0" dirty="0" smtClean="0"/>
                        <a:t>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Preparation(Feb 7</a:t>
                      </a:r>
                      <a:r>
                        <a:rPr lang="en-US" altLang="zh-CN" sz="1400" b="1" baseline="30000" dirty="0" smtClean="0"/>
                        <a:t>th</a:t>
                      </a:r>
                      <a:r>
                        <a:rPr lang="en-US" altLang="zh-CN" sz="1400" b="1" dirty="0" smtClean="0"/>
                        <a:t>-Mar</a:t>
                      </a:r>
                      <a:r>
                        <a:rPr lang="en-US" altLang="zh-CN" sz="1400" b="1" baseline="0" dirty="0" smtClean="0"/>
                        <a:t> 26</a:t>
                      </a:r>
                      <a:r>
                        <a:rPr lang="en-US" altLang="zh-CN" sz="1400" b="1" baseline="30000" dirty="0" smtClean="0"/>
                        <a:t>th</a:t>
                      </a:r>
                      <a:r>
                        <a:rPr lang="en-US" altLang="zh-CN" sz="1400" b="1" baseline="0" dirty="0" smtClean="0"/>
                        <a:t>)</a:t>
                      </a:r>
                      <a:endParaRPr lang="en-US" altLang="zh-CN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Setting in Hall A(Mar 26</a:t>
                      </a:r>
                      <a:r>
                        <a:rPr lang="en-US" altLang="zh-CN" sz="1400" b="1" baseline="30000" dirty="0" smtClean="0"/>
                        <a:t>th</a:t>
                      </a:r>
                      <a:r>
                        <a:rPr lang="en-US" altLang="zh-CN" sz="1400" b="1" dirty="0" smtClean="0"/>
                        <a:t>-April</a:t>
                      </a:r>
                      <a:r>
                        <a:rPr lang="en-US" altLang="zh-CN" sz="1400" b="1" baseline="0" dirty="0" smtClean="0"/>
                        <a:t> 10</a:t>
                      </a:r>
                      <a:r>
                        <a:rPr lang="en-US" altLang="zh-CN" sz="1400" b="1" baseline="30000" dirty="0" smtClean="0"/>
                        <a:t>th</a:t>
                      </a:r>
                      <a:r>
                        <a:rPr lang="en-US" altLang="zh-CN" sz="1400" b="1" dirty="0" smtClean="0"/>
                        <a:t>)</a:t>
                      </a:r>
                      <a:endParaRPr lang="zh-CN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422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sz="1400" dirty="0" smtClean="0"/>
                        <a:t>MRPC module</a:t>
                      </a:r>
                      <a:r>
                        <a:rPr lang="en-US" altLang="zh-CN" sz="1400" baseline="0" dirty="0" smtClean="0"/>
                        <a:t> and electronics;</a:t>
                      </a:r>
                    </a:p>
                    <a:p>
                      <a:r>
                        <a:rPr lang="en-US" altLang="zh-CN" sz="1400" baseline="0" dirty="0" smtClean="0"/>
                        <a:t>Placing High Voltage cable &amp;gas supply;  Work on DAQ and Decoding program; </a:t>
                      </a:r>
                    </a:p>
                    <a:p>
                      <a:r>
                        <a:rPr lang="en-US" altLang="zh-CN" sz="1400" baseline="0" dirty="0" smtClean="0"/>
                        <a:t>Pre-test with cosmic ray. 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sz="1400" dirty="0" smtClean="0"/>
                        <a:t>Set</a:t>
                      </a:r>
                      <a:r>
                        <a:rPr lang="en-US" altLang="zh-CN" sz="1400" baseline="0" dirty="0" smtClean="0"/>
                        <a:t> up </a:t>
                      </a:r>
                      <a:r>
                        <a:rPr lang="en-US" altLang="zh-CN" sz="1400" dirty="0" smtClean="0"/>
                        <a:t>test system</a:t>
                      </a:r>
                      <a:r>
                        <a:rPr lang="en-US" altLang="zh-CN" sz="1400" baseline="0" dirty="0" smtClean="0"/>
                        <a:t> in Hall A; Upgrading of DAQ system; </a:t>
                      </a:r>
                    </a:p>
                    <a:p>
                      <a:r>
                        <a:rPr lang="en-US" altLang="zh-CN" sz="1400" baseline="0" dirty="0" smtClean="0"/>
                        <a:t>Finish cable connection; </a:t>
                      </a:r>
                    </a:p>
                    <a:p>
                      <a:r>
                        <a:rPr lang="en-US" altLang="zh-CN" sz="1400" baseline="0" dirty="0" smtClean="0"/>
                        <a:t>Pre-test with beam.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8731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/>
                        <a:t>Beam Test</a:t>
                      </a:r>
                      <a:endParaRPr lang="zh-CN" altLang="en-US" sz="2000" b="1" dirty="0" smtClean="0"/>
                    </a:p>
                    <a:p>
                      <a:r>
                        <a:rPr lang="en-US" altLang="zh-CN" sz="1400" b="1" dirty="0" smtClean="0"/>
                        <a:t>May 12</a:t>
                      </a:r>
                      <a:r>
                        <a:rPr lang="en-US" altLang="zh-CN" sz="1400" b="1" baseline="30000" dirty="0" smtClean="0"/>
                        <a:t>th</a:t>
                      </a:r>
                      <a:r>
                        <a:rPr lang="en-US" altLang="zh-CN" sz="1400" b="1" dirty="0" smtClean="0"/>
                        <a:t>-May 17</a:t>
                      </a:r>
                      <a:r>
                        <a:rPr lang="en-US" altLang="zh-CN" sz="1400" b="1" baseline="30000" dirty="0" smtClean="0"/>
                        <a:t>th</a:t>
                      </a:r>
                      <a:r>
                        <a:rPr lang="en-US" altLang="zh-CN" sz="1400" b="1" dirty="0" smtClean="0"/>
                        <a:t>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May 12</a:t>
                      </a:r>
                      <a:r>
                        <a:rPr lang="en-US" altLang="zh-CN" sz="1400" b="1" baseline="30000" dirty="0" smtClean="0"/>
                        <a:t>th</a:t>
                      </a:r>
                      <a:endParaRPr lang="zh-CN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May 13</a:t>
                      </a:r>
                      <a:r>
                        <a:rPr lang="en-US" altLang="zh-CN" sz="1400" b="1" baseline="30000" dirty="0" smtClean="0"/>
                        <a:t>th</a:t>
                      </a:r>
                      <a:endParaRPr lang="zh-CN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May 14</a:t>
                      </a:r>
                      <a:r>
                        <a:rPr lang="en-US" altLang="zh-CN" sz="1400" b="1" baseline="30000" dirty="0" smtClean="0"/>
                        <a:t>th</a:t>
                      </a:r>
                      <a:endParaRPr lang="zh-CN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May 15</a:t>
                      </a:r>
                      <a:r>
                        <a:rPr lang="en-US" altLang="zh-CN" sz="1400" b="1" baseline="30000" dirty="0" smtClean="0"/>
                        <a:t>th</a:t>
                      </a:r>
                      <a:endParaRPr lang="zh-CN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May</a:t>
                      </a:r>
                      <a:r>
                        <a:rPr lang="en-US" altLang="zh-CN" sz="1400" b="1" baseline="0" dirty="0" smtClean="0"/>
                        <a:t> 16-17</a:t>
                      </a:r>
                      <a:r>
                        <a:rPr lang="en-US" altLang="zh-CN" sz="1400" b="1" baseline="30000" dirty="0" smtClean="0"/>
                        <a:t>th</a:t>
                      </a:r>
                      <a:r>
                        <a:rPr lang="en-US" altLang="zh-CN" sz="1400" b="1" baseline="0" dirty="0" smtClean="0"/>
                        <a:t> </a:t>
                      </a:r>
                      <a:endParaRPr lang="zh-CN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410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Begin</a:t>
                      </a:r>
                      <a:r>
                        <a:rPr lang="en-US" altLang="zh-CN" sz="1400" baseline="0" dirty="0" smtClean="0"/>
                        <a:t> the test;</a:t>
                      </a:r>
                    </a:p>
                    <a:p>
                      <a:r>
                        <a:rPr lang="en-US" altLang="zh-CN" sz="1400" baseline="0" dirty="0" smtClean="0"/>
                        <a:t>Voltage Scan.</a:t>
                      </a:r>
                    </a:p>
                    <a:p>
                      <a:r>
                        <a:rPr lang="en-US" altLang="zh-CN" sz="1400" baseline="0" dirty="0" smtClean="0"/>
                        <a:t>Detector is 10m from Target with shield.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Replace</a:t>
                      </a:r>
                      <a:r>
                        <a:rPr lang="en-US" altLang="zh-CN" sz="1400" baseline="0" dirty="0" smtClean="0"/>
                        <a:t> LTD with CFD; continue test.</a:t>
                      </a:r>
                    </a:p>
                    <a:p>
                      <a:r>
                        <a:rPr lang="en-US" altLang="zh-CN" sz="1400" baseline="0" dirty="0" smtClean="0"/>
                        <a:t>Add T0 into calibration. 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zh-CN" sz="1400" dirty="0" smtClean="0"/>
                        <a:t>Place the MRPC 5m from Target with shield.</a:t>
                      </a:r>
                    </a:p>
                    <a:p>
                      <a:r>
                        <a:rPr lang="en-US" altLang="zh-CN" sz="1400" dirty="0" smtClean="0"/>
                        <a:t>Add </a:t>
                      </a:r>
                      <a:r>
                        <a:rPr lang="en-US" altLang="zh-CN" sz="1400" dirty="0" err="1" smtClean="0"/>
                        <a:t>scaler</a:t>
                      </a:r>
                      <a:r>
                        <a:rPr lang="en-US" altLang="zh-CN" sz="1400" dirty="0" smtClean="0"/>
                        <a:t>.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Test continue.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dirty="0" smtClean="0"/>
                        <a:t>Voltage scanning.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Take</a:t>
                      </a:r>
                      <a:r>
                        <a:rPr lang="en-US" altLang="zh-CN" sz="1400" baseline="0" dirty="0" smtClean="0"/>
                        <a:t> out the shield and continue testing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6900</TotalTime>
  <Words>1443</Words>
  <Application>Microsoft Office PowerPoint</Application>
  <PresentationFormat>全屏显示(4:3)</PresentationFormat>
  <Paragraphs>462</Paragraphs>
  <Slides>24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Office 主题</vt:lpstr>
      <vt:lpstr>Equation</vt:lpstr>
      <vt:lpstr>公式</vt:lpstr>
      <vt:lpstr>Conceptual design of TOF and beam test results</vt:lpstr>
      <vt:lpstr>Outline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Test of High Rate MRPC In Jlab</dc:title>
  <dc:creator>Fan</dc:creator>
  <cp:lastModifiedBy>Wang Yi</cp:lastModifiedBy>
  <cp:revision>558</cp:revision>
  <dcterms:created xsi:type="dcterms:W3CDTF">2012-06-25T04:17:45Z</dcterms:created>
  <dcterms:modified xsi:type="dcterms:W3CDTF">2012-09-14T09:02:42Z</dcterms:modified>
</cp:coreProperties>
</file>