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audio1.bin" ContentType="audio/unknown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7"/>
  </p:notesMasterIdLst>
  <p:sldIdLst>
    <p:sldId id="408" r:id="rId2"/>
    <p:sldId id="261" r:id="rId3"/>
    <p:sldId id="409" r:id="rId4"/>
    <p:sldId id="410" r:id="rId5"/>
    <p:sldId id="414" r:id="rId6"/>
    <p:sldId id="394" r:id="rId7"/>
    <p:sldId id="400" r:id="rId8"/>
    <p:sldId id="401" r:id="rId9"/>
    <p:sldId id="402" r:id="rId10"/>
    <p:sldId id="403" r:id="rId11"/>
    <p:sldId id="415" r:id="rId12"/>
    <p:sldId id="416" r:id="rId13"/>
    <p:sldId id="313" r:id="rId14"/>
    <p:sldId id="417" r:id="rId15"/>
    <p:sldId id="392" r:id="rId16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00"/>
    <a:srgbClr val="577F35"/>
    <a:srgbClr val="003399"/>
    <a:srgbClr val="FFFF66"/>
    <a:srgbClr val="FFCC00"/>
    <a:srgbClr val="FFCC66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50" d="100"/>
          <a:sy n="150" d="100"/>
        </p:scale>
        <p:origin x="1464" y="2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198" cy="7619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image" Target="../media/image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C21A9C9-1A6A-4D63-9974-B5890F98C5E4}" type="datetime1">
              <a:rPr lang="en-US"/>
              <a:pPr/>
              <a:t>9/14/2012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8A3E8FA-4F12-44D1-A5CC-ABD8EB33148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5636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宋体" charset="-122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宋体" charset="-122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宋体" charset="-122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宋体" charset="-122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宋体" charset="-122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927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609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407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702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58764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724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051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774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221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56298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92007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ChangeArrowheads="1"/>
          </p:cNvSpPr>
          <p:nvPr/>
        </p:nvSpPr>
        <p:spPr bwMode="auto">
          <a:xfrm>
            <a:off x="0" y="1052513"/>
            <a:ext cx="9144000" cy="341312"/>
          </a:xfrm>
          <a:prstGeom prst="rect">
            <a:avLst/>
          </a:prstGeom>
          <a:gradFill rotWithShape="0">
            <a:gsLst>
              <a:gs pos="0">
                <a:srgbClr val="24D7E3"/>
              </a:gs>
              <a:gs pos="100000">
                <a:srgbClr val="FFEF3A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7" name="Rectangle 8"/>
          <p:cNvSpPr>
            <a:spLocks noChangeArrowheads="1"/>
          </p:cNvSpPr>
          <p:nvPr/>
        </p:nvSpPr>
        <p:spPr bwMode="auto">
          <a:xfrm>
            <a:off x="190500" y="76200"/>
            <a:ext cx="76200" cy="6400800"/>
          </a:xfrm>
          <a:prstGeom prst="rect">
            <a:avLst/>
          </a:prstGeom>
          <a:gradFill rotWithShape="0">
            <a:gsLst>
              <a:gs pos="0">
                <a:schemeClr val="hlink"/>
              </a:gs>
              <a:gs pos="100000">
                <a:srgbClr val="F2ABE7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8" name="Text Box 9"/>
          <p:cNvSpPr txBox="1">
            <a:spLocks noChangeArrowheads="1"/>
          </p:cNvSpPr>
          <p:nvPr/>
        </p:nvSpPr>
        <p:spPr bwMode="auto">
          <a:xfrm>
            <a:off x="8459788" y="6381750"/>
            <a:ext cx="3603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fld id="{71070F1E-BC9E-4F8B-BBA8-8BD8DD7176EE}" type="slidenum">
              <a:rPr lang="en-US" sz="1400" b="1" i="1">
                <a:solidFill>
                  <a:srgbClr val="801EFF"/>
                </a:solidFill>
                <a:latin typeface="Times" charset="0"/>
              </a:rPr>
              <a:pPr/>
              <a:t>‹#›</a:t>
            </a:fld>
            <a:endParaRPr lang="en-US" sz="1400" b="1" i="1">
              <a:solidFill>
                <a:srgbClr val="801EFF"/>
              </a:solidFill>
              <a:latin typeface="Time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  <a:cs typeface="宋体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  <a:cs typeface="宋体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  <a:cs typeface="宋体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  <a:cs typeface="宋体" charset="-122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  <a:cs typeface="宋体" charset="-122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  <a:cs typeface="宋体" charset="-122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  <a:cs typeface="宋体" charset="-122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  <a:cs typeface="宋体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jpeg"/><Relationship Id="rId7" Type="http://schemas.openxmlformats.org/officeDocument/2006/relationships/image" Target="../media/image3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3.jpeg"/><Relationship Id="rId7" Type="http://schemas.openxmlformats.org/officeDocument/2006/relationships/image" Target="../media/image10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wmf"/><Relationship Id="rId11" Type="http://schemas.openxmlformats.org/officeDocument/2006/relationships/image" Target="../media/image12.w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11.emf"/><Relationship Id="rId4" Type="http://schemas.openxmlformats.org/officeDocument/2006/relationships/image" Target="../media/image9.emf"/><Relationship Id="rId9" Type="http://schemas.openxmlformats.org/officeDocument/2006/relationships/image" Target="../media/image8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4"/>
          <p:cNvSpPr txBox="1">
            <a:spLocks noChangeArrowheads="1"/>
          </p:cNvSpPr>
          <p:nvPr/>
        </p:nvSpPr>
        <p:spPr bwMode="auto">
          <a:xfrm>
            <a:off x="457200" y="1828800"/>
            <a:ext cx="83058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en-US" sz="5000" b="1" dirty="0" smtClean="0">
                <a:solidFill>
                  <a:srgbClr val="0000FF"/>
                </a:solidFill>
              </a:rPr>
              <a:t>Update on GEMs</a:t>
            </a:r>
          </a:p>
          <a:p>
            <a:pPr algn="ctr"/>
            <a:r>
              <a:rPr lang="en-US" sz="5000" b="1" dirty="0" smtClean="0">
                <a:solidFill>
                  <a:srgbClr val="0000FF"/>
                </a:solidFill>
              </a:rPr>
              <a:t> (Chinese Collaboration)</a:t>
            </a:r>
            <a:endParaRPr lang="en-US" sz="5000" b="1" dirty="0">
              <a:solidFill>
                <a:srgbClr val="0000FF"/>
              </a:solidFill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371600" y="4872038"/>
            <a:ext cx="6858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en-US" b="1">
                <a:solidFill>
                  <a:srgbClr val="008000"/>
                </a:solidFill>
                <a:cs typeface="Times New Roman" pitchFamily="18" charset="0"/>
              </a:rPr>
              <a:t>University of Science &amp; Technology of China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733800" y="4114800"/>
            <a:ext cx="2133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en-US" sz="3600" b="1">
                <a:solidFill>
                  <a:srgbClr val="AA17FF"/>
                </a:solidFill>
                <a:cs typeface="Times New Roman" pitchFamily="18" charset="0"/>
              </a:rPr>
              <a:t>Yi  Zhou</a:t>
            </a: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1143090" y="5791138"/>
            <a:ext cx="731500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altLang="zh-CN" sz="1600" b="1" dirty="0">
                <a:solidFill>
                  <a:srgbClr val="0070C0"/>
                </a:solidFill>
              </a:rPr>
              <a:t>SoLID </a:t>
            </a:r>
            <a:r>
              <a:rPr lang="en-US" altLang="zh-CN" sz="1600" b="1" dirty="0" smtClean="0">
                <a:solidFill>
                  <a:srgbClr val="0070C0"/>
                </a:solidFill>
              </a:rPr>
              <a:t>Collaboration Meeting, Jlab, USA, Sep. 14 ~ Sep.15, 2012</a:t>
            </a:r>
            <a:endParaRPr lang="en-US" sz="16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5" name="Picture 3" descr="校徽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63500"/>
            <a:ext cx="304800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TextBox 4"/>
          <p:cNvSpPr txBox="1">
            <a:spLocks noChangeArrowheads="1"/>
          </p:cNvSpPr>
          <p:nvPr/>
        </p:nvSpPr>
        <p:spPr bwMode="auto">
          <a:xfrm>
            <a:off x="2209800" y="1047802"/>
            <a:ext cx="6934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r" eaLnBrk="1" hangingPunct="1"/>
            <a:r>
              <a:rPr lang="en-US" altLang="zh-CN" sz="2000" b="1" dirty="0">
                <a:solidFill>
                  <a:srgbClr val="0000FF"/>
                </a:solidFill>
                <a:latin typeface="+mj-lt"/>
                <a:cs typeface="Calibri" pitchFamily="34" charset="0"/>
              </a:rPr>
              <a:t>Near Future work Plan</a:t>
            </a:r>
            <a:endParaRPr lang="en-US" sz="2000" b="1" dirty="0">
              <a:solidFill>
                <a:srgbClr val="0000FF"/>
              </a:solidFill>
              <a:latin typeface="+mj-lt"/>
              <a:cs typeface="Calibri" pitchFamily="34" charset="0"/>
            </a:endParaRPr>
          </a:p>
        </p:txBody>
      </p:sp>
      <p:sp>
        <p:nvSpPr>
          <p:cNvPr id="33" name="TextBox 3"/>
          <p:cNvSpPr txBox="1"/>
          <p:nvPr/>
        </p:nvSpPr>
        <p:spPr>
          <a:xfrm>
            <a:off x="1066892" y="2274838"/>
            <a:ext cx="731276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itchFamily="2" charset="2"/>
              <a:buChar char="u"/>
            </a:pPr>
            <a:r>
              <a:rPr lang="en-US" altLang="zh-CN" sz="2400" b="1" dirty="0" smtClean="0">
                <a:solidFill>
                  <a:srgbClr val="FF0000"/>
                </a:solidFill>
                <a:sym typeface="Wingdings" pitchFamily="2" charset="2"/>
              </a:rPr>
              <a:t>ASIC-based FEE test with GEM detector</a:t>
            </a:r>
          </a:p>
          <a:p>
            <a:endParaRPr lang="en-US" altLang="zh-CN" sz="2400" b="1" dirty="0" smtClean="0">
              <a:solidFill>
                <a:srgbClr val="FF0000"/>
              </a:solidFill>
            </a:endParaRPr>
          </a:p>
          <a:p>
            <a:pPr marL="342900" indent="-342900">
              <a:buFont typeface="Wingdings" pitchFamily="2" charset="2"/>
              <a:buChar char="u"/>
            </a:pPr>
            <a:r>
              <a:rPr lang="en-US" altLang="zh-CN" sz="2400" b="1" dirty="0" smtClean="0">
                <a:solidFill>
                  <a:srgbClr val="FF0000"/>
                </a:solidFill>
                <a:sym typeface="Wingdings" pitchFamily="2" charset="2"/>
              </a:rPr>
              <a:t>Inter-foil and inter-strip effects on the GEM performance (to gain experience for larger detector)</a:t>
            </a:r>
          </a:p>
          <a:p>
            <a:endParaRPr lang="en-US" altLang="zh-CN" sz="2400" b="1" dirty="0" smtClean="0">
              <a:solidFill>
                <a:srgbClr val="FF0000"/>
              </a:solidFill>
              <a:sym typeface="Wingdings" pitchFamily="2" charset="2"/>
            </a:endParaRPr>
          </a:p>
          <a:p>
            <a:pPr marL="342900" indent="-342900">
              <a:buFont typeface="Wingdings" pitchFamily="2" charset="2"/>
              <a:buChar char="u"/>
            </a:pPr>
            <a:r>
              <a:rPr lang="en-US" altLang="zh-CN" sz="2400" b="1" dirty="0" smtClean="0">
                <a:solidFill>
                  <a:srgbClr val="FF0000"/>
                </a:solidFill>
                <a:sym typeface="Wingdings" pitchFamily="2" charset="2"/>
              </a:rPr>
              <a:t>Larger area GEM prototype (on the arrival of large GEM foil)</a:t>
            </a:r>
            <a:endParaRPr lang="en-US" altLang="zh-CN" sz="24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9" name="Picture 7" descr="校徽中英文校名(透明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76200"/>
            <a:ext cx="5715000" cy="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TextBox 4"/>
          <p:cNvSpPr txBox="1">
            <a:spLocks noChangeArrowheads="1"/>
          </p:cNvSpPr>
          <p:nvPr/>
        </p:nvSpPr>
        <p:spPr bwMode="auto">
          <a:xfrm>
            <a:off x="1371684" y="1023938"/>
            <a:ext cx="777231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r"/>
            <a:r>
              <a:rPr lang="en-US" altLang="zh-CN" sz="2000" b="1" dirty="0" smtClean="0">
                <a:solidFill>
                  <a:srgbClr val="0000FF"/>
                </a:solidFill>
              </a:rPr>
              <a:t>Problems caused </a:t>
            </a:r>
            <a:r>
              <a:rPr lang="en-US" altLang="zh-CN" sz="2000" b="1" dirty="0">
                <a:solidFill>
                  <a:srgbClr val="0000FF"/>
                </a:solidFill>
              </a:rPr>
              <a:t>by the </a:t>
            </a:r>
            <a:r>
              <a:rPr lang="en-US" altLang="zh-CN" sz="2000" b="1" dirty="0" smtClean="0">
                <a:solidFill>
                  <a:srgbClr val="0000FF"/>
                </a:solidFill>
              </a:rPr>
              <a:t>detector cover(Drift)</a:t>
            </a:r>
            <a:endParaRPr lang="ru-RU" altLang="zh-CN" sz="2000" b="1" dirty="0">
              <a:solidFill>
                <a:srgbClr val="0000FF"/>
              </a:solidFill>
            </a:endParaRPr>
          </a:p>
        </p:txBody>
      </p:sp>
      <p:pic>
        <p:nvPicPr>
          <p:cNvPr id="18" name="Picture 3" descr="Energy spectrum.bmp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" b="-27"/>
          <a:stretch/>
        </p:blipFill>
        <p:spPr bwMode="auto">
          <a:xfrm>
            <a:off x="390134" y="1430360"/>
            <a:ext cx="3616818" cy="289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9"/>
          <p:cNvSpPr txBox="1">
            <a:spLocks noChangeArrowheads="1"/>
          </p:cNvSpPr>
          <p:nvPr/>
        </p:nvSpPr>
        <p:spPr bwMode="auto">
          <a:xfrm>
            <a:off x="1168984" y="2438426"/>
            <a:ext cx="289213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1100" b="1" dirty="0">
                <a:solidFill>
                  <a:srgbClr val="0000FF"/>
                </a:solidFill>
              </a:rPr>
              <a:t>Peak due to the bremsstrahlung effect</a:t>
            </a:r>
          </a:p>
          <a:p>
            <a:pPr eaLnBrk="1" hangingPunct="1"/>
            <a:r>
              <a:rPr lang="en-US" sz="1100" b="1" dirty="0">
                <a:solidFill>
                  <a:srgbClr val="0000FF"/>
                </a:solidFill>
              </a:rPr>
              <a:t>from the Al sheet(covering the chamber)</a:t>
            </a:r>
          </a:p>
        </p:txBody>
      </p:sp>
      <p:cxnSp>
        <p:nvCxnSpPr>
          <p:cNvPr id="21" name="Straight Arrow Connector 11"/>
          <p:cNvCxnSpPr>
            <a:cxnSpLocks noChangeShapeType="1"/>
          </p:cNvCxnSpPr>
          <p:nvPr/>
        </p:nvCxnSpPr>
        <p:spPr bwMode="auto">
          <a:xfrm flipH="1">
            <a:off x="990694" y="2869313"/>
            <a:ext cx="1447762" cy="765840"/>
          </a:xfrm>
          <a:prstGeom prst="straightConnector1">
            <a:avLst/>
          </a:prstGeom>
          <a:noFill/>
          <a:ln w="25400">
            <a:solidFill>
              <a:srgbClr val="0000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" name="TextBox 69"/>
          <p:cNvSpPr txBox="1">
            <a:spLocks noChangeArrowheads="1"/>
          </p:cNvSpPr>
          <p:nvPr/>
        </p:nvSpPr>
        <p:spPr bwMode="auto">
          <a:xfrm>
            <a:off x="685800" y="1905000"/>
            <a:ext cx="2743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sz="1600" b="1" dirty="0">
                <a:solidFill>
                  <a:srgbClr val="FF0000"/>
                </a:solidFill>
                <a:ea typeface="ＭＳ Ｐゴシック" pitchFamily="34" charset="-128"/>
              </a:rPr>
              <a:t>Copper X-ray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2235705" y="3401194"/>
            <a:ext cx="1586617" cy="605097"/>
            <a:chOff x="336518" y="4611224"/>
            <a:chExt cx="4210876" cy="2299318"/>
          </a:xfrm>
        </p:grpSpPr>
        <p:pic>
          <p:nvPicPr>
            <p:cNvPr id="19" name="Picture 8" descr="Screen Shot 2012-07-17 at 4.50.10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518" y="4611224"/>
              <a:ext cx="2610676" cy="1955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Box 12"/>
            <p:cNvSpPr txBox="1">
              <a:spLocks noChangeArrowheads="1"/>
            </p:cNvSpPr>
            <p:nvPr/>
          </p:nvSpPr>
          <p:spPr bwMode="auto">
            <a:xfrm>
              <a:off x="1600201" y="6428547"/>
              <a:ext cx="1406388" cy="481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 sz="800" b="1" dirty="0">
                  <a:solidFill>
                    <a:srgbClr val="0000FF"/>
                  </a:solidFill>
                </a:rPr>
                <a:t>3</a:t>
              </a:r>
              <a:r>
                <a:rPr lang="en-US" sz="800" b="1" dirty="0">
                  <a:solidFill>
                    <a:srgbClr val="0000FF"/>
                  </a:solidFill>
                </a:rPr>
                <a:t>mm Al sheet</a:t>
              </a:r>
            </a:p>
          </p:txBody>
        </p:sp>
        <p:pic>
          <p:nvPicPr>
            <p:cNvPr id="27" name="Picture 24" descr="IMG_0307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7194" y="4611224"/>
              <a:ext cx="1600200" cy="213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9" name="Straight Arrow Connector 11"/>
            <p:cNvCxnSpPr>
              <a:cxnSpLocks noChangeShapeType="1"/>
              <a:stCxn id="22" idx="1"/>
            </p:cNvCxnSpPr>
            <p:nvPr/>
          </p:nvCxnSpPr>
          <p:spPr bwMode="auto">
            <a:xfrm flipH="1" flipV="1">
              <a:off x="1060544" y="6463027"/>
              <a:ext cx="539657" cy="206517"/>
            </a:xfrm>
            <a:prstGeom prst="straightConnector1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" name="Straight Arrow Connector 11"/>
            <p:cNvCxnSpPr>
              <a:cxnSpLocks noChangeShapeType="1"/>
              <a:stCxn id="22" idx="3"/>
            </p:cNvCxnSpPr>
            <p:nvPr/>
          </p:nvCxnSpPr>
          <p:spPr bwMode="auto">
            <a:xfrm flipV="1">
              <a:off x="3006589" y="5486349"/>
              <a:ext cx="1184422" cy="1183196"/>
            </a:xfrm>
            <a:prstGeom prst="straightConnector1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0" name="组合 9"/>
          <p:cNvGrpSpPr/>
          <p:nvPr/>
        </p:nvGrpSpPr>
        <p:grpSpPr>
          <a:xfrm>
            <a:off x="384088" y="4398689"/>
            <a:ext cx="3622864" cy="2395317"/>
            <a:chOff x="4579181" y="1583509"/>
            <a:chExt cx="4089053" cy="2910512"/>
          </a:xfrm>
        </p:grpSpPr>
        <p:pic>
          <p:nvPicPr>
            <p:cNvPr id="37" name="Picture 31" descr="Screen Shot 2012-06-12 at 4.22.35 PM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99" r="18815" b="4543"/>
            <a:stretch/>
          </p:blipFill>
          <p:spPr bwMode="auto">
            <a:xfrm>
              <a:off x="4579181" y="1583509"/>
              <a:ext cx="4089053" cy="2910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8" name="Group 34"/>
            <p:cNvGrpSpPr>
              <a:grpSpLocks/>
            </p:cNvGrpSpPr>
            <p:nvPr/>
          </p:nvGrpSpPr>
          <p:grpSpPr bwMode="auto">
            <a:xfrm>
              <a:off x="7039798" y="1825886"/>
              <a:ext cx="1108588" cy="1921469"/>
              <a:chOff x="225157" y="3460101"/>
              <a:chExt cx="1958011" cy="3066080"/>
            </a:xfrm>
          </p:grpSpPr>
          <p:grpSp>
            <p:nvGrpSpPr>
              <p:cNvPr id="39" name="Group 5"/>
              <p:cNvGrpSpPr>
                <a:grpSpLocks/>
              </p:cNvGrpSpPr>
              <p:nvPr/>
            </p:nvGrpSpPr>
            <p:grpSpPr bwMode="auto">
              <a:xfrm>
                <a:off x="225157" y="3460101"/>
                <a:ext cx="1958011" cy="3066080"/>
                <a:chOff x="3651426" y="1340512"/>
                <a:chExt cx="2963476" cy="5203308"/>
              </a:xfrm>
            </p:grpSpPr>
            <p:sp>
              <p:nvSpPr>
                <p:cNvPr id="41" name="Trapezoid 6"/>
                <p:cNvSpPr>
                  <a:spLocks/>
                </p:cNvSpPr>
                <p:nvPr/>
              </p:nvSpPr>
              <p:spPr bwMode="auto">
                <a:xfrm>
                  <a:off x="3651426" y="1340512"/>
                  <a:ext cx="2963476" cy="5203308"/>
                </a:xfrm>
                <a:custGeom>
                  <a:avLst/>
                  <a:gdLst>
                    <a:gd name="T0" fmla="*/ 0 w 2963476"/>
                    <a:gd name="T1" fmla="*/ 5203305 h 5203305"/>
                    <a:gd name="T2" fmla="*/ 740869 w 2963476"/>
                    <a:gd name="T3" fmla="*/ 0 h 5203305"/>
                    <a:gd name="T4" fmla="*/ 2222607 w 2963476"/>
                    <a:gd name="T5" fmla="*/ 0 h 5203305"/>
                    <a:gd name="T6" fmla="*/ 2963476 w 2963476"/>
                    <a:gd name="T7" fmla="*/ 5203305 h 5203305"/>
                    <a:gd name="T8" fmla="*/ 0 w 2963476"/>
                    <a:gd name="T9" fmla="*/ 5203305 h 520330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963476" h="5203305">
                      <a:moveTo>
                        <a:pt x="0" y="5203305"/>
                      </a:moveTo>
                      <a:lnTo>
                        <a:pt x="740869" y="0"/>
                      </a:lnTo>
                      <a:lnTo>
                        <a:pt x="2222607" y="0"/>
                      </a:lnTo>
                      <a:lnTo>
                        <a:pt x="2963476" y="5203305"/>
                      </a:lnTo>
                      <a:lnTo>
                        <a:pt x="0" y="5203305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CBFFFF"/>
                    </a:gs>
                    <a:gs pos="100000">
                      <a:srgbClr val="B5E5E9"/>
                    </a:gs>
                  </a:gsLst>
                  <a:lin ang="5400000"/>
                </a:gradFill>
                <a:ln w="9525" cap="flat" cmpd="sng">
                  <a:solidFill>
                    <a:srgbClr val="B6DCDF"/>
                  </a:solidFill>
                  <a:prstDash val="solid"/>
                  <a:round/>
                  <a:headEnd/>
                  <a:tailEnd/>
                </a:ln>
                <a:effectLst>
                  <a:outerShdw blurRad="40000" dist="23000" dir="5400000" rotWithShape="0">
                    <a:srgbClr val="000000">
                      <a:alpha val="34999"/>
                    </a:srgbClr>
                  </a:outerShdw>
                </a:effectLst>
              </p:spPr>
              <p:txBody>
                <a:bodyPr anchor="ctr"/>
                <a:lstStyle/>
                <a:p>
                  <a:endParaRPr lang="zh-CN" altLang="en-US"/>
                </a:p>
              </p:txBody>
            </p:sp>
            <p:sp>
              <p:nvSpPr>
                <p:cNvPr id="42" name="Oval 7"/>
                <p:cNvSpPr>
                  <a:spLocks noChangeArrowheads="1"/>
                </p:cNvSpPr>
                <p:nvPr/>
              </p:nvSpPr>
              <p:spPr bwMode="auto">
                <a:xfrm>
                  <a:off x="4499851" y="1553388"/>
                  <a:ext cx="175452" cy="202095"/>
                </a:xfrm>
                <a:prstGeom prst="ellipse">
                  <a:avLst/>
                </a:prstGeom>
                <a:solidFill>
                  <a:srgbClr val="C0504D"/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>
                  <a:outerShdw blurRad="40000" dist="23000" dir="5400000" rotWithShape="0">
                    <a:srgbClr val="808080">
                      <a:alpha val="34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3" name="Oval 8"/>
                <p:cNvSpPr>
                  <a:spLocks noChangeArrowheads="1"/>
                </p:cNvSpPr>
                <p:nvPr/>
              </p:nvSpPr>
              <p:spPr bwMode="auto">
                <a:xfrm>
                  <a:off x="5014193" y="1553388"/>
                  <a:ext cx="173050" cy="202095"/>
                </a:xfrm>
                <a:prstGeom prst="ellipse">
                  <a:avLst/>
                </a:prstGeom>
                <a:solidFill>
                  <a:srgbClr val="C0504D"/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>
                  <a:outerShdw blurRad="40000" dist="23000" dir="5400000" rotWithShape="0">
                    <a:srgbClr val="808080">
                      <a:alpha val="34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4" name="Oval 9"/>
                <p:cNvSpPr>
                  <a:spLocks noChangeArrowheads="1"/>
                </p:cNvSpPr>
                <p:nvPr/>
              </p:nvSpPr>
              <p:spPr bwMode="auto">
                <a:xfrm>
                  <a:off x="5526131" y="1553388"/>
                  <a:ext cx="173050" cy="202095"/>
                </a:xfrm>
                <a:prstGeom prst="ellipse">
                  <a:avLst/>
                </a:prstGeom>
                <a:solidFill>
                  <a:srgbClr val="C0504D"/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>
                  <a:outerShdw blurRad="40000" dist="23000" dir="5400000" rotWithShape="0">
                    <a:srgbClr val="808080">
                      <a:alpha val="34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5" name="Oval 10"/>
                <p:cNvSpPr>
                  <a:spLocks noChangeArrowheads="1"/>
                </p:cNvSpPr>
                <p:nvPr/>
              </p:nvSpPr>
              <p:spPr bwMode="auto">
                <a:xfrm>
                  <a:off x="4413326" y="2210874"/>
                  <a:ext cx="173050" cy="199402"/>
                </a:xfrm>
                <a:prstGeom prst="ellipse">
                  <a:avLst/>
                </a:prstGeom>
                <a:solidFill>
                  <a:srgbClr val="C0504D"/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>
                  <a:outerShdw blurRad="40000" dist="23000" dir="5400000" rotWithShape="0">
                    <a:srgbClr val="808080">
                      <a:alpha val="34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6" name="Oval 11"/>
                <p:cNvSpPr>
                  <a:spLocks noChangeArrowheads="1"/>
                </p:cNvSpPr>
                <p:nvPr/>
              </p:nvSpPr>
              <p:spPr bwMode="auto">
                <a:xfrm>
                  <a:off x="5014193" y="2210874"/>
                  <a:ext cx="173050" cy="199402"/>
                </a:xfrm>
                <a:prstGeom prst="ellipse">
                  <a:avLst/>
                </a:prstGeom>
                <a:solidFill>
                  <a:srgbClr val="C0504D"/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>
                  <a:outerShdw blurRad="40000" dist="23000" dir="5400000" rotWithShape="0">
                    <a:srgbClr val="808080">
                      <a:alpha val="34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7" name="Oval 12"/>
                <p:cNvSpPr>
                  <a:spLocks noChangeArrowheads="1"/>
                </p:cNvSpPr>
                <p:nvPr/>
              </p:nvSpPr>
              <p:spPr bwMode="auto">
                <a:xfrm>
                  <a:off x="5612655" y="2210874"/>
                  <a:ext cx="175454" cy="199402"/>
                </a:xfrm>
                <a:prstGeom prst="ellipse">
                  <a:avLst/>
                </a:prstGeom>
                <a:solidFill>
                  <a:srgbClr val="C0504D"/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>
                  <a:outerShdw blurRad="40000" dist="23000" dir="5400000" rotWithShape="0">
                    <a:srgbClr val="808080">
                      <a:alpha val="34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8" name="Oval 13"/>
                <p:cNvSpPr>
                  <a:spLocks noChangeArrowheads="1"/>
                </p:cNvSpPr>
                <p:nvPr/>
              </p:nvSpPr>
              <p:spPr bwMode="auto">
                <a:xfrm>
                  <a:off x="4326801" y="2865665"/>
                  <a:ext cx="173050" cy="199402"/>
                </a:xfrm>
                <a:prstGeom prst="ellipse">
                  <a:avLst/>
                </a:prstGeom>
                <a:solidFill>
                  <a:srgbClr val="C0504D"/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>
                  <a:outerShdw blurRad="40000" dist="23000" dir="5400000" rotWithShape="0">
                    <a:srgbClr val="808080">
                      <a:alpha val="34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9" name="Oval 14"/>
                <p:cNvSpPr>
                  <a:spLocks noChangeArrowheads="1"/>
                </p:cNvSpPr>
                <p:nvPr/>
              </p:nvSpPr>
              <p:spPr bwMode="auto">
                <a:xfrm>
                  <a:off x="5014193" y="2865665"/>
                  <a:ext cx="173050" cy="199402"/>
                </a:xfrm>
                <a:prstGeom prst="ellipse">
                  <a:avLst/>
                </a:prstGeom>
                <a:solidFill>
                  <a:srgbClr val="C0504D"/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>
                  <a:outerShdw blurRad="40000" dist="23000" dir="5400000" rotWithShape="0">
                    <a:srgbClr val="808080">
                      <a:alpha val="34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0" name="Oval 15"/>
                <p:cNvSpPr>
                  <a:spLocks noChangeArrowheads="1"/>
                </p:cNvSpPr>
                <p:nvPr/>
              </p:nvSpPr>
              <p:spPr bwMode="auto">
                <a:xfrm>
                  <a:off x="5703987" y="2865665"/>
                  <a:ext cx="173050" cy="199402"/>
                </a:xfrm>
                <a:prstGeom prst="ellipse">
                  <a:avLst/>
                </a:prstGeom>
                <a:solidFill>
                  <a:srgbClr val="C0504D"/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>
                  <a:outerShdw blurRad="40000" dist="23000" dir="5400000" rotWithShape="0">
                    <a:srgbClr val="808080">
                      <a:alpha val="34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1" name="Oval 16"/>
                <p:cNvSpPr>
                  <a:spLocks noChangeArrowheads="1"/>
                </p:cNvSpPr>
                <p:nvPr/>
              </p:nvSpPr>
              <p:spPr bwMode="auto">
                <a:xfrm>
                  <a:off x="4240276" y="3520457"/>
                  <a:ext cx="175452" cy="202095"/>
                </a:xfrm>
                <a:prstGeom prst="ellipse">
                  <a:avLst/>
                </a:prstGeom>
                <a:solidFill>
                  <a:srgbClr val="C0504D"/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>
                  <a:outerShdw blurRad="40000" dist="23000" dir="5400000" rotWithShape="0">
                    <a:srgbClr val="808080">
                      <a:alpha val="34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2" name="Oval 17"/>
                <p:cNvSpPr>
                  <a:spLocks noChangeArrowheads="1"/>
                </p:cNvSpPr>
                <p:nvPr/>
              </p:nvSpPr>
              <p:spPr bwMode="auto">
                <a:xfrm>
                  <a:off x="5014193" y="3520457"/>
                  <a:ext cx="173050" cy="202095"/>
                </a:xfrm>
                <a:prstGeom prst="ellipse">
                  <a:avLst/>
                </a:prstGeom>
                <a:solidFill>
                  <a:srgbClr val="C0504D"/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>
                  <a:outerShdw blurRad="40000" dist="23000" dir="5400000" rotWithShape="0">
                    <a:srgbClr val="808080">
                      <a:alpha val="34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3" name="Oval 18"/>
                <p:cNvSpPr>
                  <a:spLocks noChangeArrowheads="1"/>
                </p:cNvSpPr>
                <p:nvPr/>
              </p:nvSpPr>
              <p:spPr bwMode="auto">
                <a:xfrm>
                  <a:off x="5790512" y="3520457"/>
                  <a:ext cx="173050" cy="202095"/>
                </a:xfrm>
                <a:prstGeom prst="ellipse">
                  <a:avLst/>
                </a:prstGeom>
                <a:solidFill>
                  <a:srgbClr val="C0504D"/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>
                  <a:outerShdw blurRad="40000" dist="23000" dir="5400000" rotWithShape="0">
                    <a:srgbClr val="808080">
                      <a:alpha val="34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4" name="Oval 19"/>
                <p:cNvSpPr>
                  <a:spLocks noChangeArrowheads="1"/>
                </p:cNvSpPr>
                <p:nvPr/>
              </p:nvSpPr>
              <p:spPr bwMode="auto">
                <a:xfrm>
                  <a:off x="4153751" y="4177944"/>
                  <a:ext cx="173050" cy="199402"/>
                </a:xfrm>
                <a:prstGeom prst="ellipse">
                  <a:avLst/>
                </a:prstGeom>
                <a:solidFill>
                  <a:srgbClr val="C0504D"/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>
                  <a:outerShdw blurRad="40000" dist="23000" dir="5400000" rotWithShape="0">
                    <a:srgbClr val="808080">
                      <a:alpha val="34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5" name="Oval 20"/>
                <p:cNvSpPr>
                  <a:spLocks noChangeArrowheads="1"/>
                </p:cNvSpPr>
                <p:nvPr/>
              </p:nvSpPr>
              <p:spPr bwMode="auto">
                <a:xfrm>
                  <a:off x="5014193" y="4177944"/>
                  <a:ext cx="173050" cy="199402"/>
                </a:xfrm>
                <a:prstGeom prst="ellipse">
                  <a:avLst/>
                </a:prstGeom>
                <a:solidFill>
                  <a:srgbClr val="C0504D"/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>
                  <a:outerShdw blurRad="40000" dist="23000" dir="5400000" rotWithShape="0">
                    <a:srgbClr val="808080">
                      <a:alpha val="34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" name="Oval 21"/>
                <p:cNvSpPr>
                  <a:spLocks noChangeArrowheads="1"/>
                </p:cNvSpPr>
                <p:nvPr/>
              </p:nvSpPr>
              <p:spPr bwMode="auto">
                <a:xfrm>
                  <a:off x="5877037" y="4177944"/>
                  <a:ext cx="175454" cy="199402"/>
                </a:xfrm>
                <a:prstGeom prst="ellipse">
                  <a:avLst/>
                </a:prstGeom>
                <a:solidFill>
                  <a:srgbClr val="C0504D"/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>
                  <a:outerShdw blurRad="40000" dist="23000" dir="5400000" rotWithShape="0">
                    <a:srgbClr val="808080">
                      <a:alpha val="34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" name="Oval 22"/>
                <p:cNvSpPr>
                  <a:spLocks noChangeArrowheads="1"/>
                </p:cNvSpPr>
                <p:nvPr/>
              </p:nvSpPr>
              <p:spPr bwMode="auto">
                <a:xfrm>
                  <a:off x="4064822" y="4832735"/>
                  <a:ext cx="175454" cy="199402"/>
                </a:xfrm>
                <a:prstGeom prst="ellipse">
                  <a:avLst/>
                </a:prstGeom>
                <a:solidFill>
                  <a:srgbClr val="C0504D"/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>
                  <a:outerShdw blurRad="40000" dist="23000" dir="5400000" rotWithShape="0">
                    <a:srgbClr val="808080">
                      <a:alpha val="34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8" name="Oval 23"/>
                <p:cNvSpPr>
                  <a:spLocks noChangeArrowheads="1"/>
                </p:cNvSpPr>
                <p:nvPr/>
              </p:nvSpPr>
              <p:spPr bwMode="auto">
                <a:xfrm>
                  <a:off x="5014193" y="4832735"/>
                  <a:ext cx="173050" cy="199402"/>
                </a:xfrm>
                <a:prstGeom prst="ellipse">
                  <a:avLst/>
                </a:prstGeom>
                <a:solidFill>
                  <a:srgbClr val="C0504D"/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>
                  <a:outerShdw blurRad="40000" dist="23000" dir="5400000" rotWithShape="0">
                    <a:srgbClr val="808080">
                      <a:alpha val="34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9" name="Oval 24"/>
                <p:cNvSpPr>
                  <a:spLocks noChangeArrowheads="1"/>
                </p:cNvSpPr>
                <p:nvPr/>
              </p:nvSpPr>
              <p:spPr bwMode="auto">
                <a:xfrm>
                  <a:off x="5958755" y="4832735"/>
                  <a:ext cx="175454" cy="199402"/>
                </a:xfrm>
                <a:prstGeom prst="ellipse">
                  <a:avLst/>
                </a:prstGeom>
                <a:solidFill>
                  <a:srgbClr val="C0504D"/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>
                  <a:outerShdw blurRad="40000" dist="23000" dir="5400000" rotWithShape="0">
                    <a:srgbClr val="808080">
                      <a:alpha val="34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0" name="Oval 25"/>
                <p:cNvSpPr>
                  <a:spLocks noChangeArrowheads="1"/>
                </p:cNvSpPr>
                <p:nvPr/>
              </p:nvSpPr>
              <p:spPr bwMode="auto">
                <a:xfrm>
                  <a:off x="3980702" y="5487527"/>
                  <a:ext cx="173050" cy="199402"/>
                </a:xfrm>
                <a:prstGeom prst="ellipse">
                  <a:avLst/>
                </a:prstGeom>
                <a:solidFill>
                  <a:srgbClr val="C0504D"/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>
                  <a:outerShdw blurRad="40000" dist="23000" dir="5400000" rotWithShape="0">
                    <a:srgbClr val="808080">
                      <a:alpha val="34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1" name="Oval 26"/>
                <p:cNvSpPr>
                  <a:spLocks noChangeArrowheads="1"/>
                </p:cNvSpPr>
                <p:nvPr/>
              </p:nvSpPr>
              <p:spPr bwMode="auto">
                <a:xfrm>
                  <a:off x="5014193" y="5487527"/>
                  <a:ext cx="173050" cy="199402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>
                  <a:outerShdw blurRad="40000" dist="23000" dir="5400000" rotWithShape="0">
                    <a:srgbClr val="808080">
                      <a:alpha val="34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2" name="Oval 28"/>
                <p:cNvSpPr>
                  <a:spLocks noChangeArrowheads="1"/>
                </p:cNvSpPr>
                <p:nvPr/>
              </p:nvSpPr>
              <p:spPr bwMode="auto">
                <a:xfrm>
                  <a:off x="3891773" y="6142318"/>
                  <a:ext cx="175454" cy="202097"/>
                </a:xfrm>
                <a:prstGeom prst="ellipse">
                  <a:avLst/>
                </a:prstGeom>
                <a:solidFill>
                  <a:srgbClr val="C0504D"/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>
                  <a:outerShdw blurRad="40000" dist="23000" dir="5400000" rotWithShape="0">
                    <a:srgbClr val="808080">
                      <a:alpha val="34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3" name="Oval 29"/>
                <p:cNvSpPr>
                  <a:spLocks noChangeArrowheads="1"/>
                </p:cNvSpPr>
                <p:nvPr/>
              </p:nvSpPr>
              <p:spPr bwMode="auto">
                <a:xfrm>
                  <a:off x="4992561" y="6142318"/>
                  <a:ext cx="173050" cy="202097"/>
                </a:xfrm>
                <a:prstGeom prst="ellipse">
                  <a:avLst/>
                </a:prstGeom>
                <a:solidFill>
                  <a:srgbClr val="C0504D"/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>
                  <a:outerShdw blurRad="40000" dist="23000" dir="5400000" rotWithShape="0">
                    <a:srgbClr val="808080">
                      <a:alpha val="34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4" name="Oval 30"/>
                <p:cNvSpPr>
                  <a:spLocks noChangeArrowheads="1"/>
                </p:cNvSpPr>
                <p:nvPr/>
              </p:nvSpPr>
              <p:spPr bwMode="auto">
                <a:xfrm>
                  <a:off x="6134209" y="6142318"/>
                  <a:ext cx="173050" cy="202097"/>
                </a:xfrm>
                <a:prstGeom prst="ellipse">
                  <a:avLst/>
                </a:prstGeom>
                <a:solidFill>
                  <a:srgbClr val="C0504D"/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>
                  <a:outerShdw blurRad="40000" dist="23000" dir="5400000" rotWithShape="0">
                    <a:srgbClr val="808080">
                      <a:alpha val="34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40" name="Oval 33"/>
              <p:cNvSpPr>
                <a:spLocks noChangeArrowheads="1"/>
              </p:cNvSpPr>
              <p:nvPr/>
            </p:nvSpPr>
            <p:spPr bwMode="auto">
              <a:xfrm>
                <a:off x="1802047" y="5902166"/>
                <a:ext cx="114336" cy="117499"/>
              </a:xfrm>
              <a:prstGeom prst="ellipse">
                <a:avLst/>
              </a:prstGeom>
              <a:solidFill>
                <a:srgbClr val="C0504D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65" name="Rectangle 2"/>
          <p:cNvSpPr>
            <a:spLocks noChangeArrowheads="1"/>
          </p:cNvSpPr>
          <p:nvPr/>
        </p:nvSpPr>
        <p:spPr bwMode="auto">
          <a:xfrm>
            <a:off x="4483024" y="4578015"/>
            <a:ext cx="427986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u"/>
            </a:pPr>
            <a:r>
              <a:rPr lang="en-US" sz="1200" b="1" i="1" dirty="0" smtClean="0">
                <a:solidFill>
                  <a:srgbClr val="0000FF"/>
                </a:solidFill>
              </a:rPr>
              <a:t>Bremsstrahlung effect will cause problems in </a:t>
            </a:r>
          </a:p>
          <a:p>
            <a:r>
              <a:rPr lang="en-US" sz="1200" b="1" i="1" dirty="0" smtClean="0">
                <a:solidFill>
                  <a:srgbClr val="0000FF"/>
                </a:solidFill>
              </a:rPr>
              <a:t>    gain calibration;</a:t>
            </a:r>
          </a:p>
          <a:p>
            <a:pPr marL="171450" indent="-171450">
              <a:buFont typeface="Wingdings" pitchFamily="2" charset="2"/>
              <a:buChar char="u"/>
            </a:pPr>
            <a:r>
              <a:rPr lang="en-US" sz="1200" b="1" i="1" dirty="0" smtClean="0">
                <a:solidFill>
                  <a:srgbClr val="0000FF"/>
                </a:solidFill>
              </a:rPr>
              <a:t>If the K</a:t>
            </a:r>
            <a:r>
              <a:rPr lang="el-GR" sz="1200" b="1" i="1" dirty="0" smtClean="0">
                <a:solidFill>
                  <a:srgbClr val="0000FF"/>
                </a:solidFill>
              </a:rPr>
              <a:t>α</a:t>
            </a:r>
            <a:r>
              <a:rPr lang="en-US" sz="1200" b="1" i="1" dirty="0" smtClean="0">
                <a:solidFill>
                  <a:srgbClr val="0000FF"/>
                </a:solidFill>
              </a:rPr>
              <a:t> line of the metal on drift is less than the X-ray energy, the energy transfer effect will give us a wrong peak on the energy spectrum;</a:t>
            </a:r>
            <a:endParaRPr lang="en-US" sz="1200" b="1" i="1" dirty="0">
              <a:solidFill>
                <a:srgbClr val="0000FF"/>
              </a:solidFill>
            </a:endParaRPr>
          </a:p>
          <a:p>
            <a:pPr>
              <a:buFont typeface="Wingdings" pitchFamily="2" charset="2"/>
              <a:buChar char="u"/>
            </a:pPr>
            <a:r>
              <a:rPr lang="en-US" sz="1200" b="1" i="1" dirty="0" smtClean="0">
                <a:solidFill>
                  <a:srgbClr val="FF0000"/>
                </a:solidFill>
              </a:rPr>
              <a:t>To decrease the Bremsstrahlung caused by the </a:t>
            </a:r>
          </a:p>
          <a:p>
            <a:r>
              <a:rPr lang="en-US" sz="1200" b="1" i="1" dirty="0">
                <a:solidFill>
                  <a:srgbClr val="FF0000"/>
                </a:solidFill>
              </a:rPr>
              <a:t> </a:t>
            </a:r>
            <a:r>
              <a:rPr lang="en-US" sz="1200" b="1" i="1" dirty="0" smtClean="0">
                <a:solidFill>
                  <a:srgbClr val="FF0000"/>
                </a:solidFill>
              </a:rPr>
              <a:t>   material of the drift electrode, we can open</a:t>
            </a:r>
          </a:p>
          <a:p>
            <a:r>
              <a:rPr lang="en-US" sz="1200" b="1" i="1" dirty="0">
                <a:solidFill>
                  <a:srgbClr val="FF0000"/>
                </a:solidFill>
              </a:rPr>
              <a:t> </a:t>
            </a:r>
            <a:r>
              <a:rPr lang="en-US" sz="1200" b="1" i="1" dirty="0" smtClean="0">
                <a:solidFill>
                  <a:srgbClr val="FF0000"/>
                </a:solidFill>
              </a:rPr>
              <a:t>   windows(Blind </a:t>
            </a:r>
            <a:r>
              <a:rPr lang="en-US" sz="1200" b="1" i="1" dirty="0" err="1" smtClean="0">
                <a:solidFill>
                  <a:srgbClr val="FF0000"/>
                </a:solidFill>
              </a:rPr>
              <a:t>Vias</a:t>
            </a:r>
            <a:r>
              <a:rPr lang="en-US" sz="1200" b="1" i="1" dirty="0" smtClean="0">
                <a:solidFill>
                  <a:srgbClr val="FF0000"/>
                </a:solidFill>
              </a:rPr>
              <a:t>) on the drift PCB;</a:t>
            </a:r>
          </a:p>
          <a:p>
            <a:pPr>
              <a:buFont typeface="Wingdings" pitchFamily="2" charset="2"/>
              <a:buChar char="u"/>
            </a:pPr>
            <a:r>
              <a:rPr lang="en-US" sz="1200" b="1" i="1" dirty="0" smtClean="0">
                <a:solidFill>
                  <a:srgbClr val="FF0000"/>
                </a:solidFill>
              </a:rPr>
              <a:t>Using low energy X-rays for gain calibration to avoid </a:t>
            </a:r>
          </a:p>
          <a:p>
            <a:r>
              <a:rPr lang="en-US" sz="1200" b="1" i="1" dirty="0">
                <a:solidFill>
                  <a:srgbClr val="FF0000"/>
                </a:solidFill>
              </a:rPr>
              <a:t> </a:t>
            </a:r>
            <a:r>
              <a:rPr lang="en-US" sz="1200" b="1" i="1" dirty="0" smtClean="0">
                <a:solidFill>
                  <a:srgbClr val="FF0000"/>
                </a:solidFill>
              </a:rPr>
              <a:t>   the energy transfer effects;</a:t>
            </a:r>
            <a:endParaRPr lang="en-US" sz="1200" b="1" i="1" dirty="0">
              <a:solidFill>
                <a:srgbClr val="FF0000"/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483024" y="1430360"/>
            <a:ext cx="3960000" cy="2895612"/>
            <a:chOff x="1002202" y="1395754"/>
            <a:chExt cx="5940156" cy="5303837"/>
          </a:xfrm>
        </p:grpSpPr>
        <p:pic>
          <p:nvPicPr>
            <p:cNvPr id="67" name="Picture 1" descr="spectrum_comparison3.bmp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397"/>
            <a:stretch/>
          </p:blipFill>
          <p:spPr bwMode="auto">
            <a:xfrm>
              <a:off x="1002202" y="1395754"/>
              <a:ext cx="5940156" cy="5303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8" name="TextBox 4"/>
            <p:cNvSpPr txBox="1">
              <a:spLocks noChangeArrowheads="1"/>
            </p:cNvSpPr>
            <p:nvPr/>
          </p:nvSpPr>
          <p:spPr bwMode="auto">
            <a:xfrm>
              <a:off x="2352561" y="5499422"/>
              <a:ext cx="3688369" cy="39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 sz="800" b="1" dirty="0">
                  <a:solidFill>
                    <a:srgbClr val="660066"/>
                  </a:solidFill>
                  <a:ea typeface="ＭＳ Ｐゴシック" pitchFamily="34" charset="-128"/>
                </a:rPr>
                <a:t>Cu X ray: 20kV/0.6mA, 5Cu Tapes, Rate=649Hz</a:t>
              </a:r>
            </a:p>
          </p:txBody>
        </p:sp>
        <p:sp>
          <p:nvSpPr>
            <p:cNvPr id="69" name="Left Arrow 4"/>
            <p:cNvSpPr>
              <a:spLocks noChangeArrowheads="1"/>
            </p:cNvSpPr>
            <p:nvPr/>
          </p:nvSpPr>
          <p:spPr bwMode="auto">
            <a:xfrm>
              <a:off x="1828800" y="5651630"/>
              <a:ext cx="609600" cy="76200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rgbClr val="660066"/>
            </a:solidFill>
            <a:ln w="9525">
              <a:solidFill>
                <a:srgbClr val="660066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0" name="TextBox 4"/>
            <p:cNvSpPr txBox="1">
              <a:spLocks noChangeArrowheads="1"/>
            </p:cNvSpPr>
            <p:nvPr/>
          </p:nvSpPr>
          <p:spPr bwMode="auto">
            <a:xfrm>
              <a:off x="2362201" y="5115720"/>
              <a:ext cx="2659669" cy="39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 sz="800" b="1" dirty="0">
                  <a:solidFill>
                    <a:srgbClr val="008000"/>
                  </a:solidFill>
                  <a:ea typeface="ＭＳ Ｐゴシック" pitchFamily="34" charset="-128"/>
                </a:rPr>
                <a:t>Mini X: 20kV/5uA</a:t>
              </a:r>
            </a:p>
          </p:txBody>
        </p:sp>
        <p:sp>
          <p:nvSpPr>
            <p:cNvPr id="71" name="Left Arrow 6"/>
            <p:cNvSpPr>
              <a:spLocks noChangeArrowheads="1"/>
            </p:cNvSpPr>
            <p:nvPr/>
          </p:nvSpPr>
          <p:spPr bwMode="auto">
            <a:xfrm>
              <a:off x="1828800" y="5257800"/>
              <a:ext cx="609600" cy="76200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rgbClr val="008000"/>
            </a:solidFill>
            <a:ln w="9525">
              <a:solidFill>
                <a:srgbClr val="008000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2" name="TextBox 4"/>
            <p:cNvSpPr txBox="1">
              <a:spLocks noChangeArrowheads="1"/>
            </p:cNvSpPr>
            <p:nvPr/>
          </p:nvSpPr>
          <p:spPr bwMode="auto">
            <a:xfrm>
              <a:off x="2362201" y="3439520"/>
              <a:ext cx="3962401" cy="39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 sz="800" b="1" dirty="0">
                  <a:solidFill>
                    <a:srgbClr val="169FFF"/>
                  </a:solidFill>
                  <a:ea typeface="ＭＳ Ｐゴシック" pitchFamily="34" charset="-128"/>
                </a:rPr>
                <a:t>Cu X ray: 20kV/0.6mA, 4Cu Tapes, Rate=2590Hz</a:t>
              </a:r>
            </a:p>
          </p:txBody>
        </p:sp>
        <p:sp>
          <p:nvSpPr>
            <p:cNvPr id="73" name="Left Arrow 8"/>
            <p:cNvSpPr>
              <a:spLocks noChangeArrowheads="1"/>
            </p:cNvSpPr>
            <p:nvPr/>
          </p:nvSpPr>
          <p:spPr bwMode="auto">
            <a:xfrm>
              <a:off x="1828800" y="3581400"/>
              <a:ext cx="609600" cy="76200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rgbClr val="169FFF"/>
            </a:solidFill>
            <a:ln w="9525">
              <a:solidFill>
                <a:srgbClr val="169FFF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4" name="TextBox 9"/>
            <p:cNvSpPr txBox="1">
              <a:spLocks noChangeArrowheads="1"/>
            </p:cNvSpPr>
            <p:nvPr/>
          </p:nvSpPr>
          <p:spPr bwMode="auto">
            <a:xfrm>
              <a:off x="2133600" y="1981201"/>
              <a:ext cx="4351338" cy="1183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sz="1200" b="1" dirty="0">
                  <a:solidFill>
                    <a:srgbClr val="0000FF"/>
                  </a:solidFill>
                  <a:latin typeface="Verdana" pitchFamily="34" charset="0"/>
                  <a:ea typeface="ＭＳ Ｐゴシック" pitchFamily="34" charset="-128"/>
                </a:rPr>
                <a:t>    May be caused by the copper on the drift electrode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7" descr="校徽中英文校名(透明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76200"/>
            <a:ext cx="5715000" cy="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" descr="Cu_Spectrum_Scan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9" t="5466" r="8501" b="7585"/>
          <a:stretch>
            <a:fillRect/>
          </a:stretch>
        </p:blipFill>
        <p:spPr bwMode="auto">
          <a:xfrm>
            <a:off x="419130" y="1447800"/>
            <a:ext cx="8329613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7"/>
          <p:cNvSpPr txBox="1">
            <a:spLocks noChangeArrowheads="1"/>
          </p:cNvSpPr>
          <p:nvPr/>
        </p:nvSpPr>
        <p:spPr bwMode="auto">
          <a:xfrm>
            <a:off x="304800" y="1047742"/>
            <a:ext cx="8839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r" eaLnBrk="1" hangingPunct="1"/>
            <a:r>
              <a:rPr lang="en-US" altLang="zh-CN" sz="2000" b="1" dirty="0">
                <a:solidFill>
                  <a:srgbClr val="0000FF"/>
                </a:solidFill>
              </a:rPr>
              <a:t>The Charging up </a:t>
            </a:r>
            <a:r>
              <a:rPr lang="en-US" altLang="zh-CN" sz="2000" b="1" dirty="0" smtClean="0">
                <a:solidFill>
                  <a:srgbClr val="0000FF"/>
                </a:solidFill>
              </a:rPr>
              <a:t>effect of the GEM detector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18" name="TextBox 29"/>
          <p:cNvSpPr txBox="1">
            <a:spLocks noChangeArrowheads="1"/>
          </p:cNvSpPr>
          <p:nvPr/>
        </p:nvSpPr>
        <p:spPr bwMode="auto">
          <a:xfrm>
            <a:off x="1574863" y="6400722"/>
            <a:ext cx="62769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sz="1800" b="1" dirty="0">
                <a:solidFill>
                  <a:srgbClr val="FF0000"/>
                </a:solidFill>
                <a:ea typeface="ＭＳ Ｐゴシック" pitchFamily="34" charset="-128"/>
              </a:rPr>
              <a:t>Rate changed by adjusting the current of the X-ray tube</a:t>
            </a:r>
          </a:p>
        </p:txBody>
      </p:sp>
      <p:sp>
        <p:nvSpPr>
          <p:cNvPr id="20" name="TextBox 2"/>
          <p:cNvSpPr txBox="1">
            <a:spLocks noChangeArrowheads="1"/>
          </p:cNvSpPr>
          <p:nvPr/>
        </p:nvSpPr>
        <p:spPr bwMode="auto">
          <a:xfrm>
            <a:off x="4419600" y="1752600"/>
            <a:ext cx="3124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sz="1200" b="1" dirty="0">
                <a:solidFill>
                  <a:srgbClr val="0000FF"/>
                </a:solidFill>
                <a:latin typeface="Verdana" pitchFamily="34" charset="0"/>
                <a:ea typeface="ＭＳ Ｐゴシック" pitchFamily="34" charset="-128"/>
              </a:rPr>
              <a:t>VGEM(V):          335-335-290 </a:t>
            </a:r>
          </a:p>
          <a:p>
            <a:pPr eaLnBrk="1" hangingPunct="1"/>
            <a:r>
              <a:rPr lang="en-US" sz="1200" b="1" dirty="0">
                <a:solidFill>
                  <a:srgbClr val="0000FF"/>
                </a:solidFill>
                <a:latin typeface="Verdana" pitchFamily="34" charset="0"/>
                <a:ea typeface="ＭＳ Ｐゴシック" pitchFamily="34" charset="-128"/>
              </a:rPr>
              <a:t>Field(kV/cm):   2.1-3.0-3.0-3.2</a:t>
            </a:r>
          </a:p>
        </p:txBody>
      </p:sp>
      <p:sp>
        <p:nvSpPr>
          <p:cNvPr id="21" name="TextBox 3"/>
          <p:cNvSpPr txBox="1">
            <a:spLocks noChangeArrowheads="1"/>
          </p:cNvSpPr>
          <p:nvPr/>
        </p:nvSpPr>
        <p:spPr bwMode="auto">
          <a:xfrm>
            <a:off x="4419600" y="3043238"/>
            <a:ext cx="3124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sz="1200" b="1">
                <a:solidFill>
                  <a:srgbClr val="0000FF"/>
                </a:solidFill>
                <a:latin typeface="Verdana" pitchFamily="34" charset="0"/>
                <a:ea typeface="ＭＳ Ｐゴシック" pitchFamily="34" charset="-128"/>
              </a:rPr>
              <a:t>VGEM(V):          350-345-295 </a:t>
            </a:r>
          </a:p>
          <a:p>
            <a:pPr eaLnBrk="1" hangingPunct="1"/>
            <a:r>
              <a:rPr lang="en-US" sz="1200" b="1">
                <a:solidFill>
                  <a:srgbClr val="0000FF"/>
                </a:solidFill>
                <a:latin typeface="Verdana" pitchFamily="34" charset="0"/>
                <a:ea typeface="ＭＳ Ｐゴシック" pitchFamily="34" charset="-128"/>
              </a:rPr>
              <a:t>Field(kV/cm):   2.2-3.1-3.1-3.3</a:t>
            </a:r>
          </a:p>
        </p:txBody>
      </p:sp>
      <p:sp>
        <p:nvSpPr>
          <p:cNvPr id="22" name="TextBox 4"/>
          <p:cNvSpPr txBox="1">
            <a:spLocks noChangeArrowheads="1"/>
          </p:cNvSpPr>
          <p:nvPr/>
        </p:nvSpPr>
        <p:spPr bwMode="auto">
          <a:xfrm>
            <a:off x="4419600" y="4267200"/>
            <a:ext cx="3124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sz="1200" b="1">
                <a:solidFill>
                  <a:srgbClr val="0000FF"/>
                </a:solidFill>
                <a:latin typeface="Verdana" pitchFamily="34" charset="0"/>
                <a:ea typeface="ＭＳ Ｐゴシック" pitchFamily="34" charset="-128"/>
              </a:rPr>
              <a:t>VGEM(V):          360-355-305 </a:t>
            </a:r>
          </a:p>
          <a:p>
            <a:pPr eaLnBrk="1" hangingPunct="1"/>
            <a:r>
              <a:rPr lang="en-US" sz="1200" b="1">
                <a:solidFill>
                  <a:srgbClr val="0000FF"/>
                </a:solidFill>
                <a:latin typeface="Verdana" pitchFamily="34" charset="0"/>
                <a:ea typeface="ＭＳ Ｐゴシック" pitchFamily="34" charset="-128"/>
              </a:rPr>
              <a:t>Field(kV/cm):   2.3-3.2-3.2-3.4</a:t>
            </a:r>
          </a:p>
        </p:txBody>
      </p:sp>
      <p:sp>
        <p:nvSpPr>
          <p:cNvPr id="23" name="TextBox 5"/>
          <p:cNvSpPr txBox="1">
            <a:spLocks noChangeArrowheads="1"/>
          </p:cNvSpPr>
          <p:nvPr/>
        </p:nvSpPr>
        <p:spPr bwMode="auto">
          <a:xfrm>
            <a:off x="4419600" y="5634038"/>
            <a:ext cx="3124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sz="1200" b="1">
                <a:solidFill>
                  <a:srgbClr val="0000FF"/>
                </a:solidFill>
                <a:latin typeface="Verdana" pitchFamily="34" charset="0"/>
                <a:ea typeface="ＭＳ Ｐゴシック" pitchFamily="34" charset="-128"/>
              </a:rPr>
              <a:t>VGEM(V):          370-365-315 </a:t>
            </a:r>
          </a:p>
          <a:p>
            <a:pPr eaLnBrk="1" hangingPunct="1"/>
            <a:r>
              <a:rPr lang="en-US" sz="1200" b="1">
                <a:solidFill>
                  <a:srgbClr val="0000FF"/>
                </a:solidFill>
                <a:latin typeface="Verdana" pitchFamily="34" charset="0"/>
                <a:ea typeface="ＭＳ Ｐゴシック" pitchFamily="34" charset="-128"/>
              </a:rPr>
              <a:t>Field(kV/cm):   2.3-3.3-3.3-3.5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00" name="Picture 17" descr="校徽中英文校名(透明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76200"/>
            <a:ext cx="5715000" cy="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3" name="TextBox 4"/>
          <p:cNvSpPr txBox="1">
            <a:spLocks noChangeArrowheads="1"/>
          </p:cNvSpPr>
          <p:nvPr/>
        </p:nvSpPr>
        <p:spPr bwMode="auto">
          <a:xfrm>
            <a:off x="2209800" y="1036638"/>
            <a:ext cx="6934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r" eaLnBrk="1" hangingPunct="1"/>
            <a:r>
              <a:rPr lang="en-US" altLang="zh-CN" sz="2000" b="1" i="1" dirty="0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30cm×30cm GEM (Order from CERN)</a:t>
            </a:r>
            <a:endParaRPr lang="en-US" sz="2000" b="1" i="1" dirty="0">
              <a:solidFill>
                <a:srgbClr val="0000FF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8" name="Picture 3" descr="IMG_0525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" t="-37" r="9" b="37"/>
          <a:stretch/>
        </p:blipFill>
        <p:spPr bwMode="auto">
          <a:xfrm rot="-5400000">
            <a:off x="1307063" y="3340365"/>
            <a:ext cx="2818800" cy="3759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" descr="IMG_0519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65" b="8160"/>
          <a:stretch/>
        </p:blipFill>
        <p:spPr bwMode="auto">
          <a:xfrm>
            <a:off x="838298" y="1524050"/>
            <a:ext cx="3759102" cy="2390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" descr="IMG_0528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396" y="1524050"/>
            <a:ext cx="3771839" cy="5029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 descr="withfilter19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9964" y="4895778"/>
            <a:ext cx="2311383" cy="173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 descr="IMG_0232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947" y="5867336"/>
            <a:ext cx="571453" cy="7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Box 6"/>
          <p:cNvSpPr txBox="1">
            <a:spLocks noChangeArrowheads="1"/>
          </p:cNvSpPr>
          <p:nvPr/>
        </p:nvSpPr>
        <p:spPr bwMode="auto">
          <a:xfrm>
            <a:off x="1066892" y="1047742"/>
            <a:ext cx="807710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r" eaLnBrk="1" hangingPunct="1"/>
            <a:r>
              <a:rPr lang="en-US" altLang="zh-CN" sz="2000" b="1" dirty="0" smtClean="0">
                <a:solidFill>
                  <a:srgbClr val="0000FF"/>
                </a:solidFill>
                <a:latin typeface="+mj-lt"/>
                <a:cs typeface="Calibri" pitchFamily="34" charset="0"/>
              </a:rPr>
              <a:t>Preparation for Large Area GEM Project</a:t>
            </a:r>
            <a:endParaRPr lang="en-US" sz="2000" b="1" dirty="0">
              <a:solidFill>
                <a:srgbClr val="0000FF"/>
              </a:solidFill>
              <a:latin typeface="+mj-lt"/>
              <a:cs typeface="Calibri" pitchFamily="34" charset="0"/>
            </a:endParaRPr>
          </a:p>
        </p:txBody>
      </p:sp>
      <p:pic>
        <p:nvPicPr>
          <p:cNvPr id="34819" name="Picture 7" descr="校徽中英文校名(透明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76200"/>
            <a:ext cx="5715000" cy="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IMG_022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286" y="1574855"/>
            <a:ext cx="2878581" cy="215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98" y="1454212"/>
            <a:ext cx="2392114" cy="235577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48" y="1574855"/>
            <a:ext cx="3183377" cy="238753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47" y="3994107"/>
            <a:ext cx="3183377" cy="2387533"/>
          </a:xfrm>
          <a:prstGeom prst="rect">
            <a:avLst/>
          </a:prstGeom>
        </p:spPr>
      </p:pic>
      <p:sp>
        <p:nvSpPr>
          <p:cNvPr id="18" name="TextBox 5"/>
          <p:cNvSpPr txBox="1">
            <a:spLocks noChangeArrowheads="1"/>
          </p:cNvSpPr>
          <p:nvPr/>
        </p:nvSpPr>
        <p:spPr bwMode="auto">
          <a:xfrm>
            <a:off x="6082416" y="5943534"/>
            <a:ext cx="247813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sz="1300" b="1" dirty="0" smtClean="0">
                <a:solidFill>
                  <a:srgbClr val="FF0000"/>
                </a:solidFill>
              </a:rPr>
              <a:t>   6 GEM foils(30cmX30cm) have been ordered from Rui</a:t>
            </a:r>
            <a:r>
              <a:rPr lang="en-US" sz="1300" b="1" dirty="0">
                <a:solidFill>
                  <a:srgbClr val="FF0000"/>
                </a:solidFill>
              </a:rPr>
              <a:t>.</a:t>
            </a:r>
            <a:r>
              <a:rPr lang="en-US" sz="1300" b="1" dirty="0" smtClean="0">
                <a:solidFill>
                  <a:srgbClr val="FF0000"/>
                </a:solidFill>
              </a:rPr>
              <a:t> </a:t>
            </a:r>
            <a:endParaRPr lang="en-US" sz="1300" b="1" dirty="0">
              <a:solidFill>
                <a:srgbClr val="FF0000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767" y="3886188"/>
            <a:ext cx="2876100" cy="19049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764" y="3704811"/>
            <a:ext cx="1729286" cy="2772109"/>
          </a:xfrm>
          <a:prstGeom prst="rect">
            <a:avLst/>
          </a:prstGeom>
        </p:spPr>
      </p:pic>
      <p:sp>
        <p:nvSpPr>
          <p:cNvPr id="21" name="TextBox 5"/>
          <p:cNvSpPr txBox="1">
            <a:spLocks noChangeArrowheads="1"/>
          </p:cNvSpPr>
          <p:nvPr/>
        </p:nvSpPr>
        <p:spPr bwMode="auto">
          <a:xfrm>
            <a:off x="273462" y="6125645"/>
            <a:ext cx="127194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sz="800" b="1" dirty="0" smtClean="0">
                <a:solidFill>
                  <a:srgbClr val="FF0000"/>
                </a:solidFill>
              </a:rPr>
              <a:t>Insulation Resistance </a:t>
            </a:r>
          </a:p>
          <a:p>
            <a:pPr eaLnBrk="1" hangingPunct="1"/>
            <a:r>
              <a:rPr lang="en-US" sz="800" b="1" dirty="0" smtClean="0">
                <a:solidFill>
                  <a:srgbClr val="FF0000"/>
                </a:solidFill>
              </a:rPr>
              <a:t>and Continuity Tester</a:t>
            </a:r>
            <a:endParaRPr lang="en-US" sz="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TextBox 6"/>
          <p:cNvSpPr txBox="1">
            <a:spLocks noChangeArrowheads="1"/>
          </p:cNvSpPr>
          <p:nvPr/>
        </p:nvSpPr>
        <p:spPr bwMode="auto">
          <a:xfrm>
            <a:off x="4419600" y="1047802"/>
            <a:ext cx="4724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r" eaLnBrk="1" hangingPunct="1"/>
            <a:r>
              <a:rPr lang="en-US" sz="2000" b="1" dirty="0">
                <a:solidFill>
                  <a:srgbClr val="0000FF"/>
                </a:solidFill>
                <a:latin typeface="+mj-lt"/>
                <a:cs typeface="Calibri" pitchFamily="34" charset="0"/>
              </a:rPr>
              <a:t> Near Future Work Plan</a:t>
            </a:r>
          </a:p>
        </p:txBody>
      </p:sp>
      <p:pic>
        <p:nvPicPr>
          <p:cNvPr id="35845" name="Picture 7" descr="校徽中英文校名(透明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76200"/>
            <a:ext cx="5715000" cy="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Rot="1" noChangeArrowheads="1"/>
          </p:cNvSpPr>
          <p:nvPr/>
        </p:nvSpPr>
        <p:spPr bwMode="auto">
          <a:xfrm>
            <a:off x="609600" y="1828842"/>
            <a:ext cx="7391310" cy="38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buFont typeface="Wingdings" pitchFamily="2" charset="2"/>
              <a:buChar char="Ø"/>
            </a:pPr>
            <a:r>
              <a:rPr lang="en-US" altLang="zh-CN" sz="2000" b="1" i="1" dirty="0">
                <a:solidFill>
                  <a:srgbClr val="FF0000"/>
                </a:solidFill>
              </a:rPr>
              <a:t> </a:t>
            </a:r>
            <a:r>
              <a:rPr lang="en-US" altLang="zh-CN" sz="3000" b="1" i="1" dirty="0" smtClean="0">
                <a:solidFill>
                  <a:srgbClr val="FF0000"/>
                </a:solidFill>
              </a:rPr>
              <a:t>Build a test platform for the 30cmX30cm GEM detector(from CERN);</a:t>
            </a:r>
          </a:p>
          <a:p>
            <a:pPr eaLnBrk="1" hangingPunct="1"/>
            <a:r>
              <a:rPr lang="en-US" altLang="zh-CN" sz="3000" b="1" i="1" dirty="0" smtClean="0">
                <a:solidFill>
                  <a:srgbClr val="FF0000"/>
                </a:solidFill>
              </a:rPr>
              <a:t> 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US" altLang="zh-CN" sz="3000" b="1" i="1" dirty="0" smtClean="0">
                <a:solidFill>
                  <a:srgbClr val="FF0000"/>
                </a:solidFill>
              </a:rPr>
              <a:t> Continue working on the charging up effect;</a:t>
            </a:r>
          </a:p>
          <a:p>
            <a:pPr eaLnBrk="1" hangingPunct="1">
              <a:buFont typeface="Wingdings" pitchFamily="2" charset="2"/>
              <a:buChar char="Ø"/>
            </a:pPr>
            <a:endParaRPr lang="en-US" altLang="zh-CN" sz="3000" b="1" i="1" dirty="0" smtClean="0">
              <a:solidFill>
                <a:srgbClr val="FF0000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en-US" altLang="zh-CN" sz="3000" b="1" i="1" dirty="0" smtClean="0">
                <a:solidFill>
                  <a:srgbClr val="FF0000"/>
                </a:solidFill>
              </a:rPr>
              <a:t> Design and build a 30cm×30cm GEM</a:t>
            </a:r>
          </a:p>
          <a:p>
            <a:pPr eaLnBrk="1" hangingPunct="1"/>
            <a:r>
              <a:rPr lang="en-US" altLang="zh-CN" sz="3000" b="1" i="1" dirty="0" smtClean="0">
                <a:solidFill>
                  <a:srgbClr val="FF0000"/>
                </a:solidFill>
              </a:rPr>
              <a:t>at USTC; </a:t>
            </a:r>
            <a:endParaRPr lang="en-US" altLang="zh-CN" sz="3000" i="1" dirty="0">
              <a:solidFill>
                <a:srgbClr val="FF0000"/>
              </a:solidFill>
            </a:endParaRPr>
          </a:p>
        </p:txBody>
      </p:sp>
      <p:sp>
        <p:nvSpPr>
          <p:cNvPr id="7" name="WordArt 3">
            <a:hlinkClick r:id="" action="ppaction://noaction">
              <a:snd r:embed="rId3" name="applause.wav"/>
            </a:hlinkClick>
          </p:cNvPr>
          <p:cNvSpPr>
            <a:spLocks noChangeArrowheads="1" noChangeShapeType="1" noTextEdit="1"/>
          </p:cNvSpPr>
          <p:nvPr/>
        </p:nvSpPr>
        <p:spPr bwMode="auto">
          <a:xfrm>
            <a:off x="5029200" y="5181600"/>
            <a:ext cx="3276600" cy="1260475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72" lon="1080000" rev="0"/>
              </a:camera>
              <a:lightRig rig="legacyFlat1" dir="r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>
              <a:defRPr/>
            </a:pPr>
            <a:r>
              <a:rPr lang="en-US" sz="7200" dirty="0">
                <a:ln w="9525" cmpd="sng">
                  <a:round/>
                  <a:headEnd/>
                  <a:tailEnd/>
                </a:ln>
                <a:gradFill rotWithShape="1">
                  <a:gsLst>
                    <a:gs pos="0">
                      <a:srgbClr val="FE3E02"/>
                    </a:gs>
                    <a:gs pos="100000">
                      <a:srgbClr val="FFE701"/>
                    </a:gs>
                  </a:gsLst>
                  <a:lin ang="5400000" scaled="1"/>
                </a:gradFill>
                <a:latin typeface="Impact"/>
                <a:ea typeface="Impact"/>
                <a:cs typeface="Impact"/>
              </a:rPr>
              <a:t>Thank You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4"/>
          <p:cNvSpPr txBox="1">
            <a:spLocks noChangeArrowheads="1"/>
          </p:cNvSpPr>
          <p:nvPr/>
        </p:nvSpPr>
        <p:spPr bwMode="auto">
          <a:xfrm>
            <a:off x="1676400" y="1047750"/>
            <a:ext cx="7467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r" eaLnBrk="1" hangingPunct="1"/>
            <a:r>
              <a:rPr lang="en-US" sz="2000" b="1" dirty="0">
                <a:solidFill>
                  <a:srgbClr val="0000FF"/>
                </a:solidFill>
                <a:latin typeface="+mj-lt"/>
                <a:cs typeface="Calibri" pitchFamily="34" charset="0"/>
              </a:rPr>
              <a:t>Four Chinese Groups</a:t>
            </a:r>
          </a:p>
        </p:txBody>
      </p:sp>
      <p:pic>
        <p:nvPicPr>
          <p:cNvPr id="15363" name="Picture 5" descr="Screen Shot 2011-10-10 at 3.50.5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916113"/>
            <a:ext cx="4343400" cy="75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Rectangle 5"/>
          <p:cNvSpPr>
            <a:spLocks noChangeArrowheads="1"/>
          </p:cNvSpPr>
          <p:nvPr/>
        </p:nvSpPr>
        <p:spPr bwMode="auto">
          <a:xfrm>
            <a:off x="1752600" y="1447800"/>
            <a:ext cx="51387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400" b="1">
                <a:solidFill>
                  <a:srgbClr val="000090"/>
                </a:solidFill>
                <a:latin typeface="Calibri" pitchFamily="34" charset="0"/>
                <a:cs typeface="Calibri" pitchFamily="34" charset="0"/>
                <a:sym typeface="Arial" pitchFamily="34" charset="0"/>
              </a:rPr>
              <a:t>China Institute of Atomic Energy (CIAE)</a:t>
            </a:r>
          </a:p>
        </p:txBody>
      </p:sp>
      <p:pic>
        <p:nvPicPr>
          <p:cNvPr id="15365" name="Picture 3" descr="Screen Shot 2011-10-10 at 3.50.2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27083"/>
          <a:stretch>
            <a:fillRect/>
          </a:stretch>
        </p:blipFill>
        <p:spPr bwMode="auto">
          <a:xfrm>
            <a:off x="2590800" y="3048000"/>
            <a:ext cx="4343400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3" descr="校徽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2"/>
          <a:stretch>
            <a:fillRect/>
          </a:stretch>
        </p:blipFill>
        <p:spPr bwMode="auto">
          <a:xfrm>
            <a:off x="2592388" y="4267200"/>
            <a:ext cx="2601912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17" descr="校徽中英文校名(透明)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5562600"/>
            <a:ext cx="434340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8" name="Rectangle 9"/>
          <p:cNvSpPr>
            <a:spLocks noChangeArrowheads="1"/>
          </p:cNvSpPr>
          <p:nvPr/>
        </p:nvSpPr>
        <p:spPr bwMode="auto">
          <a:xfrm>
            <a:off x="1752600" y="2590800"/>
            <a:ext cx="2616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400" b="1">
                <a:solidFill>
                  <a:srgbClr val="000090"/>
                </a:solidFill>
                <a:latin typeface="Calibri" pitchFamily="34" charset="0"/>
                <a:cs typeface="Calibri" pitchFamily="34" charset="0"/>
              </a:rPr>
              <a:t>Lanzhou University</a:t>
            </a:r>
          </a:p>
        </p:txBody>
      </p:sp>
      <p:sp>
        <p:nvSpPr>
          <p:cNvPr id="15369" name="Rectangle 10"/>
          <p:cNvSpPr>
            <a:spLocks noChangeArrowheads="1"/>
          </p:cNvSpPr>
          <p:nvPr/>
        </p:nvSpPr>
        <p:spPr bwMode="auto">
          <a:xfrm>
            <a:off x="1752600" y="3810000"/>
            <a:ext cx="26749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2400" b="1">
                <a:solidFill>
                  <a:srgbClr val="000090"/>
                </a:solidFill>
                <a:latin typeface="Calibri" pitchFamily="34" charset="0"/>
              </a:rPr>
              <a:t>Tsinghua University</a:t>
            </a:r>
          </a:p>
        </p:txBody>
      </p:sp>
      <p:sp>
        <p:nvSpPr>
          <p:cNvPr id="15370" name="Rectangle 11"/>
          <p:cNvSpPr>
            <a:spLocks noChangeArrowheads="1"/>
          </p:cNvSpPr>
          <p:nvPr/>
        </p:nvSpPr>
        <p:spPr bwMode="auto">
          <a:xfrm>
            <a:off x="1752600" y="5105400"/>
            <a:ext cx="6934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2400" b="1">
                <a:solidFill>
                  <a:srgbClr val="000090"/>
                </a:solidFill>
                <a:latin typeface="Calibri" pitchFamily="34" charset="0"/>
                <a:cs typeface="Calibri" pitchFamily="34" charset="0"/>
              </a:rPr>
              <a:t>University of Science &amp; Technology of China (USTC)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5" descr="Screen Shot 2011-10-10 at 3.50.5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76200"/>
            <a:ext cx="5486400" cy="94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5" name="TextBox 4"/>
          <p:cNvSpPr txBox="1">
            <a:spLocks noChangeArrowheads="1"/>
          </p:cNvSpPr>
          <p:nvPr/>
        </p:nvSpPr>
        <p:spPr bwMode="auto">
          <a:xfrm>
            <a:off x="1676400" y="1023938"/>
            <a:ext cx="7467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r" eaLnBrk="1" hangingPunct="1"/>
            <a:r>
              <a:rPr lang="en-US" altLang="zh-CN" sz="2000" b="1" dirty="0">
                <a:solidFill>
                  <a:srgbClr val="0000FF"/>
                </a:solidFill>
                <a:latin typeface="+mj-lt"/>
                <a:cs typeface="Calibri" pitchFamily="34" charset="0"/>
              </a:rPr>
              <a:t>GEM Simulation</a:t>
            </a:r>
            <a:endParaRPr lang="en-US" sz="2000" b="1" i="1" dirty="0">
              <a:solidFill>
                <a:srgbClr val="0000FF"/>
              </a:solidFill>
              <a:latin typeface="+mj-lt"/>
              <a:cs typeface="Calibri" pitchFamily="34" charset="0"/>
            </a:endParaRPr>
          </a:p>
        </p:txBody>
      </p:sp>
      <p:pic>
        <p:nvPicPr>
          <p:cNvPr id="12" name="内容占位符 4" descr="g3.jpg"/>
          <p:cNvPicPr>
            <a:picLocks noGrp="1"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83741" y="1447852"/>
            <a:ext cx="5111750" cy="4695962"/>
          </a:xfrm>
          <a:prstGeom prst="rect">
            <a:avLst/>
          </a:prstGeom>
        </p:spPr>
      </p:pic>
      <p:sp>
        <p:nvSpPr>
          <p:cNvPr id="13" name="文本占位符 3"/>
          <p:cNvSpPr>
            <a:spLocks noGrp="1"/>
          </p:cNvSpPr>
          <p:nvPr/>
        </p:nvSpPr>
        <p:spPr>
          <a:xfrm>
            <a:off x="327357" y="1756015"/>
            <a:ext cx="3456384" cy="453650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Aft>
                <a:spcPts val="600"/>
              </a:spcAft>
              <a:buAutoNum type="arabicPeriod"/>
            </a:pPr>
            <a:r>
              <a:rPr lang="en-US" altLang="zh-CN" sz="20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Maxwell</a:t>
            </a:r>
            <a:r>
              <a:rPr lang="en-US" altLang="zh-CN" sz="2000" dirty="0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+ </a:t>
            </a:r>
            <a:r>
              <a:rPr lang="en-US" altLang="zh-CN" sz="2000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neBEM</a:t>
            </a:r>
            <a:r>
              <a:rPr lang="en-US" altLang="zh-CN" sz="2000" dirty="0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for the electric field calculation.</a:t>
            </a:r>
          </a:p>
          <a:p>
            <a:pPr marL="457200" indent="-457200">
              <a:spcAft>
                <a:spcPts val="600"/>
              </a:spcAft>
              <a:buAutoNum type="arabicPeriod"/>
            </a:pPr>
            <a:r>
              <a:rPr lang="en-US" altLang="zh-CN" sz="20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Garfield</a:t>
            </a:r>
            <a:r>
              <a:rPr lang="en-US" altLang="zh-CN" sz="2000" dirty="0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+ </a:t>
            </a:r>
            <a:r>
              <a:rPr lang="en-US" altLang="zh-CN" sz="2000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Magboltz</a:t>
            </a:r>
            <a:r>
              <a:rPr lang="en-US" altLang="zh-CN" sz="2000" dirty="0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+ </a:t>
            </a:r>
            <a:r>
              <a:rPr lang="en-US" altLang="zh-CN" sz="20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Heed</a:t>
            </a:r>
            <a:r>
              <a:rPr lang="en-US" altLang="zh-CN" sz="2000" dirty="0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for the Calculation of electron transportation in Gas.</a:t>
            </a:r>
          </a:p>
          <a:p>
            <a:pPr marL="457200" indent="-457200">
              <a:spcAft>
                <a:spcPts val="600"/>
              </a:spcAft>
              <a:buAutoNum type="arabicPeriod"/>
            </a:pPr>
            <a:r>
              <a:rPr lang="en-US" altLang="zh-CN" sz="2000" dirty="0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We simulated the </a:t>
            </a:r>
            <a:r>
              <a:rPr lang="en-US" altLang="zh-CN" sz="2000" b="1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Spatial Resolution</a:t>
            </a:r>
            <a:r>
              <a:rPr lang="en-US" altLang="zh-CN" sz="2000" dirty="0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en-US" altLang="zh-CN" sz="2000" b="1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Gain</a:t>
            </a:r>
            <a:r>
              <a:rPr lang="en-US" altLang="zh-CN" sz="2000" dirty="0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en-US" altLang="zh-CN" sz="2000" b="1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Electron Transparency</a:t>
            </a:r>
            <a:r>
              <a:rPr lang="en-US" altLang="zh-CN" sz="2000" dirty="0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of gem foils, and the </a:t>
            </a:r>
            <a:r>
              <a:rPr lang="en-US" altLang="zh-CN" sz="2000" b="1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Counting Rate</a:t>
            </a:r>
            <a:r>
              <a:rPr lang="en-US" altLang="zh-CN" sz="2000" dirty="0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.</a:t>
            </a:r>
          </a:p>
          <a:p>
            <a:pPr marL="457200" indent="-457200">
              <a:spcAft>
                <a:spcPts val="600"/>
              </a:spcAft>
              <a:buAutoNum type="arabicPeriod"/>
            </a:pPr>
            <a:endParaRPr lang="zh-CN" altLang="en-US" sz="2000" dirty="0"/>
          </a:p>
        </p:txBody>
      </p:sp>
      <p:sp>
        <p:nvSpPr>
          <p:cNvPr id="14" name="TextBox 5"/>
          <p:cNvSpPr txBox="1"/>
          <p:nvPr/>
        </p:nvSpPr>
        <p:spPr>
          <a:xfrm>
            <a:off x="4280957" y="6107852"/>
            <a:ext cx="449999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Avalanche in a Single-Foil GEM Detector</a:t>
            </a:r>
            <a:endParaRPr lang="zh-CN" altLang="en-US" b="1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5" descr="Screen Shot 2011-10-10 at 3.50.5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76200"/>
            <a:ext cx="5486400" cy="94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7" name="TextBox 4"/>
          <p:cNvSpPr txBox="1">
            <a:spLocks noChangeArrowheads="1"/>
          </p:cNvSpPr>
          <p:nvPr/>
        </p:nvSpPr>
        <p:spPr bwMode="auto">
          <a:xfrm>
            <a:off x="1473106" y="1023938"/>
            <a:ext cx="7696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000" b="1" dirty="0">
                <a:solidFill>
                  <a:srgbClr val="0000FF"/>
                </a:solidFill>
                <a:ea typeface="隶书" pitchFamily="49" charset="-122"/>
              </a:rPr>
              <a:t>Further study for GEM foil</a:t>
            </a:r>
            <a:endParaRPr lang="zh-CN" altLang="en-US" sz="2000" b="1" dirty="0">
              <a:solidFill>
                <a:srgbClr val="0000FF"/>
              </a:solidFill>
              <a:ea typeface="隶书" pitchFamily="49" charset="-122"/>
            </a:endParaRPr>
          </a:p>
        </p:txBody>
      </p:sp>
      <p:pic>
        <p:nvPicPr>
          <p:cNvPr id="18" name="内容占位符 2"/>
          <p:cNvPicPr>
            <a:picLocks noGrp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36963" y="1895442"/>
            <a:ext cx="5487926" cy="4114692"/>
          </a:xfrm>
          <a:prstGeom prst="rect">
            <a:avLst/>
          </a:prstGeom>
          <a:noFill/>
        </p:spPr>
      </p:pic>
      <p:sp>
        <p:nvSpPr>
          <p:cNvPr id="19" name="文本占位符 1"/>
          <p:cNvSpPr>
            <a:spLocks noGrp="1"/>
          </p:cNvSpPr>
          <p:nvPr/>
        </p:nvSpPr>
        <p:spPr>
          <a:xfrm>
            <a:off x="221461" y="1895442"/>
            <a:ext cx="3214678" cy="3571900"/>
          </a:xfrm>
          <a:prstGeom prst="rect">
            <a:avLst/>
          </a:prstGeom>
          <a:extLst/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l"/>
            </a:pPr>
            <a:r>
              <a:rPr lang="en-US" altLang="zh-CN" sz="2400" b="1" dirty="0" smtClean="0">
                <a:solidFill>
                  <a:srgbClr val="0000FF"/>
                </a:solidFill>
              </a:rPr>
              <a:t>Using etching liquid to etch </a:t>
            </a:r>
            <a:r>
              <a:rPr lang="en-US" altLang="zh-CN" sz="2400" b="1" dirty="0" smtClean="0">
                <a:solidFill>
                  <a:srgbClr val="0000FF"/>
                </a:solidFill>
                <a:sym typeface="Arial" pitchFamily="34" charset="0"/>
              </a:rPr>
              <a:t>nuclear pore foil (Kapton foil)</a:t>
            </a:r>
          </a:p>
          <a:p>
            <a:endParaRPr lang="en-US" altLang="zh-CN" sz="2400" b="1" dirty="0" smtClean="0">
              <a:solidFill>
                <a:srgbClr val="0000FF"/>
              </a:solidFill>
              <a:sym typeface="Arial" pitchFamily="34" charset="0"/>
            </a:endParaRPr>
          </a:p>
          <a:p>
            <a:pPr>
              <a:buFont typeface="Wingdings" pitchFamily="2" charset="2"/>
              <a:buChar char="l"/>
            </a:pPr>
            <a:r>
              <a:rPr lang="en-US" altLang="zh-CN" sz="2400" b="1" dirty="0" smtClean="0">
                <a:solidFill>
                  <a:srgbClr val="0000FF"/>
                </a:solidFill>
                <a:sym typeface="Arial" pitchFamily="34" charset="0"/>
              </a:rPr>
              <a:t>Study the </a:t>
            </a:r>
            <a:r>
              <a:rPr lang="en-US" altLang="zh-CN" sz="2400" b="1" dirty="0" smtClean="0">
                <a:solidFill>
                  <a:srgbClr val="0000FF"/>
                </a:solidFill>
              </a:rPr>
              <a:t>influence of the </a:t>
            </a:r>
            <a:r>
              <a:rPr lang="en-US" altLang="zh-CN" sz="2400" b="1" dirty="0" smtClean="0">
                <a:solidFill>
                  <a:srgbClr val="0000FF"/>
                </a:solidFill>
                <a:sym typeface="Arial" pitchFamily="34" charset="0"/>
              </a:rPr>
              <a:t>recipe of</a:t>
            </a:r>
            <a:r>
              <a:rPr lang="en-US" altLang="zh-CN" sz="2400" b="1" dirty="0" smtClean="0">
                <a:solidFill>
                  <a:srgbClr val="0000FF"/>
                </a:solidFill>
              </a:rPr>
              <a:t> etching liquid and etching temperature to the etching rate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5" descr="Screen Shot 2011-10-10 at 3.50.5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76200"/>
            <a:ext cx="5486400" cy="94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Box 4"/>
          <p:cNvSpPr txBox="1">
            <a:spLocks noChangeArrowheads="1"/>
          </p:cNvSpPr>
          <p:nvPr/>
        </p:nvSpPr>
        <p:spPr bwMode="auto">
          <a:xfrm>
            <a:off x="2209800" y="1023938"/>
            <a:ext cx="6934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r" eaLnBrk="1" hangingPunct="1"/>
            <a:r>
              <a:rPr lang="en-US" altLang="zh-CN" sz="2000" b="1" dirty="0">
                <a:solidFill>
                  <a:srgbClr val="0000FF"/>
                </a:solidFill>
                <a:latin typeface="+mj-lt"/>
                <a:cs typeface="Calibri" pitchFamily="34" charset="0"/>
              </a:rPr>
              <a:t>Near Future work Plan</a:t>
            </a:r>
            <a:endParaRPr lang="en-US" sz="2000" b="1" dirty="0">
              <a:solidFill>
                <a:srgbClr val="0000FF"/>
              </a:solidFill>
              <a:latin typeface="+mj-lt"/>
              <a:cs typeface="Calibri" pitchFamily="34" charset="0"/>
            </a:endParaRPr>
          </a:p>
        </p:txBody>
      </p:sp>
      <p:sp>
        <p:nvSpPr>
          <p:cNvPr id="5" name="内容占位符 2"/>
          <p:cNvSpPr>
            <a:spLocks noGrp="1"/>
          </p:cNvSpPr>
          <p:nvPr/>
        </p:nvSpPr>
        <p:spPr>
          <a:xfrm>
            <a:off x="381110" y="167644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AutoNum type="arabicPeriod"/>
            </a:pPr>
            <a:r>
              <a:rPr lang="en-US" altLang="zh-CN" b="1" dirty="0" smtClean="0">
                <a:solidFill>
                  <a:schemeClr val="accent2">
                    <a:lumMod val="75000"/>
                  </a:schemeClr>
                </a:solidFill>
                <a:latin typeface="+mj-lt"/>
                <a:cs typeface="Calibri" pitchFamily="34" charset="0"/>
              </a:rPr>
              <a:t>APV25 electronics are ready to test</a:t>
            </a:r>
          </a:p>
          <a:p>
            <a:pPr marL="514350" indent="-514350">
              <a:buAutoNum type="arabicPeriod"/>
            </a:pPr>
            <a:endParaRPr lang="en-US" altLang="zh-CN" b="1" dirty="0" smtClean="0">
              <a:solidFill>
                <a:schemeClr val="accent2">
                  <a:lumMod val="75000"/>
                </a:schemeClr>
              </a:solidFill>
              <a:latin typeface="+mj-lt"/>
              <a:cs typeface="Calibri" pitchFamily="34" charset="0"/>
            </a:endParaRPr>
          </a:p>
          <a:p>
            <a:pPr marL="514350" indent="-514350">
              <a:buAutoNum type="arabicPeriod"/>
            </a:pPr>
            <a:r>
              <a:rPr lang="en-US" altLang="zh-CN" b="1" dirty="0" smtClean="0">
                <a:solidFill>
                  <a:schemeClr val="accent2">
                    <a:lumMod val="75000"/>
                  </a:schemeClr>
                </a:solidFill>
                <a:latin typeface="+mj-lt"/>
                <a:cs typeface="Calibri" pitchFamily="34" charset="0"/>
              </a:rPr>
              <a:t>Ordering GEM raw foil from CERN</a:t>
            </a:r>
          </a:p>
          <a:p>
            <a:pPr marL="514350" indent="-514350">
              <a:buAutoNum type="arabicPeriod"/>
            </a:pPr>
            <a:endParaRPr lang="en-US" altLang="zh-CN" b="1" dirty="0" smtClean="0">
              <a:solidFill>
                <a:schemeClr val="accent2">
                  <a:lumMod val="75000"/>
                </a:schemeClr>
              </a:solidFill>
              <a:latin typeface="+mj-lt"/>
              <a:cs typeface="Calibri" pitchFamily="34" charset="0"/>
            </a:endParaRPr>
          </a:p>
          <a:p>
            <a:pPr marL="514350" indent="-514350">
              <a:buAutoNum type="arabicPeriod"/>
            </a:pPr>
            <a:r>
              <a:rPr lang="en-US" altLang="zh-CN" b="1" dirty="0" smtClean="0">
                <a:solidFill>
                  <a:schemeClr val="accent2">
                    <a:lumMod val="75000"/>
                  </a:schemeClr>
                </a:solidFill>
                <a:latin typeface="+mj-lt"/>
                <a:cs typeface="Calibri" pitchFamily="34" charset="0"/>
              </a:rPr>
              <a:t>A professor from CERN RD51 visited CIAE group to discuss future collaboration on GEM detector.</a:t>
            </a:r>
          </a:p>
          <a:p>
            <a:pPr marL="514350" indent="-514350">
              <a:buAutoNum type="arabicPeriod"/>
            </a:pPr>
            <a:endParaRPr lang="en-US" altLang="zh-CN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 descr="校徽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63500"/>
            <a:ext cx="304800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Box 4"/>
          <p:cNvSpPr txBox="1">
            <a:spLocks noChangeArrowheads="1"/>
          </p:cNvSpPr>
          <p:nvPr/>
        </p:nvSpPr>
        <p:spPr bwMode="auto">
          <a:xfrm>
            <a:off x="2235152" y="1066862"/>
            <a:ext cx="6934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r" eaLnBrk="1" hangingPunct="1"/>
            <a:r>
              <a:rPr lang="en-US" altLang="zh-CN" sz="2000" b="1" dirty="0" smtClean="0">
                <a:solidFill>
                  <a:srgbClr val="0000FF"/>
                </a:solidFill>
              </a:rPr>
              <a:t>Update 1 </a:t>
            </a:r>
            <a:r>
              <a:rPr lang="en-US" altLang="zh-CN" sz="2000" b="1" dirty="0">
                <a:solidFill>
                  <a:srgbClr val="0000FF"/>
                </a:solidFill>
              </a:rPr>
              <a:t>of GEM R&amp;D in THU</a:t>
            </a:r>
            <a:endParaRPr lang="en-US" sz="2000" b="1" i="1" dirty="0">
              <a:solidFill>
                <a:srgbClr val="0000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6628" name="TextBox 4"/>
          <p:cNvSpPr txBox="1">
            <a:spLocks noChangeArrowheads="1"/>
          </p:cNvSpPr>
          <p:nvPr/>
        </p:nvSpPr>
        <p:spPr bwMode="auto">
          <a:xfrm>
            <a:off x="214313" y="1524000"/>
            <a:ext cx="740560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342900" indent="-342900">
              <a:buFont typeface="Wingdings" pitchFamily="2" charset="2"/>
              <a:buChar char="Ø"/>
            </a:pPr>
            <a:r>
              <a:rPr lang="en-US" altLang="zh-CN" sz="20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Working out </a:t>
            </a:r>
            <a:r>
              <a:rPr lang="en-US" altLang="zh-CN" sz="20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a </a:t>
            </a:r>
            <a:r>
              <a:rPr lang="en-US" altLang="zh-CN" sz="20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practical </a:t>
            </a:r>
            <a:r>
              <a:rPr lang="en-US" altLang="zh-CN" sz="20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method to determine the intrinsic position </a:t>
            </a:r>
            <a:r>
              <a:rPr lang="en-US" altLang="zh-CN" sz="20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resolution</a:t>
            </a:r>
            <a:r>
              <a:rPr lang="en-US" altLang="zh-CN" sz="20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(Already accepted by NIM)</a:t>
            </a:r>
          </a:p>
        </p:txBody>
      </p:sp>
      <p:pic>
        <p:nvPicPr>
          <p:cNvPr id="8" name="图片 7" descr="Collimator-source.ep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100" y="2852003"/>
            <a:ext cx="3352712" cy="2154017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2171201" y="2356696"/>
            <a:ext cx="2363897" cy="409030"/>
            <a:chOff x="1643042" y="571480"/>
            <a:chExt cx="2870999" cy="571504"/>
          </a:xfrm>
        </p:grpSpPr>
        <p:sp>
          <p:nvSpPr>
            <p:cNvPr id="10" name="爆炸形 1 9"/>
            <p:cNvSpPr/>
            <p:nvPr/>
          </p:nvSpPr>
          <p:spPr>
            <a:xfrm>
              <a:off x="1643042" y="785794"/>
              <a:ext cx="642942" cy="357190"/>
            </a:xfrm>
            <a:prstGeom prst="irregularSeal1">
              <a:avLst/>
            </a:prstGeom>
            <a:solidFill>
              <a:srgbClr val="577F35"/>
            </a:solidFill>
            <a:ln>
              <a:solidFill>
                <a:srgbClr val="003399"/>
              </a:solidFill>
            </a:ln>
            <a:effectLst>
              <a:outerShdw blurRad="50800" dist="50800" dir="5400000" algn="ctr" rotWithShape="0">
                <a:schemeClr val="bg1"/>
              </a:outerShdw>
            </a:effectLst>
            <a:scene3d>
              <a:camera prst="orthographicFront"/>
              <a:lightRig rig="threePt" dir="t"/>
            </a:scene3d>
            <a:sp3d contourW="12700"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11" name="TextBox 6"/>
            <p:cNvSpPr txBox="1"/>
            <p:nvPr/>
          </p:nvSpPr>
          <p:spPr>
            <a:xfrm>
              <a:off x="2000232" y="571480"/>
              <a:ext cx="2513809" cy="4515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500" b="1" baseline="30000" dirty="0" smtClean="0"/>
                <a:t>55</a:t>
              </a:r>
              <a:r>
                <a:rPr lang="en-US" altLang="zh-CN" sz="1500" b="1" dirty="0" smtClean="0"/>
                <a:t>Fe(Surface source)</a:t>
              </a:r>
              <a:endParaRPr lang="zh-CN" altLang="en-US" sz="1500" b="1" dirty="0"/>
            </a:p>
          </p:txBody>
        </p:sp>
      </p:grpSp>
      <p:graphicFrame>
        <p:nvGraphicFramePr>
          <p:cNvPr id="2" name="对象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9680640"/>
              </p:ext>
            </p:extLst>
          </p:nvPr>
        </p:nvGraphicFramePr>
        <p:xfrm>
          <a:off x="1616180" y="5025028"/>
          <a:ext cx="1809690" cy="3873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02" name="Equation" r:id="rId5" imgW="1244520" imgH="241200" progId="">
                  <p:embed/>
                </p:oleObj>
              </mc:Choice>
              <mc:Fallback>
                <p:oleObj name="Equation" r:id="rId5" imgW="1244520" imgH="24120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6180" y="5025028"/>
                        <a:ext cx="1809690" cy="3873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图片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447" y="5578576"/>
            <a:ext cx="533386" cy="284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7"/>
          <p:cNvSpPr txBox="1"/>
          <p:nvPr/>
        </p:nvSpPr>
        <p:spPr>
          <a:xfrm>
            <a:off x="1287487" y="5578576"/>
            <a:ext cx="27013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200" b="1" dirty="0" smtClean="0"/>
              <a:t>therein, n means the counting rate</a:t>
            </a:r>
            <a:endParaRPr lang="zh-CN" altLang="en-US" sz="1200" b="1" dirty="0" smtClean="0"/>
          </a:p>
        </p:txBody>
      </p:sp>
      <p:sp>
        <p:nvSpPr>
          <p:cNvPr id="14" name="TextBox 20"/>
          <p:cNvSpPr txBox="1"/>
          <p:nvPr/>
        </p:nvSpPr>
        <p:spPr>
          <a:xfrm>
            <a:off x="647872" y="5361647"/>
            <a:ext cx="19366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200" b="1" dirty="0" smtClean="0"/>
              <a:t>Replace w</a:t>
            </a:r>
            <a:r>
              <a:rPr lang="en-US" altLang="zh-CN" sz="1200" b="1" baseline="30000" dirty="0" smtClean="0"/>
              <a:t>2</a:t>
            </a:r>
            <a:r>
              <a:rPr lang="en-US" altLang="zh-CN" sz="1200" b="1" dirty="0" smtClean="0"/>
              <a:t> with n:</a:t>
            </a:r>
          </a:p>
        </p:txBody>
      </p:sp>
      <p:graphicFrame>
        <p:nvGraphicFramePr>
          <p:cNvPr id="3" name="对象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0353395"/>
              </p:ext>
            </p:extLst>
          </p:nvPr>
        </p:nvGraphicFramePr>
        <p:xfrm>
          <a:off x="1616180" y="5854230"/>
          <a:ext cx="1700140" cy="3500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03" name="Equation" r:id="rId8" imgW="1168200" imgH="241200" progId="">
                  <p:embed/>
                </p:oleObj>
              </mc:Choice>
              <mc:Fallback>
                <p:oleObj name="Equation" r:id="rId8" imgW="1168200" imgH="24120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6180" y="5854230"/>
                        <a:ext cx="1700140" cy="35000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21"/>
          <p:cNvSpPr txBox="1"/>
          <p:nvPr/>
        </p:nvSpPr>
        <p:spPr>
          <a:xfrm>
            <a:off x="990376" y="6199921"/>
            <a:ext cx="30482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200" b="1" dirty="0" smtClean="0"/>
              <a:t>Linear fit to </a:t>
            </a:r>
            <a:r>
              <a:rPr lang="en-US" altLang="zh-CN" sz="1200" b="1" dirty="0" smtClean="0">
                <a:sym typeface="Symbol"/>
              </a:rPr>
              <a:t></a:t>
            </a:r>
            <a:r>
              <a:rPr lang="en-US" altLang="zh-CN" sz="1200" b="1" baseline="30000" dirty="0" smtClean="0">
                <a:sym typeface="Symbol"/>
              </a:rPr>
              <a:t>2</a:t>
            </a:r>
            <a:r>
              <a:rPr lang="en-US" altLang="zh-CN" sz="1200" b="1" baseline="-25000" dirty="0" smtClean="0">
                <a:sym typeface="Symbol"/>
              </a:rPr>
              <a:t>tot </a:t>
            </a:r>
            <a:r>
              <a:rPr lang="en-US" altLang="zh-CN" sz="1200" b="1" dirty="0" smtClean="0">
                <a:sym typeface="Symbol"/>
              </a:rPr>
              <a:t>– n, then get the </a:t>
            </a:r>
            <a:r>
              <a:rPr lang="en-US" altLang="zh-CN" sz="1200" b="1" baseline="-25000" dirty="0" smtClean="0">
                <a:sym typeface="Symbol"/>
              </a:rPr>
              <a:t>GEM</a:t>
            </a:r>
            <a:endParaRPr lang="zh-CN" altLang="en-US" sz="1200" b="1" dirty="0"/>
          </a:p>
        </p:txBody>
      </p:sp>
      <p:pic>
        <p:nvPicPr>
          <p:cNvPr id="19" name="图片 18" descr="c1_result.eps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30271" y="2309810"/>
            <a:ext cx="3539840" cy="2717524"/>
          </a:xfrm>
          <a:prstGeom prst="rect">
            <a:avLst/>
          </a:prstGeom>
        </p:spPr>
      </p:pic>
      <p:sp>
        <p:nvSpPr>
          <p:cNvPr id="21" name="TextBox 3"/>
          <p:cNvSpPr txBox="1"/>
          <p:nvPr/>
        </p:nvSpPr>
        <p:spPr>
          <a:xfrm>
            <a:off x="4730271" y="5114996"/>
            <a:ext cx="41088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200" b="1" dirty="0" smtClean="0"/>
              <a:t>(1), When w ≈40, 50,60,70,80</a:t>
            </a:r>
            <a:r>
              <a:rPr lang="el-GR" altLang="zh-CN" sz="1200" b="1" dirty="0" smtClean="0"/>
              <a:t>μ</a:t>
            </a:r>
            <a:r>
              <a:rPr lang="en-US" altLang="zh-CN" sz="1200" b="1" dirty="0" smtClean="0"/>
              <a:t>m, </a:t>
            </a:r>
          </a:p>
          <a:p>
            <a:r>
              <a:rPr lang="en-US" altLang="zh-CN" sz="1200" b="1" dirty="0" smtClean="0"/>
              <a:t>with the ratio as the x axis, with the </a:t>
            </a:r>
            <a:r>
              <a:rPr lang="el-GR" altLang="zh-CN" sz="1200" b="1" dirty="0" smtClean="0"/>
              <a:t>σ</a:t>
            </a:r>
            <a:r>
              <a:rPr lang="en-US" altLang="zh-CN" sz="1200" b="1" baseline="30000" dirty="0" smtClean="0"/>
              <a:t>2</a:t>
            </a:r>
            <a:r>
              <a:rPr lang="en-US" altLang="zh-CN" sz="1200" b="1" baseline="-25000" dirty="0" smtClean="0"/>
              <a:t>tot</a:t>
            </a:r>
            <a:r>
              <a:rPr lang="en-US" altLang="zh-CN" sz="1200" b="1" dirty="0" smtClean="0"/>
              <a:t> as the y axis.</a:t>
            </a:r>
          </a:p>
          <a:p>
            <a:r>
              <a:rPr lang="en-US" altLang="zh-CN" sz="1200" b="1" dirty="0" smtClean="0"/>
              <a:t>(2), Fit the graph with linear-function, we can get </a:t>
            </a:r>
          </a:p>
        </p:txBody>
      </p:sp>
      <p:pic>
        <p:nvPicPr>
          <p:cNvPr id="22" name="图片 2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366" y="5761328"/>
            <a:ext cx="1828752" cy="28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Box 7"/>
          <p:cNvSpPr txBox="1"/>
          <p:nvPr/>
        </p:nvSpPr>
        <p:spPr>
          <a:xfrm>
            <a:off x="6088273" y="6116660"/>
            <a:ext cx="1382109" cy="27699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altLang="zh-CN" sz="1200" b="1" dirty="0" smtClean="0">
                <a:solidFill>
                  <a:srgbClr val="C00000"/>
                </a:solidFill>
              </a:rPr>
              <a:t>σ</a:t>
            </a:r>
            <a:r>
              <a:rPr lang="en-US" altLang="zh-CN" sz="1200" b="1" baseline="-25000" dirty="0" smtClean="0">
                <a:solidFill>
                  <a:srgbClr val="C00000"/>
                </a:solidFill>
              </a:rPr>
              <a:t>GEM</a:t>
            </a:r>
            <a:r>
              <a:rPr lang="en-US" altLang="zh-CN" sz="1200" b="1" dirty="0" smtClean="0">
                <a:solidFill>
                  <a:srgbClr val="C00000"/>
                </a:solidFill>
              </a:rPr>
              <a:t>=56 ±15</a:t>
            </a:r>
            <a:r>
              <a:rPr lang="el-GR" altLang="zh-CN" sz="1200" b="1" dirty="0" smtClean="0">
                <a:solidFill>
                  <a:srgbClr val="C00000"/>
                </a:solidFill>
              </a:rPr>
              <a:t>μ</a:t>
            </a:r>
            <a:r>
              <a:rPr lang="en-US" altLang="zh-CN" sz="1200" b="1" dirty="0" smtClean="0">
                <a:solidFill>
                  <a:srgbClr val="C00000"/>
                </a:solidFill>
              </a:rPr>
              <a:t>m</a:t>
            </a:r>
            <a:endParaRPr lang="zh-CN" altLang="en-US" sz="1200" b="1" dirty="0" smtClean="0">
              <a:solidFill>
                <a:srgbClr val="C00000"/>
              </a:solidFill>
            </a:endParaRPr>
          </a:p>
        </p:txBody>
      </p:sp>
      <p:sp>
        <p:nvSpPr>
          <p:cNvPr id="25" name="右箭头 24"/>
          <p:cNvSpPr/>
          <p:nvPr/>
        </p:nvSpPr>
        <p:spPr>
          <a:xfrm>
            <a:off x="5704046" y="6181768"/>
            <a:ext cx="326640" cy="218954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6254" y="2252601"/>
            <a:ext cx="4829764" cy="2928953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201" name="矩形标注 200"/>
          <p:cNvSpPr/>
          <p:nvPr/>
        </p:nvSpPr>
        <p:spPr>
          <a:xfrm>
            <a:off x="4648200" y="2252596"/>
            <a:ext cx="4143404" cy="2928958"/>
          </a:xfrm>
          <a:prstGeom prst="wedgeRectCallout">
            <a:avLst>
              <a:gd name="adj1" fmla="val -85452"/>
              <a:gd name="adj2" fmla="val 41215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27658" name="Picture 3" descr="校徽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63500"/>
            <a:ext cx="304800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" name="TextBox 4"/>
          <p:cNvSpPr txBox="1">
            <a:spLocks noChangeArrowheads="1"/>
          </p:cNvSpPr>
          <p:nvPr/>
        </p:nvSpPr>
        <p:spPr bwMode="auto">
          <a:xfrm>
            <a:off x="214313" y="1524000"/>
            <a:ext cx="740560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342900" indent="-342900">
              <a:buFont typeface="Wingdings" pitchFamily="2" charset="2"/>
              <a:buChar char="Ø"/>
            </a:pPr>
            <a:r>
              <a:rPr lang="en-US" altLang="zh-CN" sz="2000" b="1" dirty="0" smtClean="0">
                <a:solidFill>
                  <a:srgbClr val="0000FF"/>
                </a:solidFill>
                <a:sym typeface="Wingdings" pitchFamily="2" charset="2"/>
              </a:rPr>
              <a:t>ASIC-based </a:t>
            </a:r>
            <a:r>
              <a:rPr lang="en-US" altLang="zh-CN" sz="2000" b="1" dirty="0">
                <a:solidFill>
                  <a:srgbClr val="0000FF"/>
                </a:solidFill>
                <a:sym typeface="Wingdings" pitchFamily="2" charset="2"/>
              </a:rPr>
              <a:t>FEE  manufactured and </a:t>
            </a:r>
            <a:r>
              <a:rPr lang="en-US" altLang="zh-CN" sz="2000" b="1" dirty="0" smtClean="0">
                <a:solidFill>
                  <a:srgbClr val="0000FF"/>
                </a:solidFill>
                <a:sym typeface="Wingdings" pitchFamily="2" charset="2"/>
              </a:rPr>
              <a:t>tested</a:t>
            </a:r>
          </a:p>
          <a:p>
            <a:r>
              <a:rPr lang="en-US" altLang="zh-CN" sz="2000" b="1" dirty="0">
                <a:solidFill>
                  <a:srgbClr val="0000FF"/>
                </a:solidFill>
                <a:sym typeface="Wingdings" pitchFamily="2" charset="2"/>
              </a:rPr>
              <a:t> </a:t>
            </a:r>
            <a:r>
              <a:rPr lang="en-US" altLang="zh-CN" sz="2000" b="1" dirty="0" smtClean="0">
                <a:solidFill>
                  <a:srgbClr val="0000FF"/>
                </a:solidFill>
                <a:sym typeface="Wingdings" pitchFamily="2" charset="2"/>
              </a:rPr>
              <a:t>   </a:t>
            </a:r>
            <a:r>
              <a:rPr lang="en-US" altLang="zh-CN" sz="2000" b="1" dirty="0" smtClean="0">
                <a:solidFill>
                  <a:srgbClr val="FF0000"/>
                </a:solidFill>
                <a:sym typeface="Wingdings" pitchFamily="2" charset="2"/>
              </a:rPr>
              <a:t>(</a:t>
            </a:r>
            <a:r>
              <a:rPr lang="en-US" altLang="zh-CN" sz="2000" b="1" dirty="0">
                <a:solidFill>
                  <a:srgbClr val="FF0000"/>
                </a:solidFill>
                <a:latin typeface="Calibri" pitchFamily="34" charset="0"/>
              </a:rPr>
              <a:t>In collaboration with </a:t>
            </a:r>
            <a:r>
              <a:rPr lang="en-US" altLang="zh-CN" sz="2000" b="1" dirty="0" smtClean="0">
                <a:solidFill>
                  <a:srgbClr val="FF0000"/>
                </a:solidFill>
                <a:latin typeface="Calibri" pitchFamily="34" charset="0"/>
              </a:rPr>
              <a:t>Department </a:t>
            </a:r>
            <a:r>
              <a:rPr lang="en-US" altLang="zh-CN" sz="2000" b="1" dirty="0">
                <a:solidFill>
                  <a:srgbClr val="FF0000"/>
                </a:solidFill>
                <a:latin typeface="Calibri" pitchFamily="34" charset="0"/>
              </a:rPr>
              <a:t>of </a:t>
            </a:r>
            <a:r>
              <a:rPr lang="en-US" altLang="zh-CN" sz="2000" b="1" dirty="0" smtClean="0">
                <a:solidFill>
                  <a:srgbClr val="FF0000"/>
                </a:solidFill>
                <a:latin typeface="Calibri" pitchFamily="34" charset="0"/>
              </a:rPr>
              <a:t>Engineering Physics in THU</a:t>
            </a:r>
            <a:r>
              <a:rPr lang="en-US" altLang="zh-CN" sz="2000" b="1" dirty="0" smtClean="0">
                <a:solidFill>
                  <a:srgbClr val="FF0000"/>
                </a:solidFill>
                <a:sym typeface="Wingdings" pitchFamily="2" charset="2"/>
              </a:rPr>
              <a:t>)</a:t>
            </a:r>
            <a:endParaRPr lang="en-US" altLang="zh-CN" sz="2000" b="1" dirty="0">
              <a:solidFill>
                <a:srgbClr val="FF0000"/>
              </a:solidFill>
            </a:endParaRPr>
          </a:p>
        </p:txBody>
      </p:sp>
      <p:sp>
        <p:nvSpPr>
          <p:cNvPr id="196" name="TextBox 4"/>
          <p:cNvSpPr txBox="1">
            <a:spLocks noChangeArrowheads="1"/>
          </p:cNvSpPr>
          <p:nvPr/>
        </p:nvSpPr>
        <p:spPr bwMode="auto">
          <a:xfrm>
            <a:off x="2235152" y="1066862"/>
            <a:ext cx="6934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r" eaLnBrk="1" hangingPunct="1"/>
            <a:r>
              <a:rPr lang="en-US" altLang="zh-CN" sz="2000" b="1" dirty="0" smtClean="0">
                <a:solidFill>
                  <a:srgbClr val="0000FF"/>
                </a:solidFill>
              </a:rPr>
              <a:t>Update 2 </a:t>
            </a:r>
            <a:r>
              <a:rPr lang="en-US" altLang="zh-CN" sz="2000" b="1" dirty="0">
                <a:solidFill>
                  <a:srgbClr val="0000FF"/>
                </a:solidFill>
              </a:rPr>
              <a:t>of GEM R&amp;D in THU</a:t>
            </a:r>
            <a:endParaRPr lang="en-US" sz="2000" b="1" i="1" dirty="0">
              <a:solidFill>
                <a:srgbClr val="0000FF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98" name="内容占位符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7" r="24151"/>
          <a:stretch>
            <a:fillRect/>
          </a:stretch>
        </p:blipFill>
        <p:spPr>
          <a:xfrm>
            <a:off x="4952990" y="2604168"/>
            <a:ext cx="3505108" cy="2428892"/>
          </a:xfrm>
          <a:prstGeom prst="rect">
            <a:avLst/>
          </a:prstGeom>
        </p:spPr>
      </p:pic>
      <p:sp>
        <p:nvSpPr>
          <p:cNvPr id="205" name="矩形 204"/>
          <p:cNvSpPr/>
          <p:nvPr/>
        </p:nvSpPr>
        <p:spPr>
          <a:xfrm>
            <a:off x="914496" y="5588374"/>
            <a:ext cx="7683254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b="1" dirty="0" smtClean="0">
                <a:solidFill>
                  <a:srgbClr val="0000FF"/>
                </a:solidFill>
              </a:rPr>
              <a:t>     </a:t>
            </a:r>
            <a:r>
              <a:rPr lang="en-US" altLang="zh-CN" sz="2000" b="1" dirty="0" smtClean="0">
                <a:solidFill>
                  <a:srgbClr val="0000FF"/>
                </a:solidFill>
              </a:rPr>
              <a:t>There are 16 Channels on each CASA FEE card. In the static test, it show us very good linearity and very low noise.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8" name="Picture 3" descr="校徽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63500"/>
            <a:ext cx="304800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Box 4"/>
          <p:cNvSpPr txBox="1">
            <a:spLocks noChangeArrowheads="1"/>
          </p:cNvSpPr>
          <p:nvPr/>
        </p:nvSpPr>
        <p:spPr bwMode="auto">
          <a:xfrm>
            <a:off x="214313" y="1524000"/>
            <a:ext cx="740560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342900" indent="-342900">
              <a:buFont typeface="Wingdings" pitchFamily="2" charset="2"/>
              <a:buChar char="Ø"/>
            </a:pPr>
            <a:r>
              <a:rPr lang="en-US" altLang="zh-CN" sz="2000" b="1" dirty="0" smtClean="0">
                <a:solidFill>
                  <a:srgbClr val="0000FF"/>
                </a:solidFill>
                <a:sym typeface="Wingdings" pitchFamily="2" charset="2"/>
              </a:rPr>
              <a:t>ASIC-based </a:t>
            </a:r>
            <a:r>
              <a:rPr lang="en-US" altLang="zh-CN" sz="2000" b="1" dirty="0">
                <a:solidFill>
                  <a:srgbClr val="0000FF"/>
                </a:solidFill>
                <a:sym typeface="Wingdings" pitchFamily="2" charset="2"/>
              </a:rPr>
              <a:t>FEE  manufactured and </a:t>
            </a:r>
            <a:r>
              <a:rPr lang="en-US" altLang="zh-CN" sz="2000" b="1" dirty="0" smtClean="0">
                <a:solidFill>
                  <a:srgbClr val="0000FF"/>
                </a:solidFill>
                <a:sym typeface="Wingdings" pitchFamily="2" charset="2"/>
              </a:rPr>
              <a:t>tested</a:t>
            </a:r>
          </a:p>
          <a:p>
            <a:r>
              <a:rPr lang="en-US" altLang="zh-CN" sz="2000" b="1" dirty="0">
                <a:solidFill>
                  <a:srgbClr val="0000FF"/>
                </a:solidFill>
                <a:sym typeface="Wingdings" pitchFamily="2" charset="2"/>
              </a:rPr>
              <a:t> </a:t>
            </a:r>
            <a:r>
              <a:rPr lang="en-US" altLang="zh-CN" sz="2000" b="1" dirty="0" smtClean="0">
                <a:solidFill>
                  <a:srgbClr val="0000FF"/>
                </a:solidFill>
                <a:sym typeface="Wingdings" pitchFamily="2" charset="2"/>
              </a:rPr>
              <a:t>   </a:t>
            </a:r>
            <a:r>
              <a:rPr lang="en-US" altLang="zh-CN" sz="2000" b="1" dirty="0" smtClean="0">
                <a:solidFill>
                  <a:srgbClr val="FF0000"/>
                </a:solidFill>
                <a:sym typeface="Wingdings" pitchFamily="2" charset="2"/>
              </a:rPr>
              <a:t>(</a:t>
            </a:r>
            <a:r>
              <a:rPr lang="en-US" altLang="zh-CN" sz="2000" b="1" dirty="0">
                <a:solidFill>
                  <a:srgbClr val="FF0000"/>
                </a:solidFill>
                <a:latin typeface="Calibri" pitchFamily="34" charset="0"/>
              </a:rPr>
              <a:t>In collaboration with </a:t>
            </a:r>
            <a:r>
              <a:rPr lang="en-US" altLang="zh-CN" sz="2000" b="1" dirty="0" smtClean="0">
                <a:solidFill>
                  <a:srgbClr val="FF0000"/>
                </a:solidFill>
                <a:latin typeface="Calibri" pitchFamily="34" charset="0"/>
              </a:rPr>
              <a:t>Department </a:t>
            </a:r>
            <a:r>
              <a:rPr lang="en-US" altLang="zh-CN" sz="2000" b="1" dirty="0">
                <a:solidFill>
                  <a:srgbClr val="FF0000"/>
                </a:solidFill>
                <a:latin typeface="Calibri" pitchFamily="34" charset="0"/>
              </a:rPr>
              <a:t>of </a:t>
            </a:r>
            <a:r>
              <a:rPr lang="en-US" altLang="zh-CN" sz="2000" b="1" dirty="0" smtClean="0">
                <a:solidFill>
                  <a:srgbClr val="FF0000"/>
                </a:solidFill>
                <a:latin typeface="Calibri" pitchFamily="34" charset="0"/>
              </a:rPr>
              <a:t>Engineering Physics in THU</a:t>
            </a:r>
            <a:r>
              <a:rPr lang="en-US" altLang="zh-CN" sz="2000" b="1" dirty="0" smtClean="0">
                <a:solidFill>
                  <a:srgbClr val="FF0000"/>
                </a:solidFill>
                <a:sym typeface="Wingdings" pitchFamily="2" charset="2"/>
              </a:rPr>
              <a:t>)</a:t>
            </a:r>
            <a:endParaRPr lang="en-US" altLang="zh-CN" sz="2000" b="1" dirty="0">
              <a:solidFill>
                <a:srgbClr val="FF0000"/>
              </a:solidFill>
            </a:endParaRPr>
          </a:p>
        </p:txBody>
      </p:sp>
      <p:sp>
        <p:nvSpPr>
          <p:cNvPr id="36" name="TextBox 4"/>
          <p:cNvSpPr txBox="1">
            <a:spLocks noChangeArrowheads="1"/>
          </p:cNvSpPr>
          <p:nvPr/>
        </p:nvSpPr>
        <p:spPr bwMode="auto">
          <a:xfrm>
            <a:off x="2235152" y="1066862"/>
            <a:ext cx="6934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r" eaLnBrk="1" hangingPunct="1"/>
            <a:r>
              <a:rPr lang="en-US" altLang="zh-CN" sz="2000" b="1" dirty="0" smtClean="0">
                <a:solidFill>
                  <a:srgbClr val="0000FF"/>
                </a:solidFill>
              </a:rPr>
              <a:t>Update 2 </a:t>
            </a:r>
            <a:r>
              <a:rPr lang="en-US" altLang="zh-CN" sz="2000" b="1" dirty="0">
                <a:solidFill>
                  <a:srgbClr val="0000FF"/>
                </a:solidFill>
              </a:rPr>
              <a:t>of GEM R&amp;D in THU</a:t>
            </a:r>
            <a:endParaRPr lang="en-US" sz="2000" b="1" i="1" dirty="0">
              <a:solidFill>
                <a:srgbClr val="0000FF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7" name="图片 3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1"/>
          <a:stretch>
            <a:fillRect/>
          </a:stretch>
        </p:blipFill>
        <p:spPr>
          <a:xfrm>
            <a:off x="1371684" y="2393950"/>
            <a:ext cx="5791048" cy="3025866"/>
          </a:xfrm>
          <a:prstGeom prst="rect">
            <a:avLst/>
          </a:prstGeom>
        </p:spPr>
      </p:pic>
      <p:sp>
        <p:nvSpPr>
          <p:cNvPr id="38" name="矩形 37"/>
          <p:cNvSpPr/>
          <p:nvPr/>
        </p:nvSpPr>
        <p:spPr>
          <a:xfrm>
            <a:off x="1022410" y="5714940"/>
            <a:ext cx="7683254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b="1" dirty="0" smtClean="0">
                <a:solidFill>
                  <a:srgbClr val="0000FF"/>
                </a:solidFill>
              </a:rPr>
              <a:t>     </a:t>
            </a:r>
            <a:r>
              <a:rPr lang="en-US" altLang="zh-CN" sz="2000" b="1" dirty="0" smtClean="0">
                <a:solidFill>
                  <a:srgbClr val="0000FF"/>
                </a:solidFill>
              </a:rPr>
              <a:t>Am-241 test by using the CASA FEE + TPC GEM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5" name="Picture 3" descr="校徽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63500"/>
            <a:ext cx="304800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图片 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8" y="2083360"/>
            <a:ext cx="4857784" cy="3786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12"/>
          <p:cNvSpPr txBox="1">
            <a:spLocks noChangeArrowheads="1"/>
          </p:cNvSpPr>
          <p:nvPr/>
        </p:nvSpPr>
        <p:spPr bwMode="auto">
          <a:xfrm>
            <a:off x="4582377" y="5791138"/>
            <a:ext cx="422744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u"/>
            </a:pPr>
            <a:r>
              <a:rPr lang="en-US" altLang="zh-CN" sz="2200" b="1" dirty="0" smtClean="0">
                <a:solidFill>
                  <a:srgbClr val="0000CC"/>
                </a:solidFill>
                <a:latin typeface="Calibri" pitchFamily="34" charset="0"/>
                <a:sym typeface="Symbol"/>
              </a:rPr>
              <a:t> Energy spectrum with Am-241</a:t>
            </a:r>
            <a:endParaRPr lang="en-US" altLang="zh-CN" sz="2200" b="1" dirty="0" smtClean="0">
              <a:solidFill>
                <a:srgbClr val="0000CC"/>
              </a:solidFill>
              <a:latin typeface="Calibri" pitchFamily="34" charset="0"/>
            </a:endParaRPr>
          </a:p>
        </p:txBody>
      </p:sp>
      <p:pic>
        <p:nvPicPr>
          <p:cNvPr id="44" name="tabl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110" y="3177604"/>
            <a:ext cx="4267224" cy="3044421"/>
          </a:xfrm>
          <a:prstGeom prst="rect">
            <a:avLst/>
          </a:prstGeom>
        </p:spPr>
      </p:pic>
      <p:sp>
        <p:nvSpPr>
          <p:cNvPr id="45" name="TextBox 14"/>
          <p:cNvSpPr txBox="1">
            <a:spLocks noChangeArrowheads="1"/>
          </p:cNvSpPr>
          <p:nvPr/>
        </p:nvSpPr>
        <p:spPr bwMode="auto">
          <a:xfrm>
            <a:off x="393932" y="2362228"/>
            <a:ext cx="396229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1" dirty="0" smtClean="0">
                <a:solidFill>
                  <a:srgbClr val="0000CC"/>
                </a:solidFill>
                <a:latin typeface="Calibri" pitchFamily="34" charset="0"/>
              </a:rPr>
              <a:t>CASA1.1 matches the performance as in the table:</a:t>
            </a:r>
          </a:p>
        </p:txBody>
      </p:sp>
      <p:sp>
        <p:nvSpPr>
          <p:cNvPr id="46" name="TextBox 4"/>
          <p:cNvSpPr txBox="1">
            <a:spLocks noChangeArrowheads="1"/>
          </p:cNvSpPr>
          <p:nvPr/>
        </p:nvSpPr>
        <p:spPr bwMode="auto">
          <a:xfrm>
            <a:off x="2235152" y="1066862"/>
            <a:ext cx="6934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r" eaLnBrk="1" hangingPunct="1"/>
            <a:r>
              <a:rPr lang="en-US" altLang="zh-CN" sz="2000" b="1" dirty="0" smtClean="0">
                <a:solidFill>
                  <a:srgbClr val="0000FF"/>
                </a:solidFill>
              </a:rPr>
              <a:t>Update 2 </a:t>
            </a:r>
            <a:r>
              <a:rPr lang="en-US" altLang="zh-CN" sz="2000" b="1" dirty="0">
                <a:solidFill>
                  <a:srgbClr val="0000FF"/>
                </a:solidFill>
              </a:rPr>
              <a:t>of GEM R&amp;D in THU</a:t>
            </a:r>
            <a:endParaRPr lang="en-US" sz="2000" b="1" i="1" dirty="0">
              <a:solidFill>
                <a:srgbClr val="0000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7" name="TextBox 4"/>
          <p:cNvSpPr txBox="1">
            <a:spLocks noChangeArrowheads="1"/>
          </p:cNvSpPr>
          <p:nvPr/>
        </p:nvSpPr>
        <p:spPr bwMode="auto">
          <a:xfrm>
            <a:off x="214313" y="1524000"/>
            <a:ext cx="740560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342900" indent="-342900">
              <a:buFont typeface="Wingdings" pitchFamily="2" charset="2"/>
              <a:buChar char="Ø"/>
            </a:pPr>
            <a:r>
              <a:rPr lang="en-US" altLang="zh-CN" sz="2000" b="1" dirty="0" smtClean="0">
                <a:solidFill>
                  <a:srgbClr val="0000FF"/>
                </a:solidFill>
                <a:sym typeface="Wingdings" pitchFamily="2" charset="2"/>
              </a:rPr>
              <a:t>ASIC-based </a:t>
            </a:r>
            <a:r>
              <a:rPr lang="en-US" altLang="zh-CN" sz="2000" b="1" dirty="0">
                <a:solidFill>
                  <a:srgbClr val="0000FF"/>
                </a:solidFill>
                <a:sym typeface="Wingdings" pitchFamily="2" charset="2"/>
              </a:rPr>
              <a:t>FEE  manufactured and </a:t>
            </a:r>
            <a:r>
              <a:rPr lang="en-US" altLang="zh-CN" sz="2000" b="1" dirty="0" smtClean="0">
                <a:solidFill>
                  <a:srgbClr val="0000FF"/>
                </a:solidFill>
                <a:sym typeface="Wingdings" pitchFamily="2" charset="2"/>
              </a:rPr>
              <a:t>tested</a:t>
            </a:r>
          </a:p>
          <a:p>
            <a:r>
              <a:rPr lang="en-US" altLang="zh-CN" sz="2000" b="1" dirty="0">
                <a:solidFill>
                  <a:srgbClr val="0000FF"/>
                </a:solidFill>
                <a:sym typeface="Wingdings" pitchFamily="2" charset="2"/>
              </a:rPr>
              <a:t> </a:t>
            </a:r>
            <a:r>
              <a:rPr lang="en-US" altLang="zh-CN" sz="2000" b="1" dirty="0" smtClean="0">
                <a:solidFill>
                  <a:srgbClr val="0000FF"/>
                </a:solidFill>
                <a:sym typeface="Wingdings" pitchFamily="2" charset="2"/>
              </a:rPr>
              <a:t>   </a:t>
            </a:r>
            <a:r>
              <a:rPr lang="en-US" altLang="zh-CN" sz="2000" b="1" dirty="0" smtClean="0">
                <a:solidFill>
                  <a:srgbClr val="FF0000"/>
                </a:solidFill>
                <a:sym typeface="Wingdings" pitchFamily="2" charset="2"/>
              </a:rPr>
              <a:t>(</a:t>
            </a:r>
            <a:r>
              <a:rPr lang="en-US" altLang="zh-CN" sz="2000" b="1" dirty="0">
                <a:solidFill>
                  <a:srgbClr val="FF0000"/>
                </a:solidFill>
                <a:latin typeface="Calibri" pitchFamily="34" charset="0"/>
              </a:rPr>
              <a:t>In collaboration with </a:t>
            </a:r>
            <a:r>
              <a:rPr lang="en-US" altLang="zh-CN" sz="2000" b="1" dirty="0" smtClean="0">
                <a:solidFill>
                  <a:srgbClr val="FF0000"/>
                </a:solidFill>
                <a:latin typeface="Calibri" pitchFamily="34" charset="0"/>
              </a:rPr>
              <a:t>Department </a:t>
            </a:r>
            <a:r>
              <a:rPr lang="en-US" altLang="zh-CN" sz="2000" b="1" dirty="0">
                <a:solidFill>
                  <a:srgbClr val="FF0000"/>
                </a:solidFill>
                <a:latin typeface="Calibri" pitchFamily="34" charset="0"/>
              </a:rPr>
              <a:t>of </a:t>
            </a:r>
            <a:r>
              <a:rPr lang="en-US" altLang="zh-CN" sz="2000" b="1" dirty="0" smtClean="0">
                <a:solidFill>
                  <a:srgbClr val="FF0000"/>
                </a:solidFill>
                <a:latin typeface="Calibri" pitchFamily="34" charset="0"/>
              </a:rPr>
              <a:t>Engineering Physics in THU</a:t>
            </a:r>
            <a:r>
              <a:rPr lang="en-US" altLang="zh-CN" sz="2000" b="1" dirty="0" smtClean="0">
                <a:solidFill>
                  <a:srgbClr val="FF0000"/>
                </a:solidFill>
                <a:sym typeface="Wingdings" pitchFamily="2" charset="2"/>
              </a:rPr>
              <a:t>)</a:t>
            </a:r>
            <a:endParaRPr lang="en-US" altLang="zh-CN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宋体"/>
      </a:majorFont>
      <a:minorFont>
        <a:latin typeface="Arial"/>
        <a:ea typeface="宋体"/>
        <a:cs typeface="宋体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4339</TotalTime>
  <Pages>0</Pages>
  <Words>685</Words>
  <Characters>0</Characters>
  <Application>Microsoft Office PowerPoint</Application>
  <DocSecurity>0</DocSecurity>
  <PresentationFormat>全屏显示(4:3)</PresentationFormat>
  <Lines>0</Lines>
  <Paragraphs>94</Paragraphs>
  <Slides>15</Slides>
  <Notes>0</Notes>
  <HiddenSlides>0</HiddenSlides>
  <MMClips>0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17" baseType="lpstr">
      <vt:lpstr>默认设计模板</vt:lpstr>
      <vt:lpstr>Equation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CharactersWithSpaces>0</CharactersWithSpaces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ZhouYi</dc:creator>
  <cp:lastModifiedBy>ZhouYi</cp:lastModifiedBy>
  <cp:revision>333</cp:revision>
  <cp:lastPrinted>1601-01-01T00:00:00Z</cp:lastPrinted>
  <dcterms:created xsi:type="dcterms:W3CDTF">2010-11-15T02:54:45Z</dcterms:created>
  <dcterms:modified xsi:type="dcterms:W3CDTF">2012-09-14T13:17:05Z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r8>1</vt:r8>
  </property>
  <property fmtid="{D5CDD505-2E9C-101B-9397-08002B2CF9AE}" pid="3" name="KSOProductBuildVer">
    <vt:lpwstr>2052-6.6.0.2877</vt:lpwstr>
  </property>
</Properties>
</file>