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750E8DB-4539-4735-8D35-C4FCF19B6CC9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85CCD43-039F-48BF-9F46-79F9E09A8E5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8DB-4539-4735-8D35-C4FCF19B6CC9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CD43-039F-48BF-9F46-79F9E09A8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8DB-4539-4735-8D35-C4FCF19B6CC9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CD43-039F-48BF-9F46-79F9E09A8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8DB-4539-4735-8D35-C4FCF19B6CC9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CD43-039F-48BF-9F46-79F9E09A8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8DB-4539-4735-8D35-C4FCF19B6CC9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CD43-039F-48BF-9F46-79F9E09A8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8DB-4539-4735-8D35-C4FCF19B6CC9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CD43-039F-48BF-9F46-79F9E09A8E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8DB-4539-4735-8D35-C4FCF19B6CC9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CD43-039F-48BF-9F46-79F9E09A8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8DB-4539-4735-8D35-C4FCF19B6CC9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CD43-039F-48BF-9F46-79F9E09A8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8DB-4539-4735-8D35-C4FCF19B6CC9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CD43-039F-48BF-9F46-79F9E09A8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8DB-4539-4735-8D35-C4FCF19B6CC9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CD43-039F-48BF-9F46-79F9E09A8E5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0E8DB-4539-4735-8D35-C4FCF19B6CC9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CD43-039F-48BF-9F46-79F9E09A8E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750E8DB-4539-4735-8D35-C4FCF19B6CC9}" type="datetimeFigureOut">
              <a:rPr lang="en-US" smtClean="0"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85CCD43-039F-48BF-9F46-79F9E09A8E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HBD Update</a:t>
            </a:r>
            <a:br>
              <a:rPr lang="en-US" dirty="0" smtClean="0"/>
            </a:br>
            <a:r>
              <a:rPr lang="en-US" dirty="0" smtClean="0"/>
              <a:t>(brief!)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TK Hemmick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6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456" y="1524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Spring Test: VERY few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6777317" cy="3508977"/>
          </a:xfrm>
        </p:spPr>
        <p:txBody>
          <a:bodyPr/>
          <a:lstStyle/>
          <a:p>
            <a:r>
              <a:rPr lang="en-US" dirty="0" smtClean="0"/>
              <a:t>Avoiding the shadow of the local beam dump and other obstacles moved HBD out to about 40 degrees.</a:t>
            </a:r>
          </a:p>
          <a:p>
            <a:r>
              <a:rPr lang="en-US" dirty="0" smtClean="0"/>
              <a:t>Overwhelmingly 4-scintillator-trigger is false coincidence.</a:t>
            </a:r>
          </a:p>
          <a:p>
            <a:r>
              <a:rPr lang="en-US" dirty="0" smtClean="0"/>
              <a:t>Actual coincidence is pion dominated.</a:t>
            </a:r>
          </a:p>
          <a:p>
            <a:r>
              <a:rPr lang="en-US" dirty="0" smtClean="0"/>
              <a:t>New algorithms for noise suppression recover majority of noisy events.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33432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" t="477" r="-1" b="-1493"/>
          <a:stretch/>
        </p:blipFill>
        <p:spPr bwMode="auto">
          <a:xfrm>
            <a:off x="6890656" y="4581525"/>
            <a:ext cx="2253343" cy="229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9575" y="4659868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Frodo and the One Ring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68885" y="6517243"/>
            <a:ext cx="227511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Thomas’ Ring?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62500"/>
            <a:ext cx="2977612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77483" y="4762500"/>
            <a:ext cx="23471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~100 tracks, 2Mevts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28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024744" cy="1143000"/>
          </a:xfrm>
        </p:spPr>
        <p:txBody>
          <a:bodyPr/>
          <a:lstStyle/>
          <a:p>
            <a:r>
              <a:rPr lang="en-US" dirty="0" smtClean="0"/>
              <a:t>EIC R&amp;D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0772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Tracking/PID “consortium” requests $794,365 over two years.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Collaborators: (shared postdoc)</a:t>
            </a:r>
          </a:p>
          <a:p>
            <a:pPr lvl="1"/>
            <a:r>
              <a:rPr lang="en-US" dirty="0" smtClean="0"/>
              <a:t>Stony Brook University, (TKH…) $153,404</a:t>
            </a:r>
          </a:p>
          <a:p>
            <a:pPr lvl="1"/>
            <a:r>
              <a:rPr lang="en-US" dirty="0" smtClean="0"/>
              <a:t>University of Virginia, (</a:t>
            </a:r>
            <a:r>
              <a:rPr lang="en-US" dirty="0" err="1" smtClean="0"/>
              <a:t>Nilanga</a:t>
            </a:r>
            <a:r>
              <a:rPr lang="en-US" dirty="0" smtClean="0"/>
              <a:t>, Kondo, …) $107,580</a:t>
            </a:r>
          </a:p>
          <a:p>
            <a:pPr lvl="1"/>
            <a:r>
              <a:rPr lang="en-US" dirty="0" smtClean="0"/>
              <a:t>Thomas Jefferson National Lab (</a:t>
            </a:r>
            <a:r>
              <a:rPr lang="en-US" dirty="0" err="1" smtClean="0"/>
              <a:t>Alexandre</a:t>
            </a:r>
            <a:r>
              <a:rPr lang="en-US" dirty="0" smtClean="0"/>
              <a:t>)  &lt;stuff&gt;</a:t>
            </a:r>
          </a:p>
          <a:p>
            <a:r>
              <a:rPr lang="en-US" dirty="0" smtClean="0"/>
              <a:t>ONLY major request recommended for full finding.</a:t>
            </a:r>
          </a:p>
          <a:p>
            <a:r>
              <a:rPr lang="en-US" dirty="0" smtClean="0"/>
              <a:t>Fiscal Year Phase trouble:</a:t>
            </a:r>
          </a:p>
          <a:p>
            <a:pPr lvl="1"/>
            <a:r>
              <a:rPr lang="en-US" dirty="0" smtClean="0"/>
              <a:t>Year One $$$ </a:t>
            </a:r>
            <a:r>
              <a:rPr lang="en-US" dirty="0"/>
              <a:t>s</a:t>
            </a:r>
            <a:r>
              <a:rPr lang="en-US" dirty="0" smtClean="0"/>
              <a:t>plit over fiscal year (October).</a:t>
            </a:r>
          </a:p>
          <a:p>
            <a:pPr lvl="1"/>
            <a:r>
              <a:rPr lang="en-US" dirty="0" smtClean="0"/>
              <a:t>Invest mostly in new Postdoc until October.</a:t>
            </a:r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NOTE:  EIC designs have light &amp; heavy </a:t>
            </a:r>
            <a:r>
              <a:rPr lang="en-US" b="1" dirty="0" err="1" smtClean="0">
                <a:solidFill>
                  <a:srgbClr val="FF0000"/>
                </a:solidFill>
              </a:rPr>
              <a:t>Fwd</a:t>
            </a:r>
            <a:r>
              <a:rPr lang="en-US" b="1" dirty="0" smtClean="0">
                <a:solidFill>
                  <a:srgbClr val="FF0000"/>
                </a:solidFill>
              </a:rPr>
              <a:t> RICH.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No one is yet funded for heavy RICH R&amp;D.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56" y="-76200"/>
            <a:ext cx="7024744" cy="1143000"/>
          </a:xfrm>
        </p:spPr>
        <p:txBody>
          <a:bodyPr/>
          <a:lstStyle/>
          <a:p>
            <a:r>
              <a:rPr lang="en-US" dirty="0" smtClean="0"/>
              <a:t>Beam @...DESY?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569" y="1025371"/>
            <a:ext cx="6777317" cy="4842029"/>
          </a:xfrm>
        </p:spPr>
        <p:txBody>
          <a:bodyPr>
            <a:normAutofit/>
          </a:bodyPr>
          <a:lstStyle/>
          <a:p>
            <a:r>
              <a:rPr lang="en-US" dirty="0" smtClean="0"/>
              <a:t>Want a </a:t>
            </a:r>
            <a:r>
              <a:rPr lang="en-US" u="sng" dirty="0" smtClean="0"/>
              <a:t>beam</a:t>
            </a:r>
            <a:r>
              <a:rPr lang="en-US" dirty="0" smtClean="0"/>
              <a:t> instead of scattered *(@)!</a:t>
            </a:r>
          </a:p>
          <a:p>
            <a:r>
              <a:rPr lang="en-US" dirty="0" smtClean="0"/>
              <a:t>Options:</a:t>
            </a:r>
          </a:p>
          <a:p>
            <a:pPr lvl="1"/>
            <a:r>
              <a:rPr lang="en-US" dirty="0" smtClean="0"/>
              <a:t>DESY (electrons, good access)</a:t>
            </a:r>
          </a:p>
          <a:p>
            <a:pPr lvl="1"/>
            <a:r>
              <a:rPr lang="en-US" dirty="0" smtClean="0"/>
              <a:t>CERN (mixed beam, good access)</a:t>
            </a:r>
          </a:p>
          <a:p>
            <a:pPr lvl="1"/>
            <a:r>
              <a:rPr lang="en-US" dirty="0" smtClean="0"/>
              <a:t>SLAC (electrons, poor access)</a:t>
            </a:r>
          </a:p>
          <a:p>
            <a:r>
              <a:rPr lang="en-US" dirty="0" smtClean="0"/>
              <a:t>Shipping a live </a:t>
            </a:r>
            <a:r>
              <a:rPr lang="en-US" dirty="0" err="1" smtClean="0"/>
              <a:t>CsI</a:t>
            </a:r>
            <a:r>
              <a:rPr lang="en-US" dirty="0" smtClean="0"/>
              <a:t>-GEM???</a:t>
            </a:r>
          </a:p>
          <a:p>
            <a:pPr lvl="1"/>
            <a:r>
              <a:rPr lang="en-US" dirty="0" smtClean="0"/>
              <a:t>Jeb </a:t>
            </a:r>
            <a:r>
              <a:rPr lang="en-US" dirty="0" err="1" smtClean="0"/>
              <a:t>Ferrucci</a:t>
            </a:r>
            <a:r>
              <a:rPr lang="en-US" dirty="0" smtClean="0"/>
              <a:t>:  Fed Ex “Custom Critical”.</a:t>
            </a:r>
          </a:p>
          <a:p>
            <a:r>
              <a:rPr lang="en-US" dirty="0" smtClean="0"/>
              <a:t>Changes:</a:t>
            </a:r>
          </a:p>
          <a:p>
            <a:pPr lvl="1"/>
            <a:r>
              <a:rPr lang="en-US" dirty="0" smtClean="0"/>
              <a:t>Segmented GEM to eliminate failures.</a:t>
            </a:r>
          </a:p>
          <a:p>
            <a:pPr lvl="1"/>
            <a:r>
              <a:rPr lang="en-US" dirty="0" smtClean="0"/>
              <a:t>Detect Trips w/ </a:t>
            </a:r>
            <a:r>
              <a:rPr lang="en-US" dirty="0" err="1" smtClean="0"/>
              <a:t>capacitively</a:t>
            </a:r>
            <a:r>
              <a:rPr lang="en-US" dirty="0" smtClean="0"/>
              <a:t> coupled chain.</a:t>
            </a:r>
          </a:p>
          <a:p>
            <a:pPr lvl="1"/>
            <a:r>
              <a:rPr lang="en-US" dirty="0" smtClean="0"/>
              <a:t>Hex-shaped pads &amp; new software.</a:t>
            </a:r>
          </a:p>
          <a:p>
            <a:pPr lvl="1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052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234" y="1583663"/>
            <a:ext cx="1921537" cy="192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18447" y="3197423"/>
            <a:ext cx="1989647" cy="30777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1400" b="1" dirty="0"/>
              <a:t>G</a:t>
            </a:r>
            <a:r>
              <a:rPr lang="en-US" sz="1400" b="1" dirty="0" smtClean="0"/>
              <a:t>S:  Stephanie </a:t>
            </a:r>
            <a:r>
              <a:rPr lang="en-US" sz="1400" b="1" dirty="0" err="1" smtClean="0"/>
              <a:t>Zajac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244234" y="5105400"/>
            <a:ext cx="1899765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UGS:  Marie </a:t>
            </a:r>
            <a:r>
              <a:rPr lang="en-US" sz="1400" b="1" dirty="0" err="1" smtClean="0"/>
              <a:t>Blatnik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55119" y="6529940"/>
            <a:ext cx="1899765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UGS:  Carl Cheung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86724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7024744" cy="1143000"/>
          </a:xfrm>
        </p:spPr>
        <p:txBody>
          <a:bodyPr/>
          <a:lstStyle/>
          <a:p>
            <a:r>
              <a:rPr lang="en-US" dirty="0" smtClean="0"/>
              <a:t>Mirror Makers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543800" cy="5029200"/>
          </a:xfrm>
        </p:spPr>
        <p:txBody>
          <a:bodyPr/>
          <a:lstStyle/>
          <a:p>
            <a:r>
              <a:rPr lang="en-US" dirty="0" smtClean="0"/>
              <a:t>Big Mac Chamber:</a:t>
            </a:r>
          </a:p>
          <a:p>
            <a:pPr lvl="1"/>
            <a:r>
              <a:rPr lang="en-US" dirty="0" smtClean="0"/>
              <a:t>8’ diameter</a:t>
            </a:r>
          </a:p>
          <a:p>
            <a:pPr lvl="1"/>
            <a:r>
              <a:rPr lang="en-US" dirty="0" smtClean="0"/>
              <a:t>6’ tall</a:t>
            </a:r>
          </a:p>
          <a:p>
            <a:r>
              <a:rPr lang="en-US" dirty="0" smtClean="0"/>
              <a:t>Currently:</a:t>
            </a:r>
          </a:p>
          <a:p>
            <a:pPr lvl="1"/>
            <a:r>
              <a:rPr lang="en-US" dirty="0" smtClean="0"/>
              <a:t>Completed clean-out of “scattering stuff”.</a:t>
            </a:r>
          </a:p>
          <a:p>
            <a:pPr lvl="1"/>
            <a:r>
              <a:rPr lang="en-US" dirty="0" smtClean="0"/>
              <a:t>Repaired large </a:t>
            </a:r>
            <a:r>
              <a:rPr lang="en-US" dirty="0" err="1" smtClean="0"/>
              <a:t>cryo</a:t>
            </a:r>
            <a:r>
              <a:rPr lang="en-US" dirty="0" smtClean="0"/>
              <a:t>-pump</a:t>
            </a:r>
          </a:p>
          <a:p>
            <a:pPr lvl="1"/>
            <a:r>
              <a:rPr lang="en-US" dirty="0" smtClean="0"/>
              <a:t>2 x 10</a:t>
            </a:r>
            <a:r>
              <a:rPr lang="en-US" baseline="30000" dirty="0" smtClean="0"/>
              <a:t>-6</a:t>
            </a:r>
            <a:r>
              <a:rPr lang="en-US" dirty="0" smtClean="0"/>
              <a:t> </a:t>
            </a:r>
            <a:r>
              <a:rPr lang="en-US" dirty="0" err="1" smtClean="0"/>
              <a:t>Torr</a:t>
            </a:r>
            <a:endParaRPr lang="en-US" dirty="0" smtClean="0"/>
          </a:p>
          <a:p>
            <a:r>
              <a:rPr lang="en-US" dirty="0" smtClean="0"/>
              <a:t>Orders for electron gun, power supply, thickness monitor, etc… must wait for fiscal year boundary.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2" y="21771"/>
            <a:ext cx="4687888" cy="270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528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68</TotalTime>
  <Words>301</Words>
  <Application>Microsoft Office PowerPoint</Application>
  <PresentationFormat>On-screen Show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HBD Update (brief!)</vt:lpstr>
      <vt:lpstr>Spring Test: VERY few tracks</vt:lpstr>
      <vt:lpstr>EIC R&amp;D Panel</vt:lpstr>
      <vt:lpstr>Beam @...DESY?</vt:lpstr>
      <vt:lpstr>Mirror Makers</vt:lpstr>
    </vt:vector>
  </TitlesOfParts>
  <Company>Stony Brook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HBD Update (brief!)</dc:title>
  <dc:creator>Thomas K Hemmick</dc:creator>
  <cp:lastModifiedBy>Thomas K Hemmick</cp:lastModifiedBy>
  <cp:revision>6</cp:revision>
  <dcterms:created xsi:type="dcterms:W3CDTF">2012-09-14T03:30:11Z</dcterms:created>
  <dcterms:modified xsi:type="dcterms:W3CDTF">2012-09-14T04:38:35Z</dcterms:modified>
</cp:coreProperties>
</file>