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017DA-DF9D-4144-B38F-01C6DF290A4D}" type="datetimeFigureOut">
              <a:rPr lang="en-US" smtClean="0"/>
              <a:t>9/15/2012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51BF373-60AB-4EF5-A71B-43645C8E8ED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017DA-DF9D-4144-B38F-01C6DF290A4D}" type="datetimeFigureOut">
              <a:rPr lang="en-US" smtClean="0"/>
              <a:t>9/15/2012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BF373-60AB-4EF5-A71B-43645C8E8ED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51BF373-60AB-4EF5-A71B-43645C8E8ED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017DA-DF9D-4144-B38F-01C6DF290A4D}" type="datetimeFigureOut">
              <a:rPr lang="en-US" smtClean="0"/>
              <a:t>9/15/2012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017DA-DF9D-4144-B38F-01C6DF290A4D}" type="datetimeFigureOut">
              <a:rPr lang="en-US" smtClean="0"/>
              <a:t>9/15/2012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51BF373-60AB-4EF5-A71B-43645C8E8ED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017DA-DF9D-4144-B38F-01C6DF290A4D}" type="datetimeFigureOut">
              <a:rPr lang="en-US" smtClean="0"/>
              <a:t>9/15/2012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51BF373-60AB-4EF5-A71B-43645C8E8ED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9B017DA-DF9D-4144-B38F-01C6DF290A4D}" type="datetimeFigureOut">
              <a:rPr lang="en-US" smtClean="0"/>
              <a:t>9/15/2012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BF373-60AB-4EF5-A71B-43645C8E8ED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017DA-DF9D-4144-B38F-01C6DF290A4D}" type="datetimeFigureOut">
              <a:rPr lang="en-US" smtClean="0"/>
              <a:t>9/15/2012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51BF373-60AB-4EF5-A71B-43645C8E8ED1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017DA-DF9D-4144-B38F-01C6DF290A4D}" type="datetimeFigureOut">
              <a:rPr lang="en-US" smtClean="0"/>
              <a:t>9/15/2012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51BF373-60AB-4EF5-A71B-43645C8E8E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017DA-DF9D-4144-B38F-01C6DF290A4D}" type="datetimeFigureOut">
              <a:rPr lang="en-US" smtClean="0"/>
              <a:t>9/15/2012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51BF373-60AB-4EF5-A71B-43645C8E8E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51BF373-60AB-4EF5-A71B-43645C8E8ED1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017DA-DF9D-4144-B38F-01C6DF290A4D}" type="datetimeFigureOut">
              <a:rPr lang="en-US" smtClean="0"/>
              <a:t>9/15/2012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51BF373-60AB-4EF5-A71B-43645C8E8ED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9B017DA-DF9D-4144-B38F-01C6DF290A4D}" type="datetimeFigureOut">
              <a:rPr lang="en-US" smtClean="0"/>
              <a:t>9/15/2012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9B017DA-DF9D-4144-B38F-01C6DF290A4D}" type="datetimeFigureOut">
              <a:rPr lang="en-US" smtClean="0"/>
              <a:t>9/15/2012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51BF373-60AB-4EF5-A71B-43645C8E8ED1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TK Hemmick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Pulse Shape Discrimination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34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4270248" cy="758952"/>
          </a:xfrm>
        </p:spPr>
        <p:txBody>
          <a:bodyPr/>
          <a:lstStyle/>
          <a:p>
            <a:r>
              <a:rPr lang="en-US" dirty="0" smtClean="0"/>
              <a:t>Ar-CO</a:t>
            </a:r>
            <a:r>
              <a:rPr lang="en-US" baseline="-25000" dirty="0" smtClean="0"/>
              <a:t>2</a:t>
            </a:r>
            <a:r>
              <a:rPr lang="en-US" dirty="0" smtClean="0"/>
              <a:t> Drift Velocity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3965448" cy="4572000"/>
          </a:xfrm>
        </p:spPr>
        <p:txBody>
          <a:bodyPr/>
          <a:lstStyle/>
          <a:p>
            <a:r>
              <a:rPr lang="en-US" dirty="0" smtClean="0"/>
              <a:t>Typical drift gap:</a:t>
            </a:r>
          </a:p>
          <a:p>
            <a:pPr lvl="1"/>
            <a:r>
              <a:rPr lang="en-US" dirty="0"/>
              <a:t>3</a:t>
            </a:r>
            <a:r>
              <a:rPr lang="en-US" dirty="0" smtClean="0"/>
              <a:t>00 Volts</a:t>
            </a:r>
          </a:p>
          <a:p>
            <a:pPr lvl="1"/>
            <a:r>
              <a:rPr lang="en-US" dirty="0" smtClean="0"/>
              <a:t> 2 mm</a:t>
            </a:r>
          </a:p>
          <a:p>
            <a:pPr lvl="1"/>
            <a:r>
              <a:rPr lang="en-US" dirty="0" smtClean="0"/>
              <a:t>1.5 kV/cm</a:t>
            </a:r>
          </a:p>
          <a:p>
            <a:r>
              <a:rPr lang="en-US" dirty="0" smtClean="0"/>
              <a:t>Drift Velocity</a:t>
            </a:r>
          </a:p>
          <a:p>
            <a:pPr lvl="1"/>
            <a:r>
              <a:rPr lang="en-US" dirty="0" smtClean="0"/>
              <a:t>5 cm/</a:t>
            </a:r>
            <a:r>
              <a:rPr lang="en-US" dirty="0" err="1" smtClean="0">
                <a:latin typeface="Symbol" pitchFamily="18" charset="2"/>
              </a:rPr>
              <a:t>m</a:t>
            </a:r>
            <a:r>
              <a:rPr lang="en-US" dirty="0" err="1" smtClean="0"/>
              <a:t>sec</a:t>
            </a:r>
            <a:endParaRPr lang="en-US" dirty="0"/>
          </a:p>
          <a:p>
            <a:pPr lvl="1"/>
            <a:r>
              <a:rPr lang="en-US" dirty="0" smtClean="0"/>
              <a:t>40 </a:t>
            </a:r>
            <a:r>
              <a:rPr lang="en-US" dirty="0" err="1" smtClean="0"/>
              <a:t>nsec</a:t>
            </a:r>
            <a:r>
              <a:rPr lang="en-US" dirty="0" smtClean="0"/>
              <a:t> duration</a:t>
            </a:r>
          </a:p>
          <a:p>
            <a:r>
              <a:rPr lang="en-US" dirty="0" smtClean="0"/>
              <a:t>Enlarge drift gap!</a:t>
            </a:r>
          </a:p>
          <a:p>
            <a:pPr lvl="1"/>
            <a:r>
              <a:rPr lang="en-US" dirty="0" smtClean="0"/>
              <a:t>1 cm gap</a:t>
            </a:r>
          </a:p>
          <a:p>
            <a:pPr lvl="1"/>
            <a:r>
              <a:rPr lang="en-US" dirty="0" smtClean="0"/>
              <a:t>200 </a:t>
            </a:r>
            <a:r>
              <a:rPr lang="en-US" dirty="0" err="1" smtClean="0"/>
              <a:t>nsec</a:t>
            </a:r>
            <a:r>
              <a:rPr lang="en-US" dirty="0" smtClean="0"/>
              <a:t> pulse duration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476625" y="1190625"/>
            <a:ext cx="6591300" cy="459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reeform 3"/>
          <p:cNvSpPr/>
          <p:nvPr/>
        </p:nvSpPr>
        <p:spPr>
          <a:xfrm>
            <a:off x="5170714" y="3080657"/>
            <a:ext cx="2677886" cy="2710543"/>
          </a:xfrm>
          <a:custGeom>
            <a:avLst/>
            <a:gdLst>
              <a:gd name="connsiteX0" fmla="*/ 2677886 w 2677886"/>
              <a:gd name="connsiteY0" fmla="*/ 0 h 2710543"/>
              <a:gd name="connsiteX1" fmla="*/ 2449286 w 2677886"/>
              <a:gd name="connsiteY1" fmla="*/ 108857 h 2710543"/>
              <a:gd name="connsiteX2" fmla="*/ 2133600 w 2677886"/>
              <a:gd name="connsiteY2" fmla="*/ 250372 h 2710543"/>
              <a:gd name="connsiteX3" fmla="*/ 1807029 w 2677886"/>
              <a:gd name="connsiteY3" fmla="*/ 446314 h 2710543"/>
              <a:gd name="connsiteX4" fmla="*/ 1556657 w 2677886"/>
              <a:gd name="connsiteY4" fmla="*/ 664029 h 2710543"/>
              <a:gd name="connsiteX5" fmla="*/ 1306286 w 2677886"/>
              <a:gd name="connsiteY5" fmla="*/ 1001486 h 2710543"/>
              <a:gd name="connsiteX6" fmla="*/ 1110343 w 2677886"/>
              <a:gd name="connsiteY6" fmla="*/ 1317172 h 2710543"/>
              <a:gd name="connsiteX7" fmla="*/ 903515 w 2677886"/>
              <a:gd name="connsiteY7" fmla="*/ 1676400 h 2710543"/>
              <a:gd name="connsiteX8" fmla="*/ 751115 w 2677886"/>
              <a:gd name="connsiteY8" fmla="*/ 1937657 h 2710543"/>
              <a:gd name="connsiteX9" fmla="*/ 587829 w 2677886"/>
              <a:gd name="connsiteY9" fmla="*/ 2155372 h 2710543"/>
              <a:gd name="connsiteX10" fmla="*/ 446315 w 2677886"/>
              <a:gd name="connsiteY10" fmla="*/ 2296886 h 2710543"/>
              <a:gd name="connsiteX11" fmla="*/ 293915 w 2677886"/>
              <a:gd name="connsiteY11" fmla="*/ 2438400 h 2710543"/>
              <a:gd name="connsiteX12" fmla="*/ 152400 w 2677886"/>
              <a:gd name="connsiteY12" fmla="*/ 2579914 h 2710543"/>
              <a:gd name="connsiteX13" fmla="*/ 0 w 2677886"/>
              <a:gd name="connsiteY13" fmla="*/ 2710543 h 2710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677886" h="2710543">
                <a:moveTo>
                  <a:pt x="2677886" y="0"/>
                </a:moveTo>
                <a:cubicBezTo>
                  <a:pt x="2608943" y="33564"/>
                  <a:pt x="2540000" y="67128"/>
                  <a:pt x="2449286" y="108857"/>
                </a:cubicBezTo>
                <a:cubicBezTo>
                  <a:pt x="2358572" y="150586"/>
                  <a:pt x="2240643" y="194129"/>
                  <a:pt x="2133600" y="250372"/>
                </a:cubicBezTo>
                <a:cubicBezTo>
                  <a:pt x="2026557" y="306615"/>
                  <a:pt x="1903186" y="377371"/>
                  <a:pt x="1807029" y="446314"/>
                </a:cubicBezTo>
                <a:cubicBezTo>
                  <a:pt x="1710872" y="515257"/>
                  <a:pt x="1640114" y="571500"/>
                  <a:pt x="1556657" y="664029"/>
                </a:cubicBezTo>
                <a:cubicBezTo>
                  <a:pt x="1473200" y="756558"/>
                  <a:pt x="1380672" y="892629"/>
                  <a:pt x="1306286" y="1001486"/>
                </a:cubicBezTo>
                <a:cubicBezTo>
                  <a:pt x="1231900" y="1110343"/>
                  <a:pt x="1177471" y="1204686"/>
                  <a:pt x="1110343" y="1317172"/>
                </a:cubicBezTo>
                <a:cubicBezTo>
                  <a:pt x="1043214" y="1429658"/>
                  <a:pt x="963386" y="1572986"/>
                  <a:pt x="903515" y="1676400"/>
                </a:cubicBezTo>
                <a:cubicBezTo>
                  <a:pt x="843644" y="1779814"/>
                  <a:pt x="803729" y="1857828"/>
                  <a:pt x="751115" y="1937657"/>
                </a:cubicBezTo>
                <a:cubicBezTo>
                  <a:pt x="698501" y="2017486"/>
                  <a:pt x="638629" y="2095501"/>
                  <a:pt x="587829" y="2155372"/>
                </a:cubicBezTo>
                <a:cubicBezTo>
                  <a:pt x="537029" y="2215243"/>
                  <a:pt x="495301" y="2249715"/>
                  <a:pt x="446315" y="2296886"/>
                </a:cubicBezTo>
                <a:cubicBezTo>
                  <a:pt x="397329" y="2344057"/>
                  <a:pt x="342901" y="2391229"/>
                  <a:pt x="293915" y="2438400"/>
                </a:cubicBezTo>
                <a:cubicBezTo>
                  <a:pt x="244929" y="2485571"/>
                  <a:pt x="201386" y="2534557"/>
                  <a:pt x="152400" y="2579914"/>
                </a:cubicBezTo>
                <a:cubicBezTo>
                  <a:pt x="103414" y="2625271"/>
                  <a:pt x="51707" y="2667907"/>
                  <a:pt x="0" y="2710543"/>
                </a:cubicBezTo>
              </a:path>
            </a:pathLst>
          </a:custGeom>
          <a:noFill/>
          <a:ln w="571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Elbow Connector 5"/>
          <p:cNvCxnSpPr/>
          <p:nvPr/>
        </p:nvCxnSpPr>
        <p:spPr>
          <a:xfrm rot="16200000" flipV="1">
            <a:off x="4855029" y="4212771"/>
            <a:ext cx="1828800" cy="1480457"/>
          </a:xfrm>
          <a:prstGeom prst="bentConnector3">
            <a:avLst>
              <a:gd name="adj1" fmla="val 100595"/>
            </a:avLst>
          </a:prstGeom>
          <a:ln w="57150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4644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</a:t>
            </a:r>
            <a:r>
              <a:rPr lang="en-US" dirty="0" err="1" smtClean="0"/>
              <a:t>vs</a:t>
            </a:r>
            <a:r>
              <a:rPr lang="en-US" dirty="0" smtClean="0"/>
              <a:t> Signals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28024" y="4492752"/>
            <a:ext cx="5029200" cy="213664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Photons and Neutrons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Impulse response.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Electrons and </a:t>
            </a:r>
            <a:r>
              <a:rPr lang="en-US" dirty="0" err="1" smtClean="0">
                <a:solidFill>
                  <a:srgbClr val="00B050"/>
                </a:solidFill>
              </a:rPr>
              <a:t>Pions</a:t>
            </a:r>
            <a:r>
              <a:rPr lang="en-US" dirty="0" smtClean="0">
                <a:solidFill>
                  <a:srgbClr val="00B050"/>
                </a:solidFill>
              </a:rPr>
              <a:t> (MIPs)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 Ionization Trail</a:t>
            </a:r>
            <a:endParaRPr lang="en-US" dirty="0">
              <a:solidFill>
                <a:srgbClr val="00B050"/>
              </a:solidFill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1687286" y="1905000"/>
            <a:ext cx="5581650" cy="2457450"/>
            <a:chOff x="1733550" y="1524000"/>
            <a:chExt cx="5581650" cy="2457450"/>
          </a:xfrm>
        </p:grpSpPr>
        <p:grpSp>
          <p:nvGrpSpPr>
            <p:cNvPr id="10" name="Group 9"/>
            <p:cNvGrpSpPr/>
            <p:nvPr/>
          </p:nvGrpSpPr>
          <p:grpSpPr>
            <a:xfrm>
              <a:off x="1733550" y="1524000"/>
              <a:ext cx="5581650" cy="2457450"/>
              <a:chOff x="895350" y="1600200"/>
              <a:chExt cx="5581650" cy="2457450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43200" y="1600200"/>
                <a:ext cx="3676650" cy="24574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6" name="Rectangle 5"/>
              <p:cNvSpPr/>
              <p:nvPr/>
            </p:nvSpPr>
            <p:spPr>
              <a:xfrm>
                <a:off x="3886200" y="1600200"/>
                <a:ext cx="2533650" cy="1981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027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95350" y="1600200"/>
                <a:ext cx="3676650" cy="24574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8" name="Rectangle 7"/>
              <p:cNvSpPr/>
              <p:nvPr/>
            </p:nvSpPr>
            <p:spPr>
              <a:xfrm>
                <a:off x="4572000" y="3886200"/>
                <a:ext cx="685800" cy="17145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4724400" y="3731568"/>
                <a:ext cx="377026" cy="2308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900" dirty="0" smtClean="0">
                    <a:latin typeface="Arial" pitchFamily="34" charset="0"/>
                    <a:cs typeface="Arial" pitchFamily="34" charset="0"/>
                  </a:rPr>
                  <a:t>350</a:t>
                </a:r>
                <a:endParaRPr lang="en-US" sz="9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5185574" y="3733800"/>
                <a:ext cx="377026" cy="2308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900" dirty="0" smtClean="0">
                    <a:latin typeface="Arial" pitchFamily="34" charset="0"/>
                    <a:cs typeface="Arial" pitchFamily="34" charset="0"/>
                  </a:rPr>
                  <a:t>400</a:t>
                </a:r>
                <a:endParaRPr lang="en-US" sz="9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6099974" y="3731568"/>
                <a:ext cx="377026" cy="2308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900" dirty="0" smtClean="0">
                    <a:latin typeface="Arial" pitchFamily="34" charset="0"/>
                    <a:cs typeface="Arial" pitchFamily="34" charset="0"/>
                  </a:rPr>
                  <a:t>500</a:t>
                </a:r>
                <a:endParaRPr lang="en-US" sz="9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5642774" y="3731568"/>
                <a:ext cx="377026" cy="2308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900" dirty="0">
                    <a:latin typeface="Arial" pitchFamily="34" charset="0"/>
                    <a:cs typeface="Arial" pitchFamily="34" charset="0"/>
                  </a:rPr>
                  <a:t>4</a:t>
                </a:r>
                <a:r>
                  <a:rPr lang="en-US" sz="900" dirty="0" smtClean="0">
                    <a:latin typeface="Arial" pitchFamily="34" charset="0"/>
                    <a:cs typeface="Arial" pitchFamily="34" charset="0"/>
                  </a:rPr>
                  <a:t>50</a:t>
                </a:r>
                <a:endParaRPr lang="en-US" sz="9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5" name="Freeform 14"/>
            <p:cNvSpPr/>
            <p:nvPr/>
          </p:nvSpPr>
          <p:spPr>
            <a:xfrm>
              <a:off x="5246914" y="3374571"/>
              <a:ext cx="2013857" cy="65315"/>
            </a:xfrm>
            <a:custGeom>
              <a:avLst/>
              <a:gdLst>
                <a:gd name="connsiteX0" fmla="*/ 0 w 2013857"/>
                <a:gd name="connsiteY0" fmla="*/ 0 h 65315"/>
                <a:gd name="connsiteX1" fmla="*/ 783772 w 2013857"/>
                <a:gd name="connsiteY1" fmla="*/ 65315 h 65315"/>
                <a:gd name="connsiteX2" fmla="*/ 783772 w 2013857"/>
                <a:gd name="connsiteY2" fmla="*/ 65315 h 65315"/>
                <a:gd name="connsiteX3" fmla="*/ 2013857 w 2013857"/>
                <a:gd name="connsiteY3" fmla="*/ 65315 h 65315"/>
                <a:gd name="connsiteX4" fmla="*/ 2013857 w 2013857"/>
                <a:gd name="connsiteY4" fmla="*/ 65315 h 65315"/>
                <a:gd name="connsiteX5" fmla="*/ 2013857 w 2013857"/>
                <a:gd name="connsiteY5" fmla="*/ 65315 h 65315"/>
                <a:gd name="connsiteX6" fmla="*/ 2013857 w 2013857"/>
                <a:gd name="connsiteY6" fmla="*/ 65315 h 65315"/>
                <a:gd name="connsiteX7" fmla="*/ 2013857 w 2013857"/>
                <a:gd name="connsiteY7" fmla="*/ 65315 h 653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013857" h="65315">
                  <a:moveTo>
                    <a:pt x="0" y="0"/>
                  </a:moveTo>
                  <a:lnTo>
                    <a:pt x="783772" y="65315"/>
                  </a:lnTo>
                  <a:lnTo>
                    <a:pt x="783772" y="65315"/>
                  </a:lnTo>
                  <a:lnTo>
                    <a:pt x="2013857" y="65315"/>
                  </a:lnTo>
                  <a:lnTo>
                    <a:pt x="2013857" y="65315"/>
                  </a:lnTo>
                  <a:lnTo>
                    <a:pt x="2013857" y="65315"/>
                  </a:lnTo>
                  <a:lnTo>
                    <a:pt x="2013857" y="65315"/>
                  </a:lnTo>
                  <a:lnTo>
                    <a:pt x="2013857" y="65315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435679" y="1985320"/>
            <a:ext cx="5108121" cy="1892735"/>
            <a:chOff x="900793" y="1509070"/>
            <a:chExt cx="5108121" cy="1892735"/>
          </a:xfrm>
        </p:grpSpPr>
        <p:sp>
          <p:nvSpPr>
            <p:cNvPr id="16" name="Freeform 15"/>
            <p:cNvSpPr/>
            <p:nvPr/>
          </p:nvSpPr>
          <p:spPr>
            <a:xfrm>
              <a:off x="900793" y="1509070"/>
              <a:ext cx="827314" cy="1892735"/>
            </a:xfrm>
            <a:custGeom>
              <a:avLst/>
              <a:gdLst>
                <a:gd name="connsiteX0" fmla="*/ 0 w 827314"/>
                <a:gd name="connsiteY0" fmla="*/ 1865501 h 1892735"/>
                <a:gd name="connsiteX1" fmla="*/ 424543 w 827314"/>
                <a:gd name="connsiteY1" fmla="*/ 1865501 h 1892735"/>
                <a:gd name="connsiteX2" fmla="*/ 457200 w 827314"/>
                <a:gd name="connsiteY2" fmla="*/ 1582473 h 1892735"/>
                <a:gd name="connsiteX3" fmla="*/ 533400 w 827314"/>
                <a:gd name="connsiteY3" fmla="*/ 711616 h 1892735"/>
                <a:gd name="connsiteX4" fmla="*/ 740228 w 827314"/>
                <a:gd name="connsiteY4" fmla="*/ 69359 h 1892735"/>
                <a:gd name="connsiteX5" fmla="*/ 827314 w 827314"/>
                <a:gd name="connsiteY5" fmla="*/ 47587 h 18927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27314" h="1892735">
                  <a:moveTo>
                    <a:pt x="0" y="1865501"/>
                  </a:moveTo>
                  <a:cubicBezTo>
                    <a:pt x="174171" y="1889086"/>
                    <a:pt x="348343" y="1912672"/>
                    <a:pt x="424543" y="1865501"/>
                  </a:cubicBezTo>
                  <a:cubicBezTo>
                    <a:pt x="500743" y="1818330"/>
                    <a:pt x="439057" y="1774787"/>
                    <a:pt x="457200" y="1582473"/>
                  </a:cubicBezTo>
                  <a:cubicBezTo>
                    <a:pt x="475343" y="1390159"/>
                    <a:pt x="486229" y="963802"/>
                    <a:pt x="533400" y="711616"/>
                  </a:cubicBezTo>
                  <a:cubicBezTo>
                    <a:pt x="580571" y="459430"/>
                    <a:pt x="691242" y="180030"/>
                    <a:pt x="740228" y="69359"/>
                  </a:cubicBezTo>
                  <a:cubicBezTo>
                    <a:pt x="789214" y="-41312"/>
                    <a:pt x="808264" y="3137"/>
                    <a:pt x="827314" y="47587"/>
                  </a:cubicBezTo>
                </a:path>
              </a:pathLst>
            </a:custGeom>
            <a:noFill/>
            <a:ln w="76200">
              <a:solidFill>
                <a:srgbClr val="00B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3581400" y="1524000"/>
              <a:ext cx="2427514" cy="1828800"/>
            </a:xfrm>
            <a:custGeom>
              <a:avLst/>
              <a:gdLst>
                <a:gd name="connsiteX0" fmla="*/ 0 w 2427514"/>
                <a:gd name="connsiteY0" fmla="*/ 0 h 1828800"/>
                <a:gd name="connsiteX1" fmla="*/ 152400 w 2427514"/>
                <a:gd name="connsiteY1" fmla="*/ 130629 h 1828800"/>
                <a:gd name="connsiteX2" fmla="*/ 391886 w 2427514"/>
                <a:gd name="connsiteY2" fmla="*/ 555171 h 1828800"/>
                <a:gd name="connsiteX3" fmla="*/ 859971 w 2427514"/>
                <a:gd name="connsiteY3" fmla="*/ 1251857 h 1828800"/>
                <a:gd name="connsiteX4" fmla="*/ 1349828 w 2427514"/>
                <a:gd name="connsiteY4" fmla="*/ 1621971 h 1828800"/>
                <a:gd name="connsiteX5" fmla="*/ 1817914 w 2427514"/>
                <a:gd name="connsiteY5" fmla="*/ 1774371 h 1828800"/>
                <a:gd name="connsiteX6" fmla="*/ 2427514 w 2427514"/>
                <a:gd name="connsiteY6" fmla="*/ 1828800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27514" h="1828800">
                  <a:moveTo>
                    <a:pt x="0" y="0"/>
                  </a:moveTo>
                  <a:cubicBezTo>
                    <a:pt x="43543" y="19050"/>
                    <a:pt x="87086" y="38101"/>
                    <a:pt x="152400" y="130629"/>
                  </a:cubicBezTo>
                  <a:cubicBezTo>
                    <a:pt x="217714" y="223157"/>
                    <a:pt x="273958" y="368300"/>
                    <a:pt x="391886" y="555171"/>
                  </a:cubicBezTo>
                  <a:cubicBezTo>
                    <a:pt x="509815" y="742042"/>
                    <a:pt x="700314" y="1074057"/>
                    <a:pt x="859971" y="1251857"/>
                  </a:cubicBezTo>
                  <a:cubicBezTo>
                    <a:pt x="1019628" y="1429657"/>
                    <a:pt x="1190171" y="1534885"/>
                    <a:pt x="1349828" y="1621971"/>
                  </a:cubicBezTo>
                  <a:cubicBezTo>
                    <a:pt x="1509485" y="1709057"/>
                    <a:pt x="1638300" y="1739900"/>
                    <a:pt x="1817914" y="1774371"/>
                  </a:cubicBezTo>
                  <a:cubicBezTo>
                    <a:pt x="1997528" y="1808842"/>
                    <a:pt x="2212521" y="1818821"/>
                    <a:pt x="2427514" y="1828800"/>
                  </a:cubicBezTo>
                </a:path>
              </a:pathLst>
            </a:custGeom>
            <a:noFill/>
            <a:ln w="76200">
              <a:solidFill>
                <a:srgbClr val="00B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Connector 18"/>
            <p:cNvCxnSpPr>
              <a:endCxn id="17" idx="0"/>
            </p:cNvCxnSpPr>
            <p:nvPr/>
          </p:nvCxnSpPr>
          <p:spPr>
            <a:xfrm flipV="1">
              <a:off x="1728107" y="1524000"/>
              <a:ext cx="1853293" cy="1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5" name="Group 1024"/>
          <p:cNvGrpSpPr/>
          <p:nvPr/>
        </p:nvGrpSpPr>
        <p:grpSpPr>
          <a:xfrm>
            <a:off x="3279322" y="1459468"/>
            <a:ext cx="1836964" cy="369332"/>
            <a:chOff x="3279322" y="1459468"/>
            <a:chExt cx="1836964" cy="369332"/>
          </a:xfrm>
        </p:grpSpPr>
        <p:cxnSp>
          <p:nvCxnSpPr>
            <p:cNvPr id="31" name="Straight Arrow Connector 30"/>
            <p:cNvCxnSpPr/>
            <p:nvPr/>
          </p:nvCxnSpPr>
          <p:spPr>
            <a:xfrm>
              <a:off x="3279322" y="1817914"/>
              <a:ext cx="1836964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4" name="TextBox 1023"/>
            <p:cNvSpPr txBox="1"/>
            <p:nvPr/>
          </p:nvSpPr>
          <p:spPr>
            <a:xfrm>
              <a:off x="3612397" y="1459468"/>
              <a:ext cx="11544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 cm drift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230747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" fill="hold">
                          <p:stCondLst>
                            <p:cond delay="indefinite"/>
                          </p:stCondLst>
                          <p:childTnLst>
                            <p:par>
                              <p:cTn id="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" presetID="2" presetClass="entr" presetSubtype="4" fill="hold" nodeType="clickEffect" p14:presetBounceEnd="33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3000">
                                          <p:cBhvr additive="base">
                                            <p:cTn id="12" dur="2000" fill="hold"/>
                                            <p:tgtEl>
                                              <p:spTgt spid="10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3000">
                                          <p:cBhvr additive="base">
                                            <p:cTn id="13" dur="2000" fill="hold"/>
                                            <p:tgtEl>
                                              <p:spTgt spid="10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" fill="hold">
                          <p:stCondLst>
                            <p:cond delay="indefinite"/>
                          </p:stCondLst>
                          <p:childTnLst>
                            <p:par>
                              <p:cTn id="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2000" fill="hold"/>
                                            <p:tgtEl>
                                              <p:spTgt spid="10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2000" fill="hold"/>
                                            <p:tgtEl>
                                              <p:spTgt spid="10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“Time Expansion Chamber”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67200" y="1828800"/>
            <a:ext cx="4651248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At 2 cm drift (6 planes) this is called “Time Expansion Chamber”</a:t>
            </a:r>
          </a:p>
          <a:p>
            <a:r>
              <a:rPr lang="en-US" dirty="0" smtClean="0"/>
              <a:t>It is used in PHENIX and ALICE.</a:t>
            </a:r>
          </a:p>
          <a:p>
            <a:r>
              <a:rPr lang="en-US" dirty="0" smtClean="0"/>
              <a:t>Provides e/pi separation at low momentum.</a:t>
            </a:r>
          </a:p>
          <a:p>
            <a:r>
              <a:rPr lang="en-US" dirty="0" smtClean="0"/>
              <a:t>Information is already there in </a:t>
            </a:r>
            <a:r>
              <a:rPr lang="en-US" dirty="0" err="1" smtClean="0"/>
              <a:t>SoLID</a:t>
            </a:r>
            <a:r>
              <a:rPr lang="en-US" dirty="0" smtClean="0"/>
              <a:t>!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5" y="1371600"/>
            <a:ext cx="4157165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37" t="47443"/>
          <a:stretch/>
        </p:blipFill>
        <p:spPr bwMode="auto">
          <a:xfrm>
            <a:off x="152400" y="1295400"/>
            <a:ext cx="1969181" cy="2684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8855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78</TotalTime>
  <Words>105</Words>
  <Application>Microsoft Office PowerPoint</Application>
  <PresentationFormat>On-screen Show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Civic</vt:lpstr>
      <vt:lpstr>Pulse Shape Discrimination</vt:lpstr>
      <vt:lpstr>Ar-CO2 Drift Velocity</vt:lpstr>
      <vt:lpstr>Background vs Signals</vt:lpstr>
      <vt:lpstr>“Time Expansion Chamber”</vt:lpstr>
    </vt:vector>
  </TitlesOfParts>
  <Company>Stony Brook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Pulse Shape Discrimination</dc:title>
  <dc:creator>Thomas K Hemmick</dc:creator>
  <cp:lastModifiedBy>Thomas K Hemmick</cp:lastModifiedBy>
  <cp:revision>7</cp:revision>
  <dcterms:created xsi:type="dcterms:W3CDTF">2012-09-15T06:49:38Z</dcterms:created>
  <dcterms:modified xsi:type="dcterms:W3CDTF">2012-09-15T13:57:24Z</dcterms:modified>
</cp:coreProperties>
</file>