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260" r:id="rId3"/>
    <p:sldId id="345" r:id="rId4"/>
    <p:sldId id="261" r:id="rId5"/>
    <p:sldId id="311" r:id="rId6"/>
    <p:sldId id="262" r:id="rId7"/>
    <p:sldId id="306" r:id="rId8"/>
    <p:sldId id="265" r:id="rId9"/>
    <p:sldId id="315" r:id="rId10"/>
    <p:sldId id="350" r:id="rId11"/>
    <p:sldId id="328" r:id="rId12"/>
    <p:sldId id="329" r:id="rId13"/>
    <p:sldId id="321" r:id="rId14"/>
    <p:sldId id="323" r:id="rId15"/>
    <p:sldId id="324" r:id="rId16"/>
    <p:sldId id="325" r:id="rId17"/>
    <p:sldId id="348" r:id="rId18"/>
    <p:sldId id="314" r:id="rId19"/>
    <p:sldId id="267" r:id="rId20"/>
    <p:sldId id="270" r:id="rId21"/>
    <p:sldId id="269" r:id="rId22"/>
    <p:sldId id="347" r:id="rId23"/>
    <p:sldId id="352" r:id="rId24"/>
    <p:sldId id="266" r:id="rId25"/>
    <p:sldId id="359" r:id="rId26"/>
    <p:sldId id="271" r:id="rId27"/>
    <p:sldId id="340" r:id="rId28"/>
    <p:sldId id="316" r:id="rId29"/>
    <p:sldId id="272" r:id="rId30"/>
    <p:sldId id="360" r:id="rId31"/>
    <p:sldId id="356" r:id="rId32"/>
    <p:sldId id="312" r:id="rId33"/>
    <p:sldId id="361" r:id="rId34"/>
    <p:sldId id="358" r:id="rId35"/>
    <p:sldId id="278" r:id="rId36"/>
    <p:sldId id="317" r:id="rId37"/>
    <p:sldId id="341" r:id="rId38"/>
    <p:sldId id="318" r:id="rId39"/>
    <p:sldId id="355" r:id="rId40"/>
    <p:sldId id="273" r:id="rId41"/>
    <p:sldId id="285" r:id="rId42"/>
    <p:sldId id="258" r:id="rId43"/>
    <p:sldId id="274" r:id="rId44"/>
    <p:sldId id="286" r:id="rId45"/>
    <p:sldId id="263" r:id="rId46"/>
    <p:sldId id="275" r:id="rId47"/>
    <p:sldId id="276" r:id="rId48"/>
    <p:sldId id="277" r:id="rId49"/>
    <p:sldId id="319" r:id="rId50"/>
    <p:sldId id="326" r:id="rId51"/>
    <p:sldId id="327" r:id="rId52"/>
    <p:sldId id="330" r:id="rId53"/>
    <p:sldId id="331" r:id="rId54"/>
    <p:sldId id="332" r:id="rId55"/>
    <p:sldId id="333" r:id="rId56"/>
    <p:sldId id="334" r:id="rId57"/>
    <p:sldId id="335" r:id="rId58"/>
    <p:sldId id="33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1" autoAdjust="0"/>
    <p:restoredTop sz="94660"/>
  </p:normalViewPr>
  <p:slideViewPr>
    <p:cSldViewPr>
      <p:cViewPr varScale="1">
        <p:scale>
          <a:sx n="94" d="100"/>
          <a:sy n="9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104C-5552-4E69-A16D-21450A91C7D5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E60A-308E-4FC5-A1B1-FADA0A9B84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13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DE60A-308E-4FC5-A1B1-FADA0A9B849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8B4-63DA-4B56-A690-2E182F07A17E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873A-2CA2-4893-B5A3-21B344BDE212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8449-6996-4455-970D-D61FB83C8587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EA8-D753-472B-A760-43F4FE10C68E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CAD-DB1E-41C9-8307-B1EF63334D0E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F74-8689-4E2D-8F8E-165B2FA5660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45C8-8DE0-40ED-BF93-86A2AF2C1903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B341-D6CF-4DFA-B438-5907C641E6D4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2796-8814-4343-ACE9-11FD651035E2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8D80-7014-49F0-8FC3-444ADD5FBB16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BF4C-445E-4057-B787-4A4AB3863B12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E4BD-E983-4D75-8B15-61AB2554469D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599"/>
          </a:xfrm>
        </p:spPr>
        <p:txBody>
          <a:bodyPr>
            <a:normAutofit/>
          </a:bodyPr>
          <a:lstStyle/>
          <a:p>
            <a:r>
              <a:rPr lang="en-US" dirty="0" smtClean="0"/>
              <a:t>SoLID DAQ</a:t>
            </a:r>
            <a:br>
              <a:rPr lang="en-US" dirty="0" smtClean="0"/>
            </a:br>
            <a:r>
              <a:rPr lang="en-US" dirty="0" smtClean="0"/>
              <a:t> for Transversity</a:t>
            </a:r>
            <a:br>
              <a:rPr lang="en-US" dirty="0" smtClean="0"/>
            </a:br>
            <a:r>
              <a:rPr lang="en-US" dirty="0" smtClean="0"/>
              <a:t>and PVDIS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315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Alexandre Camsonne, Rory Miskimen</a:t>
            </a:r>
          </a:p>
          <a:p>
            <a:r>
              <a:rPr lang="en-US" dirty="0" smtClean="0"/>
              <a:t>Yi Qiang</a:t>
            </a:r>
          </a:p>
          <a:p>
            <a:r>
              <a:rPr lang="en-US" dirty="0" smtClean="0"/>
              <a:t>September 14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Jefferson Laboratory Pipelined electronics with CODA 3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3842-3B3C-4E57-805E-F4EC5E92B10D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Gbps</a:t>
            </a: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ch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9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0B057A52-74D3-4BFC-AD3D-5DCE1F5D2467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Gbps</a:t>
            </a: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Gbps</a:t>
            </a: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5B58221C-5B9E-4DB1-A130-7957BEB4C313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CTP</a:t>
            </a:r>
            <a:r>
              <a:rPr lang="en-US" sz="1400" dirty="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 </a:t>
            </a:r>
            <a:r>
              <a:rPr lang="en-US" sz="1400" b="1" dirty="0"/>
              <a:t>TI</a:t>
            </a:r>
            <a:r>
              <a:rPr lang="en-US" sz="1400" dirty="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SD</a:t>
            </a:r>
            <a:r>
              <a:rPr lang="en-US" sz="1400" dirty="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/>
              <a:t>Detector</a:t>
            </a:r>
          </a:p>
          <a:p>
            <a:pPr algn="ctr" eaLnBrk="0" hangingPunct="0"/>
            <a:r>
              <a:rPr lang="en-US" sz="1200" b="1" i="1" dirty="0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/>
              <a:t>Copper Ribbon Cable</a:t>
            </a:r>
          </a:p>
          <a:p>
            <a:pPr algn="ctr" eaLnBrk="0" hangingPunct="0"/>
            <a:r>
              <a:rPr lang="en-US" sz="1200" b="1" i="1" dirty="0"/>
              <a:t>(~1.5 m)</a:t>
            </a:r>
          </a:p>
          <a:p>
            <a:pPr algn="ctr" eaLnBrk="0" hangingPunct="0"/>
            <a:r>
              <a:rPr lang="en-US" sz="1200" b="1" i="1" dirty="0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 </a:t>
            </a:r>
            <a:r>
              <a:rPr lang="en-US" sz="1400" b="1" dirty="0"/>
              <a:t>VXS </a:t>
            </a:r>
            <a:r>
              <a:rPr lang="en-US" sz="1400" dirty="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396228" y="5638800"/>
            <a:ext cx="2160207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Trigger Latency ~ 3 </a:t>
            </a:r>
            <a:r>
              <a:rPr lang="el-GR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</a:t>
            </a:r>
            <a:endParaRPr lang="el-GR" b="1" dirty="0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 dirty="0">
                <a:solidFill>
                  <a:srgbClr val="FF0000"/>
                </a:solidFill>
              </a:rPr>
              <a:t>  Boards at JLAB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193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  Pipelined detector readout  electronics: </a:t>
            </a:r>
          </a:p>
          <a:p>
            <a:r>
              <a:rPr lang="en-US" sz="1400" dirty="0"/>
              <a:t>                fADC </a:t>
            </a:r>
            <a:endParaRPr lang="de-DE" sz="1400" dirty="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B93-B270-4463-B100-7DB1BCFF8606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914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1054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Gas Cerenkov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24400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Gas Cerenkov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08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194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2133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2286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3000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90800" y="1295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1242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724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66800" y="4114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1" idx="2"/>
          </p:cNvCxnSpPr>
          <p:nvPr/>
        </p:nvCxnSpPr>
        <p:spPr>
          <a:xfrm flipV="1">
            <a:off x="914400" y="4724400"/>
            <a:ext cx="20193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6"/>
          <p:cNvGrpSpPr/>
          <p:nvPr/>
        </p:nvGrpSpPr>
        <p:grpSpPr>
          <a:xfrm>
            <a:off x="3200400" y="1828800"/>
            <a:ext cx="369332" cy="1219200"/>
            <a:chOff x="3200400" y="1828800"/>
            <a:chExt cx="369332" cy="1219200"/>
          </a:xfrm>
        </p:grpSpPr>
        <p:sp>
          <p:nvSpPr>
            <p:cNvPr id="34" name="Rectangle 33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971800" y="3505200"/>
            <a:ext cx="369332" cy="1219200"/>
            <a:chOff x="3200400" y="1828800"/>
            <a:chExt cx="369332" cy="1219200"/>
          </a:xfrm>
        </p:grpSpPr>
        <p:sp>
          <p:nvSpPr>
            <p:cNvPr id="39" name="Rectangle 38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343400" y="2819400"/>
            <a:ext cx="175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720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Elbow Connector 43"/>
          <p:cNvCxnSpPr>
            <a:stCxn id="35" idx="2"/>
          </p:cNvCxnSpPr>
          <p:nvPr/>
        </p:nvCxnSpPr>
        <p:spPr>
          <a:xfrm>
            <a:off x="3569732" y="2400300"/>
            <a:ext cx="1078468" cy="800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3200400" y="3657600"/>
            <a:ext cx="1447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4423024" y="32731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006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628957" y="3295843"/>
            <a:ext cx="5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GTP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6172200" y="3276600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239000" y="19812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L1 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Pion</a:t>
            </a:r>
          </a:p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3 us</a:t>
            </a:r>
            <a:endParaRPr lang="en-US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36D-452B-458E-971D-D1511921659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600200"/>
            <a:ext cx="800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/>
          <p:nvPr/>
        </p:nvGrpSpPr>
        <p:grpSpPr>
          <a:xfrm>
            <a:off x="1330569" y="1590431"/>
            <a:ext cx="633046" cy="466969"/>
            <a:chOff x="4454769" y="2657231"/>
            <a:chExt cx="633046" cy="466969"/>
          </a:xfrm>
        </p:grpSpPr>
        <p:sp>
          <p:nvSpPr>
            <p:cNvPr id="9" name="Freeform 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81000" y="1600200"/>
            <a:ext cx="633046" cy="466969"/>
            <a:chOff x="4454769" y="2657231"/>
            <a:chExt cx="633046" cy="466969"/>
          </a:xfrm>
        </p:grpSpPr>
        <p:sp>
          <p:nvSpPr>
            <p:cNvPr id="27" name="Freeform 26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11480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mbol" pitchFamily="18" charset="2"/>
              </a:rPr>
              <a:t>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mbol" pitchFamily="18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5800" y="2362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4"/>
          <p:cNvGrpSpPr/>
          <p:nvPr/>
        </p:nvGrpSpPr>
        <p:grpSpPr>
          <a:xfrm>
            <a:off x="2590800" y="2362200"/>
            <a:ext cx="633046" cy="466969"/>
            <a:chOff x="4454769" y="2657231"/>
            <a:chExt cx="633046" cy="466969"/>
          </a:xfrm>
        </p:grpSpPr>
        <p:sp>
          <p:nvSpPr>
            <p:cNvPr id="46" name="Freeform 45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1371600" y="2362200"/>
            <a:ext cx="633046" cy="990600"/>
            <a:chOff x="4454769" y="2657231"/>
            <a:chExt cx="633046" cy="466969"/>
          </a:xfrm>
        </p:grpSpPr>
        <p:sp>
          <p:nvSpPr>
            <p:cNvPr id="40" name="Freeform 39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85800" y="44958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7239000" y="4495800"/>
            <a:ext cx="633046" cy="466969"/>
            <a:chOff x="4454769" y="2657231"/>
            <a:chExt cx="633046" cy="466969"/>
          </a:xfrm>
        </p:grpSpPr>
        <p:sp>
          <p:nvSpPr>
            <p:cNvPr id="59" name="Freeform 5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6019800" y="4495800"/>
            <a:ext cx="633046" cy="1981200"/>
            <a:chOff x="4454769" y="2657231"/>
            <a:chExt cx="633046" cy="466969"/>
          </a:xfrm>
        </p:grpSpPr>
        <p:sp>
          <p:nvSpPr>
            <p:cNvPr id="65" name="Freeform 64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4800600" y="4495800"/>
            <a:ext cx="633046" cy="466969"/>
            <a:chOff x="4454769" y="2657231"/>
            <a:chExt cx="633046" cy="466969"/>
          </a:xfrm>
        </p:grpSpPr>
        <p:sp>
          <p:nvSpPr>
            <p:cNvPr id="71" name="Freeform 70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981200" y="33528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81400" y="2971800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us latency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4876800" y="5334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800" y="5334000"/>
            <a:ext cx="10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</a:t>
            </a:r>
          </a:p>
          <a:p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1676400" y="6248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606378" y="3657600"/>
            <a:ext cx="70022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219200" y="16002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33600" y="1524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1143000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429000" y="26670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28194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99" idx="1"/>
          </p:cNvCxnSpPr>
          <p:nvPr/>
        </p:nvCxnSpPr>
        <p:spPr>
          <a:xfrm flipH="1" flipV="1">
            <a:off x="3124200" y="2590800"/>
            <a:ext cx="3048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9" idx="2"/>
          </p:cNvCxnSpPr>
          <p:nvPr/>
        </p:nvCxnSpPr>
        <p:spPr>
          <a:xfrm flipV="1">
            <a:off x="533400" y="2067169"/>
            <a:ext cx="79131" cy="5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E59D-1896-4135-A0D9-850C71D7C55E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x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58EB-E80E-4F4B-8AAC-317BF16EC3D8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6B5B-D84B-4972-A2EA-39AB6AAB4BC1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APV25 Front GEM ASICs</a:t>
            </a:r>
          </a:p>
          <a:p>
            <a:r>
              <a:rPr lang="en-US" dirty="0" smtClean="0"/>
              <a:t>Up to 164 000 channels</a:t>
            </a:r>
          </a:p>
          <a:p>
            <a:r>
              <a:rPr lang="en-US" dirty="0" smtClean="0"/>
              <a:t>APV 25 : 128 channels</a:t>
            </a:r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VME based readout  : 8 APV25 = 2048 channels</a:t>
            </a:r>
          </a:p>
          <a:p>
            <a:pPr lvl="1">
              <a:buNone/>
            </a:pPr>
            <a:r>
              <a:rPr lang="en-US" dirty="0" smtClean="0"/>
              <a:t>( ~ 10 $ / channels )</a:t>
            </a:r>
          </a:p>
          <a:p>
            <a:pPr lvl="1"/>
            <a:r>
              <a:rPr lang="en-US" dirty="0" smtClean="0"/>
              <a:t>SRS readout : ethernet /PC based = 2048 channels</a:t>
            </a:r>
            <a:br>
              <a:rPr lang="en-US" dirty="0" smtClean="0"/>
            </a:br>
            <a:r>
              <a:rPr lang="en-US" dirty="0" smtClean="0"/>
              <a:t>( ~ 3 $ / channels )</a:t>
            </a:r>
          </a:p>
          <a:p>
            <a:r>
              <a:rPr lang="en-US" dirty="0" smtClean="0"/>
              <a:t>1 crate per sectors for FADC and GEM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F167-0A60-4B4D-AFFD-63F4C40FF82B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4038600" cy="51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APV25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754563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/>
              <a:t>Switch Capacitor Array ASICS with buffer length 192 samples  at 40 MHz : </a:t>
            </a:r>
            <a:br>
              <a:rPr lang="en-US" sz="4000" dirty="0" smtClean="0"/>
            </a:br>
            <a:r>
              <a:rPr lang="en-US" sz="4000" dirty="0" smtClean="0"/>
              <a:t>4.8 us  Look back 160 samples : 4 us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Estimated occupancy : 220 hits per trigger, X Y data, 440 strips</a:t>
            </a:r>
          </a:p>
          <a:p>
            <a:pPr>
              <a:buNone/>
            </a:pPr>
            <a:r>
              <a:rPr lang="en-US" sz="4000" dirty="0" smtClean="0"/>
              <a:t>GEM : 6 Layers 164 000 channels total, 28 000 channels per planes </a:t>
            </a:r>
            <a:br>
              <a:rPr lang="en-US" sz="4000" dirty="0" smtClean="0"/>
            </a:b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Occupancy :  1.6 %</a:t>
            </a:r>
          </a:p>
          <a:p>
            <a:endParaRPr lang="en-US" sz="4000" dirty="0" smtClean="0"/>
          </a:p>
          <a:p>
            <a:r>
              <a:rPr lang="en-US" sz="4000" dirty="0" smtClean="0"/>
              <a:t>APV readout time : </a:t>
            </a:r>
          </a:p>
          <a:p>
            <a:pPr>
              <a:buNone/>
            </a:pPr>
            <a:r>
              <a:rPr lang="en-US" sz="4000" dirty="0" smtClean="0"/>
              <a:t>t_APV = 141 x number_of_sample / 40 MHz 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t_APV(1 sample) = 3.7 us.</a:t>
            </a:r>
          </a:p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Max rate APV front end :  </a:t>
            </a:r>
          </a:p>
          <a:p>
            <a:pPr algn="ctr">
              <a:buNone/>
            </a:pPr>
            <a:r>
              <a:rPr lang="en-US" sz="4000" dirty="0" smtClean="0"/>
              <a:t>270 KHz in 1 sample mode</a:t>
            </a:r>
          </a:p>
          <a:p>
            <a:pPr algn="ctr">
              <a:buNone/>
            </a:pPr>
            <a:r>
              <a:rPr lang="en-US" sz="4000" dirty="0" smtClean="0"/>
              <a:t>90 KHz in 3 samples mode</a:t>
            </a:r>
          </a:p>
          <a:p>
            <a:pPr algn="ctr">
              <a:buNone/>
            </a:pPr>
            <a:r>
              <a:rPr lang="en-US" sz="4000" dirty="0" smtClean="0"/>
              <a:t>Will be triggered at around 60 KHz</a:t>
            </a:r>
          </a:p>
          <a:p>
            <a:endParaRPr lang="en-US" sz="34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47E-73A2-4E29-997D-D518892AE8D2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Requirements overview</a:t>
            </a:r>
          </a:p>
          <a:p>
            <a:r>
              <a:rPr lang="en-US" dirty="0" smtClean="0"/>
              <a:t>Pipelined electronics</a:t>
            </a:r>
          </a:p>
          <a:p>
            <a:r>
              <a:rPr lang="en-US" dirty="0" smtClean="0"/>
              <a:t>GEM </a:t>
            </a:r>
          </a:p>
          <a:p>
            <a:r>
              <a:rPr lang="en-US" dirty="0" smtClean="0"/>
              <a:t>Electronics layout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Man Power</a:t>
            </a:r>
          </a:p>
          <a:p>
            <a:r>
              <a:rPr lang="en-US" dirty="0" smtClean="0"/>
              <a:t>Tasks list</a:t>
            </a:r>
          </a:p>
          <a:p>
            <a:r>
              <a:rPr lang="en-US" dirty="0" smtClean="0"/>
              <a:t>Test stand</a:t>
            </a:r>
          </a:p>
          <a:p>
            <a:r>
              <a:rPr lang="en-US" dirty="0" smtClean="0"/>
              <a:t>Timeline 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A06-B3A3-4083-BC1B-718277062A4D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in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signal of last GEM plane HV for fast trigger</a:t>
            </a:r>
          </a:p>
          <a:p>
            <a:pPr lvl="1"/>
            <a:r>
              <a:rPr lang="en-US" dirty="0" smtClean="0"/>
              <a:t>Large angle trackers</a:t>
            </a:r>
          </a:p>
          <a:p>
            <a:pPr lvl="1"/>
            <a:r>
              <a:rPr lang="en-US" dirty="0" smtClean="0"/>
              <a:t>GEM based Cerenkov </a:t>
            </a:r>
          </a:p>
          <a:p>
            <a:endParaRPr lang="en-US" dirty="0" smtClean="0"/>
          </a:p>
          <a:p>
            <a:r>
              <a:rPr lang="en-US" dirty="0" smtClean="0"/>
              <a:t>Quality of signal to be tested ( signal / background )</a:t>
            </a:r>
          </a:p>
          <a:p>
            <a:endParaRPr lang="en-US" dirty="0" smtClean="0"/>
          </a:p>
          <a:p>
            <a:r>
              <a:rPr lang="en-US" dirty="0" smtClean="0"/>
              <a:t>Could reduce rate in Large Angle from photon calorimeter by 50 KHz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Additional FADC or discriminator channels to put in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DE4-5132-41B6-997E-7502451A2C0D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GEM readout chips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DA5E-E8CA-4C05-8DB2-2983694AE708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769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APV25 limiting factor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Need to evaluate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Optimize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Chip in development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CLAS12 Dream CEA/Saclay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ATLAS VMM1 BNL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….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SRS readout compatible with other chips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Ethernet + PC based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20 hits per planes</a:t>
            </a:r>
          </a:p>
          <a:p>
            <a:r>
              <a:rPr lang="en-US" dirty="0" smtClean="0"/>
              <a:t>5 planes </a:t>
            </a:r>
          </a:p>
          <a:p>
            <a:r>
              <a:rPr lang="en-US" dirty="0" smtClean="0"/>
              <a:t>Use Shower information</a:t>
            </a:r>
          </a:p>
          <a:p>
            <a:r>
              <a:rPr lang="en-US" dirty="0" smtClean="0"/>
              <a:t>3 samples would be useful, but 1 sample seems sufficient</a:t>
            </a:r>
          </a:p>
          <a:p>
            <a:r>
              <a:rPr lang="en-US" dirty="0" smtClean="0"/>
              <a:t>See tracking talk (Ole Hansen), simulation talk (Seamus Riordan)</a:t>
            </a:r>
          </a:p>
          <a:p>
            <a:r>
              <a:rPr lang="en-US" dirty="0" smtClean="0"/>
              <a:t>Studies on going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7605-06A6-46CE-A24D-8E9C1C5109E5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ElectrONICS layout and budget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220-1BC7-4F46-B970-B726E2A007D3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1150 x 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144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FADC(+TDC)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450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x 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57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MRPC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Custom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FADC of LC can be programmed to produce timing signals with ~400ps resolution (already demonstrated by simulation) to remove the needs of TDC.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6D2-F11A-4D75-B5ED-BD9FA5ECE035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438400"/>
          <a:ext cx="7162800" cy="26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1700 x 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240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270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(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included</a:t>
                      </a:r>
                      <a:r>
                        <a:rPr lang="en-US" sz="1600" b="0" i="0" u="none" strike="noStrike" baseline="0" dirty="0" smtClean="0">
                          <a:latin typeface="Arial"/>
                        </a:rPr>
                        <a:t> in calorimeter FADC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)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141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9AC-F242-4FA8-8734-CFCE05D36E7B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Trigger Crate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209800" y="1447800"/>
            <a:ext cx="457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GTP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219200" y="1447800"/>
            <a:ext cx="914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SSP x3:</a:t>
            </a:r>
          </a:p>
          <a:p>
            <a:pPr algn="ctr"/>
            <a:r>
              <a:rPr lang="en-US" sz="1400" dirty="0" smtClean="0"/>
              <a:t>LC x1 +</a:t>
            </a:r>
          </a:p>
          <a:p>
            <a:pPr algn="ctr"/>
            <a:r>
              <a:rPr lang="en-US" sz="1400" dirty="0" smtClean="0"/>
              <a:t>FC x2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743200" y="1447800"/>
            <a:ext cx="4572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76600" y="1447800"/>
            <a:ext cx="1143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TD X4+1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295400" y="56388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 x20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324600" y="27432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MRPC</a:t>
            </a:r>
          </a:p>
          <a:p>
            <a:pPr algn="ctr"/>
            <a:r>
              <a:rPr lang="en-US" sz="11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1143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LC Trigger Crate x4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257800" y="1447800"/>
            <a:ext cx="1600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FADC x15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001000" y="14478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724400" y="24384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FC/GC/HG/SC/MRPC Crate x15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934200" y="2743200"/>
            <a:ext cx="457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CTP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257800" y="27432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FADC X10:</a:t>
            </a:r>
          </a:p>
          <a:p>
            <a:pPr algn="ctr"/>
            <a:r>
              <a:rPr lang="en-US" sz="1100" dirty="0" smtClean="0"/>
              <a:t>GC x8 +</a:t>
            </a:r>
          </a:p>
          <a:p>
            <a:pPr algn="ctr"/>
            <a:r>
              <a:rPr lang="en-US" sz="1100" dirty="0" smtClean="0"/>
              <a:t>GC/HG/SC x2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01000" y="27432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7467600" y="14478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7467600" y="27432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grpSp>
        <p:nvGrpSpPr>
          <p:cNvPr id="2" name="Group 44"/>
          <p:cNvGrpSpPr/>
          <p:nvPr/>
        </p:nvGrpSpPr>
        <p:grpSpPr>
          <a:xfrm>
            <a:off x="1219200" y="2819400"/>
            <a:ext cx="2743200" cy="1754326"/>
            <a:chOff x="1066800" y="4601528"/>
            <a:chExt cx="2743200" cy="1754326"/>
          </a:xfrm>
        </p:grpSpPr>
        <p:sp>
          <p:nvSpPr>
            <p:cNvPr id="27" name="TextBox 26"/>
            <p:cNvSpPr txBox="1"/>
            <p:nvPr/>
          </p:nvSpPr>
          <p:spPr>
            <a:xfrm>
              <a:off x="1066800" y="4601528"/>
              <a:ext cx="2743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Crate + CPU: 31+4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FADC</a:t>
              </a:r>
              <a:r>
                <a:rPr lang="en-US" dirty="0" smtClean="0"/>
                <a:t>: 210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DIS</a:t>
              </a:r>
              <a:r>
                <a:rPr lang="en-US" dirty="0" smtClean="0"/>
                <a:t>: 0+60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F1TDC</a:t>
              </a:r>
              <a:r>
                <a:rPr lang="en-US" dirty="0" smtClean="0"/>
                <a:t>: 0+30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CTP</a:t>
              </a:r>
              <a:r>
                <a:rPr lang="en-US" dirty="0" smtClean="0"/>
                <a:t>: 19</a:t>
              </a:r>
            </a:p>
            <a:p>
              <a:r>
                <a:rPr lang="en-US" dirty="0" smtClean="0">
                  <a:solidFill>
                    <a:srgbClr val="7030A0"/>
                  </a:solidFill>
                </a:rPr>
                <a:t>SD</a:t>
              </a:r>
              <a:r>
                <a:rPr lang="en-US" dirty="0" smtClean="0"/>
                <a:t>: 30+1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38400" y="4876800"/>
              <a:ext cx="110358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TI</a:t>
              </a:r>
              <a:r>
                <a:rPr lang="en-US" dirty="0" smtClean="0"/>
                <a:t>: 30+1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SSP</a:t>
              </a:r>
              <a:r>
                <a:rPr lang="en-US" dirty="0" smtClean="0"/>
                <a:t>: 3</a:t>
              </a:r>
            </a:p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GTP</a:t>
              </a:r>
              <a:r>
                <a:rPr lang="en-US" dirty="0" smtClean="0"/>
                <a:t>: 1</a:t>
              </a:r>
            </a:p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TS</a:t>
              </a:r>
              <a:r>
                <a:rPr lang="en-US" dirty="0" smtClean="0"/>
                <a:t>: 1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TD</a:t>
              </a:r>
              <a:r>
                <a:rPr lang="en-US" dirty="0" smtClean="0"/>
                <a:t>: 4+1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724400" y="37338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GEM Tracker Crate x11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40386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APV25 X 16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01000" y="40386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7467600" y="40386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057400" y="304800"/>
            <a:ext cx="4914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DAQ/Trigger for SoLID SIDIS</a:t>
            </a:r>
            <a:endParaRPr lang="en-US" sz="3200" b="1" dirty="0"/>
          </a:p>
        </p:txBody>
      </p:sp>
      <p:sp>
        <p:nvSpPr>
          <p:cNvPr id="36" name="Rectangle 35"/>
          <p:cNvSpPr/>
          <p:nvPr/>
        </p:nvSpPr>
        <p:spPr>
          <a:xfrm>
            <a:off x="762000" y="5334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LC Discriminator VME64X Crate x3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4724400" y="27432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477000" y="48768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?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724400" y="40386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4724400" y="1447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762000" y="5638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6934200" y="1447800"/>
            <a:ext cx="457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CTP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685800" y="1447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5257800" y="56388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V1190</a:t>
            </a:r>
          </a:p>
          <a:p>
            <a:pPr algn="ctr"/>
            <a:r>
              <a:rPr lang="en-US" sz="1400" dirty="0" smtClean="0"/>
              <a:t>x15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724400" y="53340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LC Timing Crate x1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8001000" y="56388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7467600" y="56388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4724400" y="56388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800600" y="2514600"/>
            <a:ext cx="3733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GC/ GEM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400800" y="2819400"/>
            <a:ext cx="457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CTP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334000" y="28194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FADC X8:</a:t>
            </a:r>
          </a:p>
          <a:p>
            <a:pPr algn="ctr"/>
            <a:r>
              <a:rPr lang="en-US" sz="1100" dirty="0" smtClean="0"/>
              <a:t>GC  9 +114 SH/PS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77200" y="2819400"/>
            <a:ext cx="457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7543800" y="2819400"/>
            <a:ext cx="457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</a:t>
            </a:r>
            <a:endParaRPr lang="en-US" sz="1400" dirty="0"/>
          </a:p>
        </p:txBody>
      </p:sp>
      <p:grpSp>
        <p:nvGrpSpPr>
          <p:cNvPr id="2" name="Group 44"/>
          <p:cNvGrpSpPr/>
          <p:nvPr/>
        </p:nvGrpSpPr>
        <p:grpSpPr>
          <a:xfrm>
            <a:off x="1828800" y="2590800"/>
            <a:ext cx="2743200" cy="923330"/>
            <a:chOff x="1066800" y="4601528"/>
            <a:chExt cx="2743200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1066800" y="4601528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VXS crate + CPU: 30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FADC</a:t>
              </a:r>
              <a:r>
                <a:rPr lang="en-US" dirty="0" smtClean="0"/>
                <a:t>: 240</a:t>
              </a:r>
            </a:p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CTP</a:t>
              </a:r>
              <a:r>
                <a:rPr lang="en-US" dirty="0" smtClean="0"/>
                <a:t>: 30 CTP     </a:t>
              </a:r>
              <a:r>
                <a:rPr lang="en-US" dirty="0" smtClean="0">
                  <a:solidFill>
                    <a:srgbClr val="7030A0"/>
                  </a:solidFill>
                </a:rPr>
                <a:t>SD</a:t>
              </a:r>
              <a:r>
                <a:rPr lang="en-US" dirty="0" smtClean="0"/>
                <a:t>: 30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38400" y="4876800"/>
              <a:ext cx="11035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TI</a:t>
              </a:r>
              <a:r>
                <a:rPr lang="en-US" dirty="0" smtClean="0"/>
                <a:t>: 30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57400" y="304800"/>
            <a:ext cx="5069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DAQ/Trigger for SoLID PVDIS</a:t>
            </a:r>
            <a:endParaRPr lang="en-US" sz="3200" b="1" dirty="0"/>
          </a:p>
        </p:txBody>
      </p:sp>
      <p:sp>
        <p:nvSpPr>
          <p:cNvPr id="41" name="Rectangle 40"/>
          <p:cNvSpPr/>
          <p:nvPr/>
        </p:nvSpPr>
        <p:spPr>
          <a:xfrm>
            <a:off x="4800600" y="2819400"/>
            <a:ext cx="457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6934200" y="28194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APV25 X3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4724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30 individual DAQ systems :  only 20 KHz trigger rates</a:t>
            </a:r>
          </a:p>
          <a:p>
            <a:pPr algn="ctr"/>
            <a:r>
              <a:rPr lang="en-US" sz="2400" dirty="0" smtClean="0"/>
              <a:t>No major issues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JLAB electronics PVDIS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143000"/>
          <a:ext cx="8763000" cy="463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32115"/>
                <a:gridCol w="1077686"/>
                <a:gridCol w="1426028"/>
                <a:gridCol w="1088572"/>
                <a:gridCol w="1295400"/>
                <a:gridCol w="1371599"/>
              </a:tblGrid>
              <a:tr h="562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modules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Total price sector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Total price 30 sectors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240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27000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1 080 000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Cerenkov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75000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VXS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11500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345000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3400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102000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CTP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4700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UVA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90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UVA/China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UVA/China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Total price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1 842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D9-229D-4BCD-821B-56097797112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SIDIS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AA1B-B326-418E-BF3F-EF15F763B126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990600"/>
          <a:ext cx="8305800" cy="5207360"/>
        </p:xfrm>
        <a:graphic>
          <a:graphicData uri="http://schemas.openxmlformats.org/drawingml/2006/table">
            <a:tbl>
              <a:tblPr/>
              <a:tblGrid>
                <a:gridCol w="2078346"/>
                <a:gridCol w="1854582"/>
                <a:gridCol w="1699086"/>
                <a:gridCol w="267378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Unite price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Quantity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234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$1,053,000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$12,000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$75,000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$105,400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L3 farm node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5342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detectors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1,843,500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Discriminators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VME64X crate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$24,300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V1190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11010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$165,150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$13,600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$370,050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2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Grand Total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$2,216,950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Requirements for </a:t>
            </a:r>
            <a:br>
              <a:rPr lang="en-US" dirty="0" smtClean="0"/>
            </a:br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85EA-50CA-4AF8-A1A4-AB82B456A18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SIDIS + PVDIS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14-3B02-4007-B2FA-B8EE42F778CF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990600"/>
          <a:ext cx="8305800" cy="5207360"/>
        </p:xfrm>
        <a:graphic>
          <a:graphicData uri="http://schemas.openxmlformats.org/drawingml/2006/table">
            <a:tbl>
              <a:tblPr/>
              <a:tblGrid>
                <a:gridCol w="2078346"/>
                <a:gridCol w="1854582"/>
                <a:gridCol w="1699086"/>
                <a:gridCol w="267378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Unite price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Quantity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$1,080,000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$150,000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$12,000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$75,000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$105,400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L3 farm node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5342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detectors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1,928,900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$11,500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Discriminators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$150,000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VME64X crate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$24,300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V1190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11010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$165,150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$13,600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$2,500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$370,050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2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Grand Total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$2,228,950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to be estimated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Shielding</a:t>
            </a:r>
          </a:p>
          <a:p>
            <a:r>
              <a:rPr lang="en-US" dirty="0" smtClean="0"/>
              <a:t>Shielding installation</a:t>
            </a:r>
          </a:p>
          <a:p>
            <a:r>
              <a:rPr lang="en-US" dirty="0" smtClean="0"/>
              <a:t>Cable ( Patch and connectors )</a:t>
            </a:r>
          </a:p>
          <a:p>
            <a:r>
              <a:rPr lang="en-US" dirty="0" smtClean="0"/>
              <a:t>Cabling layout ( Cable trays )</a:t>
            </a:r>
          </a:p>
          <a:p>
            <a:r>
              <a:rPr lang="en-US" dirty="0" smtClean="0"/>
              <a:t>Slow control</a:t>
            </a:r>
          </a:p>
          <a:p>
            <a:r>
              <a:rPr lang="en-US" dirty="0" smtClean="0"/>
              <a:t>High Voltage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5A23-FCE3-4CA2-A252-B6E06F7ADC4F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 rough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4525963"/>
          </a:xfrm>
        </p:spPr>
        <p:txBody>
          <a:bodyPr/>
          <a:lstStyle/>
          <a:p>
            <a:r>
              <a:rPr lang="en-US" dirty="0" smtClean="0"/>
              <a:t>JLAB</a:t>
            </a:r>
          </a:p>
          <a:p>
            <a:pPr lvl="1"/>
            <a:r>
              <a:rPr lang="en-US" dirty="0" smtClean="0"/>
              <a:t>Alexandre Camsonne </a:t>
            </a:r>
          </a:p>
          <a:p>
            <a:pPr lvl="1"/>
            <a:r>
              <a:rPr lang="en-US" dirty="0" smtClean="0"/>
              <a:t>Yi Qiang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2954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Rory Miskimen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Students can be available for electronics works at UMass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4191000"/>
          <a:ext cx="6857998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4184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/>
                </a:tc>
              </a:tr>
              <a:tr h="39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postdoc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electronics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cabling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</a:t>
                      </a:r>
                    </a:p>
                  </a:txBody>
                  <a:tcPr marL="9525" marR="9525" marT="9525" marB="0" anchor="ctr"/>
                </a:tc>
              </a:tr>
              <a:tr h="39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student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electronics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cabling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</a:t>
                      </a:r>
                    </a:p>
                  </a:txBody>
                  <a:tcPr marL="9525" marR="9525" marT="9525" marB="0" anchor="ctr"/>
                </a:tc>
              </a:tr>
              <a:tr h="39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tech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Rack,cables,weldment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/ detector cabling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2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26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Electronics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Trigger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Trigger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58B5-B23E-4D2C-A566-10A20C9174AF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 rough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581400"/>
          <a:ext cx="7162799" cy="228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7"/>
                <a:gridCol w="1023257"/>
                <a:gridCol w="1023257"/>
                <a:gridCol w="1023257"/>
                <a:gridCol w="1023257"/>
                <a:gridCol w="1023257"/>
                <a:gridCol w="1023257"/>
              </a:tblGrid>
              <a:tr h="5206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postdoc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student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521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371600"/>
          <a:ext cx="7162799" cy="198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7"/>
                <a:gridCol w="1023257"/>
                <a:gridCol w="1023257"/>
                <a:gridCol w="1023257"/>
                <a:gridCol w="1023257"/>
                <a:gridCol w="1023257"/>
                <a:gridCol w="1023257"/>
              </a:tblGrid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postdoc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student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about 450 K$ total  including inflation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1D1F-A44C-4D12-9701-55A1FE3911A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Trigger design</a:t>
            </a:r>
          </a:p>
          <a:p>
            <a:pPr lvl="1"/>
            <a:r>
              <a:rPr lang="en-US" dirty="0" smtClean="0"/>
              <a:t>Electronics performance testing</a:t>
            </a:r>
          </a:p>
          <a:p>
            <a:pPr lvl="1"/>
            <a:r>
              <a:rPr lang="en-US" dirty="0" smtClean="0"/>
              <a:t>Shielding</a:t>
            </a:r>
          </a:p>
          <a:p>
            <a:pPr lvl="1"/>
            <a:r>
              <a:rPr lang="en-US" dirty="0" smtClean="0"/>
              <a:t>Cabling layout / installation</a:t>
            </a:r>
          </a:p>
          <a:p>
            <a:pPr lvl="1"/>
            <a:r>
              <a:rPr lang="en-US" dirty="0" smtClean="0"/>
              <a:t>L3 / event filtering</a:t>
            </a:r>
          </a:p>
          <a:p>
            <a:r>
              <a:rPr lang="en-US" dirty="0" smtClean="0"/>
              <a:t>Simulation </a:t>
            </a:r>
          </a:p>
          <a:p>
            <a:pPr lvl="1"/>
            <a:r>
              <a:rPr lang="en-US" dirty="0" smtClean="0"/>
              <a:t>Radiation and shielding</a:t>
            </a:r>
          </a:p>
          <a:p>
            <a:pPr lvl="1"/>
            <a:r>
              <a:rPr lang="en-US" dirty="0" smtClean="0"/>
              <a:t>Background in detector event size</a:t>
            </a:r>
          </a:p>
          <a:p>
            <a:pPr lvl="1"/>
            <a:r>
              <a:rPr lang="en-US" dirty="0" smtClean="0"/>
              <a:t>Background in detector event/trigger rates</a:t>
            </a:r>
          </a:p>
          <a:p>
            <a:pPr lvl="1"/>
            <a:r>
              <a:rPr lang="en-US" dirty="0" smtClean="0"/>
              <a:t>Trigger simulation for logic and timing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A380-CA6A-4459-892D-F556B20B7BB4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Test stand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Ordered parts / collaboration with Hall A Compton</a:t>
            </a:r>
          </a:p>
          <a:p>
            <a:pPr lvl="1"/>
            <a:r>
              <a:rPr lang="en-US" dirty="0" smtClean="0"/>
              <a:t>2 VXS crates</a:t>
            </a:r>
          </a:p>
          <a:p>
            <a:pPr lvl="1"/>
            <a:r>
              <a:rPr lang="en-US" dirty="0" smtClean="0"/>
              <a:t>4 FADC</a:t>
            </a:r>
          </a:p>
          <a:p>
            <a:pPr lvl="1"/>
            <a:r>
              <a:rPr lang="en-US" dirty="0" smtClean="0"/>
              <a:t>1 CTP, 1SSP</a:t>
            </a:r>
          </a:p>
          <a:p>
            <a:pPr lvl="1"/>
            <a:r>
              <a:rPr lang="en-US" dirty="0" smtClean="0"/>
              <a:t>4 Intel VME CPUs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CODA3 still in the work : test L3 Farm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0E2-5C3A-4200-A8F1-F1CBF2FE97D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UMASS Hall D test stand ( 380 FADC to be tested )</a:t>
            </a:r>
          </a:p>
          <a:p>
            <a:pPr lvl="1"/>
            <a:r>
              <a:rPr lang="en-US" dirty="0" smtClean="0"/>
              <a:t>4 JLAB FADC250</a:t>
            </a:r>
          </a:p>
          <a:p>
            <a:pPr lvl="1"/>
            <a:r>
              <a:rPr lang="en-US" dirty="0" smtClean="0"/>
              <a:t>VXS crate </a:t>
            </a:r>
          </a:p>
          <a:p>
            <a:pPr lvl="1"/>
            <a:r>
              <a:rPr lang="en-US" dirty="0" smtClean="0"/>
              <a:t>Test APV25 with CODA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HCAL Trigger development ( SBS funding accepted )</a:t>
            </a:r>
          </a:p>
          <a:p>
            <a:pPr lvl="1"/>
            <a:r>
              <a:rPr lang="en-US" dirty="0" smtClean="0"/>
              <a:t>Small scale setup for testing  : FADC + trigger + APV25</a:t>
            </a:r>
          </a:p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A1n : </a:t>
            </a:r>
          </a:p>
          <a:p>
            <a:pPr lvl="2"/>
            <a:r>
              <a:rPr lang="en-US" dirty="0" smtClean="0"/>
              <a:t>Full scale test of GEM</a:t>
            </a:r>
          </a:p>
          <a:p>
            <a:pPr lvl="2"/>
            <a:r>
              <a:rPr lang="en-US" dirty="0" smtClean="0"/>
              <a:t>Digital Trigger electronics test  parasitic</a:t>
            </a:r>
          </a:p>
          <a:p>
            <a:pPr lvl="1"/>
            <a:r>
              <a:rPr lang="en-US" dirty="0" smtClean="0"/>
              <a:t>DVCS : test </a:t>
            </a:r>
            <a:r>
              <a:rPr lang="en-US" dirty="0" smtClean="0"/>
              <a:t>Intel </a:t>
            </a:r>
            <a:r>
              <a:rPr lang="en-US" dirty="0" smtClean="0"/>
              <a:t>VME CPU for large amount of data</a:t>
            </a:r>
          </a:p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Full experiment scale system in place </a:t>
            </a:r>
          </a:p>
          <a:p>
            <a:r>
              <a:rPr lang="en-US" dirty="0" smtClean="0"/>
              <a:t>2016-2018</a:t>
            </a:r>
          </a:p>
          <a:p>
            <a:pPr lvl="1"/>
            <a:r>
              <a:rPr lang="en-US" dirty="0" smtClean="0"/>
              <a:t>Detector cabling and testing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40CC-8C56-4D42-B9B0-4516BA26277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SoLID requires high rates low dead time, flexible trigger capability</a:t>
            </a:r>
          </a:p>
          <a:p>
            <a:r>
              <a:rPr lang="en-US" dirty="0" smtClean="0"/>
              <a:t>Rates optimization for SIDIS but push for highest rate depending of GEM chip performances</a:t>
            </a:r>
          </a:p>
          <a:p>
            <a:r>
              <a:rPr lang="en-US" dirty="0" smtClean="0"/>
              <a:t>Hall D electronics perfectly suited</a:t>
            </a:r>
          </a:p>
          <a:p>
            <a:pPr lvl="1"/>
            <a:r>
              <a:rPr lang="en-US" dirty="0" smtClean="0"/>
              <a:t>Total cost around 2.5 M$</a:t>
            </a:r>
          </a:p>
          <a:p>
            <a:r>
              <a:rPr lang="en-US" dirty="0" smtClean="0"/>
              <a:t>GEM electronics R&amp;D </a:t>
            </a:r>
          </a:p>
          <a:p>
            <a:r>
              <a:rPr lang="en-US" dirty="0" smtClean="0"/>
              <a:t>PVDIS has no major issue, SIDIS limited by GEM readout but APV25 sufficient</a:t>
            </a:r>
          </a:p>
          <a:p>
            <a:r>
              <a:rPr lang="en-US" dirty="0" smtClean="0"/>
              <a:t>On going testing</a:t>
            </a:r>
          </a:p>
          <a:p>
            <a:r>
              <a:rPr lang="en-US" dirty="0" smtClean="0"/>
              <a:t>Working on manpower and all inclusive costs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4A04-D60E-4450-B587-DA24C4E187D1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staging</a:t>
            </a:r>
            <a:endParaRPr lang="en-US" dirty="0"/>
          </a:p>
        </p:txBody>
      </p:sp>
      <p:pic>
        <p:nvPicPr>
          <p:cNvPr id="68611" name="Picture 3" descr="X:\SoLIDCleo.jpg"/>
          <p:cNvPicPr>
            <a:picLocks noChangeAspect="1" noChangeArrowheads="1"/>
          </p:cNvPicPr>
          <p:nvPr/>
        </p:nvPicPr>
        <p:blipFill>
          <a:blip r:embed="rId2" cstate="print"/>
          <a:srcRect l="12683" t="22371" r="976" b="7781"/>
          <a:stretch>
            <a:fillRect/>
          </a:stretch>
        </p:blipFill>
        <p:spPr bwMode="auto">
          <a:xfrm>
            <a:off x="1411807" y="1136280"/>
            <a:ext cx="6149846" cy="499045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4343400"/>
            <a:ext cx="457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4343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4953000"/>
            <a:ext cx="1676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racks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patch panels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0377-9E9E-4B8B-956C-C7368408706C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PVDIS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6340235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 to 500 KHz of electrons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individual sectors</a:t>
            </a:r>
          </a:p>
          <a:p>
            <a:pPr algn="ctr"/>
            <a:r>
              <a:rPr lang="en-US" dirty="0" smtClean="0"/>
              <a:t>to reduce rate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17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E16-5B6F-47A7-8C60-C7E3D397534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2286000"/>
            <a:ext cx="304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200" y="25908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SuperBigBite</a:t>
            </a:r>
          </a:p>
          <a:p>
            <a:pPr lvl="1"/>
            <a:r>
              <a:rPr lang="en-US" dirty="0" smtClean="0"/>
              <a:t>242 hadron calorimeter , 1742 Electromagnetic calorimeter</a:t>
            </a:r>
          </a:p>
          <a:p>
            <a:pPr lvl="2"/>
            <a:r>
              <a:rPr lang="en-US" dirty="0" smtClean="0"/>
              <a:t>16 FADC </a:t>
            </a:r>
          </a:p>
          <a:p>
            <a:r>
              <a:rPr lang="en-US" dirty="0" smtClean="0"/>
              <a:t>Hall A BIA </a:t>
            </a:r>
          </a:p>
          <a:p>
            <a:pPr lvl="1"/>
            <a:r>
              <a:rPr lang="en-US" dirty="0" smtClean="0"/>
              <a:t>VDC 2944 channels</a:t>
            </a:r>
          </a:p>
          <a:p>
            <a:pPr lvl="2"/>
            <a:r>
              <a:rPr lang="en-US" dirty="0" smtClean="0"/>
              <a:t>24 V1190 TDC </a:t>
            </a:r>
          </a:p>
          <a:p>
            <a:pPr lvl="1"/>
            <a:r>
              <a:rPr lang="en-US" dirty="0" smtClean="0"/>
              <a:t>34 FADC</a:t>
            </a:r>
          </a:p>
          <a:p>
            <a:pPr lvl="1"/>
            <a:r>
              <a:rPr lang="en-US" dirty="0" smtClean="0"/>
              <a:t>CTP, TS, TD,SD, 2 VXS crates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7D86-373C-444E-9A6D-E1352B311CDC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44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Production Board Quantities – per C. Cuevas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6909" y="1447800"/>
          <a:ext cx="8085757" cy="436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62"/>
                <a:gridCol w="883041"/>
                <a:gridCol w="821186"/>
                <a:gridCol w="935530"/>
                <a:gridCol w="790002"/>
                <a:gridCol w="1039476"/>
                <a:gridCol w="1029082"/>
                <a:gridCol w="1434478"/>
              </a:tblGrid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Board</a:t>
                      </a:r>
                      <a:r>
                        <a:rPr lang="en-US" sz="1200" baseline="0" dirty="0" smtClean="0"/>
                        <a:t> ID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</a:t>
                      </a:r>
                      <a:r>
                        <a:rPr lang="en-US" sz="1200" baseline="0" dirty="0" smtClean="0"/>
                        <a:t> D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(Spare)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</a:t>
                      </a:r>
                      <a:r>
                        <a:rPr lang="en-US" sz="1200" baseline="0" dirty="0" smtClean="0"/>
                        <a:t> B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(Spare)</a:t>
                      </a:r>
                    </a:p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 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Hall C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‘Physics’</a:t>
                      </a:r>
                    </a:p>
                    <a:p>
                      <a:pPr algn="ctr"/>
                      <a:r>
                        <a:rPr lang="en-US" sz="1200" dirty="0" smtClean="0"/>
                        <a:t>FEG</a:t>
                      </a:r>
                    </a:p>
                    <a:p>
                      <a:pPr algn="ctr"/>
                      <a:r>
                        <a:rPr lang="en-US" sz="1200" dirty="0" smtClean="0"/>
                        <a:t>DAQ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Totals</a:t>
                      </a:r>
                    </a:p>
                    <a:p>
                      <a:pPr algn="ctr"/>
                      <a:r>
                        <a:rPr lang="en-US" sz="1400" dirty="0" smtClean="0"/>
                        <a:t>$FY12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SOLID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FADC250</a:t>
                      </a:r>
                    </a:p>
                    <a:p>
                      <a:endParaRPr lang="en-US" sz="1200" b="1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350 </a:t>
                      </a:r>
                      <a:r>
                        <a:rPr lang="en-US" sz="1800" dirty="0" smtClean="0"/>
                        <a:t>*</a:t>
                      </a:r>
                    </a:p>
                    <a:p>
                      <a:pPr algn="ctr"/>
                      <a:r>
                        <a:rPr lang="en-US" sz="1400" dirty="0" smtClean="0"/>
                        <a:t>(36)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 310 </a:t>
                      </a:r>
                      <a:r>
                        <a:rPr lang="en-US" sz="1800" dirty="0" smtClean="0"/>
                        <a:t>**</a:t>
                      </a:r>
                    </a:p>
                    <a:p>
                      <a:pPr algn="ctr"/>
                      <a:r>
                        <a:rPr lang="en-US" sz="1400" dirty="0" smtClean="0"/>
                        <a:t>(25)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</a:p>
                    <a:p>
                      <a:pPr algn="ctr"/>
                      <a:endParaRPr lang="en-US" sz="1400" b="1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      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726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3577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Trigger Interface</a:t>
                      </a:r>
                    </a:p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</a:p>
                    <a:p>
                      <a:pPr algn="ctr"/>
                      <a:r>
                        <a:rPr lang="en-US" sz="1400" dirty="0" smtClean="0"/>
                        <a:t>(8)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</a:p>
                    <a:p>
                      <a:pPr algn="ctr"/>
                      <a:r>
                        <a:rPr lang="en-US" sz="1400" dirty="0" smtClean="0"/>
                        <a:t>(8)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Signal Distribution</a:t>
                      </a:r>
                    </a:p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</a:p>
                    <a:p>
                      <a:pPr algn="ctr"/>
                      <a:r>
                        <a:rPr lang="en-US" sz="1400" dirty="0" smtClean="0"/>
                        <a:t>(8)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</a:p>
                    <a:p>
                      <a:pPr algn="ctr"/>
                      <a:r>
                        <a:rPr lang="en-US" sz="1400" dirty="0" smtClean="0"/>
                        <a:t>(9)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Crate Trigger Processor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30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Sub-System Processor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 Trigger Processor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Trigger Distribution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24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037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Trigger</a:t>
                      </a:r>
                      <a:r>
                        <a:rPr lang="en-US" sz="1200" baseline="0" dirty="0" smtClean="0"/>
                        <a:t> Supervisor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75332" y="6205338"/>
            <a:ext cx="566866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800" dirty="0" smtClean="0"/>
              <a:t>50 </a:t>
            </a:r>
            <a:r>
              <a:rPr lang="en-US" sz="1800" dirty="0" smtClean="0">
                <a:sym typeface="Wingdings" pitchFamily="2" charset="2"/>
              </a:rPr>
              <a:t> Hall A DAQ upgrade (16 of which used for SBS)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2242938"/>
            <a:ext cx="262393" cy="2154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50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962400" y="6052938"/>
            <a:ext cx="0" cy="15240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4708-3827-4C06-AF21-487574715FB6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553"/>
          </a:xfrm>
        </p:spPr>
        <p:txBody>
          <a:bodyPr lIns="0" tIns="0" rIns="0" bIns="0" anchor="t" anchorCtr="0">
            <a:spAutoFit/>
          </a:bodyPr>
          <a:lstStyle/>
          <a:p>
            <a:pPr eaLnBrk="1" hangingPunct="1"/>
            <a:r>
              <a:rPr lang="en-US" sz="2000" dirty="0" smtClean="0"/>
              <a:t>Production Board Notes – per Chris Cuevas</a:t>
            </a:r>
            <a:br>
              <a:rPr lang="en-US" sz="2000" dirty="0" smtClean="0"/>
            </a:br>
            <a:r>
              <a:rPr lang="en-US" sz="2000" dirty="0" smtClean="0"/>
              <a:t>Other 12GeV Proposed Detectors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9" y="691766"/>
            <a:ext cx="8275535" cy="7463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**</a:t>
            </a:r>
            <a:r>
              <a:rPr lang="en-US" sz="1800" dirty="0" smtClean="0"/>
              <a:t>  CLAS12 ‘baseline’ FADC250 board count is 239</a:t>
            </a:r>
          </a:p>
          <a:p>
            <a:pPr lvl="1">
              <a:buFontTx/>
              <a:buChar char="-"/>
            </a:pPr>
            <a:r>
              <a:rPr lang="en-US" sz="1800" dirty="0" smtClean="0"/>
              <a:t> Central Neutron Detector is 288 channels or 18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Forward Tagger (PbWO4) calorimeter is 424 channels or 28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Total on previous page is 310 boards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pPr lvl="1">
              <a:buFontTx/>
              <a:buChar char="-"/>
            </a:pPr>
            <a:r>
              <a:rPr lang="en-US" sz="1800" dirty="0" smtClean="0"/>
              <a:t> So, </a:t>
            </a:r>
            <a:r>
              <a:rPr lang="en-US" dirty="0" smtClean="0"/>
              <a:t>25</a:t>
            </a:r>
            <a:r>
              <a:rPr lang="en-US" sz="1800" dirty="0" smtClean="0"/>
              <a:t> boards are spare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D ‘baseline’ FADC250 board count is 282</a:t>
            </a:r>
          </a:p>
          <a:p>
            <a:pPr lvl="1"/>
            <a:r>
              <a:rPr lang="en-US" sz="1800" dirty="0" smtClean="0"/>
              <a:t>- BCAL readout Change Request adds one layer or 32 boards</a:t>
            </a:r>
          </a:p>
          <a:p>
            <a:pPr lvl="1"/>
            <a:r>
              <a:rPr lang="en-US" sz="1800" dirty="0" smtClean="0"/>
              <a:t>- Total on previous page is 350</a:t>
            </a:r>
          </a:p>
          <a:p>
            <a:pPr lvl="1"/>
            <a:endParaRPr lang="en-US" sz="900" dirty="0" smtClean="0"/>
          </a:p>
          <a:p>
            <a:pPr lvl="1"/>
            <a:r>
              <a:rPr lang="en-US" sz="1800" dirty="0" smtClean="0"/>
              <a:t>- So,  </a:t>
            </a:r>
            <a:r>
              <a:rPr lang="en-US" dirty="0" smtClean="0"/>
              <a:t>36</a:t>
            </a:r>
            <a:r>
              <a:rPr lang="en-US" sz="1800" dirty="0" smtClean="0"/>
              <a:t> boards are spare</a:t>
            </a:r>
          </a:p>
          <a:p>
            <a:pPr lvl="1"/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C ‘baseline’ FADC250 board count for SHMS is 16</a:t>
            </a:r>
          </a:p>
          <a:p>
            <a:pPr lvl="1"/>
            <a:r>
              <a:rPr lang="en-US" sz="1800" dirty="0" smtClean="0"/>
              <a:t>- HMS </a:t>
            </a:r>
            <a:r>
              <a:rPr lang="en-US" dirty="0" smtClean="0"/>
              <a:t>i</a:t>
            </a:r>
            <a:r>
              <a:rPr lang="en-US" sz="1800" dirty="0" smtClean="0"/>
              <a:t>s 13 boards, plus 2 spares </a:t>
            </a:r>
            <a:r>
              <a:rPr lang="en-US" sz="1800" dirty="0" smtClean="0">
                <a:sym typeface="Wingdings" pitchFamily="2" charset="2"/>
              </a:rPr>
              <a:t> ordered 15 spares</a:t>
            </a:r>
            <a:endParaRPr lang="en-US" sz="1800" dirty="0" smtClean="0"/>
          </a:p>
          <a:p>
            <a:pPr lvl="1"/>
            <a:r>
              <a:rPr lang="en-US" sz="1800" dirty="0" smtClean="0"/>
              <a:t>- User request </a:t>
            </a:r>
            <a:r>
              <a:rPr lang="en-US" dirty="0" smtClean="0"/>
              <a:t>of</a:t>
            </a:r>
            <a:r>
              <a:rPr lang="en-US" sz="1800" dirty="0" smtClean="0"/>
              <a:t> ~40 boards through NSF/MRI for (PbWO4)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spectrometer</a:t>
            </a:r>
          </a:p>
          <a:p>
            <a:endParaRPr lang="en-US" dirty="0" smtClean="0"/>
          </a:p>
          <a:p>
            <a:r>
              <a:rPr lang="en-US" sz="1800" dirty="0" smtClean="0"/>
              <a:t>Note: In FY12 thirty-five (35) Pre-Production units were purchased and will most likely </a:t>
            </a:r>
          </a:p>
          <a:p>
            <a:r>
              <a:rPr lang="en-US" sz="1800" dirty="0" smtClean="0"/>
              <a:t>not be used for the final hall installations.  These units are functionally equal to the </a:t>
            </a:r>
          </a:p>
          <a:p>
            <a:r>
              <a:rPr lang="en-US" dirty="0" smtClean="0"/>
              <a:t>p</a:t>
            </a:r>
            <a:r>
              <a:rPr lang="en-US" sz="1800" dirty="0" smtClean="0"/>
              <a:t>roduction units, but </a:t>
            </a:r>
            <a:r>
              <a:rPr lang="en-US" dirty="0" smtClean="0"/>
              <a:t>need</a:t>
            </a:r>
            <a:r>
              <a:rPr lang="en-US" sz="1800" dirty="0" smtClean="0"/>
              <a:t> a few very minor circuit corrections.</a:t>
            </a:r>
          </a:p>
          <a:p>
            <a:endParaRPr lang="en-US" dirty="0" smtClean="0"/>
          </a:p>
          <a:p>
            <a:r>
              <a:rPr lang="en-US" sz="1800" dirty="0" smtClean="0"/>
              <a:t>Potentially : 25 + 36 + 15 + 50 +35 = 161  = 145 FADCs ( 10 % spare ) 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A861-D773-404F-944D-12D0D6519DB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SoLID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49-642D-42AF-A496-B3A3D3079AF1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685800"/>
          <a:ext cx="8610600" cy="586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Modules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Quantity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Borrow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$297000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JLAB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$140,000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SBS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$72,000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$276,000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$64,600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L3 farm node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$985,600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Discriminators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$125,000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VME64X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V1190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11010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Total timing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$125,000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With 10 % spare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5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Total detectors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$1,110,600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$1,332,720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553"/>
          </a:xfrm>
        </p:spPr>
        <p:txBody>
          <a:bodyPr lIns="0" tIns="0" rIns="0" bIns="0" anchor="t" anchorCtr="0">
            <a:spAutoFit/>
          </a:bodyPr>
          <a:lstStyle/>
          <a:p>
            <a:pPr eaLnBrk="1" hangingPunct="1"/>
            <a:r>
              <a:rPr lang="en-US" sz="2000" dirty="0" smtClean="0"/>
              <a:t>Production Board Notes – per Chris Cuevas</a:t>
            </a:r>
            <a:br>
              <a:rPr lang="en-US" sz="2000" dirty="0" smtClean="0"/>
            </a:br>
            <a:r>
              <a:rPr lang="en-US" sz="2000" dirty="0" smtClean="0"/>
              <a:t>Other 12GeV Proposed Detectors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9" y="691766"/>
            <a:ext cx="8981946" cy="694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**</a:t>
            </a:r>
            <a:r>
              <a:rPr lang="en-US" sz="1800" dirty="0" smtClean="0"/>
              <a:t>  CLAS12 ‘baseline’ FADC250 board count is 239</a:t>
            </a:r>
          </a:p>
          <a:p>
            <a:pPr lvl="1">
              <a:buFontTx/>
              <a:buChar char="-"/>
            </a:pPr>
            <a:r>
              <a:rPr lang="en-US" sz="1800" dirty="0" smtClean="0"/>
              <a:t> Central Neutron Detector is 288 channels or 18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Forward Tagger (PbWO4) calorimeter is 424 channels or 28 boards</a:t>
            </a:r>
          </a:p>
          <a:p>
            <a:pPr lvl="1">
              <a:buFontTx/>
              <a:buChar char="-"/>
            </a:pPr>
            <a:r>
              <a:rPr lang="en-US" sz="1800" dirty="0" smtClean="0"/>
              <a:t> Total on previous page is 310 boards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pPr lvl="1">
              <a:buFontTx/>
              <a:buChar char="-"/>
            </a:pPr>
            <a:r>
              <a:rPr lang="en-US" sz="1800" dirty="0" smtClean="0"/>
              <a:t> So, </a:t>
            </a:r>
            <a:r>
              <a:rPr lang="en-US" dirty="0" smtClean="0"/>
              <a:t>25</a:t>
            </a:r>
            <a:r>
              <a:rPr lang="en-US" sz="1800" dirty="0" smtClean="0"/>
              <a:t> boards are spare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D ‘baseline’ FADC250 board count is 282</a:t>
            </a:r>
          </a:p>
          <a:p>
            <a:pPr lvl="1"/>
            <a:r>
              <a:rPr lang="en-US" sz="1800" dirty="0" smtClean="0"/>
              <a:t>- BCAL readout Change Request adds one layer or 32 boards</a:t>
            </a:r>
          </a:p>
          <a:p>
            <a:pPr lvl="1"/>
            <a:r>
              <a:rPr lang="en-US" sz="1800" dirty="0" smtClean="0"/>
              <a:t>- Total on previous page is 350</a:t>
            </a:r>
          </a:p>
          <a:p>
            <a:pPr lvl="1"/>
            <a:endParaRPr lang="en-US" sz="900" dirty="0" smtClean="0"/>
          </a:p>
          <a:p>
            <a:pPr lvl="1"/>
            <a:r>
              <a:rPr lang="en-US" sz="1800" dirty="0" smtClean="0"/>
              <a:t>- So,  </a:t>
            </a:r>
            <a:r>
              <a:rPr lang="en-US" dirty="0" smtClean="0"/>
              <a:t>36</a:t>
            </a:r>
            <a:r>
              <a:rPr lang="en-US" sz="1800" dirty="0" smtClean="0"/>
              <a:t> boards are spare</a:t>
            </a:r>
          </a:p>
          <a:p>
            <a:pPr lvl="1"/>
            <a:endParaRPr lang="en-US" sz="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/>
              <a:t>Hall C ‘baseline’ FADC250 board count for SHMS is 16</a:t>
            </a:r>
          </a:p>
          <a:p>
            <a:pPr lvl="1"/>
            <a:r>
              <a:rPr lang="en-US" sz="1800" dirty="0" smtClean="0"/>
              <a:t>- HMS </a:t>
            </a:r>
            <a:r>
              <a:rPr lang="en-US" dirty="0" smtClean="0"/>
              <a:t>i</a:t>
            </a:r>
            <a:r>
              <a:rPr lang="en-US" sz="1800" dirty="0" smtClean="0"/>
              <a:t>s 13 boards, plus 2 spares </a:t>
            </a:r>
            <a:r>
              <a:rPr lang="en-US" sz="1800" dirty="0" smtClean="0">
                <a:sym typeface="Wingdings" pitchFamily="2" charset="2"/>
              </a:rPr>
              <a:t> ordered 15 spares</a:t>
            </a:r>
            <a:endParaRPr lang="en-US" sz="1800" dirty="0" smtClean="0"/>
          </a:p>
          <a:p>
            <a:pPr lvl="1"/>
            <a:r>
              <a:rPr lang="en-US" sz="1800" dirty="0" smtClean="0"/>
              <a:t>- User request </a:t>
            </a:r>
            <a:r>
              <a:rPr lang="en-US" dirty="0" smtClean="0"/>
              <a:t>of</a:t>
            </a:r>
            <a:r>
              <a:rPr lang="en-US" sz="1800" dirty="0" smtClean="0"/>
              <a:t> ~40 boards through NSF/MRI for (PbWO4)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spectrometer</a:t>
            </a:r>
          </a:p>
          <a:p>
            <a:endParaRPr lang="en-US" dirty="0" smtClean="0"/>
          </a:p>
          <a:p>
            <a:r>
              <a:rPr lang="en-US" sz="1800" dirty="0" smtClean="0"/>
              <a:t>Note: In FY12 thirty-five (35) Pre-Production units were purchased and will most likely </a:t>
            </a:r>
          </a:p>
          <a:p>
            <a:r>
              <a:rPr lang="en-US" sz="1800" dirty="0" smtClean="0"/>
              <a:t>not be used for the final hall installations.  These units are functionally equal to the </a:t>
            </a:r>
          </a:p>
          <a:p>
            <a:r>
              <a:rPr lang="en-US" dirty="0" smtClean="0"/>
              <a:t>p</a:t>
            </a:r>
            <a:r>
              <a:rPr lang="en-US" sz="1800" dirty="0" smtClean="0"/>
              <a:t>roduction units, but </a:t>
            </a:r>
            <a:r>
              <a:rPr lang="en-US" dirty="0" smtClean="0"/>
              <a:t>need</a:t>
            </a:r>
            <a:r>
              <a:rPr lang="en-US" sz="1800" dirty="0" smtClean="0"/>
              <a:t> a few very minor circuit corrections.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B85-F451-4AB5-8BB7-40460FC8F0F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SIDIS: Singles Electron Trigger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 Angle: 65 kHz @ 11 GeV</a:t>
            </a:r>
          </a:p>
          <a:p>
            <a:pPr lvl="1"/>
            <a:r>
              <a:rPr lang="en-US" sz="2000" dirty="0" smtClean="0"/>
              <a:t>Calorimeter only</a:t>
            </a:r>
          </a:p>
          <a:p>
            <a:pPr lvl="1"/>
            <a:r>
              <a:rPr lang="en-US" sz="2000" dirty="0" smtClean="0"/>
              <a:t>Electron: 11 kHz</a:t>
            </a:r>
          </a:p>
          <a:p>
            <a:pPr lvl="1"/>
            <a:r>
              <a:rPr lang="en-US" sz="2000" dirty="0" smtClean="0"/>
              <a:t>High energy photon: 51.5 kHz </a:t>
            </a:r>
          </a:p>
          <a:p>
            <a:pPr lvl="2"/>
            <a:r>
              <a:rPr lang="en-US" sz="2000" dirty="0" smtClean="0"/>
              <a:t>(possible to be rejected by including GEM in trigger, need study)</a:t>
            </a:r>
          </a:p>
          <a:p>
            <a:pPr lvl="1"/>
            <a:r>
              <a:rPr lang="en-US" sz="2000" dirty="0" smtClean="0"/>
              <a:t>Hadron: &lt;3 kHz (energy cut)</a:t>
            </a:r>
          </a:p>
          <a:p>
            <a:r>
              <a:rPr lang="en-US" sz="2800" dirty="0" smtClean="0"/>
              <a:t>Small angle: 120 kHz @ 11 GeV</a:t>
            </a:r>
          </a:p>
          <a:p>
            <a:pPr lvl="1"/>
            <a:r>
              <a:rPr lang="en-US" sz="2000" dirty="0" smtClean="0"/>
              <a:t>Calorimeter + Gas Cherenkov</a:t>
            </a:r>
          </a:p>
          <a:p>
            <a:pPr lvl="1"/>
            <a:r>
              <a:rPr lang="en-US" sz="2000" dirty="0" smtClean="0"/>
              <a:t>Electron: 90 kHz</a:t>
            </a:r>
          </a:p>
          <a:p>
            <a:pPr lvl="1"/>
            <a:r>
              <a:rPr lang="en-US" sz="2000" dirty="0" smtClean="0"/>
              <a:t>High energy photon: 16 kHz (after Gas Cherenkov)</a:t>
            </a:r>
          </a:p>
          <a:p>
            <a:pPr lvl="1"/>
            <a:r>
              <a:rPr lang="en-US" sz="2000" dirty="0" smtClean="0"/>
              <a:t>Hadron: 15 kHz (after Gas Cherenkov and Calorimeter)</a:t>
            </a:r>
          </a:p>
          <a:p>
            <a:r>
              <a:rPr lang="en-US" sz="2800" dirty="0" smtClean="0"/>
              <a:t>8.8 GeV gives about 240 kHz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E6F1-7B87-418A-BAF4-702BA823052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MRPC</a:t>
            </a:r>
          </a:p>
          <a:p>
            <a:pPr lvl="1"/>
            <a:r>
              <a:rPr lang="en-US" dirty="0" smtClean="0"/>
              <a:t>V1290</a:t>
            </a:r>
          </a:p>
          <a:p>
            <a:pPr lvl="1"/>
            <a:r>
              <a:rPr lang="en-US" dirty="0" smtClean="0"/>
              <a:t>JLAB or SIS FADC</a:t>
            </a:r>
          </a:p>
          <a:p>
            <a:r>
              <a:rPr lang="en-US" dirty="0" smtClean="0"/>
              <a:t>GEM / Hadron Blind Detector</a:t>
            </a:r>
          </a:p>
          <a:p>
            <a:pPr lvl="1"/>
            <a:r>
              <a:rPr lang="en-US" dirty="0" smtClean="0"/>
              <a:t>APV25 (UVA)</a:t>
            </a:r>
          </a:p>
          <a:p>
            <a:pPr lvl="2"/>
            <a:r>
              <a:rPr lang="en-US" dirty="0" smtClean="0"/>
              <a:t>SRS readout</a:t>
            </a:r>
          </a:p>
          <a:p>
            <a:pPr lvl="2"/>
            <a:r>
              <a:rPr lang="en-US" dirty="0" smtClean="0"/>
              <a:t>MPD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87-D505-4B6D-A346-ED5E8720DA3A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itchFamily="34" charset="0"/>
              </a:rPr>
              <a:t>DAQ electronics projects at UMass: spring and summer 2012</a:t>
            </a:r>
          </a:p>
          <a:p>
            <a:pPr algn="ctr"/>
            <a:r>
              <a:rPr lang="en-US" sz="2000" b="1" dirty="0" smtClean="0">
                <a:cs typeface="Arial" pitchFamily="34" charset="0"/>
              </a:rPr>
              <a:t>R.Miskimen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010400" cy="36009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UMass is responsible for the final assembly and testing of all </a:t>
            </a:r>
            <a:r>
              <a:rPr lang="en-US" i="1" u="sng" dirty="0" smtClean="0"/>
              <a:t>380 FADC modules</a:t>
            </a:r>
            <a:r>
              <a:rPr lang="en-US" dirty="0" smtClean="0"/>
              <a:t> for Hall D.  This activity will take place at UMass summer 2012, probably stretching into the fall.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An undergraduate, Fabien Ahmed, spent the summer of 2011 at JLab working with the electronics group on FADC tests.  A graduate student, Bill Barnes, and team of undergraduates will work on the electronics tests at UMass.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Operations at UMass will include mechanical assembly of the VME boards,  programming the FPGA’s, verifying board operation, measuring and recording noise levels.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Readout through a Wiener USB board in the VXS crate, connected to 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ADDA-C8F4-4BE5-A28D-20ABFD8404BF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DAQ electronics projects at UMass: connection to SOLID</a:t>
            </a:r>
            <a:endParaRPr lang="en-US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6705600" cy="24929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This activity helps Hall D, only helps SOLID by building expertise in the collaboration for working with and debugging DAQ electronics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With support from Hall A, we would develop a CODA based DAQ test station at UMass: </a:t>
            </a:r>
            <a:r>
              <a:rPr lang="en-US" u="sng" dirty="0" smtClean="0"/>
              <a:t>replicate the one VXS crate/sector readout for PVDIS/SOLID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Need CODA, and to borrow CTP, SSP, and CPU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Test DAQ rates, triggers, software for FADC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6DFB-1EA8-4E31-9E18-DFAF4F155CFE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2x1150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2x450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VME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164K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321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AD0A-50A6-4CCA-BDA4-46E2A2B7451A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5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7731-E937-4103-B252-336A0891ADD8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05740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65 KHz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67640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120 KHz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8862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 MHz pions</a:t>
            </a:r>
            <a:endParaRPr lang="en-US" sz="2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GeV)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GeV)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kB;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</a:t>
              </a:r>
              <a:r>
                <a:rPr lang="en-US" sz="800" b="0" dirty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</a:t>
              </a:r>
              <a:r>
                <a:rPr lang="en-US" sz="800" b="0" dirty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GeV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GeV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GeV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DA22D6BF-62AA-49A1-90F7-92CE250B08BC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Custom Electronics for 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backplate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Gbps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ch)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ch)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ps, 32 ch or 115 ps, 48 ch)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EBDE6B96-AC80-48C1-9613-F8B786B40C1A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4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8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9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Prescale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Gbps</a:t>
            </a: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</a:p>
        </p:txBody>
      </p:sp>
      <p:grpSp>
        <p:nvGrpSpPr>
          <p:cNvPr id="10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D2988560-B965-493E-A334-4FE60575E36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ethernet</a:t>
            </a:r>
          </a:p>
        </p:txBody>
      </p:sp>
      <p:grpSp>
        <p:nvGrpSpPr>
          <p:cNvPr id="3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9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Gbps</a:t>
            </a: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E6F9CFBB-FD8F-4764-B138-513436F33E7F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solenoidal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/>
              <a:t>/s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Calorimetry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4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(scintillators)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GlueX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2EAD589-37CF-4ADA-9B0B-6D103CBC952C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k</a:t>
                      </a:r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Chapelin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Landgraf Private Comm. 2/11/2010</a:t>
            </a:r>
          </a:p>
          <a:p>
            <a:r>
              <a:rPr lang="en-US" sz="1200" b="1" dirty="0" smtClean="0"/>
              <a:t>** CHEP2006 talk MartinL. 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GlueX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31FDB192-523A-44F3-B499-1EA978A7DC8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23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(rcServer, runcontrol)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(rcPlatform, rcgui)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(msql, cdev, dptcl,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vxWorks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Timestamping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C4D657C-348F-405C-B70C-BD981E899886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AA0DB7A2-F8D3-4FDD-8CE0-FA1F38AE0281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BEC27E7F-F20A-49CA-8B74-F5E1183B50E2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4384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Coincidences and threshold for global</a:t>
            </a:r>
          </a:p>
          <a:p>
            <a:pPr algn="ctr"/>
            <a:r>
              <a:rPr lang="en-US" dirty="0" smtClean="0"/>
              <a:t>60 KHz</a:t>
            </a:r>
          </a:p>
          <a:p>
            <a:pPr algn="ctr"/>
            <a:r>
              <a:rPr lang="en-US" dirty="0" smtClean="0"/>
              <a:t>trigger rates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6B8-EAEA-4FBF-8AB8-DC9F666CB49F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22098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23622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1000"/>
            <a:ext cx="609600" cy="1295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24384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rates Summary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0544391"/>
              </p:ext>
            </p:extLst>
          </p:nvPr>
        </p:nvGraphicFramePr>
        <p:xfrm>
          <a:off x="457200" y="16764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Rates @ 11 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 Angle &gt; 3.0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 kHz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 Angle with GEM Pad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Angle: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kHz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Angle @ 2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64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Angle with</a:t>
                      </a:r>
                      <a:r>
                        <a:rPr lang="en-US" baseline="0" dirty="0" smtClean="0"/>
                        <a:t> P.D.S.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77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Forward Angle with</a:t>
                      </a:r>
                      <a:r>
                        <a:rPr lang="en-US" baseline="0" dirty="0" smtClean="0"/>
                        <a:t> P.D.S. Cut + 2.0 GeV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51 kHz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 rates around 60 KHz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16C-FB83-4B21-AD17-DE8E70C2C03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83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SIDIS: Coincidence @ 35 ns window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64357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Assuming a 50 ns gate</a:t>
            </a:r>
          </a:p>
          <a:p>
            <a:r>
              <a:rPr lang="en-US" sz="2800" dirty="0" smtClean="0"/>
              <a:t>Coincidence rate: 7.7MHz x 200KHz x 35 ns = 54 kHz</a:t>
            </a:r>
          </a:p>
          <a:p>
            <a:r>
              <a:rPr lang="en-US" sz="2800" dirty="0" smtClean="0"/>
              <a:t>Given the safety margin, expected to handle about 100 kHz.</a:t>
            </a:r>
          </a:p>
          <a:p>
            <a:pPr lvl="1"/>
            <a:r>
              <a:rPr lang="en-US" sz="2400" dirty="0" smtClean="0"/>
              <a:t>Include some single trigger to study detector performance etc. </a:t>
            </a:r>
          </a:p>
          <a:p>
            <a:r>
              <a:rPr lang="en-US" sz="2800" dirty="0" smtClean="0"/>
              <a:t>4kB * 100 kHz ~ 400 MB/s to disk</a:t>
            </a:r>
          </a:p>
          <a:p>
            <a:pPr lvl="1"/>
            <a:r>
              <a:rPr lang="en-US" sz="2400" dirty="0" smtClean="0"/>
              <a:t>Goal to reduce things to 50 MB/s  by L3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80FD-5E5F-4A19-8866-EA1DC11E7840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SIDIS Detector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r>
                        <a:rPr lang="en-US" baseline="0" dirty="0" smtClean="0"/>
                        <a:t> (time)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x 2 (X/Y)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181600"/>
            <a:ext cx="4703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header and other over head</a:t>
            </a:r>
          </a:p>
          <a:p>
            <a:pPr algn="ctr"/>
            <a:r>
              <a:rPr lang="en-US" sz="2400" dirty="0" smtClean="0"/>
              <a:t>event size is ~ </a:t>
            </a:r>
            <a:r>
              <a:rPr lang="en-US" sz="2400" b="1" dirty="0" smtClean="0"/>
              <a:t>4 kB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 rot="2746556">
            <a:off x="1760754" y="2479661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Full simulation in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progress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AA59-7636-4040-A563-C47A5C7975EB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8953</TotalTime>
  <Words>4223</Words>
  <Application>Microsoft Office PowerPoint</Application>
  <PresentationFormat>On-screen Show (4:3)</PresentationFormat>
  <Paragraphs>1743</Paragraphs>
  <Slides>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SoLID DAQ  for Transversity and PVDIS  </vt:lpstr>
      <vt:lpstr>Overview</vt:lpstr>
      <vt:lpstr>Requirements for  SOLID DAQ</vt:lpstr>
      <vt:lpstr>Detector layout and trigger for PVDIS</vt:lpstr>
      <vt:lpstr>Slide 5</vt:lpstr>
      <vt:lpstr>Detector layout and trigger for SIDIS</vt:lpstr>
      <vt:lpstr>SIDIS rates Summary </vt:lpstr>
      <vt:lpstr>SIDIS: Coincidence @ 35 ns window</vt:lpstr>
      <vt:lpstr>SoLID SIDIS Detector Rates</vt:lpstr>
      <vt:lpstr>Slide 10</vt:lpstr>
      <vt:lpstr>L1 Trigger Diagram</vt:lpstr>
      <vt:lpstr>L1 Trigger Diagram</vt:lpstr>
      <vt:lpstr>Slide 13</vt:lpstr>
      <vt:lpstr>Pipelined Hall D DAQ </vt:lpstr>
      <vt:lpstr>Pipelined Hall D DAQ </vt:lpstr>
      <vt:lpstr>L3 Farm</vt:lpstr>
      <vt:lpstr>GEM READOUT</vt:lpstr>
      <vt:lpstr>GEM readout</vt:lpstr>
      <vt:lpstr>APV25 readout</vt:lpstr>
      <vt:lpstr>GEM in trigger</vt:lpstr>
      <vt:lpstr>Other GEM readout chips</vt:lpstr>
      <vt:lpstr>Chamber occupancy</vt:lpstr>
      <vt:lpstr>ElectrONICS layout and budget</vt:lpstr>
      <vt:lpstr>SIDIS channel count</vt:lpstr>
      <vt:lpstr>PVDIS channel count</vt:lpstr>
      <vt:lpstr>Slide 26</vt:lpstr>
      <vt:lpstr>Slide 27</vt:lpstr>
      <vt:lpstr>JLAB electronics PVDIS</vt:lpstr>
      <vt:lpstr>SIDIS electronics</vt:lpstr>
      <vt:lpstr>SIDIS + PVDIS electronics</vt:lpstr>
      <vt:lpstr>Costs to be estimated</vt:lpstr>
      <vt:lpstr>Man power rough estimate</vt:lpstr>
      <vt:lpstr>Man power rough budget</vt:lpstr>
      <vt:lpstr>Tasks</vt:lpstr>
      <vt:lpstr>DAQ Test stand</vt:lpstr>
      <vt:lpstr>Time line</vt:lpstr>
      <vt:lpstr>Conclusion</vt:lpstr>
      <vt:lpstr>Backup slides</vt:lpstr>
      <vt:lpstr>Hall staging</vt:lpstr>
      <vt:lpstr>Other projects</vt:lpstr>
      <vt:lpstr>Production Board Quantities – per C. Cuevas</vt:lpstr>
      <vt:lpstr>Production Board Notes – per Chris Cuevas Other 12GeV Proposed Detectors</vt:lpstr>
      <vt:lpstr>SoLID electronics</vt:lpstr>
      <vt:lpstr>Production Board Notes – per Chris Cuevas Other 12GeV Proposed Detectors</vt:lpstr>
      <vt:lpstr>SIDIS: Singles Electron Trigger</vt:lpstr>
      <vt:lpstr>Test run setup</vt:lpstr>
      <vt:lpstr>Slide 47</vt:lpstr>
      <vt:lpstr>Slide 48</vt:lpstr>
      <vt:lpstr>SIDIS channel count</vt:lpstr>
      <vt:lpstr>Hall D L1 Trigger-DAQ Rate</vt:lpstr>
      <vt:lpstr>Custom Electronics for JLab</vt:lpstr>
      <vt:lpstr>L1 Trigger Diagram</vt:lpstr>
      <vt:lpstr>L1 Trigger Diagram</vt:lpstr>
      <vt:lpstr>The GlueX Detector</vt:lpstr>
      <vt:lpstr>GlueX Data Rate</vt:lpstr>
      <vt:lpstr>CODA3 – What’s different</vt:lpstr>
      <vt:lpstr>FADC Encoding Example</vt:lpstr>
      <vt:lpstr>GTP Trigger Bit Example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DAQ</dc:title>
  <dc:creator>Camsonne</dc:creator>
  <cp:lastModifiedBy>Alexandre Camsonne</cp:lastModifiedBy>
  <cp:revision>90</cp:revision>
  <dcterms:created xsi:type="dcterms:W3CDTF">2012-06-04T12:58:42Z</dcterms:created>
  <dcterms:modified xsi:type="dcterms:W3CDTF">2012-09-14T16:11:01Z</dcterms:modified>
</cp:coreProperties>
</file>