
<file path=[Content_Types].xml><?xml version="1.0" encoding="utf-8"?>
<Types xmlns="http://schemas.openxmlformats.org/package/2006/content-types">
  <Override PartName="/ppt/slideMasters/slideMaster2.xml" ContentType="application/vnd.openxmlformats-officedocument.presentationml.slideMaster+xml"/>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19.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22.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 id="2147483744" r:id="rId2"/>
  </p:sldMasterIdLst>
  <p:sldIdLst>
    <p:sldId id="256" r:id="rId3"/>
    <p:sldId id="258" r:id="rId4"/>
    <p:sldId id="259" r:id="rId5"/>
    <p:sldId id="260" r:id="rId6"/>
    <p:sldId id="261" r:id="rId7"/>
    <p:sldId id="262" r:id="rId8"/>
    <p:sldId id="263"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43" autoAdjust="0"/>
    <p:restoredTop sz="94708" autoAdjust="0"/>
  </p:normalViewPr>
  <p:slideViewPr>
    <p:cSldViewPr>
      <p:cViewPr varScale="1">
        <p:scale>
          <a:sx n="68" d="100"/>
          <a:sy n="68" d="100"/>
        </p:scale>
        <p:origin x="-498"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theme" Target="theme/theme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viewProps" Target="viewProps.xml"/><Relationship Id="rId5" Type="http://schemas.openxmlformats.org/officeDocument/2006/relationships/slide" Target="slides/slide3.xml"/><Relationship Id="rId10"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7789971-7A84-488E-8EEB-5C8436076730}" type="datetimeFigureOut">
              <a:rPr lang="en-US" smtClean="0"/>
              <a:pPr/>
              <a:t>9/15/2012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7AE9A77-1E07-49B9-BC6F-7C5C240DE8A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7789971-7A84-488E-8EEB-5C8436076730}" type="datetimeFigureOut">
              <a:rPr lang="en-US" smtClean="0"/>
              <a:pPr/>
              <a:t>9/15/2012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7AE9A77-1E07-49B9-BC6F-7C5C240DE8A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7789971-7A84-488E-8EEB-5C8436076730}" type="datetimeFigureOut">
              <a:rPr lang="en-US" smtClean="0"/>
              <a:pPr/>
              <a:t>9/15/2012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7AE9A77-1E07-49B9-BC6F-7C5C240DE8AB}"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520" y="2569094"/>
            <a:ext cx="7772977" cy="592688"/>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031" y="3886200"/>
            <a:ext cx="6401955"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sldNum" sz="quarter" idx="10"/>
          </p:nvPr>
        </p:nvSpPr>
        <p:spPr>
          <a:ln/>
        </p:spPr>
        <p:txBody>
          <a:bodyPr/>
          <a:lstStyle>
            <a:lvl1pPr>
              <a:defRPr/>
            </a:lvl1pPr>
          </a:lstStyle>
          <a:p>
            <a:pPr>
              <a:defRPr/>
            </a:pPr>
            <a:r>
              <a:rPr lang="en-US"/>
              <a:t>J. P. Chen, User Workshop, 2006</a:t>
            </a:r>
          </a:p>
        </p:txBody>
      </p:sp>
    </p:spTree>
  </p:cSld>
  <p:clrMapOvr>
    <a:masterClrMapping/>
  </p:clrMapOvr>
  <p:transition spd="med" advClick="0"/>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sldNum" sz="quarter" idx="10"/>
          </p:nvPr>
        </p:nvSpPr>
        <p:spPr>
          <a:ln/>
        </p:spPr>
        <p:txBody>
          <a:bodyPr/>
          <a:lstStyle>
            <a:lvl1pPr>
              <a:defRPr/>
            </a:lvl1pPr>
          </a:lstStyle>
          <a:p>
            <a:pPr>
              <a:defRPr/>
            </a:pPr>
            <a:r>
              <a:rPr lang="en-US"/>
              <a:t>J. P. Chen, User Workshop, 2006</a:t>
            </a:r>
          </a:p>
        </p:txBody>
      </p:sp>
    </p:spTree>
  </p:cSld>
  <p:clrMapOvr>
    <a:masterClrMapping/>
  </p:clrMapOvr>
  <p:transition spd="med" advClick="0"/>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3038" y="4406917"/>
            <a:ext cx="7771534"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3038" y="2906713"/>
            <a:ext cx="7771534"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sldNum" sz="quarter" idx="10"/>
          </p:nvPr>
        </p:nvSpPr>
        <p:spPr>
          <a:ln/>
        </p:spPr>
        <p:txBody>
          <a:bodyPr/>
          <a:lstStyle>
            <a:lvl1pPr>
              <a:defRPr/>
            </a:lvl1pPr>
          </a:lstStyle>
          <a:p>
            <a:pPr>
              <a:defRPr/>
            </a:pPr>
            <a:r>
              <a:rPr lang="en-US"/>
              <a:t>J. P. Chen, User Workshop, 2006</a:t>
            </a:r>
          </a:p>
        </p:txBody>
      </p:sp>
    </p:spTree>
  </p:cSld>
  <p:clrMapOvr>
    <a:masterClrMapping/>
  </p:clrMapOvr>
  <p:transition spd="med" advClick="0"/>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0" y="1031878"/>
            <a:ext cx="4502727" cy="52419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1277" y="1031878"/>
            <a:ext cx="4502727" cy="52419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sldNum" sz="quarter" idx="10"/>
          </p:nvPr>
        </p:nvSpPr>
        <p:spPr>
          <a:ln/>
        </p:spPr>
        <p:txBody>
          <a:bodyPr/>
          <a:lstStyle>
            <a:lvl1pPr>
              <a:defRPr/>
            </a:lvl1pPr>
          </a:lstStyle>
          <a:p>
            <a:pPr>
              <a:defRPr/>
            </a:pPr>
            <a:r>
              <a:rPr lang="en-US"/>
              <a:t>J. P. Chen, User Workshop, 2006</a:t>
            </a:r>
          </a:p>
        </p:txBody>
      </p:sp>
    </p:spTree>
  </p:cSld>
  <p:clrMapOvr>
    <a:masterClrMapping/>
  </p:clrMapOvr>
  <p:transition spd="med" advClick="0"/>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497" y="549794"/>
            <a:ext cx="8229023" cy="592688"/>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489" y="1535113"/>
            <a:ext cx="403946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489" y="2174875"/>
            <a:ext cx="403946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606" y="1535113"/>
            <a:ext cx="4040909"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606" y="2174875"/>
            <a:ext cx="4040909"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sldNum" sz="quarter" idx="10"/>
          </p:nvPr>
        </p:nvSpPr>
        <p:spPr>
          <a:ln/>
        </p:spPr>
        <p:txBody>
          <a:bodyPr/>
          <a:lstStyle>
            <a:lvl1pPr>
              <a:defRPr/>
            </a:lvl1pPr>
          </a:lstStyle>
          <a:p>
            <a:pPr>
              <a:defRPr/>
            </a:pPr>
            <a:r>
              <a:rPr lang="en-US"/>
              <a:t>J. P. Chen, User Workshop, 2006</a:t>
            </a:r>
          </a:p>
        </p:txBody>
      </p:sp>
    </p:spTree>
  </p:cSld>
  <p:clrMapOvr>
    <a:masterClrMapping/>
  </p:clrMapOvr>
  <p:transition spd="med" advClick="0"/>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sldNum" sz="quarter" idx="10"/>
          </p:nvPr>
        </p:nvSpPr>
        <p:spPr>
          <a:ln/>
        </p:spPr>
        <p:txBody>
          <a:bodyPr/>
          <a:lstStyle>
            <a:lvl1pPr>
              <a:defRPr/>
            </a:lvl1pPr>
          </a:lstStyle>
          <a:p>
            <a:pPr>
              <a:defRPr/>
            </a:pPr>
            <a:r>
              <a:rPr lang="en-US"/>
              <a:t>J. P. Chen, User Workshop, 2006</a:t>
            </a:r>
          </a:p>
        </p:txBody>
      </p:sp>
    </p:spTree>
  </p:cSld>
  <p:clrMapOvr>
    <a:masterClrMapping/>
  </p:clrMapOvr>
  <p:transition spd="med" advClick="0"/>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sldNum" sz="quarter" idx="10"/>
          </p:nvPr>
        </p:nvSpPr>
        <p:spPr>
          <a:ln/>
        </p:spPr>
        <p:txBody>
          <a:bodyPr/>
          <a:lstStyle>
            <a:lvl1pPr>
              <a:defRPr/>
            </a:lvl1pPr>
          </a:lstStyle>
          <a:p>
            <a:pPr>
              <a:defRPr/>
            </a:pPr>
            <a:r>
              <a:rPr lang="en-US"/>
              <a:t>J. P. Chen, User Workshop, 2006</a:t>
            </a:r>
          </a:p>
        </p:txBody>
      </p:sp>
    </p:spTree>
  </p:cSld>
  <p:clrMapOvr>
    <a:masterClrMapping/>
  </p:clrMapOvr>
  <p:transition spd="med" advClick="0"/>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495" y="719317"/>
            <a:ext cx="3007591" cy="715799"/>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4762" y="273067"/>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495" y="1435103"/>
            <a:ext cx="3007591"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sldNum" sz="quarter" idx="10"/>
          </p:nvPr>
        </p:nvSpPr>
        <p:spPr>
          <a:ln/>
        </p:spPr>
        <p:txBody>
          <a:bodyPr/>
          <a:lstStyle>
            <a:lvl1pPr>
              <a:defRPr/>
            </a:lvl1pPr>
          </a:lstStyle>
          <a:p>
            <a:pPr>
              <a:defRPr/>
            </a:pPr>
            <a:r>
              <a:rPr lang="en-US"/>
              <a:t>J. P. Chen, User Workshop, 2006</a:t>
            </a:r>
          </a:p>
        </p:txBody>
      </p:sp>
    </p:spTree>
  </p:cSld>
  <p:clrMapOvr>
    <a:masterClrMapping/>
  </p:clrMapOvr>
  <p:transition spd="med" advClick="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7789971-7A84-488E-8EEB-5C8436076730}" type="datetimeFigureOut">
              <a:rPr lang="en-US" smtClean="0"/>
              <a:pPr/>
              <a:t>9/15/2012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7AE9A77-1E07-49B9-BC6F-7C5C240DE8AB}" type="slidenum">
              <a:rPr lang="en-US" smtClean="0"/>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440" y="4959316"/>
            <a:ext cx="5486977" cy="408022"/>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440" y="612775"/>
            <a:ext cx="5486977"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440" y="5367338"/>
            <a:ext cx="5486977"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sldNum" sz="quarter" idx="10"/>
          </p:nvPr>
        </p:nvSpPr>
        <p:spPr>
          <a:ln/>
        </p:spPr>
        <p:txBody>
          <a:bodyPr/>
          <a:lstStyle>
            <a:lvl1pPr>
              <a:defRPr/>
            </a:lvl1pPr>
          </a:lstStyle>
          <a:p>
            <a:pPr>
              <a:defRPr/>
            </a:pPr>
            <a:r>
              <a:rPr lang="en-US"/>
              <a:t>J. P. Chen, User Workshop, 2006</a:t>
            </a:r>
          </a:p>
        </p:txBody>
      </p:sp>
    </p:spTree>
  </p:cSld>
  <p:clrMapOvr>
    <a:masterClrMapping/>
  </p:clrMapOvr>
  <p:transition spd="med" advClick="0"/>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sldNum" sz="quarter" idx="10"/>
          </p:nvPr>
        </p:nvSpPr>
        <p:spPr>
          <a:ln/>
        </p:spPr>
        <p:txBody>
          <a:bodyPr/>
          <a:lstStyle>
            <a:lvl1pPr>
              <a:defRPr/>
            </a:lvl1pPr>
          </a:lstStyle>
          <a:p>
            <a:pPr>
              <a:defRPr/>
            </a:pPr>
            <a:r>
              <a:rPr lang="en-US"/>
              <a:t>J. P. Chen, User Workshop, 2006</a:t>
            </a:r>
          </a:p>
        </p:txBody>
      </p:sp>
    </p:spTree>
  </p:cSld>
  <p:clrMapOvr>
    <a:masterClrMapping/>
  </p:clrMapOvr>
  <p:transition spd="med" advClick="0"/>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54534" y="125430"/>
            <a:ext cx="692933" cy="6148387"/>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 y="125430"/>
            <a:ext cx="6719455" cy="614838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sldNum" sz="quarter" idx="10"/>
          </p:nvPr>
        </p:nvSpPr>
        <p:spPr>
          <a:ln/>
        </p:spPr>
        <p:txBody>
          <a:bodyPr/>
          <a:lstStyle>
            <a:lvl1pPr>
              <a:defRPr/>
            </a:lvl1pPr>
          </a:lstStyle>
          <a:p>
            <a:pPr>
              <a:defRPr/>
            </a:pPr>
            <a:r>
              <a:rPr lang="en-US"/>
              <a:t>J. P. Chen, User Workshop, 2006</a:t>
            </a:r>
          </a:p>
        </p:txBody>
      </p:sp>
    </p:spTree>
  </p:cSld>
  <p:clrMapOvr>
    <a:masterClrMapping/>
  </p:clrMapOvr>
  <p:transition spd="med" advClick="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7789971-7A84-488E-8EEB-5C8436076730}" type="datetimeFigureOut">
              <a:rPr lang="en-US" smtClean="0"/>
              <a:pPr/>
              <a:t>9/15/2012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7AE9A77-1E07-49B9-BC6F-7C5C240DE8A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7789971-7A84-488E-8EEB-5C8436076730}" type="datetimeFigureOut">
              <a:rPr lang="en-US" smtClean="0"/>
              <a:pPr/>
              <a:t>9/15/2012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7AE9A77-1E07-49B9-BC6F-7C5C240DE8A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7789971-7A84-488E-8EEB-5C8436076730}" type="datetimeFigureOut">
              <a:rPr lang="en-US" smtClean="0"/>
              <a:pPr/>
              <a:t>9/15/2012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7AE9A77-1E07-49B9-BC6F-7C5C240DE8A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7789971-7A84-488E-8EEB-5C8436076730}" type="datetimeFigureOut">
              <a:rPr lang="en-US" smtClean="0"/>
              <a:pPr/>
              <a:t>9/15/2012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7AE9A77-1E07-49B9-BC6F-7C5C240DE8A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7789971-7A84-488E-8EEB-5C8436076730}" type="datetimeFigureOut">
              <a:rPr lang="en-US" smtClean="0"/>
              <a:pPr/>
              <a:t>9/15/2012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7AE9A77-1E07-49B9-BC6F-7C5C240DE8A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7789971-7A84-488E-8EEB-5C8436076730}" type="datetimeFigureOut">
              <a:rPr lang="en-US" smtClean="0"/>
              <a:pPr/>
              <a:t>9/15/2012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7AE9A77-1E07-49B9-BC6F-7C5C240DE8A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7789971-7A84-488E-8EEB-5C8436076730}" type="datetimeFigureOut">
              <a:rPr lang="en-US" smtClean="0"/>
              <a:pPr/>
              <a:t>9/15/2012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7AE9A77-1E07-49B9-BC6F-7C5C240DE8A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NUL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7789971-7A84-488E-8EEB-5C8436076730}" type="datetimeFigureOut">
              <a:rPr lang="en-US" smtClean="0"/>
              <a:pPr/>
              <a:t>9/15/2012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7AE9A77-1E07-49B9-BC6F-7C5C240DE8A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bwMode="auto">
          <a:xfrm>
            <a:off x="685512" y="122239"/>
            <a:ext cx="7772977" cy="592137"/>
          </a:xfrm>
          <a:prstGeom prst="rect">
            <a:avLst/>
          </a:prstGeom>
          <a:solidFill>
            <a:schemeClr val="bg1"/>
          </a:solidFill>
          <a:ln w="25400">
            <a:noFill/>
            <a:miter lim="800000"/>
            <a:headEnd/>
            <a:tailEnd/>
          </a:ln>
        </p:spPr>
        <p:txBody>
          <a:bodyPr vert="horz" wrap="square" lIns="99276" tIns="49638" rIns="99276" bIns="49638" numCol="1" anchor="ctr" anchorCtr="0" compatLnSpc="1">
            <a:prstTxWarp prst="textNoShape">
              <a:avLst/>
            </a:prstTxWarp>
            <a:spAutoFit/>
          </a:bodyPr>
          <a:lstStyle/>
          <a:p>
            <a:pPr lvl="0"/>
            <a:r>
              <a:rPr lang="en-US" smtClean="0"/>
              <a:t>Click to edit Master title style</a:t>
            </a:r>
          </a:p>
        </p:txBody>
      </p:sp>
      <p:sp>
        <p:nvSpPr>
          <p:cNvPr id="22531" name="Rectangle 3"/>
          <p:cNvSpPr>
            <a:spLocks noGrp="1" noChangeArrowheads="1"/>
          </p:cNvSpPr>
          <p:nvPr>
            <p:ph type="body" idx="1"/>
          </p:nvPr>
        </p:nvSpPr>
        <p:spPr bwMode="auto">
          <a:xfrm>
            <a:off x="0" y="1031876"/>
            <a:ext cx="9144000" cy="5241925"/>
          </a:xfrm>
          <a:prstGeom prst="rect">
            <a:avLst/>
          </a:prstGeom>
          <a:noFill/>
          <a:ln w="9525">
            <a:noFill/>
            <a:miter lim="800000"/>
            <a:headEnd/>
            <a:tailEnd/>
          </a:ln>
        </p:spPr>
        <p:txBody>
          <a:bodyPr vert="horz" wrap="square" lIns="99276" tIns="49638" rIns="99276" bIns="496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372740" name="Rectangle 4"/>
          <p:cNvSpPr>
            <a:spLocks noGrp="1" noChangeArrowheads="1"/>
          </p:cNvSpPr>
          <p:nvPr>
            <p:ph type="sldNum" sz="quarter" idx="4"/>
          </p:nvPr>
        </p:nvSpPr>
        <p:spPr bwMode="auto">
          <a:xfrm>
            <a:off x="6528955" y="6480176"/>
            <a:ext cx="2407227" cy="377825"/>
          </a:xfrm>
          <a:prstGeom prst="rect">
            <a:avLst/>
          </a:prstGeom>
          <a:noFill/>
          <a:ln w="9525">
            <a:noFill/>
            <a:miter lim="800000"/>
            <a:headEnd/>
            <a:tailEnd/>
          </a:ln>
          <a:effectLst/>
        </p:spPr>
        <p:txBody>
          <a:bodyPr vert="horz" wrap="square" lIns="99276" tIns="49638" rIns="99276" bIns="49638" numCol="1" anchor="t" anchorCtr="0" compatLnSpc="1">
            <a:prstTxWarp prst="textNoShape">
              <a:avLst/>
            </a:prstTxWarp>
          </a:bodyPr>
          <a:lstStyle>
            <a:lvl1pPr algn="r">
              <a:defRPr sz="1400" b="0" i="0">
                <a:solidFill>
                  <a:srgbClr val="000000"/>
                </a:solidFill>
                <a:latin typeface="Times New Roman" pitchFamily="18" charset="0"/>
              </a:defRPr>
            </a:lvl1pPr>
          </a:lstStyle>
          <a:p>
            <a:pPr eaLnBrk="0" fontAlgn="base" hangingPunct="0">
              <a:spcBef>
                <a:spcPct val="0"/>
              </a:spcBef>
              <a:spcAft>
                <a:spcPct val="0"/>
              </a:spcAft>
              <a:defRPr/>
            </a:pPr>
            <a:r>
              <a:rPr lang="en-US"/>
              <a:t>J. P. Chen, User Workshop, 2006</a:t>
            </a:r>
          </a:p>
        </p:txBody>
      </p:sp>
      <p:sp>
        <p:nvSpPr>
          <p:cNvPr id="372741" name="Line 5"/>
          <p:cNvSpPr>
            <a:spLocks noChangeShapeType="1"/>
          </p:cNvSpPr>
          <p:nvPr/>
        </p:nvSpPr>
        <p:spPr bwMode="auto">
          <a:xfrm>
            <a:off x="0" y="823913"/>
            <a:ext cx="9144000" cy="0"/>
          </a:xfrm>
          <a:prstGeom prst="line">
            <a:avLst/>
          </a:prstGeom>
          <a:noFill/>
          <a:ln w="57150">
            <a:solidFill>
              <a:srgbClr val="006699"/>
            </a:solidFill>
            <a:round/>
            <a:headEnd/>
            <a:tailEnd/>
          </a:ln>
          <a:effectLst/>
        </p:spPr>
        <p:txBody>
          <a:bodyPr wrap="none" anchor="ctr"/>
          <a:lstStyle/>
          <a:p>
            <a:pPr eaLnBrk="0" fontAlgn="base" hangingPunct="0">
              <a:spcBef>
                <a:spcPct val="0"/>
              </a:spcBef>
              <a:spcAft>
                <a:spcPct val="0"/>
              </a:spcAft>
              <a:defRPr/>
            </a:pPr>
            <a:endParaRPr lang="en-US" sz="2000">
              <a:solidFill>
                <a:srgbClr val="000000"/>
              </a:solidFill>
              <a:latin typeface="Arial Black" pitchFamily="34" charset="0"/>
            </a:endParaRPr>
          </a:p>
        </p:txBody>
      </p:sp>
      <p:sp>
        <p:nvSpPr>
          <p:cNvPr id="372742" name="Line 6"/>
          <p:cNvSpPr>
            <a:spLocks noChangeShapeType="1"/>
          </p:cNvSpPr>
          <p:nvPr/>
        </p:nvSpPr>
        <p:spPr bwMode="auto">
          <a:xfrm>
            <a:off x="0" y="6500813"/>
            <a:ext cx="9144000" cy="0"/>
          </a:xfrm>
          <a:prstGeom prst="line">
            <a:avLst/>
          </a:prstGeom>
          <a:noFill/>
          <a:ln w="92075">
            <a:solidFill>
              <a:srgbClr val="006699"/>
            </a:solidFill>
            <a:round/>
            <a:headEnd/>
            <a:tailEnd/>
          </a:ln>
          <a:effectLst/>
        </p:spPr>
        <p:txBody>
          <a:bodyPr wrap="none" anchor="ctr"/>
          <a:lstStyle/>
          <a:p>
            <a:pPr eaLnBrk="0" fontAlgn="base" hangingPunct="0">
              <a:spcBef>
                <a:spcPct val="0"/>
              </a:spcBef>
              <a:spcAft>
                <a:spcPct val="0"/>
              </a:spcAft>
              <a:defRPr/>
            </a:pPr>
            <a:endParaRPr lang="en-US" sz="2000">
              <a:solidFill>
                <a:srgbClr val="000000"/>
              </a:solidFill>
              <a:latin typeface="Arial Black" pitchFamily="34" charset="0"/>
            </a:endParaRPr>
          </a:p>
        </p:txBody>
      </p:sp>
      <p:sp>
        <p:nvSpPr>
          <p:cNvPr id="372743" name="Text Box 7"/>
          <p:cNvSpPr txBox="1">
            <a:spLocks noChangeArrowheads="1"/>
          </p:cNvSpPr>
          <p:nvPr/>
        </p:nvSpPr>
        <p:spPr bwMode="auto">
          <a:xfrm>
            <a:off x="0" y="6677025"/>
            <a:ext cx="4330989" cy="266445"/>
          </a:xfrm>
          <a:prstGeom prst="rect">
            <a:avLst/>
          </a:prstGeom>
          <a:noFill/>
          <a:ln w="12700">
            <a:noFill/>
            <a:miter lim="800000"/>
            <a:headEnd/>
            <a:tailEnd/>
          </a:ln>
          <a:effectLst/>
        </p:spPr>
        <p:txBody>
          <a:bodyPr lIns="99276" tIns="49638" rIns="99276" bIns="49638">
            <a:spAutoFit/>
          </a:bodyPr>
          <a:lstStyle/>
          <a:p>
            <a:pPr defTabSz="992188" eaLnBrk="0" fontAlgn="base" hangingPunct="0">
              <a:lnSpc>
                <a:spcPct val="60000"/>
              </a:lnSpc>
              <a:spcBef>
                <a:spcPct val="0"/>
              </a:spcBef>
              <a:spcAft>
                <a:spcPct val="0"/>
              </a:spcAft>
              <a:defRPr/>
            </a:pPr>
            <a:r>
              <a:rPr lang="en-US" sz="900">
                <a:solidFill>
                  <a:srgbClr val="000000"/>
                </a:solidFill>
                <a:latin typeface="Times New Roman" pitchFamily="18" charset="0"/>
              </a:rPr>
              <a:t>Operated by the Southeastern Universities Research Association for the U.S. Department of Energy</a:t>
            </a:r>
          </a:p>
        </p:txBody>
      </p:sp>
      <p:pic>
        <p:nvPicPr>
          <p:cNvPr id="22536" name="Picture 8" descr="newlogo"/>
          <p:cNvPicPr>
            <a:picLocks noChangeAspect="1" noChangeArrowheads="1"/>
          </p:cNvPicPr>
          <p:nvPr/>
        </p:nvPicPr>
        <p:blipFill>
          <a:blip r:embed="rId13" cstate="print"/>
          <a:srcRect/>
          <a:stretch>
            <a:fillRect/>
          </a:stretch>
        </p:blipFill>
        <p:spPr bwMode="auto">
          <a:xfrm>
            <a:off x="202046" y="6297613"/>
            <a:ext cx="1516785" cy="419100"/>
          </a:xfrm>
          <a:prstGeom prst="rect">
            <a:avLst/>
          </a:prstGeom>
          <a:noFill/>
          <a:ln w="9525">
            <a:noFill/>
            <a:miter lim="800000"/>
            <a:headEnd/>
            <a:tailEnd/>
          </a:ln>
        </p:spPr>
      </p:pic>
      <p:sp>
        <p:nvSpPr>
          <p:cNvPr id="372745" name="Rectangle 9"/>
          <p:cNvSpPr>
            <a:spLocks noChangeArrowheads="1"/>
          </p:cNvSpPr>
          <p:nvPr/>
        </p:nvSpPr>
        <p:spPr bwMode="auto">
          <a:xfrm>
            <a:off x="2804103" y="6410325"/>
            <a:ext cx="3851852" cy="344710"/>
          </a:xfrm>
          <a:prstGeom prst="rect">
            <a:avLst/>
          </a:prstGeom>
          <a:solidFill>
            <a:schemeClr val="bg1"/>
          </a:solidFill>
          <a:ln w="9525">
            <a:noFill/>
            <a:miter lim="800000"/>
            <a:headEnd/>
            <a:tailEnd/>
          </a:ln>
        </p:spPr>
        <p:txBody>
          <a:bodyPr lIns="0" tIns="0" rIns="0" bIns="0">
            <a:spAutoFit/>
          </a:bodyPr>
          <a:lstStyle/>
          <a:p>
            <a:pPr defTabSz="992188" eaLnBrk="0" fontAlgn="base" hangingPunct="0">
              <a:lnSpc>
                <a:spcPct val="80000"/>
              </a:lnSpc>
              <a:spcBef>
                <a:spcPct val="0"/>
              </a:spcBef>
              <a:spcAft>
                <a:spcPct val="0"/>
              </a:spcAft>
              <a:defRPr/>
            </a:pPr>
            <a:r>
              <a:rPr lang="en-US" sz="1500" b="1">
                <a:solidFill>
                  <a:srgbClr val="339966"/>
                </a:solidFill>
                <a:latin typeface="Century Schoolbook" pitchFamily="18" charset="0"/>
              </a:rPr>
              <a:t> </a:t>
            </a:r>
            <a:r>
              <a:rPr lang="en-US" sz="1300" b="1">
                <a:solidFill>
                  <a:srgbClr val="339966"/>
                </a:solidFill>
                <a:latin typeface="Century Schoolbook" pitchFamily="18" charset="0"/>
              </a:rPr>
              <a:t>Thomas Jefferson National Accelerator Facility</a:t>
            </a:r>
          </a:p>
        </p:txBody>
      </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ransition spd="med" advClick="0"/>
  <p:timing>
    <p:tnLst>
      <p:par>
        <p:cTn id="1" dur="indefinite" restart="never" nodeType="tmRoot"/>
      </p:par>
    </p:tnLst>
  </p:timing>
  <p:hf hdr="0" ftr="0" dt="0"/>
  <p:txStyles>
    <p:titleStyle>
      <a:lvl1pPr algn="ctr" defTabSz="992188" rtl="0" eaLnBrk="0" fontAlgn="base" hangingPunct="0">
        <a:spcBef>
          <a:spcPct val="0"/>
        </a:spcBef>
        <a:spcAft>
          <a:spcPct val="0"/>
        </a:spcAft>
        <a:defRPr sz="3200" b="1">
          <a:solidFill>
            <a:srgbClr val="000099"/>
          </a:solidFill>
          <a:latin typeface="+mj-lt"/>
          <a:ea typeface="+mj-ea"/>
          <a:cs typeface="+mj-cs"/>
        </a:defRPr>
      </a:lvl1pPr>
      <a:lvl2pPr algn="ctr" defTabSz="992188" rtl="0" eaLnBrk="0" fontAlgn="base" hangingPunct="0">
        <a:spcBef>
          <a:spcPct val="0"/>
        </a:spcBef>
        <a:spcAft>
          <a:spcPct val="0"/>
        </a:spcAft>
        <a:defRPr sz="3200" b="1">
          <a:solidFill>
            <a:srgbClr val="000099"/>
          </a:solidFill>
          <a:latin typeface="Arial" pitchFamily="34" charset="0"/>
        </a:defRPr>
      </a:lvl2pPr>
      <a:lvl3pPr algn="ctr" defTabSz="992188" rtl="0" eaLnBrk="0" fontAlgn="base" hangingPunct="0">
        <a:spcBef>
          <a:spcPct val="0"/>
        </a:spcBef>
        <a:spcAft>
          <a:spcPct val="0"/>
        </a:spcAft>
        <a:defRPr sz="3200" b="1">
          <a:solidFill>
            <a:srgbClr val="000099"/>
          </a:solidFill>
          <a:latin typeface="Arial" pitchFamily="34" charset="0"/>
        </a:defRPr>
      </a:lvl3pPr>
      <a:lvl4pPr algn="ctr" defTabSz="992188" rtl="0" eaLnBrk="0" fontAlgn="base" hangingPunct="0">
        <a:spcBef>
          <a:spcPct val="0"/>
        </a:spcBef>
        <a:spcAft>
          <a:spcPct val="0"/>
        </a:spcAft>
        <a:defRPr sz="3200" b="1">
          <a:solidFill>
            <a:srgbClr val="000099"/>
          </a:solidFill>
          <a:latin typeface="Arial" pitchFamily="34" charset="0"/>
        </a:defRPr>
      </a:lvl4pPr>
      <a:lvl5pPr algn="ctr" defTabSz="992188" rtl="0" eaLnBrk="0" fontAlgn="base" hangingPunct="0">
        <a:spcBef>
          <a:spcPct val="0"/>
        </a:spcBef>
        <a:spcAft>
          <a:spcPct val="0"/>
        </a:spcAft>
        <a:defRPr sz="3200" b="1">
          <a:solidFill>
            <a:srgbClr val="000099"/>
          </a:solidFill>
          <a:latin typeface="Arial" pitchFamily="34" charset="0"/>
        </a:defRPr>
      </a:lvl5pPr>
      <a:lvl6pPr marL="457200" algn="ctr" defTabSz="992188" rtl="0" fontAlgn="base">
        <a:spcBef>
          <a:spcPct val="0"/>
        </a:spcBef>
        <a:spcAft>
          <a:spcPct val="0"/>
        </a:spcAft>
        <a:defRPr sz="3200" b="1">
          <a:solidFill>
            <a:srgbClr val="000099"/>
          </a:solidFill>
          <a:latin typeface="Arial" pitchFamily="34" charset="0"/>
        </a:defRPr>
      </a:lvl6pPr>
      <a:lvl7pPr marL="914400" algn="ctr" defTabSz="992188" rtl="0" fontAlgn="base">
        <a:spcBef>
          <a:spcPct val="0"/>
        </a:spcBef>
        <a:spcAft>
          <a:spcPct val="0"/>
        </a:spcAft>
        <a:defRPr sz="3200" b="1">
          <a:solidFill>
            <a:srgbClr val="000099"/>
          </a:solidFill>
          <a:latin typeface="Arial" pitchFamily="34" charset="0"/>
        </a:defRPr>
      </a:lvl7pPr>
      <a:lvl8pPr marL="1371600" algn="ctr" defTabSz="992188" rtl="0" fontAlgn="base">
        <a:spcBef>
          <a:spcPct val="0"/>
        </a:spcBef>
        <a:spcAft>
          <a:spcPct val="0"/>
        </a:spcAft>
        <a:defRPr sz="3200" b="1">
          <a:solidFill>
            <a:srgbClr val="000099"/>
          </a:solidFill>
          <a:latin typeface="Arial" pitchFamily="34" charset="0"/>
        </a:defRPr>
      </a:lvl8pPr>
      <a:lvl9pPr marL="1828800" algn="ctr" defTabSz="992188" rtl="0" fontAlgn="base">
        <a:spcBef>
          <a:spcPct val="0"/>
        </a:spcBef>
        <a:spcAft>
          <a:spcPct val="0"/>
        </a:spcAft>
        <a:defRPr sz="3200" b="1">
          <a:solidFill>
            <a:srgbClr val="000099"/>
          </a:solidFill>
          <a:latin typeface="Arial" pitchFamily="34" charset="0"/>
        </a:defRPr>
      </a:lvl9pPr>
    </p:titleStyle>
    <p:bodyStyle>
      <a:lvl1pPr marL="373063" indent="-373063" algn="l" defTabSz="992188" rtl="0" eaLnBrk="0" fontAlgn="base" hangingPunct="0">
        <a:spcBef>
          <a:spcPct val="20000"/>
        </a:spcBef>
        <a:spcAft>
          <a:spcPct val="0"/>
        </a:spcAft>
        <a:buChar char="•"/>
        <a:defRPr sz="2800">
          <a:solidFill>
            <a:schemeClr val="tx1"/>
          </a:solidFill>
          <a:latin typeface="+mn-lt"/>
          <a:ea typeface="+mn-ea"/>
          <a:cs typeface="+mn-cs"/>
        </a:defRPr>
      </a:lvl1pPr>
      <a:lvl2pPr marL="806450" indent="-309563" algn="l" defTabSz="992188" rtl="0" eaLnBrk="0" fontAlgn="base" hangingPunct="0">
        <a:spcBef>
          <a:spcPct val="20000"/>
        </a:spcBef>
        <a:spcAft>
          <a:spcPct val="0"/>
        </a:spcAft>
        <a:buChar char="•"/>
        <a:defRPr sz="2400">
          <a:solidFill>
            <a:srgbClr val="636DB3"/>
          </a:solidFill>
          <a:latin typeface="+mn-lt"/>
        </a:defRPr>
      </a:lvl2pPr>
      <a:lvl3pPr marL="1241425" indent="-249238" algn="l" defTabSz="992188" rtl="0" eaLnBrk="0" fontAlgn="base" hangingPunct="0">
        <a:spcBef>
          <a:spcPct val="20000"/>
        </a:spcBef>
        <a:spcAft>
          <a:spcPct val="0"/>
        </a:spcAft>
        <a:buChar char="•"/>
        <a:defRPr sz="2400">
          <a:solidFill>
            <a:schemeClr val="accent1"/>
          </a:solidFill>
          <a:latin typeface="+mn-lt"/>
        </a:defRPr>
      </a:lvl3pPr>
      <a:lvl4pPr marL="1736725" indent="-247650" algn="l" defTabSz="992188" rtl="0" eaLnBrk="0" fontAlgn="base" hangingPunct="0">
        <a:spcBef>
          <a:spcPct val="20000"/>
        </a:spcBef>
        <a:spcAft>
          <a:spcPct val="0"/>
        </a:spcAft>
        <a:buChar char="•"/>
        <a:defRPr sz="2000">
          <a:solidFill>
            <a:schemeClr val="tx1"/>
          </a:solidFill>
          <a:latin typeface="+mn-lt"/>
        </a:defRPr>
      </a:lvl4pPr>
      <a:lvl5pPr marL="2233613" indent="-247650" algn="l" defTabSz="992188" rtl="0" eaLnBrk="0" fontAlgn="base" hangingPunct="0">
        <a:spcBef>
          <a:spcPct val="20000"/>
        </a:spcBef>
        <a:spcAft>
          <a:spcPct val="0"/>
        </a:spcAft>
        <a:buChar char="•"/>
        <a:defRPr sz="2000">
          <a:solidFill>
            <a:schemeClr val="tx1"/>
          </a:solidFill>
          <a:latin typeface="+mn-lt"/>
        </a:defRPr>
      </a:lvl5pPr>
      <a:lvl6pPr marL="2690813" indent="-247650" algn="l" defTabSz="992188" rtl="0" fontAlgn="base">
        <a:spcBef>
          <a:spcPct val="20000"/>
        </a:spcBef>
        <a:spcAft>
          <a:spcPct val="0"/>
        </a:spcAft>
        <a:buChar char="•"/>
        <a:defRPr sz="2000">
          <a:solidFill>
            <a:schemeClr val="tx1"/>
          </a:solidFill>
          <a:latin typeface="+mn-lt"/>
        </a:defRPr>
      </a:lvl6pPr>
      <a:lvl7pPr marL="3148013" indent="-247650" algn="l" defTabSz="992188" rtl="0" fontAlgn="base">
        <a:spcBef>
          <a:spcPct val="20000"/>
        </a:spcBef>
        <a:spcAft>
          <a:spcPct val="0"/>
        </a:spcAft>
        <a:buChar char="•"/>
        <a:defRPr sz="2000">
          <a:solidFill>
            <a:schemeClr val="tx1"/>
          </a:solidFill>
          <a:latin typeface="+mn-lt"/>
        </a:defRPr>
      </a:lvl7pPr>
      <a:lvl8pPr marL="3605213" indent="-247650" algn="l" defTabSz="992188" rtl="0" fontAlgn="base">
        <a:spcBef>
          <a:spcPct val="20000"/>
        </a:spcBef>
        <a:spcAft>
          <a:spcPct val="0"/>
        </a:spcAft>
        <a:buChar char="•"/>
        <a:defRPr sz="2000">
          <a:solidFill>
            <a:schemeClr val="tx1"/>
          </a:solidFill>
          <a:latin typeface="+mn-lt"/>
        </a:defRPr>
      </a:lvl8pPr>
      <a:lvl9pPr marL="4062413" indent="-247650" algn="l" defTabSz="992188"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0" y="381001"/>
            <a:ext cx="7772400" cy="838199"/>
          </a:xfrm>
        </p:spPr>
        <p:txBody>
          <a:bodyPr>
            <a:normAutofit/>
          </a:bodyPr>
          <a:lstStyle/>
          <a:p>
            <a:r>
              <a:rPr lang="en-US" sz="3200" b="1" dirty="0" smtClean="0"/>
              <a:t>Proposed </a:t>
            </a:r>
            <a:r>
              <a:rPr lang="en-US" sz="3200" b="1" dirty="0" err="1" smtClean="0"/>
              <a:t>SoLID</a:t>
            </a:r>
            <a:r>
              <a:rPr lang="en-US" sz="3200" b="1" dirty="0" smtClean="0"/>
              <a:t> Organization Structure</a:t>
            </a:r>
            <a:endParaRPr lang="en-US" sz="3200" b="1" dirty="0"/>
          </a:p>
        </p:txBody>
      </p:sp>
      <p:sp>
        <p:nvSpPr>
          <p:cNvPr id="3" name="Subtitle 2"/>
          <p:cNvSpPr>
            <a:spLocks noGrp="1"/>
          </p:cNvSpPr>
          <p:nvPr>
            <p:ph type="subTitle" idx="1"/>
          </p:nvPr>
        </p:nvSpPr>
        <p:spPr/>
        <p:txBody>
          <a:bodyPr/>
          <a:lstStyle/>
          <a:p>
            <a:endParaRPr lang="en-US" dirty="0"/>
          </a:p>
          <a:p>
            <a:endParaRPr lang="en-US" dirty="0"/>
          </a:p>
        </p:txBody>
      </p:sp>
      <p:pic>
        <p:nvPicPr>
          <p:cNvPr id="6" name="Picture 5" descr="MOLLERstructure_Page_2.png"/>
          <p:cNvPicPr>
            <a:picLocks noChangeAspect="1"/>
          </p:cNvPicPr>
          <p:nvPr/>
        </p:nvPicPr>
        <p:blipFill>
          <a:blip r:embed="rId2" cstate="print"/>
          <a:srcRect l="-3203" r="-327" b="66667"/>
          <a:stretch>
            <a:fillRect/>
          </a:stretch>
        </p:blipFill>
        <p:spPr>
          <a:xfrm>
            <a:off x="0" y="1752600"/>
            <a:ext cx="9144000" cy="4114800"/>
          </a:xfrm>
          <a:prstGeom prst="rect">
            <a:avLst/>
          </a:prstGeom>
        </p:spPr>
      </p:pic>
      <p:sp>
        <p:nvSpPr>
          <p:cNvPr id="7" name="Rectangle 6"/>
          <p:cNvSpPr/>
          <p:nvPr/>
        </p:nvSpPr>
        <p:spPr>
          <a:xfrm>
            <a:off x="4419600" y="3657600"/>
            <a:ext cx="914400" cy="2286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smtClean="0">
                <a:solidFill>
                  <a:prstClr val="black"/>
                </a:solidFill>
                <a:ea typeface="+mj-ea"/>
                <a:cs typeface="+mj-cs"/>
              </a:rPr>
              <a:t>Chair EB</a:t>
            </a:r>
            <a:endParaRPr lang="en-US" sz="1400" b="1" dirty="0"/>
          </a:p>
        </p:txBody>
      </p:sp>
      <p:sp>
        <p:nvSpPr>
          <p:cNvPr id="9" name="Rectangle 8"/>
          <p:cNvSpPr/>
          <p:nvPr/>
        </p:nvSpPr>
        <p:spPr>
          <a:xfrm>
            <a:off x="5943600" y="3733800"/>
            <a:ext cx="1143000" cy="4572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5410200" y="3352800"/>
            <a:ext cx="76200" cy="2286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2" name="Straight Arrow Connector 11"/>
          <p:cNvCxnSpPr/>
          <p:nvPr/>
        </p:nvCxnSpPr>
        <p:spPr>
          <a:xfrm flipH="1">
            <a:off x="7162800" y="3733800"/>
            <a:ext cx="228600" cy="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3" name="Rectangle 12"/>
          <p:cNvSpPr/>
          <p:nvPr/>
        </p:nvSpPr>
        <p:spPr>
          <a:xfrm>
            <a:off x="838200" y="4800600"/>
            <a:ext cx="914400" cy="2286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smtClean="0">
                <a:solidFill>
                  <a:prstClr val="black"/>
                </a:solidFill>
                <a:ea typeface="+mj-ea"/>
                <a:cs typeface="+mj-cs"/>
              </a:rPr>
              <a:t>GEM-US</a:t>
            </a:r>
            <a:endParaRPr lang="en-US" sz="1400" b="1" dirty="0"/>
          </a:p>
        </p:txBody>
      </p:sp>
      <p:sp>
        <p:nvSpPr>
          <p:cNvPr id="14" name="Rectangle 13"/>
          <p:cNvSpPr/>
          <p:nvPr/>
        </p:nvSpPr>
        <p:spPr>
          <a:xfrm>
            <a:off x="228600" y="5257800"/>
            <a:ext cx="990600" cy="3048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smtClean="0">
                <a:solidFill>
                  <a:prstClr val="black"/>
                </a:solidFill>
                <a:ea typeface="+mj-ea"/>
                <a:cs typeface="+mj-cs"/>
              </a:rPr>
              <a:t>Magnet</a:t>
            </a:r>
            <a:endParaRPr lang="en-US" sz="1400" b="1" dirty="0"/>
          </a:p>
        </p:txBody>
      </p:sp>
      <p:sp>
        <p:nvSpPr>
          <p:cNvPr id="15" name="Rectangle 14"/>
          <p:cNvSpPr/>
          <p:nvPr/>
        </p:nvSpPr>
        <p:spPr>
          <a:xfrm>
            <a:off x="1524000" y="5257800"/>
            <a:ext cx="914400" cy="2286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dirty="0" smtClean="0">
                <a:solidFill>
                  <a:prstClr val="black"/>
                </a:solidFill>
                <a:ea typeface="+mj-ea"/>
                <a:cs typeface="+mj-cs"/>
              </a:rPr>
              <a:t>GEM-China</a:t>
            </a:r>
            <a:endParaRPr lang="en-US" sz="1200" b="1" dirty="0"/>
          </a:p>
        </p:txBody>
      </p:sp>
      <p:sp>
        <p:nvSpPr>
          <p:cNvPr id="16" name="Rectangle 15"/>
          <p:cNvSpPr/>
          <p:nvPr/>
        </p:nvSpPr>
        <p:spPr>
          <a:xfrm>
            <a:off x="5334000" y="4800600"/>
            <a:ext cx="914400" cy="2286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dirty="0" smtClean="0">
                <a:solidFill>
                  <a:prstClr val="black"/>
                </a:solidFill>
                <a:ea typeface="+mj-ea"/>
                <a:cs typeface="+mj-cs"/>
              </a:rPr>
              <a:t>Heavy Cherenkov</a:t>
            </a:r>
            <a:endParaRPr lang="en-US" sz="1200" b="1" dirty="0"/>
          </a:p>
        </p:txBody>
      </p:sp>
      <p:sp>
        <p:nvSpPr>
          <p:cNvPr id="17" name="Rectangle 16"/>
          <p:cNvSpPr/>
          <p:nvPr/>
        </p:nvSpPr>
        <p:spPr>
          <a:xfrm>
            <a:off x="3810000" y="4800600"/>
            <a:ext cx="914400" cy="2286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dirty="0" smtClean="0">
                <a:solidFill>
                  <a:prstClr val="black"/>
                </a:solidFill>
                <a:ea typeface="+mj-ea"/>
                <a:cs typeface="+mj-cs"/>
              </a:rPr>
              <a:t>Light Cherenkov</a:t>
            </a:r>
            <a:endParaRPr lang="en-US" sz="1200" b="1" dirty="0"/>
          </a:p>
        </p:txBody>
      </p:sp>
      <p:sp>
        <p:nvSpPr>
          <p:cNvPr id="18" name="Rectangle 17"/>
          <p:cNvSpPr/>
          <p:nvPr/>
        </p:nvSpPr>
        <p:spPr>
          <a:xfrm>
            <a:off x="3124200" y="5257800"/>
            <a:ext cx="914400" cy="2286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b="1" dirty="0" smtClean="0">
                <a:solidFill>
                  <a:prstClr val="black"/>
                </a:solidFill>
                <a:ea typeface="+mj-ea"/>
                <a:cs typeface="+mj-cs"/>
              </a:rPr>
              <a:t>Calorimeter Large Angle</a:t>
            </a:r>
            <a:endParaRPr lang="en-US" sz="1100" b="1" dirty="0"/>
          </a:p>
        </p:txBody>
      </p:sp>
      <p:sp>
        <p:nvSpPr>
          <p:cNvPr id="19" name="Rectangle 18"/>
          <p:cNvSpPr/>
          <p:nvPr/>
        </p:nvSpPr>
        <p:spPr>
          <a:xfrm>
            <a:off x="2286000" y="4800600"/>
            <a:ext cx="914400" cy="2286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b="1" dirty="0" smtClean="0">
                <a:solidFill>
                  <a:prstClr val="black"/>
                </a:solidFill>
                <a:ea typeface="+mj-ea"/>
                <a:cs typeface="+mj-cs"/>
              </a:rPr>
              <a:t>Calorimeter Forward</a:t>
            </a:r>
            <a:endParaRPr lang="en-US" sz="1100" b="1" dirty="0"/>
          </a:p>
        </p:txBody>
      </p:sp>
      <p:sp>
        <p:nvSpPr>
          <p:cNvPr id="20" name="Rectangle 19"/>
          <p:cNvSpPr/>
          <p:nvPr/>
        </p:nvSpPr>
        <p:spPr>
          <a:xfrm>
            <a:off x="7391400" y="5181600"/>
            <a:ext cx="1371600" cy="3810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dirty="0" smtClean="0">
                <a:solidFill>
                  <a:prstClr val="black"/>
                </a:solidFill>
                <a:ea typeface="+mj-ea"/>
                <a:cs typeface="+mj-cs"/>
              </a:rPr>
              <a:t>Reconstruction/</a:t>
            </a:r>
          </a:p>
          <a:p>
            <a:pPr algn="ctr"/>
            <a:r>
              <a:rPr lang="en-US" sz="1200" b="1" dirty="0" smtClean="0">
                <a:solidFill>
                  <a:prstClr val="black"/>
                </a:solidFill>
                <a:ea typeface="+mj-ea"/>
                <a:cs typeface="+mj-cs"/>
              </a:rPr>
              <a:t>Analysis Software</a:t>
            </a:r>
            <a:endParaRPr lang="en-US" sz="1200" b="1" dirty="0"/>
          </a:p>
        </p:txBody>
      </p:sp>
      <p:cxnSp>
        <p:nvCxnSpPr>
          <p:cNvPr id="32" name="Straight Connector 31"/>
          <p:cNvCxnSpPr/>
          <p:nvPr/>
        </p:nvCxnSpPr>
        <p:spPr>
          <a:xfrm>
            <a:off x="7239000" y="4648200"/>
            <a:ext cx="914400"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8153400" y="4648200"/>
            <a:ext cx="0" cy="53340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a:xfrm flipH="1">
            <a:off x="381000" y="4648200"/>
            <a:ext cx="838200"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a:xfrm>
            <a:off x="381000" y="4648200"/>
            <a:ext cx="0" cy="60960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21" name="Rectangle 20"/>
          <p:cNvSpPr/>
          <p:nvPr/>
        </p:nvSpPr>
        <p:spPr>
          <a:xfrm>
            <a:off x="6858000" y="4800600"/>
            <a:ext cx="914400" cy="2286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dirty="0" smtClean="0">
                <a:solidFill>
                  <a:prstClr val="black"/>
                </a:solidFill>
                <a:ea typeface="+mj-ea"/>
                <a:cs typeface="+mj-cs"/>
              </a:rPr>
              <a:t>Baffles/ Support</a:t>
            </a:r>
            <a:endParaRPr lang="en-US" sz="1200" b="1"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28354" name="Rectangle 2"/>
          <p:cNvSpPr>
            <a:spLocks noGrp="1" noChangeArrowheads="1"/>
          </p:cNvSpPr>
          <p:nvPr>
            <p:ph type="title" idx="4294967295"/>
          </p:nvPr>
        </p:nvSpPr>
        <p:spPr/>
        <p:txBody>
          <a:bodyPr/>
          <a:lstStyle/>
          <a:p>
            <a:pPr eaLnBrk="1" hangingPunct="1"/>
            <a:r>
              <a:rPr lang="en-US" dirty="0" smtClean="0">
                <a:solidFill>
                  <a:schemeClr val="tx1"/>
                </a:solidFill>
              </a:rPr>
              <a:t>Institutional Board</a:t>
            </a:r>
          </a:p>
        </p:txBody>
      </p:sp>
      <p:sp>
        <p:nvSpPr>
          <p:cNvPr id="228355" name="Rectangle 3"/>
          <p:cNvSpPr>
            <a:spLocks noGrp="1" noChangeArrowheads="1"/>
          </p:cNvSpPr>
          <p:nvPr>
            <p:ph type="body" idx="4294967295"/>
          </p:nvPr>
        </p:nvSpPr>
        <p:spPr>
          <a:xfrm>
            <a:off x="0" y="803276"/>
            <a:ext cx="8510444" cy="5495925"/>
          </a:xfrm>
        </p:spPr>
        <p:txBody>
          <a:bodyPr/>
          <a:lstStyle/>
          <a:p>
            <a:pPr eaLnBrk="1" hangingPunct="1">
              <a:lnSpc>
                <a:spcPct val="90000"/>
              </a:lnSpc>
            </a:pPr>
            <a:endParaRPr lang="en-US" sz="2000" dirty="0" smtClean="0">
              <a:solidFill>
                <a:srgbClr val="0000CC"/>
              </a:solidFill>
            </a:endParaRPr>
          </a:p>
          <a:p>
            <a:pPr eaLnBrk="1" hangingPunct="1">
              <a:lnSpc>
                <a:spcPct val="90000"/>
              </a:lnSpc>
            </a:pPr>
            <a:r>
              <a:rPr lang="en-US" sz="2000" dirty="0" smtClean="0"/>
              <a:t>Name:</a:t>
            </a:r>
            <a:r>
              <a:rPr lang="en-US" sz="2000" dirty="0" smtClean="0">
                <a:solidFill>
                  <a:srgbClr val="0000CC"/>
                </a:solidFill>
              </a:rPr>
              <a:t> Institutional Board? steering committee? or something else?</a:t>
            </a:r>
            <a:endParaRPr lang="en-US" sz="2000" i="1" baseline="30000" dirty="0" smtClean="0">
              <a:solidFill>
                <a:srgbClr val="0000CC"/>
              </a:solidFill>
            </a:endParaRPr>
          </a:p>
          <a:p>
            <a:pPr eaLnBrk="1" hangingPunct="1">
              <a:lnSpc>
                <a:spcPct val="90000"/>
              </a:lnSpc>
            </a:pPr>
            <a:endParaRPr lang="en-US" sz="2000" dirty="0" smtClean="0">
              <a:solidFill>
                <a:srgbClr val="0000CC"/>
              </a:solidFill>
            </a:endParaRPr>
          </a:p>
          <a:p>
            <a:pPr eaLnBrk="1" hangingPunct="1">
              <a:lnSpc>
                <a:spcPct val="90000"/>
              </a:lnSpc>
            </a:pPr>
            <a:r>
              <a:rPr lang="en-US" sz="2000" dirty="0" smtClean="0"/>
              <a:t>Function: </a:t>
            </a:r>
            <a:r>
              <a:rPr lang="en-US" sz="2000" dirty="0" smtClean="0">
                <a:solidFill>
                  <a:srgbClr val="0000CC"/>
                </a:solidFill>
              </a:rPr>
              <a:t>making major policy decisions</a:t>
            </a:r>
          </a:p>
          <a:p>
            <a:pPr lvl="1" eaLnBrk="1" hangingPunct="1">
              <a:lnSpc>
                <a:spcPct val="90000"/>
              </a:lnSpc>
            </a:pPr>
            <a:r>
              <a:rPr lang="en-US" sz="2000" dirty="0" smtClean="0">
                <a:solidFill>
                  <a:schemeClr val="tx1"/>
                </a:solidFill>
              </a:rPr>
              <a:t>membership, </a:t>
            </a:r>
          </a:p>
          <a:p>
            <a:pPr lvl="1" eaLnBrk="1" hangingPunct="1">
              <a:lnSpc>
                <a:spcPct val="90000"/>
              </a:lnSpc>
            </a:pPr>
            <a:r>
              <a:rPr lang="en-US" sz="2000" dirty="0" smtClean="0">
                <a:solidFill>
                  <a:schemeClr val="tx1"/>
                </a:solidFill>
              </a:rPr>
              <a:t>organization election </a:t>
            </a:r>
          </a:p>
          <a:p>
            <a:pPr lvl="1" eaLnBrk="1" hangingPunct="1">
              <a:lnSpc>
                <a:spcPct val="90000"/>
              </a:lnSpc>
            </a:pPr>
            <a:r>
              <a:rPr lang="en-US" sz="2000" dirty="0" smtClean="0">
                <a:solidFill>
                  <a:schemeClr val="tx1"/>
                </a:solidFill>
              </a:rPr>
              <a:t>publication policy </a:t>
            </a:r>
          </a:p>
          <a:p>
            <a:pPr lvl="1" eaLnBrk="1" hangingPunct="1">
              <a:lnSpc>
                <a:spcPct val="90000"/>
              </a:lnSpc>
            </a:pPr>
            <a:r>
              <a:rPr lang="en-US" sz="2000" dirty="0" smtClean="0">
                <a:solidFill>
                  <a:schemeClr val="tx1"/>
                </a:solidFill>
              </a:rPr>
              <a:t>speakers board</a:t>
            </a:r>
          </a:p>
          <a:p>
            <a:pPr lvl="1" eaLnBrk="1" hangingPunct="1">
              <a:lnSpc>
                <a:spcPct val="90000"/>
              </a:lnSpc>
            </a:pPr>
            <a:r>
              <a:rPr lang="en-US" sz="2000" dirty="0" smtClean="0">
                <a:solidFill>
                  <a:schemeClr val="tx1"/>
                </a:solidFill>
              </a:rPr>
              <a:t>by-laws</a:t>
            </a:r>
          </a:p>
          <a:p>
            <a:pPr lvl="1" eaLnBrk="1" hangingPunct="1">
              <a:lnSpc>
                <a:spcPct val="90000"/>
              </a:lnSpc>
            </a:pPr>
            <a:r>
              <a:rPr lang="en-US" sz="2000" dirty="0" smtClean="0">
                <a:solidFill>
                  <a:schemeClr val="tx1"/>
                </a:solidFill>
              </a:rPr>
              <a:t>…</a:t>
            </a:r>
          </a:p>
          <a:p>
            <a:pPr lvl="1" eaLnBrk="1" hangingPunct="1">
              <a:lnSpc>
                <a:spcPct val="90000"/>
              </a:lnSpc>
            </a:pPr>
            <a:endParaRPr lang="en-US" sz="2000" dirty="0" smtClean="0">
              <a:solidFill>
                <a:schemeClr val="tx1"/>
              </a:solidFill>
            </a:endParaRPr>
          </a:p>
          <a:p>
            <a:pPr eaLnBrk="1" hangingPunct="1">
              <a:lnSpc>
                <a:spcPct val="90000"/>
              </a:lnSpc>
            </a:pPr>
            <a:r>
              <a:rPr lang="en-US" sz="2000" dirty="0" smtClean="0"/>
              <a:t>Proposal: </a:t>
            </a:r>
          </a:p>
          <a:p>
            <a:pPr eaLnBrk="1" hangingPunct="1">
              <a:lnSpc>
                <a:spcPct val="90000"/>
              </a:lnSpc>
              <a:buNone/>
            </a:pPr>
            <a:r>
              <a:rPr lang="en-US" sz="2000" dirty="0" smtClean="0">
                <a:solidFill>
                  <a:srgbClr val="0000CC"/>
                </a:solidFill>
              </a:rPr>
              <a:t>	consists of spokespeople, principles of major contributing  groups </a:t>
            </a:r>
          </a:p>
          <a:p>
            <a:pPr eaLnBrk="1" hangingPunct="1">
              <a:lnSpc>
                <a:spcPct val="90000"/>
              </a:lnSpc>
              <a:buNone/>
            </a:pPr>
            <a:r>
              <a:rPr lang="en-US" sz="2000" dirty="0" smtClean="0">
                <a:solidFill>
                  <a:srgbClr val="0000CC"/>
                </a:solidFill>
              </a:rPr>
              <a:t>	(at one FTE level?)</a:t>
            </a:r>
          </a:p>
          <a:p>
            <a:pPr lvl="1" eaLnBrk="1" hangingPunct="1">
              <a:lnSpc>
                <a:spcPct val="90000"/>
              </a:lnSpc>
            </a:pPr>
            <a:r>
              <a:rPr lang="en-US" sz="2000" dirty="0" smtClean="0">
                <a:solidFill>
                  <a:schemeClr val="tx1"/>
                </a:solidFill>
              </a:rPr>
              <a:t>smaller groups can combine</a:t>
            </a:r>
          </a:p>
          <a:p>
            <a:pPr eaLnBrk="1" hangingPunct="1">
              <a:lnSpc>
                <a:spcPct val="90000"/>
              </a:lnSpc>
              <a:buNone/>
            </a:pPr>
            <a:endParaRPr lang="en-US" sz="2000" dirty="0" smtClean="0">
              <a:solidFill>
                <a:srgbClr val="0000CC"/>
              </a:solidFill>
            </a:endParaRPr>
          </a:p>
        </p:txBody>
      </p:sp>
    </p:spTree>
  </p:cSld>
  <p:clrMapOvr>
    <a:masterClrMapping/>
  </p:clrMapOvr>
  <p:transition spd="med" advClick="0"/>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28354" name="Rectangle 2"/>
          <p:cNvSpPr>
            <a:spLocks noGrp="1" noChangeArrowheads="1"/>
          </p:cNvSpPr>
          <p:nvPr>
            <p:ph type="title" idx="4294967295"/>
          </p:nvPr>
        </p:nvSpPr>
        <p:spPr/>
        <p:txBody>
          <a:bodyPr/>
          <a:lstStyle/>
          <a:p>
            <a:pPr eaLnBrk="1" hangingPunct="1"/>
            <a:r>
              <a:rPr lang="en-US" dirty="0" smtClean="0">
                <a:solidFill>
                  <a:schemeClr val="tx1"/>
                </a:solidFill>
              </a:rPr>
              <a:t>Executive Board and Chair</a:t>
            </a:r>
          </a:p>
        </p:txBody>
      </p:sp>
      <p:sp>
        <p:nvSpPr>
          <p:cNvPr id="228355" name="Rectangle 3"/>
          <p:cNvSpPr>
            <a:spLocks noGrp="1" noChangeArrowheads="1"/>
          </p:cNvSpPr>
          <p:nvPr>
            <p:ph type="body" idx="4294967295"/>
          </p:nvPr>
        </p:nvSpPr>
        <p:spPr>
          <a:xfrm>
            <a:off x="0" y="803276"/>
            <a:ext cx="8510444" cy="5495925"/>
          </a:xfrm>
        </p:spPr>
        <p:txBody>
          <a:bodyPr/>
          <a:lstStyle/>
          <a:p>
            <a:pPr eaLnBrk="1" hangingPunct="1">
              <a:lnSpc>
                <a:spcPct val="90000"/>
              </a:lnSpc>
              <a:buNone/>
            </a:pPr>
            <a:endParaRPr lang="en-US" sz="2000" dirty="0" smtClean="0">
              <a:solidFill>
                <a:srgbClr val="0000CC"/>
              </a:solidFill>
            </a:endParaRPr>
          </a:p>
          <a:p>
            <a:pPr eaLnBrk="1" hangingPunct="1">
              <a:lnSpc>
                <a:spcPct val="90000"/>
              </a:lnSpc>
            </a:pPr>
            <a:r>
              <a:rPr lang="en-US" sz="2000" dirty="0" smtClean="0"/>
              <a:t>Function: </a:t>
            </a:r>
            <a:r>
              <a:rPr lang="en-US" sz="2000" dirty="0" smtClean="0">
                <a:solidFill>
                  <a:srgbClr val="0000CC"/>
                </a:solidFill>
              </a:rPr>
              <a:t>EB making decisions on scientific, financial and organizational choices and provide oversight on all matter pertaining to day-to-day preparation and operation of </a:t>
            </a:r>
            <a:r>
              <a:rPr lang="en-US" sz="2000" dirty="0" err="1" smtClean="0">
                <a:solidFill>
                  <a:srgbClr val="0000CC"/>
                </a:solidFill>
              </a:rPr>
              <a:t>SoLID</a:t>
            </a:r>
            <a:r>
              <a:rPr lang="en-US" sz="2000" dirty="0" smtClean="0">
                <a:solidFill>
                  <a:srgbClr val="0000CC"/>
                </a:solidFill>
              </a:rPr>
              <a:t>.</a:t>
            </a:r>
          </a:p>
          <a:p>
            <a:pPr eaLnBrk="1" hangingPunct="1">
              <a:lnSpc>
                <a:spcPct val="90000"/>
              </a:lnSpc>
              <a:buNone/>
            </a:pPr>
            <a:r>
              <a:rPr lang="en-US" sz="2000" dirty="0" smtClean="0">
                <a:solidFill>
                  <a:srgbClr val="0000CC"/>
                </a:solidFill>
              </a:rPr>
              <a:t>		Chair of EB oversees all aspects of the </a:t>
            </a:r>
            <a:r>
              <a:rPr lang="en-US" sz="2000" dirty="0" err="1" smtClean="0">
                <a:solidFill>
                  <a:srgbClr val="0000CC"/>
                </a:solidFill>
              </a:rPr>
              <a:t>SoLID</a:t>
            </a:r>
            <a:r>
              <a:rPr lang="en-US" sz="2000" dirty="0" smtClean="0">
                <a:solidFill>
                  <a:srgbClr val="0000CC"/>
                </a:solidFill>
              </a:rPr>
              <a:t> collaboration and is the principle contact between the collaboration and the lab management/DOE. Will provide oversight and inputs to PM for </a:t>
            </a:r>
            <a:r>
              <a:rPr lang="en-US" sz="2000" dirty="0" err="1" smtClean="0">
                <a:solidFill>
                  <a:srgbClr val="0000CC"/>
                </a:solidFill>
              </a:rPr>
              <a:t>SoLID</a:t>
            </a:r>
            <a:r>
              <a:rPr lang="en-US" sz="2000" dirty="0" smtClean="0">
                <a:solidFill>
                  <a:srgbClr val="0000CC"/>
                </a:solidFill>
              </a:rPr>
              <a:t>  project. Together with PM, responsible for performance and assessment of all subsystems. </a:t>
            </a:r>
            <a:endParaRPr lang="en-US" sz="2000" dirty="0" smtClean="0">
              <a:solidFill>
                <a:schemeClr val="tx1"/>
              </a:solidFill>
            </a:endParaRPr>
          </a:p>
          <a:p>
            <a:pPr lvl="1" eaLnBrk="1" hangingPunct="1">
              <a:lnSpc>
                <a:spcPct val="90000"/>
              </a:lnSpc>
            </a:pPr>
            <a:endParaRPr lang="en-US" sz="2000" dirty="0" smtClean="0">
              <a:solidFill>
                <a:schemeClr val="tx1"/>
              </a:solidFill>
            </a:endParaRPr>
          </a:p>
          <a:p>
            <a:pPr eaLnBrk="1" hangingPunct="1">
              <a:lnSpc>
                <a:spcPct val="90000"/>
              </a:lnSpc>
            </a:pPr>
            <a:r>
              <a:rPr lang="en-US" sz="2000" dirty="0" smtClean="0"/>
              <a:t>Proposal: </a:t>
            </a:r>
            <a:r>
              <a:rPr lang="en-US" sz="2000" dirty="0" smtClean="0">
                <a:solidFill>
                  <a:srgbClr val="0000CC"/>
                </a:solidFill>
              </a:rPr>
              <a:t>Initial members be the senior spokespeople plus the PM as ex-officio. Paul Souder (PVDIS), </a:t>
            </a:r>
            <a:r>
              <a:rPr lang="en-US" sz="2000" dirty="0" err="1" smtClean="0">
                <a:solidFill>
                  <a:srgbClr val="0000CC"/>
                </a:solidFill>
              </a:rPr>
              <a:t>Haiyan</a:t>
            </a:r>
            <a:r>
              <a:rPr lang="en-US" sz="2000" dirty="0" smtClean="0">
                <a:solidFill>
                  <a:srgbClr val="0000CC"/>
                </a:solidFill>
              </a:rPr>
              <a:t> </a:t>
            </a:r>
            <a:r>
              <a:rPr lang="en-US" sz="2000" dirty="0" err="1" smtClean="0">
                <a:solidFill>
                  <a:srgbClr val="0000CC"/>
                </a:solidFill>
              </a:rPr>
              <a:t>Gao</a:t>
            </a:r>
            <a:r>
              <a:rPr lang="en-US" sz="2000" dirty="0" smtClean="0">
                <a:solidFill>
                  <a:srgbClr val="0000CC"/>
                </a:solidFill>
              </a:rPr>
              <a:t> (SIDIS), </a:t>
            </a:r>
            <a:r>
              <a:rPr lang="en-US" sz="2000" dirty="0" err="1" smtClean="0">
                <a:solidFill>
                  <a:srgbClr val="0000CC"/>
                </a:solidFill>
              </a:rPr>
              <a:t>Zein-Eddine</a:t>
            </a:r>
            <a:r>
              <a:rPr lang="en-US" sz="2000" dirty="0" smtClean="0">
                <a:solidFill>
                  <a:srgbClr val="0000CC"/>
                </a:solidFill>
              </a:rPr>
              <a:t> </a:t>
            </a:r>
            <a:r>
              <a:rPr lang="en-US" sz="2000" dirty="0" err="1" smtClean="0">
                <a:solidFill>
                  <a:srgbClr val="0000CC"/>
                </a:solidFill>
              </a:rPr>
              <a:t>Meziani</a:t>
            </a:r>
            <a:r>
              <a:rPr lang="en-US" sz="2000" dirty="0" smtClean="0">
                <a:solidFill>
                  <a:srgbClr val="0000CC"/>
                </a:solidFill>
              </a:rPr>
              <a:t> (J/Psi), </a:t>
            </a:r>
            <a:r>
              <a:rPr lang="en-US" sz="2000" dirty="0" err="1" smtClean="0">
                <a:solidFill>
                  <a:srgbClr val="0000CC"/>
                </a:solidFill>
              </a:rPr>
              <a:t>Jian</a:t>
            </a:r>
            <a:r>
              <a:rPr lang="en-US" sz="2000" dirty="0" smtClean="0">
                <a:solidFill>
                  <a:srgbClr val="0000CC"/>
                </a:solidFill>
              </a:rPr>
              <a:t>-ping Chen (PM, ex-officio)</a:t>
            </a:r>
          </a:p>
          <a:p>
            <a:pPr eaLnBrk="1" hangingPunct="1">
              <a:lnSpc>
                <a:spcPct val="90000"/>
              </a:lnSpc>
              <a:buNone/>
            </a:pPr>
            <a:r>
              <a:rPr lang="en-US" sz="2000" dirty="0" smtClean="0">
                <a:solidFill>
                  <a:srgbClr val="0000CC"/>
                </a:solidFill>
              </a:rPr>
              <a:t>		Paul Souder as 1</a:t>
            </a:r>
            <a:r>
              <a:rPr lang="en-US" sz="2000" baseline="30000" dirty="0" smtClean="0">
                <a:solidFill>
                  <a:srgbClr val="0000CC"/>
                </a:solidFill>
              </a:rPr>
              <a:t>st</a:t>
            </a:r>
            <a:r>
              <a:rPr lang="en-US" sz="2000" dirty="0" smtClean="0">
                <a:solidFill>
                  <a:srgbClr val="0000CC"/>
                </a:solidFill>
              </a:rPr>
              <a:t> Chair.</a:t>
            </a:r>
            <a:endParaRPr lang="en-US" sz="2000" dirty="0" smtClean="0">
              <a:solidFill>
                <a:schemeClr val="tx1"/>
              </a:solidFill>
            </a:endParaRPr>
          </a:p>
          <a:p>
            <a:pPr eaLnBrk="1" hangingPunct="1">
              <a:lnSpc>
                <a:spcPct val="90000"/>
              </a:lnSpc>
              <a:buNone/>
            </a:pPr>
            <a:endParaRPr lang="en-US" sz="2000" dirty="0" smtClean="0">
              <a:solidFill>
                <a:srgbClr val="0000CC"/>
              </a:solidFill>
            </a:endParaRPr>
          </a:p>
        </p:txBody>
      </p:sp>
    </p:spTree>
  </p:cSld>
  <p:clrMapOvr>
    <a:masterClrMapping/>
  </p:clrMapOvr>
  <p:transition spd="med" advClick="0"/>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28354" name="Rectangle 2"/>
          <p:cNvSpPr>
            <a:spLocks noGrp="1" noChangeArrowheads="1"/>
          </p:cNvSpPr>
          <p:nvPr>
            <p:ph type="title" idx="4294967295"/>
          </p:nvPr>
        </p:nvSpPr>
        <p:spPr/>
        <p:txBody>
          <a:bodyPr/>
          <a:lstStyle/>
          <a:p>
            <a:pPr eaLnBrk="1" hangingPunct="1"/>
            <a:r>
              <a:rPr lang="en-US" dirty="0" smtClean="0">
                <a:solidFill>
                  <a:schemeClr val="tx1"/>
                </a:solidFill>
              </a:rPr>
              <a:t>Project Manager</a:t>
            </a:r>
          </a:p>
        </p:txBody>
      </p:sp>
      <p:sp>
        <p:nvSpPr>
          <p:cNvPr id="228355" name="Rectangle 3"/>
          <p:cNvSpPr>
            <a:spLocks noGrp="1" noChangeArrowheads="1"/>
          </p:cNvSpPr>
          <p:nvPr>
            <p:ph type="body" idx="4294967295"/>
          </p:nvPr>
        </p:nvSpPr>
        <p:spPr>
          <a:xfrm>
            <a:off x="0" y="803276"/>
            <a:ext cx="8510444" cy="5495925"/>
          </a:xfrm>
        </p:spPr>
        <p:txBody>
          <a:bodyPr/>
          <a:lstStyle/>
          <a:p>
            <a:pPr eaLnBrk="1" hangingPunct="1">
              <a:lnSpc>
                <a:spcPct val="90000"/>
              </a:lnSpc>
            </a:pPr>
            <a:endParaRPr lang="en-US" sz="2000" dirty="0" smtClean="0"/>
          </a:p>
          <a:p>
            <a:pPr eaLnBrk="1" hangingPunct="1">
              <a:lnSpc>
                <a:spcPct val="90000"/>
              </a:lnSpc>
            </a:pPr>
            <a:r>
              <a:rPr lang="en-US" sz="2000" dirty="0" smtClean="0"/>
              <a:t>Function:  </a:t>
            </a:r>
            <a:r>
              <a:rPr lang="en-US" sz="2000" dirty="0" smtClean="0">
                <a:solidFill>
                  <a:srgbClr val="0000CC"/>
                </a:solidFill>
              </a:rPr>
              <a:t>When </a:t>
            </a:r>
            <a:r>
              <a:rPr lang="en-US" sz="2000" dirty="0" err="1" smtClean="0">
                <a:solidFill>
                  <a:srgbClr val="0000CC"/>
                </a:solidFill>
              </a:rPr>
              <a:t>SoLID</a:t>
            </a:r>
            <a:r>
              <a:rPr lang="en-US" sz="2000" dirty="0" smtClean="0">
                <a:solidFill>
                  <a:srgbClr val="0000CC"/>
                </a:solidFill>
              </a:rPr>
              <a:t> becomes a project with CD milestones, PM will be In charge of executing the project and report to DOE via </a:t>
            </a:r>
            <a:r>
              <a:rPr lang="en-US" sz="2000" dirty="0" err="1" smtClean="0">
                <a:solidFill>
                  <a:srgbClr val="0000CC"/>
                </a:solidFill>
              </a:rPr>
              <a:t>JLab</a:t>
            </a:r>
            <a:r>
              <a:rPr lang="en-US" sz="2000" dirty="0" smtClean="0">
                <a:solidFill>
                  <a:srgbClr val="0000CC"/>
                </a:solidFill>
              </a:rPr>
              <a:t> management. The collaboration will provide advice and oversight, and member of the collaboration will work under PM in various roles to execute the project. For example, all subsystems will be separate WBS items and its coordinators will report to PM.</a:t>
            </a:r>
          </a:p>
          <a:p>
            <a:pPr eaLnBrk="1" hangingPunct="1">
              <a:lnSpc>
                <a:spcPct val="90000"/>
              </a:lnSpc>
              <a:buNone/>
            </a:pPr>
            <a:r>
              <a:rPr lang="en-US" sz="2000" dirty="0" smtClean="0">
                <a:solidFill>
                  <a:srgbClr val="0000CC"/>
                </a:solidFill>
              </a:rPr>
              <a:t>     PM has the authority and responsibility to manage the </a:t>
            </a:r>
            <a:r>
              <a:rPr lang="en-US" sz="2000" dirty="0" err="1" smtClean="0">
                <a:solidFill>
                  <a:srgbClr val="0000CC"/>
                </a:solidFill>
              </a:rPr>
              <a:t>SoLID</a:t>
            </a:r>
            <a:r>
              <a:rPr lang="en-US" sz="2000" dirty="0" smtClean="0">
                <a:solidFill>
                  <a:srgbClr val="0000CC"/>
                </a:solidFill>
              </a:rPr>
              <a:t> project to the approved scope, cost and schedule. </a:t>
            </a:r>
          </a:p>
          <a:p>
            <a:pPr eaLnBrk="1" hangingPunct="1">
              <a:lnSpc>
                <a:spcPct val="90000"/>
              </a:lnSpc>
              <a:buNone/>
            </a:pPr>
            <a:r>
              <a:rPr lang="en-US" sz="2000" dirty="0" smtClean="0">
                <a:solidFill>
                  <a:srgbClr val="0000CC"/>
                </a:solidFill>
              </a:rPr>
              <a:t>      PM is appointed by </a:t>
            </a:r>
            <a:r>
              <a:rPr lang="en-US" sz="2000" dirty="0" err="1" smtClean="0">
                <a:solidFill>
                  <a:srgbClr val="0000CC"/>
                </a:solidFill>
              </a:rPr>
              <a:t>JLab</a:t>
            </a:r>
            <a:r>
              <a:rPr lang="en-US" sz="2000" dirty="0" smtClean="0">
                <a:solidFill>
                  <a:srgbClr val="0000CC"/>
                </a:solidFill>
              </a:rPr>
              <a:t> management with input from the collaboration and with the endorsement of the EB. </a:t>
            </a:r>
          </a:p>
          <a:p>
            <a:pPr eaLnBrk="1" hangingPunct="1">
              <a:lnSpc>
                <a:spcPct val="90000"/>
              </a:lnSpc>
            </a:pPr>
            <a:endParaRPr lang="en-US" sz="2000" dirty="0" smtClean="0">
              <a:solidFill>
                <a:schemeClr val="tx1"/>
              </a:solidFill>
            </a:endParaRPr>
          </a:p>
          <a:p>
            <a:pPr eaLnBrk="1" hangingPunct="1">
              <a:lnSpc>
                <a:spcPct val="90000"/>
              </a:lnSpc>
            </a:pPr>
            <a:r>
              <a:rPr lang="en-US" sz="2000" dirty="0" smtClean="0"/>
              <a:t>Proposal: </a:t>
            </a:r>
          </a:p>
          <a:p>
            <a:pPr eaLnBrk="1" hangingPunct="1">
              <a:lnSpc>
                <a:spcPct val="90000"/>
              </a:lnSpc>
              <a:buNone/>
            </a:pPr>
            <a:r>
              <a:rPr lang="en-US" sz="2000" dirty="0" smtClean="0">
                <a:solidFill>
                  <a:srgbClr val="0000CC"/>
                </a:solidFill>
              </a:rPr>
              <a:t>	suggest to have </a:t>
            </a:r>
            <a:r>
              <a:rPr lang="en-US" sz="2000" dirty="0" err="1" smtClean="0">
                <a:solidFill>
                  <a:srgbClr val="0000CC"/>
                </a:solidFill>
              </a:rPr>
              <a:t>Jian</a:t>
            </a:r>
            <a:r>
              <a:rPr lang="en-US" sz="2000" dirty="0" smtClean="0">
                <a:solidFill>
                  <a:srgbClr val="0000CC"/>
                </a:solidFill>
              </a:rPr>
              <a:t>-ping Chen as PM.</a:t>
            </a:r>
            <a:endParaRPr lang="en-US" sz="2000" dirty="0" smtClean="0">
              <a:solidFill>
                <a:schemeClr val="tx1"/>
              </a:solidFill>
            </a:endParaRPr>
          </a:p>
          <a:p>
            <a:pPr eaLnBrk="1" hangingPunct="1">
              <a:lnSpc>
                <a:spcPct val="90000"/>
              </a:lnSpc>
              <a:buNone/>
            </a:pPr>
            <a:endParaRPr lang="en-US" sz="2000" dirty="0" smtClean="0">
              <a:solidFill>
                <a:srgbClr val="0000CC"/>
              </a:solidFill>
            </a:endParaRPr>
          </a:p>
        </p:txBody>
      </p:sp>
    </p:spTree>
  </p:cSld>
  <p:clrMapOvr>
    <a:masterClrMapping/>
  </p:clrMapOvr>
  <p:transition spd="med" advClick="0"/>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28354" name="Rectangle 2"/>
          <p:cNvSpPr>
            <a:spLocks noGrp="1" noChangeArrowheads="1"/>
          </p:cNvSpPr>
          <p:nvPr>
            <p:ph type="title" idx="4294967295"/>
          </p:nvPr>
        </p:nvSpPr>
        <p:spPr/>
        <p:txBody>
          <a:bodyPr/>
          <a:lstStyle/>
          <a:p>
            <a:pPr eaLnBrk="1" hangingPunct="1"/>
            <a:r>
              <a:rPr lang="en-US" dirty="0" smtClean="0">
                <a:solidFill>
                  <a:schemeClr val="tx1"/>
                </a:solidFill>
              </a:rPr>
              <a:t>Technical Board</a:t>
            </a:r>
          </a:p>
        </p:txBody>
      </p:sp>
      <p:sp>
        <p:nvSpPr>
          <p:cNvPr id="228355" name="Rectangle 3"/>
          <p:cNvSpPr>
            <a:spLocks noGrp="1" noChangeArrowheads="1"/>
          </p:cNvSpPr>
          <p:nvPr>
            <p:ph type="body" idx="4294967295"/>
          </p:nvPr>
        </p:nvSpPr>
        <p:spPr>
          <a:xfrm>
            <a:off x="0" y="685800"/>
            <a:ext cx="8510444" cy="5495925"/>
          </a:xfrm>
        </p:spPr>
        <p:txBody>
          <a:bodyPr/>
          <a:lstStyle/>
          <a:p>
            <a:pPr eaLnBrk="1" hangingPunct="1">
              <a:lnSpc>
                <a:spcPct val="90000"/>
              </a:lnSpc>
            </a:pPr>
            <a:r>
              <a:rPr lang="en-US" sz="2000" dirty="0" smtClean="0"/>
              <a:t>TB</a:t>
            </a:r>
            <a:r>
              <a:rPr lang="en-US" sz="2000" dirty="0" smtClean="0">
                <a:solidFill>
                  <a:srgbClr val="0000CC"/>
                </a:solidFill>
              </a:rPr>
              <a:t> will have a group of (usually senior) collaborators who represent the full range of required technical expertise. This group will be appointed by EB. In addition, TB will include PM and project engineers as and when they are appointed. </a:t>
            </a:r>
          </a:p>
          <a:p>
            <a:pPr eaLnBrk="1" hangingPunct="1">
              <a:lnSpc>
                <a:spcPct val="90000"/>
              </a:lnSpc>
              <a:buNone/>
            </a:pPr>
            <a:endParaRPr lang="en-US" sz="900" dirty="0" smtClean="0">
              <a:solidFill>
                <a:srgbClr val="0000CC"/>
              </a:solidFill>
            </a:endParaRPr>
          </a:p>
          <a:p>
            <a:pPr eaLnBrk="1" hangingPunct="1">
              <a:lnSpc>
                <a:spcPct val="90000"/>
              </a:lnSpc>
            </a:pPr>
            <a:r>
              <a:rPr lang="en-US" sz="2000" dirty="0" smtClean="0"/>
              <a:t>Function:  </a:t>
            </a:r>
            <a:r>
              <a:rPr lang="en-US" sz="2000" dirty="0" smtClean="0">
                <a:solidFill>
                  <a:srgbClr val="0000CC"/>
                </a:solidFill>
              </a:rPr>
              <a:t>Advise PM on all aspects of the Project including change in cost, scope or schedule. </a:t>
            </a:r>
          </a:p>
          <a:p>
            <a:pPr eaLnBrk="1" hangingPunct="1">
              <a:lnSpc>
                <a:spcPct val="90000"/>
              </a:lnSpc>
            </a:pPr>
            <a:endParaRPr lang="en-US" sz="900" dirty="0" smtClean="0">
              <a:solidFill>
                <a:srgbClr val="0000CC"/>
              </a:solidFill>
            </a:endParaRPr>
          </a:p>
          <a:p>
            <a:pPr eaLnBrk="1" hangingPunct="1">
              <a:lnSpc>
                <a:spcPct val="90000"/>
              </a:lnSpc>
            </a:pPr>
            <a:r>
              <a:rPr lang="en-US" sz="2000" dirty="0" smtClean="0"/>
              <a:t>TB membership </a:t>
            </a:r>
            <a:r>
              <a:rPr lang="en-US" sz="2000" dirty="0" smtClean="0">
                <a:solidFill>
                  <a:srgbClr val="0000CC"/>
                </a:solidFill>
              </a:rPr>
              <a:t>can be periodically adjusted by the EB as the situation warrants. </a:t>
            </a:r>
          </a:p>
          <a:p>
            <a:pPr eaLnBrk="1" hangingPunct="1">
              <a:lnSpc>
                <a:spcPct val="90000"/>
              </a:lnSpc>
            </a:pPr>
            <a:endParaRPr lang="en-US" sz="900" dirty="0" smtClean="0">
              <a:solidFill>
                <a:srgbClr val="0000CC"/>
              </a:solidFill>
            </a:endParaRPr>
          </a:p>
          <a:p>
            <a:pPr eaLnBrk="1" hangingPunct="1">
              <a:lnSpc>
                <a:spcPct val="90000"/>
              </a:lnSpc>
            </a:pPr>
            <a:r>
              <a:rPr lang="en-US" sz="2000" dirty="0" smtClean="0"/>
              <a:t>Chair of TB </a:t>
            </a:r>
            <a:r>
              <a:rPr lang="en-US" sz="2000" dirty="0" smtClean="0">
                <a:solidFill>
                  <a:srgbClr val="0000CC"/>
                </a:solidFill>
              </a:rPr>
              <a:t>will be PM. All EB members who are not already in TB are ex-officio members, along with the Hall leader.</a:t>
            </a:r>
            <a:endParaRPr lang="en-US" sz="2000" dirty="0" smtClean="0">
              <a:solidFill>
                <a:schemeClr val="tx1"/>
              </a:solidFill>
            </a:endParaRPr>
          </a:p>
          <a:p>
            <a:pPr lvl="1" eaLnBrk="1" hangingPunct="1">
              <a:lnSpc>
                <a:spcPct val="90000"/>
              </a:lnSpc>
            </a:pPr>
            <a:endParaRPr lang="en-US" sz="2000" dirty="0" smtClean="0">
              <a:solidFill>
                <a:schemeClr val="tx1"/>
              </a:solidFill>
            </a:endParaRPr>
          </a:p>
          <a:p>
            <a:pPr eaLnBrk="1" hangingPunct="1">
              <a:lnSpc>
                <a:spcPct val="90000"/>
              </a:lnSpc>
            </a:pPr>
            <a:r>
              <a:rPr lang="en-US" sz="2000" dirty="0" smtClean="0"/>
              <a:t>Proposal: </a:t>
            </a:r>
            <a:r>
              <a:rPr lang="en-US" sz="2000" dirty="0" smtClean="0">
                <a:solidFill>
                  <a:srgbClr val="0000CC"/>
                </a:solidFill>
              </a:rPr>
              <a:t>Initial members be: </a:t>
            </a:r>
          </a:p>
          <a:p>
            <a:pPr eaLnBrk="1" hangingPunct="1">
              <a:lnSpc>
                <a:spcPct val="90000"/>
              </a:lnSpc>
              <a:buNone/>
            </a:pPr>
            <a:r>
              <a:rPr lang="en-US" sz="2000" dirty="0" smtClean="0">
                <a:solidFill>
                  <a:srgbClr val="0000CC"/>
                </a:solidFill>
              </a:rPr>
              <a:t>     </a:t>
            </a:r>
            <a:r>
              <a:rPr lang="en-US" sz="2000" dirty="0" err="1" smtClean="0">
                <a:solidFill>
                  <a:srgbClr val="0000CC"/>
                </a:solidFill>
              </a:rPr>
              <a:t>Jian</a:t>
            </a:r>
            <a:r>
              <a:rPr lang="en-US" sz="2000" dirty="0" smtClean="0">
                <a:solidFill>
                  <a:srgbClr val="0000CC"/>
                </a:solidFill>
              </a:rPr>
              <a:t>-ping Chen (Chair), Paul Souder, </a:t>
            </a:r>
            <a:r>
              <a:rPr lang="en-US" sz="2000" dirty="0" err="1" smtClean="0">
                <a:solidFill>
                  <a:srgbClr val="0000CC"/>
                </a:solidFill>
              </a:rPr>
              <a:t>Haiyan</a:t>
            </a:r>
            <a:r>
              <a:rPr lang="en-US" sz="2000" dirty="0" smtClean="0">
                <a:solidFill>
                  <a:srgbClr val="0000CC"/>
                </a:solidFill>
              </a:rPr>
              <a:t> </a:t>
            </a:r>
            <a:r>
              <a:rPr lang="en-US" sz="2000" dirty="0" err="1" smtClean="0">
                <a:solidFill>
                  <a:srgbClr val="0000CC"/>
                </a:solidFill>
              </a:rPr>
              <a:t>Gao</a:t>
            </a:r>
            <a:r>
              <a:rPr lang="en-US" sz="2000" dirty="0" smtClean="0">
                <a:solidFill>
                  <a:srgbClr val="0000CC"/>
                </a:solidFill>
              </a:rPr>
              <a:t>, </a:t>
            </a:r>
            <a:r>
              <a:rPr lang="en-US" sz="2000" dirty="0" err="1" smtClean="0">
                <a:solidFill>
                  <a:srgbClr val="0000CC"/>
                </a:solidFill>
              </a:rPr>
              <a:t>Zein-Eddine</a:t>
            </a:r>
            <a:r>
              <a:rPr lang="en-US" sz="2000" dirty="0" smtClean="0">
                <a:solidFill>
                  <a:srgbClr val="0000CC"/>
                </a:solidFill>
              </a:rPr>
              <a:t> </a:t>
            </a:r>
            <a:r>
              <a:rPr lang="en-US" sz="2000" dirty="0" err="1" smtClean="0">
                <a:solidFill>
                  <a:srgbClr val="0000CC"/>
                </a:solidFill>
              </a:rPr>
              <a:t>Meziani</a:t>
            </a:r>
            <a:r>
              <a:rPr lang="en-US" sz="2000" dirty="0" smtClean="0">
                <a:solidFill>
                  <a:srgbClr val="0000CC"/>
                </a:solidFill>
              </a:rPr>
              <a:t>, Paul Reimer, Eugene </a:t>
            </a:r>
            <a:r>
              <a:rPr lang="en-US" sz="2000" dirty="0" err="1" smtClean="0">
                <a:solidFill>
                  <a:srgbClr val="0000CC"/>
                </a:solidFill>
              </a:rPr>
              <a:t>Chudakov</a:t>
            </a:r>
            <a:r>
              <a:rPr lang="en-US" sz="2000" dirty="0" smtClean="0">
                <a:solidFill>
                  <a:srgbClr val="0000CC"/>
                </a:solidFill>
              </a:rPr>
              <a:t>, </a:t>
            </a:r>
            <a:r>
              <a:rPr lang="en-US" sz="2000" dirty="0" err="1" smtClean="0">
                <a:solidFill>
                  <a:srgbClr val="0000CC"/>
                </a:solidFill>
              </a:rPr>
              <a:t>Nilanga</a:t>
            </a:r>
            <a:r>
              <a:rPr lang="en-US" sz="2000" dirty="0" smtClean="0">
                <a:solidFill>
                  <a:srgbClr val="0000CC"/>
                </a:solidFill>
              </a:rPr>
              <a:t> </a:t>
            </a:r>
            <a:r>
              <a:rPr lang="en-US" sz="2000" dirty="0" err="1" smtClean="0">
                <a:solidFill>
                  <a:srgbClr val="0000CC"/>
                </a:solidFill>
              </a:rPr>
              <a:t>Liyanage</a:t>
            </a:r>
            <a:r>
              <a:rPr lang="en-US" sz="2000" dirty="0" smtClean="0">
                <a:solidFill>
                  <a:srgbClr val="0000CC"/>
                </a:solidFill>
              </a:rPr>
              <a:t>, </a:t>
            </a:r>
            <a:r>
              <a:rPr lang="en-US" sz="2000" dirty="0" err="1" smtClean="0">
                <a:solidFill>
                  <a:srgbClr val="0000CC"/>
                </a:solidFill>
              </a:rPr>
              <a:t>Xiaochao</a:t>
            </a:r>
            <a:r>
              <a:rPr lang="en-US" sz="2000" dirty="0" smtClean="0">
                <a:solidFill>
                  <a:srgbClr val="0000CC"/>
                </a:solidFill>
              </a:rPr>
              <a:t> </a:t>
            </a:r>
            <a:r>
              <a:rPr lang="en-US" sz="2000" dirty="0" err="1" smtClean="0">
                <a:solidFill>
                  <a:srgbClr val="0000CC"/>
                </a:solidFill>
              </a:rPr>
              <a:t>Zheng</a:t>
            </a:r>
            <a:r>
              <a:rPr lang="en-US" sz="2000" dirty="0" smtClean="0">
                <a:solidFill>
                  <a:srgbClr val="0000CC"/>
                </a:solidFill>
              </a:rPr>
              <a:t>, </a:t>
            </a:r>
            <a:r>
              <a:rPr lang="en-US" sz="2000" dirty="0" err="1" smtClean="0">
                <a:solidFill>
                  <a:srgbClr val="0000CC"/>
                </a:solidFill>
              </a:rPr>
              <a:t>Zhengguo</a:t>
            </a:r>
            <a:r>
              <a:rPr lang="en-US" sz="2000" dirty="0" smtClean="0">
                <a:solidFill>
                  <a:srgbClr val="0000CC"/>
                </a:solidFill>
              </a:rPr>
              <a:t> Zhao, </a:t>
            </a:r>
            <a:r>
              <a:rPr lang="en-US" sz="2000" dirty="0" err="1" smtClean="0">
                <a:solidFill>
                  <a:srgbClr val="0000CC"/>
                </a:solidFill>
              </a:rPr>
              <a:t>Xiaodong</a:t>
            </a:r>
            <a:r>
              <a:rPr lang="en-US" sz="2000" dirty="0" smtClean="0">
                <a:solidFill>
                  <a:srgbClr val="0000CC"/>
                </a:solidFill>
              </a:rPr>
              <a:t> Jiang, </a:t>
            </a:r>
            <a:r>
              <a:rPr lang="en-US" sz="2000" dirty="0" err="1" smtClean="0">
                <a:solidFill>
                  <a:srgbClr val="0000CC"/>
                </a:solidFill>
              </a:rPr>
              <a:t>Alexandre</a:t>
            </a:r>
            <a:r>
              <a:rPr lang="en-US" sz="2000" dirty="0" smtClean="0">
                <a:solidFill>
                  <a:srgbClr val="0000CC"/>
                </a:solidFill>
              </a:rPr>
              <a:t> </a:t>
            </a:r>
            <a:r>
              <a:rPr lang="en-US" sz="2000" dirty="0" err="1" smtClean="0">
                <a:solidFill>
                  <a:srgbClr val="0000CC"/>
                </a:solidFill>
              </a:rPr>
              <a:t>Camsonne</a:t>
            </a:r>
            <a:r>
              <a:rPr lang="en-US" sz="2000" smtClean="0">
                <a:solidFill>
                  <a:srgbClr val="0000CC"/>
                </a:solidFill>
              </a:rPr>
              <a:t>, Tom </a:t>
            </a:r>
            <a:r>
              <a:rPr lang="en-US" sz="2000" dirty="0" err="1" smtClean="0">
                <a:solidFill>
                  <a:srgbClr val="0000CC"/>
                </a:solidFill>
              </a:rPr>
              <a:t>Hemmick</a:t>
            </a:r>
            <a:r>
              <a:rPr lang="en-US" sz="2000" dirty="0" smtClean="0">
                <a:solidFill>
                  <a:srgbClr val="0000CC"/>
                </a:solidFill>
              </a:rPr>
              <a:t>, </a:t>
            </a:r>
            <a:r>
              <a:rPr lang="en-US" sz="2000" dirty="0" err="1" smtClean="0">
                <a:solidFill>
                  <a:srgbClr val="0000CC"/>
                </a:solidFill>
              </a:rPr>
              <a:t>Xin</a:t>
            </a:r>
            <a:r>
              <a:rPr lang="en-US" sz="2000" dirty="0" smtClean="0">
                <a:solidFill>
                  <a:srgbClr val="0000CC"/>
                </a:solidFill>
              </a:rPr>
              <a:t> </a:t>
            </a:r>
            <a:r>
              <a:rPr lang="en-US" sz="2000" dirty="0" err="1" smtClean="0">
                <a:solidFill>
                  <a:srgbClr val="0000CC"/>
                </a:solidFill>
              </a:rPr>
              <a:t>Qian</a:t>
            </a:r>
            <a:r>
              <a:rPr lang="en-US" sz="2000" dirty="0" smtClean="0">
                <a:solidFill>
                  <a:srgbClr val="0000CC"/>
                </a:solidFill>
              </a:rPr>
              <a:t>.</a:t>
            </a:r>
          </a:p>
          <a:p>
            <a:pPr eaLnBrk="1" hangingPunct="1">
              <a:lnSpc>
                <a:spcPct val="90000"/>
              </a:lnSpc>
              <a:buNone/>
            </a:pPr>
            <a:endParaRPr lang="en-US" sz="2000" dirty="0" smtClean="0">
              <a:solidFill>
                <a:srgbClr val="0000CC"/>
              </a:solidFill>
            </a:endParaRPr>
          </a:p>
        </p:txBody>
      </p:sp>
    </p:spTree>
  </p:cSld>
  <p:clrMapOvr>
    <a:masterClrMapping/>
  </p:clrMapOvr>
  <p:transition spd="med" advClick="0"/>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28354" name="Rectangle 2"/>
          <p:cNvSpPr>
            <a:spLocks noGrp="1" noChangeArrowheads="1"/>
          </p:cNvSpPr>
          <p:nvPr>
            <p:ph type="title" idx="4294967295"/>
          </p:nvPr>
        </p:nvSpPr>
        <p:spPr/>
        <p:txBody>
          <a:bodyPr/>
          <a:lstStyle/>
          <a:p>
            <a:pPr eaLnBrk="1" hangingPunct="1"/>
            <a:r>
              <a:rPr lang="en-US" dirty="0" smtClean="0">
                <a:solidFill>
                  <a:schemeClr val="tx1"/>
                </a:solidFill>
              </a:rPr>
              <a:t>Sub-Systems (in the chart)</a:t>
            </a:r>
          </a:p>
        </p:txBody>
      </p:sp>
      <p:sp>
        <p:nvSpPr>
          <p:cNvPr id="228355" name="Rectangle 3"/>
          <p:cNvSpPr>
            <a:spLocks noGrp="1" noChangeArrowheads="1"/>
          </p:cNvSpPr>
          <p:nvPr>
            <p:ph type="body" idx="4294967295"/>
          </p:nvPr>
        </p:nvSpPr>
        <p:spPr>
          <a:xfrm>
            <a:off x="0" y="803276"/>
            <a:ext cx="8510444" cy="5495925"/>
          </a:xfrm>
        </p:spPr>
        <p:txBody>
          <a:bodyPr/>
          <a:lstStyle/>
          <a:p>
            <a:pPr eaLnBrk="1" hangingPunct="1">
              <a:lnSpc>
                <a:spcPct val="90000"/>
              </a:lnSpc>
            </a:pPr>
            <a:r>
              <a:rPr lang="en-US" sz="2000" dirty="0" smtClean="0"/>
              <a:t>Proposal: </a:t>
            </a:r>
            <a:r>
              <a:rPr lang="en-US" sz="2000" dirty="0" smtClean="0">
                <a:solidFill>
                  <a:srgbClr val="0000CC"/>
                </a:solidFill>
              </a:rPr>
              <a:t>to have in most cases one principle and one deputy</a:t>
            </a:r>
          </a:p>
          <a:p>
            <a:pPr eaLnBrk="1" hangingPunct="1">
              <a:lnSpc>
                <a:spcPct val="90000"/>
              </a:lnSpc>
              <a:buNone/>
            </a:pPr>
            <a:endParaRPr lang="en-US" sz="2000" dirty="0" smtClean="0">
              <a:solidFill>
                <a:srgbClr val="0000CC"/>
              </a:solidFill>
            </a:endParaRPr>
          </a:p>
          <a:p>
            <a:pPr marL="457200" indent="-457200" eaLnBrk="1" hangingPunct="1">
              <a:lnSpc>
                <a:spcPct val="90000"/>
              </a:lnSpc>
              <a:buAutoNum type="arabicParenR"/>
            </a:pPr>
            <a:r>
              <a:rPr lang="en-US" sz="2000" dirty="0" smtClean="0"/>
              <a:t>Magnet: </a:t>
            </a:r>
            <a:r>
              <a:rPr lang="en-US" sz="2000" dirty="0" smtClean="0">
                <a:solidFill>
                  <a:srgbClr val="0000CC"/>
                </a:solidFill>
              </a:rPr>
              <a:t>Paul Reimer / </a:t>
            </a:r>
            <a:r>
              <a:rPr lang="en-US" sz="2000" dirty="0" err="1" smtClean="0">
                <a:solidFill>
                  <a:srgbClr val="0000CC"/>
                </a:solidFill>
              </a:rPr>
              <a:t>Zhiwen</a:t>
            </a:r>
            <a:r>
              <a:rPr lang="en-US" sz="2000" dirty="0" smtClean="0">
                <a:solidFill>
                  <a:srgbClr val="0000CC"/>
                </a:solidFill>
              </a:rPr>
              <a:t> Zhao? / Engineer?</a:t>
            </a:r>
          </a:p>
          <a:p>
            <a:pPr marL="457200" indent="-457200" eaLnBrk="1" hangingPunct="1">
              <a:lnSpc>
                <a:spcPct val="90000"/>
              </a:lnSpc>
              <a:buAutoNum type="arabicParenR"/>
            </a:pPr>
            <a:r>
              <a:rPr lang="en-US" sz="2000" dirty="0" smtClean="0"/>
              <a:t>GEM-US: </a:t>
            </a:r>
            <a:r>
              <a:rPr lang="en-US" sz="2000" dirty="0" err="1" smtClean="0">
                <a:solidFill>
                  <a:srgbClr val="0000CC"/>
                </a:solidFill>
              </a:rPr>
              <a:t>Nilanga</a:t>
            </a:r>
            <a:r>
              <a:rPr lang="en-US" sz="2000" dirty="0" smtClean="0">
                <a:solidFill>
                  <a:srgbClr val="0000CC"/>
                </a:solidFill>
              </a:rPr>
              <a:t> </a:t>
            </a:r>
            <a:r>
              <a:rPr lang="en-US" sz="2000" dirty="0" err="1" smtClean="0">
                <a:solidFill>
                  <a:srgbClr val="0000CC"/>
                </a:solidFill>
              </a:rPr>
              <a:t>Liyanange</a:t>
            </a:r>
            <a:r>
              <a:rPr lang="en-US" sz="2000" dirty="0" smtClean="0">
                <a:solidFill>
                  <a:srgbClr val="0000CC"/>
                </a:solidFill>
              </a:rPr>
              <a:t> / Kondo </a:t>
            </a:r>
            <a:r>
              <a:rPr lang="en-US" sz="2000" dirty="0" err="1" smtClean="0">
                <a:solidFill>
                  <a:srgbClr val="0000CC"/>
                </a:solidFill>
              </a:rPr>
              <a:t>Gnanvo</a:t>
            </a:r>
            <a:endParaRPr lang="en-US" sz="2000" dirty="0" smtClean="0">
              <a:solidFill>
                <a:srgbClr val="0000CC"/>
              </a:solidFill>
            </a:endParaRPr>
          </a:p>
          <a:p>
            <a:pPr marL="457200" indent="-457200" eaLnBrk="1" hangingPunct="1">
              <a:lnSpc>
                <a:spcPct val="90000"/>
              </a:lnSpc>
              <a:buAutoNum type="arabicParenR"/>
            </a:pPr>
            <a:r>
              <a:rPr lang="en-US" sz="2000" dirty="0" smtClean="0"/>
              <a:t>GEM-China: </a:t>
            </a:r>
            <a:r>
              <a:rPr lang="en-US" sz="2000" dirty="0" err="1" smtClean="0">
                <a:solidFill>
                  <a:srgbClr val="0000CC"/>
                </a:solidFill>
              </a:rPr>
              <a:t>Zhengguo</a:t>
            </a:r>
            <a:r>
              <a:rPr lang="en-US" sz="2000" dirty="0" smtClean="0">
                <a:solidFill>
                  <a:srgbClr val="0000CC"/>
                </a:solidFill>
              </a:rPr>
              <a:t> Zhao / </a:t>
            </a:r>
            <a:r>
              <a:rPr lang="en-US" sz="2000" dirty="0" err="1" smtClean="0">
                <a:solidFill>
                  <a:srgbClr val="0000CC"/>
                </a:solidFill>
              </a:rPr>
              <a:t>Xiaomei</a:t>
            </a:r>
            <a:r>
              <a:rPr lang="en-US" sz="2000" dirty="0" smtClean="0">
                <a:solidFill>
                  <a:srgbClr val="0000CC"/>
                </a:solidFill>
              </a:rPr>
              <a:t> Li</a:t>
            </a:r>
          </a:p>
          <a:p>
            <a:pPr marL="457200" indent="-457200" eaLnBrk="1" hangingPunct="1">
              <a:lnSpc>
                <a:spcPct val="90000"/>
              </a:lnSpc>
              <a:buAutoNum type="arabicParenR"/>
            </a:pPr>
            <a:r>
              <a:rPr lang="en-US" sz="2000" dirty="0" smtClean="0"/>
              <a:t>Forward Calorimeter:</a:t>
            </a:r>
            <a:r>
              <a:rPr lang="en-US" sz="2000" dirty="0" smtClean="0">
                <a:solidFill>
                  <a:srgbClr val="0000CC"/>
                </a:solidFill>
              </a:rPr>
              <a:t> </a:t>
            </a:r>
            <a:r>
              <a:rPr lang="en-US" sz="2000" dirty="0" err="1" smtClean="0">
                <a:solidFill>
                  <a:srgbClr val="0000CC"/>
                </a:solidFill>
              </a:rPr>
              <a:t>Xiaochao</a:t>
            </a:r>
            <a:r>
              <a:rPr lang="en-US" sz="2000" dirty="0" smtClean="0">
                <a:solidFill>
                  <a:srgbClr val="0000CC"/>
                </a:solidFill>
              </a:rPr>
              <a:t> </a:t>
            </a:r>
            <a:r>
              <a:rPr lang="en-US" sz="2000" dirty="0" err="1" smtClean="0">
                <a:solidFill>
                  <a:srgbClr val="0000CC"/>
                </a:solidFill>
              </a:rPr>
              <a:t>Zheng</a:t>
            </a:r>
            <a:r>
              <a:rPr lang="en-US" sz="2000" dirty="0" smtClean="0">
                <a:solidFill>
                  <a:srgbClr val="0000CC"/>
                </a:solidFill>
              </a:rPr>
              <a:t> / </a:t>
            </a:r>
            <a:r>
              <a:rPr lang="en-US" sz="2000" dirty="0" err="1" smtClean="0">
                <a:solidFill>
                  <a:srgbClr val="0000CC"/>
                </a:solidFill>
              </a:rPr>
              <a:t>Zhiwen</a:t>
            </a:r>
            <a:r>
              <a:rPr lang="en-US" sz="2000" dirty="0" smtClean="0">
                <a:solidFill>
                  <a:srgbClr val="0000CC"/>
                </a:solidFill>
              </a:rPr>
              <a:t> Zhao </a:t>
            </a:r>
          </a:p>
          <a:p>
            <a:pPr marL="457200" indent="-457200" eaLnBrk="1" hangingPunct="1">
              <a:lnSpc>
                <a:spcPct val="90000"/>
              </a:lnSpc>
              <a:buAutoNum type="arabicParenR"/>
            </a:pPr>
            <a:r>
              <a:rPr lang="en-US" sz="2000" dirty="0" smtClean="0"/>
              <a:t>Large Angle Calorimeter:</a:t>
            </a:r>
            <a:r>
              <a:rPr lang="en-US" sz="2000" dirty="0" smtClean="0">
                <a:solidFill>
                  <a:srgbClr val="0000CC"/>
                </a:solidFill>
              </a:rPr>
              <a:t> Dave Armstrong? / Jin </a:t>
            </a:r>
            <a:r>
              <a:rPr lang="en-US" sz="2000" dirty="0" err="1" smtClean="0">
                <a:solidFill>
                  <a:srgbClr val="0000CC"/>
                </a:solidFill>
              </a:rPr>
              <a:t>Hunag</a:t>
            </a:r>
            <a:endParaRPr lang="en-US" sz="2000" dirty="0" smtClean="0">
              <a:solidFill>
                <a:srgbClr val="0000CC"/>
              </a:solidFill>
            </a:endParaRPr>
          </a:p>
          <a:p>
            <a:pPr marL="457200" indent="-457200" eaLnBrk="1" hangingPunct="1">
              <a:lnSpc>
                <a:spcPct val="90000"/>
              </a:lnSpc>
              <a:buAutoNum type="arabicParenR"/>
            </a:pPr>
            <a:r>
              <a:rPr lang="en-US" sz="2000" dirty="0" smtClean="0"/>
              <a:t>Light Cherenkov:</a:t>
            </a:r>
            <a:r>
              <a:rPr lang="en-US" sz="2000" dirty="0" smtClean="0">
                <a:solidFill>
                  <a:srgbClr val="0000CC"/>
                </a:solidFill>
              </a:rPr>
              <a:t> </a:t>
            </a:r>
            <a:r>
              <a:rPr lang="en-US" sz="2000" dirty="0" err="1" smtClean="0">
                <a:solidFill>
                  <a:srgbClr val="0000CC"/>
                </a:solidFill>
              </a:rPr>
              <a:t>Zein-Eddine</a:t>
            </a:r>
            <a:r>
              <a:rPr lang="en-US" sz="2000" dirty="0" smtClean="0">
                <a:solidFill>
                  <a:srgbClr val="0000CC"/>
                </a:solidFill>
              </a:rPr>
              <a:t> </a:t>
            </a:r>
            <a:r>
              <a:rPr lang="en-US" sz="2000" dirty="0" err="1" smtClean="0">
                <a:solidFill>
                  <a:srgbClr val="0000CC"/>
                </a:solidFill>
              </a:rPr>
              <a:t>Meziani</a:t>
            </a:r>
            <a:r>
              <a:rPr lang="en-US" sz="2000" dirty="0" smtClean="0">
                <a:solidFill>
                  <a:srgbClr val="0000CC"/>
                </a:solidFill>
              </a:rPr>
              <a:t> / Michael </a:t>
            </a:r>
            <a:r>
              <a:rPr lang="en-US" sz="2000" dirty="0" err="1" smtClean="0">
                <a:solidFill>
                  <a:srgbClr val="0000CC"/>
                </a:solidFill>
              </a:rPr>
              <a:t>Paolone</a:t>
            </a:r>
            <a:endParaRPr lang="en-US" sz="2000" dirty="0" smtClean="0">
              <a:solidFill>
                <a:srgbClr val="0000CC"/>
              </a:solidFill>
            </a:endParaRPr>
          </a:p>
          <a:p>
            <a:pPr marL="457200" indent="-457200" eaLnBrk="1" hangingPunct="1">
              <a:lnSpc>
                <a:spcPct val="90000"/>
              </a:lnSpc>
              <a:buAutoNum type="arabicParenR"/>
            </a:pPr>
            <a:r>
              <a:rPr lang="en-US" sz="2000" dirty="0" smtClean="0"/>
              <a:t>Heavy Cherenkov: </a:t>
            </a:r>
            <a:r>
              <a:rPr lang="en-US" sz="2000" dirty="0" err="1" smtClean="0">
                <a:solidFill>
                  <a:srgbClr val="0000CC"/>
                </a:solidFill>
              </a:rPr>
              <a:t>Haiyan</a:t>
            </a:r>
            <a:r>
              <a:rPr lang="en-US" sz="2000" dirty="0" smtClean="0">
                <a:solidFill>
                  <a:srgbClr val="0000CC"/>
                </a:solidFill>
              </a:rPr>
              <a:t> </a:t>
            </a:r>
            <a:r>
              <a:rPr lang="en-US" sz="2000" dirty="0" err="1" smtClean="0">
                <a:solidFill>
                  <a:srgbClr val="0000CC"/>
                </a:solidFill>
              </a:rPr>
              <a:t>Gao</a:t>
            </a:r>
            <a:r>
              <a:rPr lang="en-US" sz="2000" dirty="0" smtClean="0">
                <a:solidFill>
                  <a:srgbClr val="0000CC"/>
                </a:solidFill>
              </a:rPr>
              <a:t> / </a:t>
            </a:r>
            <a:r>
              <a:rPr lang="en-US" sz="2000" dirty="0" err="1" smtClean="0">
                <a:solidFill>
                  <a:srgbClr val="0000CC"/>
                </a:solidFill>
              </a:rPr>
              <a:t>postdoc</a:t>
            </a:r>
            <a:endParaRPr lang="en-US" sz="2000" dirty="0" smtClean="0">
              <a:solidFill>
                <a:srgbClr val="0000CC"/>
              </a:solidFill>
            </a:endParaRPr>
          </a:p>
          <a:p>
            <a:pPr marL="457200" indent="-457200" eaLnBrk="1" hangingPunct="1">
              <a:lnSpc>
                <a:spcPct val="90000"/>
              </a:lnSpc>
              <a:buAutoNum type="arabicParenR"/>
            </a:pPr>
            <a:r>
              <a:rPr lang="en-US" sz="2000" dirty="0" smtClean="0"/>
              <a:t>DAQ/Electronics: </a:t>
            </a:r>
            <a:r>
              <a:rPr lang="en-US" sz="2000" dirty="0" err="1" smtClean="0">
                <a:solidFill>
                  <a:srgbClr val="0000CC"/>
                </a:solidFill>
              </a:rPr>
              <a:t>Alexandre</a:t>
            </a:r>
            <a:r>
              <a:rPr lang="en-US" sz="2000" dirty="0" smtClean="0">
                <a:solidFill>
                  <a:srgbClr val="0000CC"/>
                </a:solidFill>
              </a:rPr>
              <a:t> </a:t>
            </a:r>
            <a:r>
              <a:rPr lang="en-US" sz="2000" dirty="0" err="1" smtClean="0">
                <a:solidFill>
                  <a:srgbClr val="0000CC"/>
                </a:solidFill>
              </a:rPr>
              <a:t>Camsonne</a:t>
            </a:r>
            <a:r>
              <a:rPr lang="en-US" sz="2000" dirty="0" smtClean="0">
                <a:solidFill>
                  <a:srgbClr val="0000CC"/>
                </a:solidFill>
              </a:rPr>
              <a:t> / Rory </a:t>
            </a:r>
            <a:r>
              <a:rPr lang="en-US" sz="2000" dirty="0" err="1" smtClean="0">
                <a:solidFill>
                  <a:srgbClr val="0000CC"/>
                </a:solidFill>
              </a:rPr>
              <a:t>Miskimen</a:t>
            </a:r>
            <a:endParaRPr lang="en-US" sz="2000" dirty="0" smtClean="0">
              <a:solidFill>
                <a:srgbClr val="0000CC"/>
              </a:solidFill>
            </a:endParaRPr>
          </a:p>
          <a:p>
            <a:pPr marL="457200" indent="-457200" eaLnBrk="1" hangingPunct="1">
              <a:lnSpc>
                <a:spcPct val="90000"/>
              </a:lnSpc>
              <a:buAutoNum type="arabicParenR"/>
            </a:pPr>
            <a:r>
              <a:rPr lang="en-US" sz="2000" dirty="0" smtClean="0"/>
              <a:t>Simulation/Background: </a:t>
            </a:r>
            <a:r>
              <a:rPr lang="en-US" sz="2000" dirty="0" smtClean="0">
                <a:solidFill>
                  <a:srgbClr val="0000CC"/>
                </a:solidFill>
              </a:rPr>
              <a:t>Seamus Riordan / Lorenzo </a:t>
            </a:r>
            <a:r>
              <a:rPr lang="en-US" sz="2000" dirty="0" err="1" smtClean="0">
                <a:solidFill>
                  <a:srgbClr val="0000CC"/>
                </a:solidFill>
              </a:rPr>
              <a:t>Zana</a:t>
            </a:r>
            <a:endParaRPr lang="en-US" sz="2000" dirty="0" smtClean="0">
              <a:solidFill>
                <a:srgbClr val="0000CC"/>
              </a:solidFill>
            </a:endParaRPr>
          </a:p>
          <a:p>
            <a:pPr marL="457200" indent="-457200" eaLnBrk="1" hangingPunct="1">
              <a:lnSpc>
                <a:spcPct val="90000"/>
              </a:lnSpc>
              <a:buAutoNum type="arabicParenR"/>
            </a:pPr>
            <a:r>
              <a:rPr lang="en-US" sz="2000" dirty="0" smtClean="0"/>
              <a:t> Baffle Supporting Structure: </a:t>
            </a:r>
            <a:r>
              <a:rPr lang="en-US" sz="2000" dirty="0" smtClean="0">
                <a:solidFill>
                  <a:schemeClr val="accent6"/>
                </a:solidFill>
              </a:rPr>
              <a:t>Seamus Riordan?</a:t>
            </a:r>
            <a:r>
              <a:rPr lang="en-US" sz="2000" dirty="0" smtClean="0">
                <a:solidFill>
                  <a:srgbClr val="0000CC"/>
                </a:solidFill>
              </a:rPr>
              <a:t> / ?</a:t>
            </a:r>
          </a:p>
          <a:p>
            <a:pPr marL="457200" indent="-457200" eaLnBrk="1" hangingPunct="1">
              <a:lnSpc>
                <a:spcPct val="90000"/>
              </a:lnSpc>
              <a:buAutoNum type="arabicParenR"/>
            </a:pPr>
            <a:r>
              <a:rPr lang="en-US" sz="2000" dirty="0" smtClean="0"/>
              <a:t>Reconstruction/Analysis Software: </a:t>
            </a:r>
            <a:r>
              <a:rPr lang="en-US" sz="2000" dirty="0" smtClean="0">
                <a:solidFill>
                  <a:srgbClr val="0000CC"/>
                </a:solidFill>
              </a:rPr>
              <a:t>Ole Hansen / ?</a:t>
            </a:r>
          </a:p>
          <a:p>
            <a:pPr marL="457200" indent="-457200" eaLnBrk="1" hangingPunct="1">
              <a:lnSpc>
                <a:spcPct val="90000"/>
              </a:lnSpc>
              <a:buAutoNum type="arabicParenR"/>
            </a:pPr>
            <a:endParaRPr lang="en-US" sz="2000" dirty="0" smtClean="0">
              <a:solidFill>
                <a:srgbClr val="0000CC"/>
              </a:solidFill>
            </a:endParaRPr>
          </a:p>
          <a:p>
            <a:pPr marL="457200" indent="-457200" eaLnBrk="1" hangingPunct="1">
              <a:lnSpc>
                <a:spcPct val="90000"/>
              </a:lnSpc>
              <a:buNone/>
            </a:pPr>
            <a:endParaRPr lang="en-US" sz="2000" dirty="0" smtClean="0">
              <a:solidFill>
                <a:srgbClr val="0000CC"/>
              </a:solidFill>
            </a:endParaRPr>
          </a:p>
        </p:txBody>
      </p:sp>
    </p:spTree>
  </p:cSld>
  <p:clrMapOvr>
    <a:masterClrMapping/>
  </p:clrMapOvr>
  <p:transition spd="med" advClick="0"/>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28354" name="Rectangle 2"/>
          <p:cNvSpPr>
            <a:spLocks noGrp="1" noChangeArrowheads="1"/>
          </p:cNvSpPr>
          <p:nvPr>
            <p:ph type="title" idx="4294967295"/>
          </p:nvPr>
        </p:nvSpPr>
        <p:spPr/>
        <p:txBody>
          <a:bodyPr/>
          <a:lstStyle/>
          <a:p>
            <a:pPr eaLnBrk="1" hangingPunct="1"/>
            <a:r>
              <a:rPr lang="en-US" dirty="0" smtClean="0">
                <a:solidFill>
                  <a:schemeClr val="tx1"/>
                </a:solidFill>
              </a:rPr>
              <a:t>Sub-Systems (not in the chart)</a:t>
            </a:r>
          </a:p>
        </p:txBody>
      </p:sp>
      <p:sp>
        <p:nvSpPr>
          <p:cNvPr id="228355" name="Rectangle 3"/>
          <p:cNvSpPr>
            <a:spLocks noGrp="1" noChangeArrowheads="1"/>
          </p:cNvSpPr>
          <p:nvPr>
            <p:ph type="body" idx="4294967295"/>
          </p:nvPr>
        </p:nvSpPr>
        <p:spPr>
          <a:xfrm>
            <a:off x="0" y="803276"/>
            <a:ext cx="8510444" cy="5495925"/>
          </a:xfrm>
        </p:spPr>
        <p:txBody>
          <a:bodyPr/>
          <a:lstStyle/>
          <a:p>
            <a:pPr eaLnBrk="1" hangingPunct="1">
              <a:lnSpc>
                <a:spcPct val="90000"/>
              </a:lnSpc>
              <a:buNone/>
            </a:pPr>
            <a:endParaRPr lang="en-US" sz="2000" dirty="0" smtClean="0">
              <a:solidFill>
                <a:srgbClr val="0000CC"/>
              </a:solidFill>
            </a:endParaRPr>
          </a:p>
          <a:p>
            <a:pPr marL="457200" indent="-457200" eaLnBrk="1" hangingPunct="1">
              <a:lnSpc>
                <a:spcPct val="90000"/>
              </a:lnSpc>
              <a:buAutoNum type="arabicParenR" startAt="12"/>
            </a:pPr>
            <a:r>
              <a:rPr lang="en-US" sz="2000" dirty="0" smtClean="0"/>
              <a:t>MRPC: </a:t>
            </a:r>
            <a:r>
              <a:rPr lang="en-US" sz="2000" dirty="0" smtClean="0">
                <a:solidFill>
                  <a:srgbClr val="0000CC"/>
                </a:solidFill>
              </a:rPr>
              <a:t>Yi Wang / ? </a:t>
            </a:r>
            <a:endParaRPr lang="en-US" sz="2000" dirty="0" smtClean="0">
              <a:solidFill>
                <a:srgbClr val="002060"/>
              </a:solidFill>
            </a:endParaRPr>
          </a:p>
          <a:p>
            <a:pPr marL="457200" indent="-457200" eaLnBrk="1" hangingPunct="1">
              <a:lnSpc>
                <a:spcPct val="90000"/>
              </a:lnSpc>
              <a:buAutoNum type="arabicParenR" startAt="12"/>
            </a:pPr>
            <a:r>
              <a:rPr lang="en-US" sz="2000" dirty="0" smtClean="0"/>
              <a:t>Calibration/Integration: </a:t>
            </a:r>
            <a:r>
              <a:rPr lang="en-US" sz="2000" dirty="0" smtClean="0">
                <a:solidFill>
                  <a:srgbClr val="0000CC"/>
                </a:solidFill>
              </a:rPr>
              <a:t>Robert Michaels / </a:t>
            </a:r>
            <a:r>
              <a:rPr lang="en-US" sz="2000" dirty="0" err="1" smtClean="0">
                <a:solidFill>
                  <a:srgbClr val="0000CC"/>
                </a:solidFill>
              </a:rPr>
              <a:t>Xin</a:t>
            </a:r>
            <a:r>
              <a:rPr lang="en-US" sz="2000" dirty="0" smtClean="0">
                <a:solidFill>
                  <a:srgbClr val="0000CC"/>
                </a:solidFill>
              </a:rPr>
              <a:t> </a:t>
            </a:r>
            <a:r>
              <a:rPr lang="en-US" sz="2000" dirty="0" err="1" smtClean="0">
                <a:solidFill>
                  <a:srgbClr val="0000CC"/>
                </a:solidFill>
              </a:rPr>
              <a:t>Qian</a:t>
            </a:r>
            <a:endParaRPr lang="en-US" sz="2000" dirty="0" smtClean="0">
              <a:solidFill>
                <a:srgbClr val="0000CC"/>
              </a:solidFill>
            </a:endParaRPr>
          </a:p>
          <a:p>
            <a:pPr marL="457200" indent="-457200" eaLnBrk="1" hangingPunct="1">
              <a:lnSpc>
                <a:spcPct val="90000"/>
              </a:lnSpc>
              <a:buAutoNum type="arabicParenR" startAt="12"/>
            </a:pPr>
            <a:r>
              <a:rPr lang="en-US" sz="2000" dirty="0" smtClean="0"/>
              <a:t>HBD: </a:t>
            </a:r>
            <a:r>
              <a:rPr lang="en-US" sz="2000" dirty="0" smtClean="0">
                <a:solidFill>
                  <a:srgbClr val="0000CC"/>
                </a:solidFill>
              </a:rPr>
              <a:t>Tom </a:t>
            </a:r>
            <a:r>
              <a:rPr lang="en-US" sz="2000" dirty="0" err="1" smtClean="0">
                <a:solidFill>
                  <a:srgbClr val="0000CC"/>
                </a:solidFill>
              </a:rPr>
              <a:t>Hemmicks</a:t>
            </a:r>
            <a:r>
              <a:rPr lang="en-US" sz="2000" dirty="0" smtClean="0">
                <a:solidFill>
                  <a:srgbClr val="0000CC"/>
                </a:solidFill>
              </a:rPr>
              <a:t> / ?</a:t>
            </a:r>
            <a:endParaRPr lang="en-US" sz="2000" dirty="0" smtClean="0"/>
          </a:p>
          <a:p>
            <a:pPr marL="457200" indent="-457200" eaLnBrk="1" hangingPunct="1">
              <a:lnSpc>
                <a:spcPct val="90000"/>
              </a:lnSpc>
              <a:buAutoNum type="arabicParenR" startAt="12"/>
            </a:pPr>
            <a:r>
              <a:rPr lang="en-US" sz="2000" dirty="0" err="1" smtClean="0"/>
              <a:t>Polarimetry</a:t>
            </a:r>
            <a:r>
              <a:rPr lang="en-US" sz="2000" dirty="0" smtClean="0"/>
              <a:t>: </a:t>
            </a:r>
            <a:r>
              <a:rPr lang="en-US" sz="2000" dirty="0" smtClean="0">
                <a:solidFill>
                  <a:srgbClr val="0000CC"/>
                </a:solidFill>
              </a:rPr>
              <a:t>Kent </a:t>
            </a:r>
            <a:r>
              <a:rPr lang="en-US" sz="2000" dirty="0" err="1" smtClean="0">
                <a:solidFill>
                  <a:srgbClr val="0000CC"/>
                </a:solidFill>
              </a:rPr>
              <a:t>Paschke</a:t>
            </a:r>
            <a:r>
              <a:rPr lang="en-US" sz="2000" dirty="0" smtClean="0">
                <a:solidFill>
                  <a:srgbClr val="0000CC"/>
                </a:solidFill>
              </a:rPr>
              <a:t> / </a:t>
            </a:r>
            <a:r>
              <a:rPr lang="en-US" sz="2000" dirty="0" err="1" smtClean="0">
                <a:solidFill>
                  <a:srgbClr val="0000CC"/>
                </a:solidFill>
              </a:rPr>
              <a:t>Wouter</a:t>
            </a:r>
            <a:r>
              <a:rPr lang="en-US" sz="2000" dirty="0" smtClean="0">
                <a:solidFill>
                  <a:srgbClr val="0000CC"/>
                </a:solidFill>
              </a:rPr>
              <a:t> </a:t>
            </a:r>
            <a:r>
              <a:rPr lang="en-US" sz="2000" dirty="0" err="1" smtClean="0">
                <a:solidFill>
                  <a:srgbClr val="0000CC"/>
                </a:solidFill>
              </a:rPr>
              <a:t>Deconinck</a:t>
            </a:r>
            <a:endParaRPr lang="en-US" sz="2000" dirty="0" smtClean="0">
              <a:solidFill>
                <a:srgbClr val="0000CC"/>
              </a:solidFill>
            </a:endParaRPr>
          </a:p>
          <a:p>
            <a:pPr marL="457200" indent="-457200" eaLnBrk="1" hangingPunct="1">
              <a:lnSpc>
                <a:spcPct val="90000"/>
              </a:lnSpc>
              <a:buAutoNum type="arabicParenR" startAt="12"/>
            </a:pPr>
            <a:r>
              <a:rPr lang="en-US" sz="2000" dirty="0" err="1" smtClean="0"/>
              <a:t>Cryo</a:t>
            </a:r>
            <a:r>
              <a:rPr lang="en-US" sz="2000" dirty="0" smtClean="0"/>
              <a:t>-target: </a:t>
            </a:r>
            <a:r>
              <a:rPr lang="en-US" sz="2000" dirty="0" smtClean="0">
                <a:solidFill>
                  <a:srgbClr val="0000CC"/>
                </a:solidFill>
              </a:rPr>
              <a:t>Dave </a:t>
            </a:r>
            <a:r>
              <a:rPr lang="en-US" sz="2000" dirty="0" err="1" smtClean="0">
                <a:solidFill>
                  <a:srgbClr val="0000CC"/>
                </a:solidFill>
              </a:rPr>
              <a:t>Meekins</a:t>
            </a:r>
            <a:r>
              <a:rPr lang="en-US" sz="2000" dirty="0" smtClean="0">
                <a:solidFill>
                  <a:srgbClr val="0000CC"/>
                </a:solidFill>
              </a:rPr>
              <a:t>? / </a:t>
            </a:r>
            <a:r>
              <a:rPr lang="en-US" sz="2000" dirty="0" err="1" smtClean="0">
                <a:solidFill>
                  <a:srgbClr val="0000CC"/>
                </a:solidFill>
              </a:rPr>
              <a:t>Jian</a:t>
            </a:r>
            <a:r>
              <a:rPr lang="en-US" sz="2000" dirty="0" smtClean="0">
                <a:solidFill>
                  <a:srgbClr val="0000CC"/>
                </a:solidFill>
              </a:rPr>
              <a:t>-ping Chen</a:t>
            </a:r>
          </a:p>
          <a:p>
            <a:pPr marL="457200" indent="-457200" eaLnBrk="1" hangingPunct="1">
              <a:lnSpc>
                <a:spcPct val="90000"/>
              </a:lnSpc>
              <a:buAutoNum type="arabicParenR" startAt="12"/>
            </a:pPr>
            <a:r>
              <a:rPr lang="en-US" sz="2000" dirty="0" smtClean="0"/>
              <a:t>Polarized 3He Target: </a:t>
            </a:r>
            <a:r>
              <a:rPr lang="en-US" sz="2000" dirty="0" err="1" smtClean="0">
                <a:solidFill>
                  <a:srgbClr val="0000CC"/>
                </a:solidFill>
              </a:rPr>
              <a:t>Jian</a:t>
            </a:r>
            <a:r>
              <a:rPr lang="en-US" sz="2000" dirty="0" smtClean="0">
                <a:solidFill>
                  <a:srgbClr val="0000CC"/>
                </a:solidFill>
              </a:rPr>
              <a:t>-ping Chen / Jin Huang?</a:t>
            </a:r>
          </a:p>
          <a:p>
            <a:pPr marL="457200" indent="-457200" eaLnBrk="1" hangingPunct="1">
              <a:lnSpc>
                <a:spcPct val="90000"/>
              </a:lnSpc>
              <a:buAutoNum type="arabicParenR" startAt="12"/>
            </a:pPr>
            <a:r>
              <a:rPr lang="en-US" sz="2000" dirty="0" smtClean="0"/>
              <a:t>Polarized Proton Target:</a:t>
            </a:r>
            <a:r>
              <a:rPr lang="en-US" sz="2000" dirty="0" smtClean="0">
                <a:solidFill>
                  <a:srgbClr val="0000CC"/>
                </a:solidFill>
              </a:rPr>
              <a:t> Chris Keith? / Don </a:t>
            </a:r>
            <a:r>
              <a:rPr lang="en-US" sz="2000" dirty="0" err="1" smtClean="0">
                <a:solidFill>
                  <a:srgbClr val="0000CC"/>
                </a:solidFill>
              </a:rPr>
              <a:t>Crabb</a:t>
            </a:r>
            <a:r>
              <a:rPr lang="en-US" sz="2000" dirty="0" smtClean="0">
                <a:solidFill>
                  <a:srgbClr val="0000CC"/>
                </a:solidFill>
              </a:rPr>
              <a:t>?</a:t>
            </a:r>
          </a:p>
          <a:p>
            <a:pPr marL="457200" indent="-457200" eaLnBrk="1" hangingPunct="1">
              <a:lnSpc>
                <a:spcPct val="90000"/>
              </a:lnSpc>
              <a:buAutoNum type="arabicParenR" startAt="12"/>
            </a:pPr>
            <a:r>
              <a:rPr lang="en-US" sz="2000" dirty="0" smtClean="0"/>
              <a:t>Hall Infrastructure Modification: </a:t>
            </a:r>
            <a:r>
              <a:rPr lang="en-US" sz="2000" dirty="0" smtClean="0">
                <a:solidFill>
                  <a:schemeClr val="accent6"/>
                </a:solidFill>
              </a:rPr>
              <a:t>Robin Wines?</a:t>
            </a:r>
            <a:r>
              <a:rPr lang="en-US" sz="2000" dirty="0" smtClean="0">
                <a:solidFill>
                  <a:srgbClr val="0000CC"/>
                </a:solidFill>
              </a:rPr>
              <a:t> / ? </a:t>
            </a:r>
          </a:p>
          <a:p>
            <a:pPr marL="457200" indent="-457200" eaLnBrk="1" hangingPunct="1">
              <a:lnSpc>
                <a:spcPct val="90000"/>
              </a:lnSpc>
              <a:buNone/>
            </a:pPr>
            <a:r>
              <a:rPr lang="en-US" sz="2000" dirty="0" smtClean="0"/>
              <a:t>      Anything Else?</a:t>
            </a:r>
          </a:p>
          <a:p>
            <a:pPr marL="457200" indent="-457200" eaLnBrk="1" hangingPunct="1">
              <a:lnSpc>
                <a:spcPct val="90000"/>
              </a:lnSpc>
              <a:buNone/>
            </a:pPr>
            <a:endParaRPr lang="en-US" sz="2000" dirty="0" smtClean="0">
              <a:solidFill>
                <a:srgbClr val="0000CC"/>
              </a:solidFill>
            </a:endParaRPr>
          </a:p>
          <a:p>
            <a:pPr marL="457200" indent="-457200" eaLnBrk="1" hangingPunct="1">
              <a:lnSpc>
                <a:spcPct val="90000"/>
              </a:lnSpc>
              <a:buNone/>
            </a:pPr>
            <a:r>
              <a:rPr lang="en-US" sz="2000" dirty="0" smtClean="0">
                <a:solidFill>
                  <a:srgbClr val="0000CC"/>
                </a:solidFill>
              </a:rPr>
              <a:t>Other groups: UIUC, MIT, …</a:t>
            </a:r>
          </a:p>
          <a:p>
            <a:pPr marL="457200" indent="-457200" eaLnBrk="1" hangingPunct="1">
              <a:lnSpc>
                <a:spcPct val="90000"/>
              </a:lnSpc>
              <a:buNone/>
            </a:pPr>
            <a:endParaRPr lang="en-US" sz="2000" dirty="0" smtClean="0">
              <a:solidFill>
                <a:srgbClr val="0000CC"/>
              </a:solidFill>
            </a:endParaRPr>
          </a:p>
        </p:txBody>
      </p:sp>
    </p:spTree>
  </p:cSld>
  <p:clrMapOvr>
    <a:masterClrMapping/>
  </p:clrMapOvr>
  <p:transition spd="med" advClick="0"/>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ustc_spin">
  <a:themeElements>
    <a:clrScheme name="ustc_spi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fontScheme name="ustc_spi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800" b="1" i="1" u="none" strike="noStrike" cap="none" normalizeH="0" baseline="0" smtClean="0">
            <a:ln>
              <a:noFill/>
            </a:ln>
            <a:solidFill>
              <a:schemeClr val="tx2"/>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800" b="1" i="1" u="none" strike="noStrike" cap="none" normalizeH="0" baseline="0" smtClean="0">
            <a:ln>
              <a:noFill/>
            </a:ln>
            <a:solidFill>
              <a:schemeClr val="tx2"/>
            </a:solidFill>
            <a:effectLst/>
            <a:latin typeface="Times New Roman" pitchFamily="18" charset="0"/>
          </a:defRPr>
        </a:defPPr>
      </a:lstStyle>
    </a:lnDef>
  </a:objectDefaults>
  <a:extraClrSchemeLst>
    <a:extraClrScheme>
      <a:clrScheme name="ustc_spi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ustc_spi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ustc_spi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ustc_spi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ustc_spi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ustc_spi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ustc_spi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
  <TotalTime>281</TotalTime>
  <Words>549</Words>
  <Application>Microsoft Office PowerPoint</Application>
  <PresentationFormat>On-screen Show (4:3)</PresentationFormat>
  <Paragraphs>81</Paragraphs>
  <Slides>7</Slides>
  <Notes>0</Notes>
  <HiddenSlides>0</HiddenSlides>
  <MMClips>0</MMClips>
  <ScaleCrop>false</ScaleCrop>
  <HeadingPairs>
    <vt:vector size="4" baseType="variant">
      <vt:variant>
        <vt:lpstr>Theme</vt:lpstr>
      </vt:variant>
      <vt:variant>
        <vt:i4>2</vt:i4>
      </vt:variant>
      <vt:variant>
        <vt:lpstr>Slide Titles</vt:lpstr>
      </vt:variant>
      <vt:variant>
        <vt:i4>7</vt:i4>
      </vt:variant>
    </vt:vector>
  </HeadingPairs>
  <TitlesOfParts>
    <vt:vector size="9" baseType="lpstr">
      <vt:lpstr>Office Theme</vt:lpstr>
      <vt:lpstr>1_ustc_spin</vt:lpstr>
      <vt:lpstr>Proposed SoLID Organization Structure</vt:lpstr>
      <vt:lpstr>Institutional Board</vt:lpstr>
      <vt:lpstr>Executive Board and Chair</vt:lpstr>
      <vt:lpstr>Project Manager</vt:lpstr>
      <vt:lpstr>Technical Board</vt:lpstr>
      <vt:lpstr>Sub-Systems (in the chart)</vt:lpstr>
      <vt:lpstr>Sub-Systems (not in the chart)</vt:lpstr>
    </vt:vector>
  </TitlesOfParts>
  <Company>Jefferson Science Associates, LLC</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Proposed SoLID Organization Structure</dc:title>
  <dc:creator>jpchen</dc:creator>
  <cp:lastModifiedBy>jpchen</cp:lastModifiedBy>
  <cp:revision>11</cp:revision>
  <dcterms:created xsi:type="dcterms:W3CDTF">2012-09-10T22:11:22Z</dcterms:created>
  <dcterms:modified xsi:type="dcterms:W3CDTF">2012-09-15T13:33:38Z</dcterms:modified>
</cp:coreProperties>
</file>