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0" r:id="rId3"/>
    <p:sldId id="297" r:id="rId4"/>
    <p:sldId id="298" r:id="rId5"/>
    <p:sldId id="261" r:id="rId6"/>
    <p:sldId id="289" r:id="rId7"/>
    <p:sldId id="290" r:id="rId8"/>
    <p:sldId id="306" r:id="rId9"/>
    <p:sldId id="307" r:id="rId10"/>
    <p:sldId id="308" r:id="rId11"/>
    <p:sldId id="309" r:id="rId12"/>
    <p:sldId id="292" r:id="rId13"/>
    <p:sldId id="273" r:id="rId14"/>
    <p:sldId id="299" r:id="rId15"/>
    <p:sldId id="302" r:id="rId16"/>
    <p:sldId id="301" r:id="rId17"/>
    <p:sldId id="300" r:id="rId18"/>
    <p:sldId id="278" r:id="rId19"/>
    <p:sldId id="279" r:id="rId20"/>
    <p:sldId id="280" r:id="rId21"/>
    <p:sldId id="281" r:id="rId22"/>
    <p:sldId id="284" r:id="rId23"/>
    <p:sldId id="285" r:id="rId24"/>
    <p:sldId id="288" r:id="rId25"/>
    <p:sldId id="310" r:id="rId26"/>
    <p:sldId id="303" r:id="rId27"/>
    <p:sldId id="304" r:id="rId28"/>
    <p:sldId id="305"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solidFill>
                  <a:srgbClr val="000090"/>
                </a:solidFill>
              </a:rPr>
              <a:t>Proton Mass</a:t>
            </a:r>
            <a:r>
              <a:rPr lang="en-US" baseline="0" dirty="0" smtClean="0">
                <a:solidFill>
                  <a:srgbClr val="000090"/>
                </a:solidFill>
              </a:rPr>
              <a:t> Budget</a:t>
            </a:r>
            <a:endParaRPr lang="en-US" dirty="0">
              <a:solidFill>
                <a:srgbClr val="000090"/>
              </a:solidFill>
            </a:endParaRPr>
          </a:p>
        </c:rich>
      </c:tx>
      <c:layout>
        <c:manualLayout>
          <c:xMode val="edge"/>
          <c:yMode val="edge"/>
          <c:x val="0.22873913488086761"/>
          <c:y val="0"/>
        </c:manualLayout>
      </c:layout>
    </c:title>
    <c:plotArea>
      <c:layout/>
      <c:pieChart>
        <c:varyColors val="1"/>
        <c:ser>
          <c:idx val="0"/>
          <c:order val="0"/>
          <c:tx>
            <c:strRef>
              <c:f>Sheet1!$B$1</c:f>
              <c:strCache>
                <c:ptCount val="1"/>
                <c:pt idx="0">
                  <c:v>Sales</c:v>
                </c:pt>
              </c:strCache>
            </c:strRef>
          </c:tx>
          <c:spPr>
            <a:ln>
              <a:solidFill>
                <a:srgbClr val="FF0000"/>
              </a:solidFill>
            </a:ln>
          </c:spPr>
          <c:cat>
            <c:numRef>
              <c:f>Sheet1!$A$2:$A$5</c:f>
              <c:numCache>
                <c:formatCode>0%</c:formatCode>
                <c:ptCount val="4"/>
                <c:pt idx="0">
                  <c:v>0.2</c:v>
                </c:pt>
                <c:pt idx="1">
                  <c:v>0.29000000000000031</c:v>
                </c:pt>
                <c:pt idx="2">
                  <c:v>0.17</c:v>
                </c:pt>
                <c:pt idx="3">
                  <c:v>0.34000000000000008</c:v>
                </c:pt>
              </c:numCache>
            </c:numRef>
          </c:cat>
          <c:val>
            <c:numRef>
              <c:f>Sheet1!$B$2:$B$5</c:f>
              <c:numCache>
                <c:formatCode>0%</c:formatCode>
                <c:ptCount val="4"/>
                <c:pt idx="0">
                  <c:v>0.2</c:v>
                </c:pt>
                <c:pt idx="1">
                  <c:v>0.29000000000000031</c:v>
                </c:pt>
                <c:pt idx="2">
                  <c:v>0.17</c:v>
                </c:pt>
                <c:pt idx="3">
                  <c:v>0.34000000000000008</c:v>
                </c:pt>
              </c:numCache>
            </c:numRef>
          </c:val>
        </c:ser>
        <c:firstSliceAng val="0"/>
      </c:pieChart>
    </c:plotArea>
    <c:legend>
      <c:legendPos val="r"/>
      <c:layout>
        <c:manualLayout>
          <c:xMode val="edge"/>
          <c:yMode val="edge"/>
          <c:x val="0.7212455261274171"/>
          <c:y val="5.6521739130434803E-2"/>
          <c:w val="0.19217438729249733"/>
          <c:h val="0.94038240328654599"/>
        </c:manualLayout>
      </c:layout>
    </c:legend>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88606-2020-4533-B0FB-94701C5877EB}" type="datetimeFigureOut">
              <a:rPr lang="en-US" smtClean="0"/>
              <a:pPr/>
              <a:t>9/15/2012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20A53-174A-429A-AD48-AFF1057C73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3</a:t>
            </a:fld>
            <a:endParaRPr lang="en-US"/>
          </a:p>
        </p:txBody>
      </p:sp>
    </p:spTree>
    <p:extLst>
      <p:ext uri="{BB962C8B-B14F-4D97-AF65-F5344CB8AC3E}">
        <p14:creationId xmlns="" xmlns:p14="http://schemas.microsoft.com/office/powerpoint/2010/main" xmlns:mv="urn:schemas-microsoft-com:mac:vml" xmlns:mc="http://schemas.openxmlformats.org/markup-compatibility/2006" val="328413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4</a:t>
            </a:fld>
            <a:endParaRPr lang="en-US"/>
          </a:p>
        </p:txBody>
      </p:sp>
    </p:spTree>
    <p:extLst>
      <p:ext uri="{BB962C8B-B14F-4D97-AF65-F5344CB8AC3E}">
        <p14:creationId xmlns="" xmlns:p14="http://schemas.microsoft.com/office/powerpoint/2010/main" xmlns:mv="urn:schemas-microsoft-com:mac:vml" xmlns:mc="http://schemas.openxmlformats.org/markup-compatibility/2006" val="316258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 val="3782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7</a:t>
            </a:fld>
            <a:endParaRPr lang="en-US"/>
          </a:p>
        </p:txBody>
      </p:sp>
    </p:spTree>
    <p:extLst>
      <p:ext uri="{BB962C8B-B14F-4D97-AF65-F5344CB8AC3E}">
        <p14:creationId xmlns="" xmlns:p14="http://schemas.microsoft.com/office/powerpoint/2010/main" xmlns:mv="urn:schemas-microsoft-com:mac:vml" xmlns:mc="http://schemas.openxmlformats.org/markup-compatibility/2006" val="21844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s, Slides, cartoon behavior plots, </a:t>
            </a:r>
          </a:p>
          <a:p>
            <a:r>
              <a:rPr lang="en-US" baseline="0" dirty="0" smtClean="0"/>
              <a:t>Emphasize Luminosity/quality of CEBAF + capability of  </a:t>
            </a:r>
            <a:r>
              <a:rPr lang="en-US" baseline="0" dirty="0" err="1" smtClean="0"/>
              <a:t>SoLID</a:t>
            </a:r>
            <a:r>
              <a:rPr lang="en-US" baseline="0" dirty="0" smtClean="0"/>
              <a:t> </a:t>
            </a:r>
          </a:p>
          <a:p>
            <a:r>
              <a:rPr lang="en-US" baseline="0" dirty="0" smtClean="0"/>
              <a:t>F. F. form factor (see like)</a:t>
            </a:r>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8</a:t>
            </a:fld>
            <a:endParaRPr lang="en-US"/>
          </a:p>
        </p:txBody>
      </p:sp>
    </p:spTree>
    <p:extLst>
      <p:ext uri="{BB962C8B-B14F-4D97-AF65-F5344CB8AC3E}">
        <p14:creationId xmlns="" xmlns:p14="http://schemas.microsoft.com/office/powerpoint/2010/main" xmlns:mv="urn:schemas-microsoft-com:mac:vml" xmlns:mc="http://schemas.openxmlformats.org/markup-compatibility/2006" val="235427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the reference of the figure.</a:t>
            </a:r>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10</a:t>
            </a:fld>
            <a:endParaRPr lang="en-US"/>
          </a:p>
        </p:txBody>
      </p:sp>
    </p:spTree>
    <p:extLst>
      <p:ext uri="{BB962C8B-B14F-4D97-AF65-F5344CB8AC3E}">
        <p14:creationId xmlns="" xmlns:p14="http://schemas.microsoft.com/office/powerpoint/2010/main" xmlns:mv="urn:schemas-microsoft-com:mac:vml" xmlns:mc="http://schemas.openxmlformats.org/markup-compatibility/2006" val="21899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 val="187008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25</a:t>
            </a:fld>
            <a:endParaRPr lang="en-US"/>
          </a:p>
        </p:txBody>
      </p:sp>
    </p:spTree>
    <p:extLst>
      <p:ext uri="{BB962C8B-B14F-4D97-AF65-F5344CB8AC3E}">
        <p14:creationId xmlns="" xmlns:p14="http://schemas.microsoft.com/office/powerpoint/2010/main" xmlns:mv="urn:schemas-microsoft-com:mac:vml" xmlns:mc="http://schemas.openxmlformats.org/markup-compatibility/2006" val="1554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A85694-805E-4EAB-B7B7-6FBDE55A44F2}"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85694-805E-4EAB-B7B7-6FBDE55A44F2}"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85694-805E-4EAB-B7B7-6FBDE55A44F2}"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85694-805E-4EAB-B7B7-6FBDE55A44F2}"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85694-805E-4EAB-B7B7-6FBDE55A44F2}"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A85694-805E-4EAB-B7B7-6FBDE55A44F2}" type="datetimeFigureOut">
              <a:rPr lang="en-US" smtClean="0"/>
              <a:pPr/>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85694-805E-4EAB-B7B7-6FBDE55A44F2}" type="datetimeFigureOut">
              <a:rPr lang="en-US" smtClean="0"/>
              <a:pPr/>
              <a:t>9/15/2012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A85694-805E-4EAB-B7B7-6FBDE55A44F2}" type="datetimeFigureOut">
              <a:rPr lang="en-US" smtClean="0"/>
              <a:pPr/>
              <a:t>9/15/2012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85694-805E-4EAB-B7B7-6FBDE55A44F2}" type="datetimeFigureOut">
              <a:rPr lang="en-US" smtClean="0"/>
              <a:pPr/>
              <a:t>9/15/2012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85694-805E-4EAB-B7B7-6FBDE55A44F2}" type="datetimeFigureOut">
              <a:rPr lang="en-US" smtClean="0"/>
              <a:pPr/>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85694-805E-4EAB-B7B7-6FBDE55A44F2}" type="datetimeFigureOut">
              <a:rPr lang="en-US" smtClean="0"/>
              <a:pPr/>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84DA0-02D3-4141-9811-A976AD8BA3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85694-805E-4EAB-B7B7-6FBDE55A44F2}" type="datetimeFigureOut">
              <a:rPr lang="en-US" smtClean="0"/>
              <a:pPr/>
              <a:t>9/15/2012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84DA0-02D3-4141-9811-A976AD8BA3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10" Type="http://schemas.openxmlformats.org/officeDocument/2006/relationships/image" Target="../media/image30.png"/><Relationship Id="rId4" Type="http://schemas.openxmlformats.org/officeDocument/2006/relationships/chart" Target="../charts/chart1.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png"/><Relationship Id="rId5" Type="http://schemas.openxmlformats.org/officeDocument/2006/relationships/oleObject" Target="../embeddings/oleObject9.bin"/><Relationship Id="rId4" Type="http://schemas.openxmlformats.org/officeDocument/2006/relationships/image" Target="../media/image47.png"/><Relationship Id="rId9" Type="http://schemas.openxmlformats.org/officeDocument/2006/relationships/hyperlink" Target="http://quarks.temple.edu/~npcfiqc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quarks.temple.edu/~npcfiqcd" TargetMode="External"/><Relationship Id="rId2" Type="http://schemas.openxmlformats.org/officeDocument/2006/relationships/hyperlink" Target="http://www-public.slac.stanford.edu/sciDoc/docMeta.aspx?slacPubNumber=SLAC-PUB-1498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image" Target="../media/image13.gif"/><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71600"/>
            <a:ext cx="9144000" cy="9525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dirty="0" smtClean="0">
                <a:latin typeface="Arial" pitchFamily="34" charset="0"/>
                <a:cs typeface="Arial" pitchFamily="34" charset="0"/>
              </a:rPr>
              <a:t>Near Threshold </a:t>
            </a:r>
            <a:r>
              <a:rPr lang="en-US" sz="2800" dirty="0" err="1" smtClean="0">
                <a:latin typeface="Arial" pitchFamily="34" charset="0"/>
                <a:cs typeface="Arial" pitchFamily="34" charset="0"/>
              </a:rPr>
              <a:t>Electroproduction</a:t>
            </a:r>
            <a:r>
              <a:rPr lang="en-US" sz="2800" dirty="0" smtClean="0">
                <a:latin typeface="Arial" pitchFamily="34" charset="0"/>
                <a:cs typeface="Arial" pitchFamily="34" charset="0"/>
              </a:rPr>
              <a:t> of J/</a:t>
            </a:r>
            <a:r>
              <a:rPr lang="el-GR" sz="2800" dirty="0" smtClean="0">
                <a:latin typeface="Arial" pitchFamily="34" charset="0"/>
                <a:cs typeface="Arial" pitchFamily="34" charset="0"/>
              </a:rPr>
              <a:t>ψ</a:t>
            </a:r>
            <a:r>
              <a:rPr lang="en-US" sz="2800" dirty="0" smtClean="0">
                <a:latin typeface="Arial" pitchFamily="34" charset="0"/>
                <a:cs typeface="Arial" pitchFamily="34" charset="0"/>
              </a:rPr>
              <a:t> at 11 </a:t>
            </a:r>
            <a:r>
              <a:rPr lang="en-US" sz="2800" dirty="0" err="1" smtClean="0">
                <a:latin typeface="Arial" pitchFamily="34" charset="0"/>
                <a:cs typeface="Arial" pitchFamily="34" charset="0"/>
              </a:rPr>
              <a:t>GeV</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6" name="Content Placeholder 5"/>
          <p:cNvSpPr>
            <a:spLocks noGrp="1"/>
          </p:cNvSpPr>
          <p:nvPr>
            <p:ph idx="1"/>
          </p:nvPr>
        </p:nvSpPr>
        <p:spPr>
          <a:xfrm>
            <a:off x="0" y="2552700"/>
            <a:ext cx="9144000" cy="4229100"/>
          </a:xfrm>
        </p:spPr>
        <p:txBody>
          <a:bodyPr>
            <a:normAutofit/>
          </a:bodyPr>
          <a:lstStyle/>
          <a:p>
            <a:pPr algn="ctr">
              <a:buNone/>
            </a:pPr>
            <a:r>
              <a:rPr lang="en-US" sz="1800" dirty="0" err="1" smtClean="0"/>
              <a:t>Zhiwen</a:t>
            </a:r>
            <a:r>
              <a:rPr lang="en-US" sz="1800" dirty="0" smtClean="0"/>
              <a:t> Zhao (</a:t>
            </a:r>
            <a:r>
              <a:rPr lang="en-US" sz="1800" dirty="0" err="1" smtClean="0"/>
              <a:t>UVa</a:t>
            </a:r>
            <a:r>
              <a:rPr lang="en-US" sz="1800" dirty="0" smtClean="0"/>
              <a:t>)</a:t>
            </a:r>
          </a:p>
          <a:p>
            <a:pPr algn="ctr">
              <a:buNone/>
            </a:pPr>
            <a:r>
              <a:rPr lang="en-US" sz="1800" dirty="0" err="1" smtClean="0"/>
              <a:t>Kawtar</a:t>
            </a:r>
            <a:r>
              <a:rPr lang="en-US" sz="1800" dirty="0" smtClean="0"/>
              <a:t> </a:t>
            </a:r>
            <a:r>
              <a:rPr lang="en-US" sz="1800" dirty="0" err="1" smtClean="0"/>
              <a:t>Hafidi</a:t>
            </a:r>
            <a:r>
              <a:rPr lang="en-US" sz="1800" dirty="0" smtClean="0"/>
              <a:t> (ANL), Z.-E. </a:t>
            </a:r>
            <a:r>
              <a:rPr lang="en-US" sz="1800" dirty="0" err="1" smtClean="0"/>
              <a:t>Meziani</a:t>
            </a:r>
            <a:r>
              <a:rPr lang="en-US" sz="1800" dirty="0" smtClean="0"/>
              <a:t> (Temple)</a:t>
            </a:r>
          </a:p>
          <a:p>
            <a:pPr algn="ctr">
              <a:buNone/>
            </a:pPr>
            <a:r>
              <a:rPr lang="en-US" sz="1800" dirty="0" err="1" smtClean="0"/>
              <a:t>Xin</a:t>
            </a:r>
            <a:r>
              <a:rPr lang="en-US" sz="1800" dirty="0" smtClean="0"/>
              <a:t> </a:t>
            </a:r>
            <a:r>
              <a:rPr lang="en-US" sz="1800" dirty="0" err="1" smtClean="0"/>
              <a:t>Qian</a:t>
            </a:r>
            <a:r>
              <a:rPr lang="en-US" sz="1800" dirty="0" smtClean="0"/>
              <a:t> (Caltech) , Nikos </a:t>
            </a:r>
            <a:r>
              <a:rPr lang="en-US" sz="1800" dirty="0" err="1" smtClean="0"/>
              <a:t>Sparveris</a:t>
            </a:r>
            <a:r>
              <a:rPr lang="en-US" sz="1800" dirty="0" smtClean="0"/>
              <a:t> (Temple) </a:t>
            </a:r>
          </a:p>
          <a:p>
            <a:pPr algn="ctr">
              <a:buNone/>
            </a:pPr>
            <a:r>
              <a:rPr lang="en-US" dirty="0" smtClean="0"/>
              <a:t>for</a:t>
            </a:r>
          </a:p>
          <a:p>
            <a:pPr algn="ctr">
              <a:buNone/>
            </a:pPr>
            <a:r>
              <a:rPr lang="en-US" b="1" dirty="0" smtClean="0"/>
              <a:t>the ATHENNA Collaboration</a:t>
            </a:r>
          </a:p>
        </p:txBody>
      </p:sp>
      <p:pic>
        <p:nvPicPr>
          <p:cNvPr id="8" name="Picture 7" descr="latex-image-1.pdf"/>
          <p:cNvPicPr>
            <a:picLocks noChangeAspect="1"/>
          </p:cNvPicPr>
          <p:nvPr/>
        </p:nvPicPr>
        <p:blipFill>
          <a:blip r:embed="rId2" cstate="print"/>
          <a:stretch>
            <a:fillRect/>
          </a:stretch>
        </p:blipFill>
        <p:spPr>
          <a:xfrm>
            <a:off x="6172200" y="762000"/>
            <a:ext cx="762000" cy="469900"/>
          </a:xfrm>
          <a:prstGeom prst="rect">
            <a:avLst/>
          </a:prstGeom>
        </p:spPr>
      </p:pic>
      <p:sp>
        <p:nvSpPr>
          <p:cNvPr id="9" name="Slide Number Placeholder 8"/>
          <p:cNvSpPr>
            <a:spLocks noGrp="1"/>
          </p:cNvSpPr>
          <p:nvPr>
            <p:ph type="sldNum" sz="quarter" idx="12"/>
          </p:nvPr>
        </p:nvSpPr>
        <p:spPr/>
        <p:txBody>
          <a:bodyPr/>
          <a:lstStyle/>
          <a:p>
            <a:fld id="{05B56A2D-B9AA-9D47-A6A7-53D1638EA1C5}" type="slidenum">
              <a:rPr lang="en-US" smtClean="0"/>
              <a:pPr/>
              <a:t>1</a:t>
            </a:fld>
            <a:endParaRPr lang="en-US"/>
          </a:p>
        </p:txBody>
      </p:sp>
      <p:pic>
        <p:nvPicPr>
          <p:cNvPr id="10" name="Picture 9"/>
          <p:cNvPicPr>
            <a:picLocks noChangeAspect="1"/>
          </p:cNvPicPr>
          <p:nvPr/>
        </p:nvPicPr>
        <p:blipFill>
          <a:blip r:embed="rId3" cstate="print"/>
          <a:stretch>
            <a:fillRect/>
          </a:stretch>
        </p:blipFill>
        <p:spPr>
          <a:xfrm>
            <a:off x="3870762" y="4974898"/>
            <a:ext cx="1124572" cy="1349938"/>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39" y="0"/>
            <a:ext cx="8229600" cy="736600"/>
          </a:xfrm>
        </p:spPr>
        <p:txBody>
          <a:bodyPr>
            <a:noAutofit/>
          </a:bodyPr>
          <a:lstStyle/>
          <a:p>
            <a:r>
              <a:rPr lang="en-US" sz="4000" dirty="0" smtClean="0"/>
              <a:t>Reaction mechanism with FSI?</a:t>
            </a:r>
            <a:endParaRPr lang="en-US" sz="4000" dirty="0"/>
          </a:p>
        </p:txBody>
      </p:sp>
      <p:sp>
        <p:nvSpPr>
          <p:cNvPr id="3" name="Content Placeholder 2"/>
          <p:cNvSpPr>
            <a:spLocks noGrp="1"/>
          </p:cNvSpPr>
          <p:nvPr>
            <p:ph idx="1"/>
          </p:nvPr>
        </p:nvSpPr>
        <p:spPr>
          <a:xfrm>
            <a:off x="0" y="2971800"/>
            <a:ext cx="4584700" cy="3124678"/>
          </a:xfrm>
        </p:spPr>
        <p:txBody>
          <a:bodyPr>
            <a:normAutofit/>
          </a:bodyPr>
          <a:lstStyle/>
          <a:p>
            <a:r>
              <a:rPr lang="en-US" sz="2000" b="1" dirty="0" smtClean="0"/>
              <a:t>Imaginary part </a:t>
            </a:r>
            <a:r>
              <a:rPr lang="en-US" sz="2000" dirty="0" smtClean="0"/>
              <a:t>is related to the total cross section through optical theorem</a:t>
            </a:r>
          </a:p>
          <a:p>
            <a:r>
              <a:rPr lang="en-US" sz="2000" b="1" dirty="0" smtClean="0">
                <a:solidFill>
                  <a:srgbClr val="7030A0"/>
                </a:solidFill>
              </a:rPr>
              <a:t>Real part </a:t>
            </a:r>
            <a:r>
              <a:rPr lang="en-US" sz="2000" b="1" dirty="0" smtClean="0"/>
              <a:t>contains the conformal (trace) anomaly</a:t>
            </a:r>
          </a:p>
          <a:p>
            <a:pPr lvl="1"/>
            <a:r>
              <a:rPr lang="en-US" sz="2000" dirty="0" smtClean="0"/>
              <a:t>Dominate the near threshold region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6148" name="Picture 4"/>
          <p:cNvPicPr>
            <a:picLocks noChangeAspect="1" noChangeArrowheads="1"/>
          </p:cNvPicPr>
          <p:nvPr/>
        </p:nvPicPr>
        <p:blipFill rotWithShape="1">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t="11653"/>
          <a:stretch/>
        </p:blipFill>
        <p:spPr bwMode="auto">
          <a:xfrm>
            <a:off x="339167" y="1211232"/>
            <a:ext cx="7585633" cy="10668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r="3572"/>
          <a:stretch>
            <a:fillRect/>
          </a:stretch>
        </p:blipFill>
        <p:spPr bwMode="auto">
          <a:xfrm>
            <a:off x="1" y="2278032"/>
            <a:ext cx="4432300" cy="76582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4" name="TextBox 13"/>
          <p:cNvSpPr txBox="1"/>
          <p:nvPr/>
        </p:nvSpPr>
        <p:spPr>
          <a:xfrm>
            <a:off x="1066800" y="5635171"/>
            <a:ext cx="6858000" cy="830997"/>
          </a:xfrm>
          <a:prstGeom prst="rect">
            <a:avLst/>
          </a:prstGeom>
          <a:solidFill>
            <a:srgbClr val="CCFFCC"/>
          </a:solidFill>
          <a:ln w="3175" cap="flat" cmpd="sng" algn="ctr">
            <a:noFill/>
            <a:prstDash val="solid"/>
            <a:round/>
            <a:headEnd type="none" w="med" len="med"/>
            <a:tailEnd type="none" w="med" len="med"/>
          </a:ln>
        </p:spPr>
        <p:txBody>
          <a:bodyPr wrap="square" rtlCol="0">
            <a:spAutoFit/>
          </a:bodyPr>
          <a:lstStyle/>
          <a:p>
            <a:pPr algn="ctr"/>
            <a:r>
              <a:rPr lang="en-US" sz="2400" b="1" dirty="0" smtClean="0">
                <a:solidFill>
                  <a:srgbClr val="000090"/>
                </a:solidFill>
                <a:latin typeface="Calibri"/>
                <a:cs typeface="Calibri"/>
              </a:rPr>
              <a:t>A measurement near threshold could shed light on the conformal anomaly</a:t>
            </a:r>
          </a:p>
        </p:txBody>
      </p:sp>
      <p:pic>
        <p:nvPicPr>
          <p:cNvPr id="7" name="Picture 6"/>
          <p:cNvPicPr>
            <a:picLocks noChangeAspect="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rcRect t="8605" r="6194"/>
          <a:stretch>
            <a:fillRect/>
          </a:stretch>
        </p:blipFill>
        <p:spPr>
          <a:xfrm>
            <a:off x="4584700" y="2278032"/>
            <a:ext cx="4559300" cy="3357139"/>
          </a:xfrm>
          <a:prstGeom prst="rect">
            <a:avLst/>
          </a:prstGeom>
        </p:spPr>
      </p:pic>
      <p:sp>
        <p:nvSpPr>
          <p:cNvPr id="12" name="TextBox 11"/>
          <p:cNvSpPr txBox="1"/>
          <p:nvPr/>
        </p:nvSpPr>
        <p:spPr>
          <a:xfrm>
            <a:off x="318739" y="729734"/>
            <a:ext cx="7413633" cy="553998"/>
          </a:xfrm>
          <a:prstGeom prst="rect">
            <a:avLst/>
          </a:prstGeom>
          <a:noFill/>
        </p:spPr>
        <p:txBody>
          <a:bodyPr wrap="none" rtlCol="0">
            <a:spAutoFit/>
          </a:bodyPr>
          <a:lstStyle/>
          <a:p>
            <a:r>
              <a:rPr lang="en-US" sz="1600" dirty="0" smtClean="0"/>
              <a:t>D. </a:t>
            </a:r>
            <a:r>
              <a:rPr lang="en-US" sz="1400" dirty="0" err="1" smtClean="0"/>
              <a:t>Kharzeev</a:t>
            </a:r>
            <a:r>
              <a:rPr lang="en-US" sz="1400" dirty="0" smtClean="0"/>
              <a:t>. </a:t>
            </a:r>
            <a:r>
              <a:rPr lang="en-US" sz="1400" dirty="0" err="1" smtClean="0"/>
              <a:t>Quarkonium</a:t>
            </a:r>
            <a:r>
              <a:rPr lang="en-US" sz="1400" dirty="0" smtClean="0"/>
              <a:t> interactions in QCD, 1995</a:t>
            </a:r>
          </a:p>
          <a:p>
            <a:r>
              <a:rPr lang="en-US" sz="1400" dirty="0" smtClean="0"/>
              <a:t>D. </a:t>
            </a:r>
            <a:r>
              <a:rPr lang="en-US" sz="1400" dirty="0" err="1" smtClean="0"/>
              <a:t>Kharzeev</a:t>
            </a:r>
            <a:r>
              <a:rPr lang="en-US" sz="1400" dirty="0" smtClean="0"/>
              <a:t>, H. </a:t>
            </a:r>
            <a:r>
              <a:rPr lang="en-US" sz="1400" dirty="0" err="1" smtClean="0"/>
              <a:t>Satz</a:t>
            </a:r>
            <a:r>
              <a:rPr lang="en-US" sz="1400" dirty="0" smtClean="0"/>
              <a:t>, A. </a:t>
            </a:r>
            <a:r>
              <a:rPr lang="en-US" sz="1400" dirty="0" err="1" smtClean="0"/>
              <a:t>Syamtomov</a:t>
            </a:r>
            <a:r>
              <a:rPr lang="en-US" sz="1400" dirty="0" smtClean="0"/>
              <a:t>, and G. </a:t>
            </a:r>
            <a:r>
              <a:rPr lang="en-US" sz="1400" dirty="0" err="1" smtClean="0"/>
              <a:t>Zinovjev</a:t>
            </a:r>
            <a:r>
              <a:rPr lang="en-US" sz="1400" dirty="0" smtClean="0"/>
              <a:t>, </a:t>
            </a:r>
            <a:r>
              <a:rPr lang="en-US" sz="1400" dirty="0" err="1" smtClean="0"/>
              <a:t>Eur.Phys.J</a:t>
            </a:r>
            <a:r>
              <a:rPr lang="en-US" sz="1400" dirty="0" smtClean="0"/>
              <a:t>., C9:459–462, 1999</a:t>
            </a:r>
            <a:endParaRPr lang="en-US" sz="1400" dirty="0"/>
          </a:p>
        </p:txBody>
      </p:sp>
    </p:spTree>
    <p:extLst>
      <p:ext uri="{BB962C8B-B14F-4D97-AF65-F5344CB8AC3E}">
        <p14:creationId xmlns="" xmlns:p14="http://schemas.microsoft.com/office/powerpoint/2010/main" xmlns:mv="urn:schemas-microsoft-com:mac:vml" xmlns:mc="http://schemas.openxmlformats.org/markup-compatibility/2006" val="1842117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mc="http://schemas.openxmlformats.org/markup-compatibility/2006" xmlns:mv="urn:schemas-microsoft-com:mac:vml" xmlns:p14="http://schemas.microsoft.com/office/powerpoint/2010/main" xmlns="" val="4073489457"/>
              </p:ext>
            </p:extLst>
          </p:nvPr>
        </p:nvGraphicFramePr>
        <p:xfrm>
          <a:off x="3276600" y="3937000"/>
          <a:ext cx="5867400" cy="2921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24227" y="-31044"/>
            <a:ext cx="8229600" cy="831144"/>
          </a:xfrm>
        </p:spPr>
        <p:txBody>
          <a:bodyPr/>
          <a:lstStyle/>
          <a:p>
            <a:r>
              <a:rPr lang="en-US" dirty="0" smtClean="0"/>
              <a:t>Conformal (Trace) Anomaly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7" name="Object 6"/>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1357613716"/>
              </p:ext>
            </p:extLst>
          </p:nvPr>
        </p:nvGraphicFramePr>
        <p:xfrm>
          <a:off x="5727700" y="990600"/>
          <a:ext cx="1582823" cy="752605"/>
        </p:xfrm>
        <a:graphic>
          <a:graphicData uri="http://schemas.openxmlformats.org/presentationml/2006/ole">
            <p:oleObj spid="_x0000_s52226" name="Equation" r:id="rId5" imgW="533160" imgH="253800" progId="">
              <p:embed/>
            </p:oleObj>
          </a:graphicData>
        </a:graphic>
      </p:graphicFrame>
      <p:sp>
        <p:nvSpPr>
          <p:cNvPr id="9" name="TextBox 8"/>
          <p:cNvSpPr txBox="1"/>
          <p:nvPr/>
        </p:nvSpPr>
        <p:spPr>
          <a:xfrm>
            <a:off x="264004" y="4156208"/>
            <a:ext cx="4695092" cy="2554545"/>
          </a:xfrm>
          <a:prstGeom prst="rect">
            <a:avLst/>
          </a:prstGeom>
          <a:noFill/>
        </p:spPr>
        <p:txBody>
          <a:bodyPr wrap="square" rtlCol="0">
            <a:spAutoFit/>
          </a:bodyPr>
          <a:lstStyle/>
          <a:p>
            <a:pPr>
              <a:buClr>
                <a:schemeClr val="accent2">
                  <a:lumMod val="60000"/>
                  <a:lumOff val="40000"/>
                </a:schemeClr>
              </a:buClr>
            </a:pPr>
            <a:r>
              <a:rPr lang="en-US" sz="2400" dirty="0" smtClean="0"/>
              <a:t> </a:t>
            </a:r>
          </a:p>
          <a:p>
            <a:r>
              <a:rPr lang="en-US" sz="2400" dirty="0" smtClean="0"/>
              <a:t>CM frame</a:t>
            </a:r>
          </a:p>
          <a:p>
            <a:endParaRPr lang="en-US" sz="2400" dirty="0" smtClean="0"/>
          </a:p>
          <a:p>
            <a:endParaRPr lang="en-US" sz="3200" dirty="0" smtClean="0"/>
          </a:p>
          <a:p>
            <a:r>
              <a:rPr lang="en-US" sz="3200" dirty="0" smtClean="0"/>
              <a:t>[</a:t>
            </a:r>
            <a:r>
              <a:rPr lang="en-US" sz="2400" dirty="0" smtClean="0">
                <a:cs typeface="Calibri"/>
              </a:rPr>
              <a:t>X. </a:t>
            </a:r>
            <a:r>
              <a:rPr lang="en-US" sz="2400" dirty="0" err="1" smtClean="0">
                <a:cs typeface="Calibri"/>
              </a:rPr>
              <a:t>Ji</a:t>
            </a:r>
            <a:r>
              <a:rPr lang="en-US" sz="2400" dirty="0" smtClean="0">
                <a:cs typeface="Calibri"/>
              </a:rPr>
              <a:t>  PRL 74 1071 (1995)</a:t>
            </a:r>
            <a:r>
              <a:rPr lang="en-US" sz="3200" dirty="0" smtClean="0">
                <a:cs typeface="Calibri"/>
              </a:rPr>
              <a:t>]</a:t>
            </a:r>
          </a:p>
          <a:p>
            <a:endParaRPr lang="en-US" sz="2400" dirty="0" smtClean="0"/>
          </a:p>
        </p:txBody>
      </p:sp>
      <p:graphicFrame>
        <p:nvGraphicFramePr>
          <p:cNvPr id="10" name="Object 9"/>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1061390193"/>
              </p:ext>
            </p:extLst>
          </p:nvPr>
        </p:nvGraphicFramePr>
        <p:xfrm>
          <a:off x="1295400" y="2971800"/>
          <a:ext cx="5052433" cy="838200"/>
        </p:xfrm>
        <a:graphic>
          <a:graphicData uri="http://schemas.openxmlformats.org/presentationml/2006/ole">
            <p:oleObj spid="_x0000_s52227" name="Equation" r:id="rId6" imgW="2603160" imgH="431640" progId="">
              <p:embed/>
            </p:oleObj>
          </a:graphicData>
        </a:graphic>
      </p:graphicFrame>
      <p:sp>
        <p:nvSpPr>
          <p:cNvPr id="11" name="TextBox 10"/>
          <p:cNvSpPr txBox="1"/>
          <p:nvPr/>
        </p:nvSpPr>
        <p:spPr>
          <a:xfrm>
            <a:off x="5880100" y="5583703"/>
            <a:ext cx="990600" cy="646331"/>
          </a:xfrm>
          <a:prstGeom prst="rect">
            <a:avLst/>
          </a:prstGeom>
          <a:noFill/>
        </p:spPr>
        <p:txBody>
          <a:bodyPr wrap="square" rtlCol="0">
            <a:spAutoFit/>
          </a:bodyPr>
          <a:lstStyle/>
          <a:p>
            <a:r>
              <a:rPr lang="en-US" b="1" dirty="0" smtClean="0">
                <a:solidFill>
                  <a:schemeClr val="bg1"/>
                </a:solidFill>
                <a:latin typeface="Calibri"/>
                <a:cs typeface="Calibri"/>
              </a:rPr>
              <a:t>Quark Energy</a:t>
            </a:r>
            <a:endParaRPr lang="en-US" b="1" dirty="0">
              <a:solidFill>
                <a:schemeClr val="bg1"/>
              </a:solidFill>
              <a:latin typeface="Calibri"/>
              <a:cs typeface="Calibri"/>
            </a:endParaRPr>
          </a:p>
        </p:txBody>
      </p:sp>
      <p:sp>
        <p:nvSpPr>
          <p:cNvPr id="12" name="TextBox 11"/>
          <p:cNvSpPr txBox="1"/>
          <p:nvPr/>
        </p:nvSpPr>
        <p:spPr>
          <a:xfrm>
            <a:off x="5727700" y="4633519"/>
            <a:ext cx="1143000" cy="646331"/>
          </a:xfrm>
          <a:prstGeom prst="rect">
            <a:avLst/>
          </a:prstGeom>
          <a:noFill/>
        </p:spPr>
        <p:txBody>
          <a:bodyPr wrap="square" rtlCol="0">
            <a:spAutoFit/>
          </a:bodyPr>
          <a:lstStyle/>
          <a:p>
            <a:r>
              <a:rPr lang="en-US" b="1" dirty="0" smtClean="0">
                <a:solidFill>
                  <a:schemeClr val="bg1"/>
                </a:solidFill>
                <a:latin typeface="Calibri"/>
                <a:cs typeface="Calibri"/>
              </a:rPr>
              <a:t>Trace Anomaly</a:t>
            </a:r>
            <a:endParaRPr lang="en-US" b="1" dirty="0">
              <a:solidFill>
                <a:schemeClr val="bg1"/>
              </a:solidFill>
              <a:latin typeface="Calibri"/>
              <a:cs typeface="Calibri"/>
            </a:endParaRPr>
          </a:p>
        </p:txBody>
      </p:sp>
      <p:sp>
        <p:nvSpPr>
          <p:cNvPr id="13" name="TextBox 12"/>
          <p:cNvSpPr txBox="1"/>
          <p:nvPr/>
        </p:nvSpPr>
        <p:spPr>
          <a:xfrm>
            <a:off x="4834792" y="5001398"/>
            <a:ext cx="838200" cy="646331"/>
          </a:xfrm>
          <a:prstGeom prst="rect">
            <a:avLst/>
          </a:prstGeom>
          <a:noFill/>
        </p:spPr>
        <p:txBody>
          <a:bodyPr wrap="square" rtlCol="0">
            <a:spAutoFit/>
          </a:bodyPr>
          <a:lstStyle/>
          <a:p>
            <a:r>
              <a:rPr lang="en-US" b="1" dirty="0" smtClean="0">
                <a:solidFill>
                  <a:schemeClr val="accent6">
                    <a:lumMod val="60000"/>
                    <a:lumOff val="40000"/>
                  </a:schemeClr>
                </a:solidFill>
                <a:latin typeface="Calibri"/>
                <a:cs typeface="Calibri"/>
              </a:rPr>
              <a:t>Gluon Energy</a:t>
            </a:r>
            <a:endParaRPr lang="en-US" b="1" dirty="0">
              <a:solidFill>
                <a:schemeClr val="accent6">
                  <a:lumMod val="60000"/>
                  <a:lumOff val="40000"/>
                </a:schemeClr>
              </a:solidFill>
              <a:latin typeface="Calibri"/>
              <a:cs typeface="Calibri"/>
            </a:endParaRPr>
          </a:p>
        </p:txBody>
      </p:sp>
      <p:sp>
        <p:nvSpPr>
          <p:cNvPr id="14" name="TextBox 13"/>
          <p:cNvSpPr txBox="1"/>
          <p:nvPr/>
        </p:nvSpPr>
        <p:spPr>
          <a:xfrm>
            <a:off x="5054599" y="5906869"/>
            <a:ext cx="1107725" cy="646331"/>
          </a:xfrm>
          <a:prstGeom prst="rect">
            <a:avLst/>
          </a:prstGeom>
          <a:noFill/>
        </p:spPr>
        <p:txBody>
          <a:bodyPr wrap="square" rtlCol="0">
            <a:spAutoFit/>
          </a:bodyPr>
          <a:lstStyle/>
          <a:p>
            <a:r>
              <a:rPr lang="en-US" b="1" dirty="0" smtClean="0">
                <a:solidFill>
                  <a:srgbClr val="FFFFFF"/>
                </a:solidFill>
                <a:latin typeface="Calibri"/>
                <a:cs typeface="Calibri"/>
              </a:rPr>
              <a:t>Quark Mass</a:t>
            </a:r>
            <a:endParaRPr lang="en-US" b="1" dirty="0">
              <a:solidFill>
                <a:srgbClr val="FFFFFF"/>
              </a:solidFill>
              <a:latin typeface="Calibri"/>
              <a:cs typeface="Calibri"/>
            </a:endParaRPr>
          </a:p>
        </p:txBody>
      </p:sp>
      <p:graphicFrame>
        <p:nvGraphicFramePr>
          <p:cNvPr id="15" name="Object 14"/>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919430654"/>
              </p:ext>
            </p:extLst>
          </p:nvPr>
        </p:nvGraphicFramePr>
        <p:xfrm>
          <a:off x="1828800" y="4495800"/>
          <a:ext cx="1778999" cy="520015"/>
        </p:xfrm>
        <a:graphic>
          <a:graphicData uri="http://schemas.openxmlformats.org/presentationml/2006/ole">
            <p:oleObj spid="_x0000_s52228" name="Equation" r:id="rId7" imgW="825480" imgH="241200" progId="">
              <p:embed/>
            </p:oleObj>
          </a:graphicData>
        </a:graphic>
      </p:graphicFrame>
      <p:sp>
        <p:nvSpPr>
          <p:cNvPr id="3" name="Content Placeholder 2"/>
          <p:cNvSpPr>
            <a:spLocks noGrp="1"/>
          </p:cNvSpPr>
          <p:nvPr>
            <p:ph idx="1"/>
          </p:nvPr>
        </p:nvSpPr>
        <p:spPr>
          <a:xfrm>
            <a:off x="228600" y="990600"/>
            <a:ext cx="8915400" cy="1905000"/>
          </a:xfrm>
        </p:spPr>
        <p:txBody>
          <a:bodyPr>
            <a:normAutofit/>
          </a:bodyPr>
          <a:lstStyle/>
          <a:p>
            <a:pPr marL="914400" lvl="1" indent="-457200">
              <a:buNone/>
            </a:pPr>
            <a:r>
              <a:rPr lang="en-US" sz="2400" b="1" u="sng" dirty="0" smtClean="0"/>
              <a:t>Trace </a:t>
            </a:r>
            <a:r>
              <a:rPr lang="en-US" sz="2400" b="1" u="sng" dirty="0"/>
              <a:t>of energy momentum tensor  </a:t>
            </a:r>
            <a:endParaRPr lang="en-US" sz="2400" b="1" u="sng" dirty="0" smtClean="0"/>
          </a:p>
          <a:p>
            <a:pPr marL="914400" lvl="1" indent="-457200">
              <a:buNone/>
            </a:pPr>
            <a:endParaRPr lang="en-US" sz="2400" dirty="0" smtClean="0"/>
          </a:p>
          <a:p>
            <a:pPr lvl="1">
              <a:buNone/>
            </a:pPr>
            <a:r>
              <a:rPr lang="en-US" sz="2400" b="1" u="sng" dirty="0" smtClean="0"/>
              <a:t>“</a:t>
            </a:r>
            <a:r>
              <a:rPr lang="en-US" sz="2400" b="1" u="sng" dirty="0"/>
              <a:t>B</a:t>
            </a:r>
            <a:r>
              <a:rPr lang="en-US" sz="2400" b="1" u="sng" dirty="0" smtClean="0"/>
              <a:t>eta</a:t>
            </a:r>
            <a:r>
              <a:rPr lang="en-US" sz="2400" b="1" u="sng" dirty="0"/>
              <a:t>” </a:t>
            </a:r>
            <a:r>
              <a:rPr lang="en-US" sz="2400" b="1" u="sng" dirty="0" smtClean="0"/>
              <a:t>function </a:t>
            </a:r>
            <a:r>
              <a:rPr lang="en-US" sz="2400" dirty="0" smtClean="0"/>
              <a:t>energy </a:t>
            </a:r>
            <a:r>
              <a:rPr lang="en-US" sz="2400" dirty="0"/>
              <a:t>evolution of strong</a:t>
            </a:r>
            <a:r>
              <a:rPr lang="en-US" sz="2400" dirty="0" smtClean="0"/>
              <a:t> </a:t>
            </a:r>
          </a:p>
          <a:p>
            <a:pPr lvl="1">
              <a:buNone/>
            </a:pPr>
            <a:r>
              <a:rPr lang="en-US" dirty="0" smtClean="0"/>
              <a:t>		</a:t>
            </a:r>
            <a:r>
              <a:rPr lang="en-US" sz="2400" dirty="0" smtClean="0"/>
              <a:t>interaction </a:t>
            </a:r>
            <a:r>
              <a:rPr lang="en-US" sz="2400" dirty="0"/>
              <a:t>coupling </a:t>
            </a:r>
            <a:r>
              <a:rPr lang="en-US" sz="2400" dirty="0" smtClean="0"/>
              <a:t>constant	</a:t>
            </a:r>
            <a:endParaRPr lang="en-US" sz="2400" i="1" dirty="0" smtClean="0"/>
          </a:p>
        </p:txBody>
      </p:sp>
      <p:grpSp>
        <p:nvGrpSpPr>
          <p:cNvPr id="16" name="Group 18"/>
          <p:cNvGrpSpPr/>
          <p:nvPr/>
        </p:nvGrpSpPr>
        <p:grpSpPr>
          <a:xfrm>
            <a:off x="7249851" y="990600"/>
            <a:ext cx="1843827" cy="1485900"/>
            <a:chOff x="1178985" y="2867025"/>
            <a:chExt cx="3326552" cy="2695575"/>
          </a:xfrm>
        </p:grpSpPr>
        <p:pic>
          <p:nvPicPr>
            <p:cNvPr id="17" name="Picture 2"/>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 val="0"/>
                </a:ext>
              </a:extLst>
            </a:blip>
            <a:srcRect l="28924" r="25534" b="10091"/>
            <a:stretch>
              <a:fillRect/>
            </a:stretch>
          </p:blipFill>
          <p:spPr bwMode="auto">
            <a:xfrm>
              <a:off x="2120900" y="2867025"/>
              <a:ext cx="1244600" cy="25177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grpSp>
          <p:nvGrpSpPr>
            <p:cNvPr id="18" name="Group 17"/>
            <p:cNvGrpSpPr/>
            <p:nvPr/>
          </p:nvGrpSpPr>
          <p:grpSpPr>
            <a:xfrm>
              <a:off x="1178985" y="5384800"/>
              <a:ext cx="3326552" cy="177800"/>
              <a:chOff x="1178985" y="5384800"/>
              <a:chExt cx="3326552" cy="177800"/>
            </a:xfrm>
            <a:solidFill>
              <a:schemeClr val="bg1"/>
            </a:solidFill>
          </p:grpSpPr>
          <p:cxnSp>
            <p:nvCxnSpPr>
              <p:cNvPr id="19" name="Straight Connector 18"/>
              <p:cNvCxnSpPr/>
              <p:nvPr/>
            </p:nvCxnSpPr>
            <p:spPr>
              <a:xfrm>
                <a:off x="1200150" y="5384800"/>
                <a:ext cx="3276600" cy="25400"/>
              </a:xfrm>
              <a:prstGeom prst="line">
                <a:avLst/>
              </a:prstGeom>
              <a:grpFill/>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200150" y="5537200"/>
                <a:ext cx="3276600" cy="25400"/>
              </a:xfrm>
              <a:prstGeom prst="line">
                <a:avLst/>
              </a:prstGeom>
              <a:grp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1178985" y="5384800"/>
                <a:ext cx="45719" cy="152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459818" y="5410200"/>
                <a:ext cx="45719" cy="152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3" name="Picture 22" descr="latex-image-1.pdf"/>
          <p:cNvPicPr>
            <a:picLocks noChangeAspect="1"/>
          </p:cNvPicPr>
          <p:nvPr/>
        </p:nvPicPr>
        <p:blipFill>
          <a:blip r:embed="rId9" cstate="print"/>
          <a:stretch>
            <a:fillRect/>
          </a:stretch>
        </p:blipFill>
        <p:spPr>
          <a:xfrm>
            <a:off x="8305800" y="990600"/>
            <a:ext cx="266700" cy="215900"/>
          </a:xfrm>
          <a:prstGeom prst="rect">
            <a:avLst/>
          </a:prstGeom>
        </p:spPr>
      </p:pic>
      <p:pic>
        <p:nvPicPr>
          <p:cNvPr id="24" name="Picture 23" descr="latex-image-1.pdf"/>
          <p:cNvPicPr>
            <a:picLocks noChangeAspect="1"/>
          </p:cNvPicPr>
          <p:nvPr/>
        </p:nvPicPr>
        <p:blipFill>
          <a:blip r:embed="rId10" cstate="print"/>
          <a:stretch>
            <a:fillRect/>
          </a:stretch>
        </p:blipFill>
        <p:spPr>
          <a:xfrm>
            <a:off x="7162800" y="1981200"/>
            <a:ext cx="520700" cy="3175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4579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This Experiment</a:t>
            </a:r>
            <a:endParaRPr lang="en-US" dirty="0"/>
          </a:p>
        </p:txBody>
      </p:sp>
      <p:sp>
        <p:nvSpPr>
          <p:cNvPr id="6" name="Slide Number Placeholder 5"/>
          <p:cNvSpPr>
            <a:spLocks noGrp="1"/>
          </p:cNvSpPr>
          <p:nvPr>
            <p:ph type="sldNum" sz="quarter" idx="12"/>
          </p:nvPr>
        </p:nvSpPr>
        <p:spPr/>
        <p:txBody>
          <a:bodyPr/>
          <a:lstStyle/>
          <a:p>
            <a:fld id="{05B56A2D-B9AA-9D47-A6A7-53D1638EA1C5}" type="slidenum">
              <a:rPr lang="en-US" smtClean="0"/>
              <a:pPr/>
              <a:t>12</a:t>
            </a:fld>
            <a:endParaRPr lang="en-US"/>
          </a:p>
        </p:txBody>
      </p:sp>
      <p:sp>
        <p:nvSpPr>
          <p:cNvPr id="8" name="Content Placeholder 2"/>
          <p:cNvSpPr txBox="1">
            <a:spLocks/>
          </p:cNvSpPr>
          <p:nvPr/>
        </p:nvSpPr>
        <p:spPr>
          <a:xfrm>
            <a:off x="0" y="1257300"/>
            <a:ext cx="9143999" cy="26289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90000"/>
              <a:buFont typeface="Wingdings" charset="2"/>
              <a:buChar char=""/>
              <a:tabLst/>
              <a:defRPr/>
            </a:pP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Measure the </a:t>
            </a:r>
            <a:r>
              <a:rPr kumimoji="0" lang="en-US" sz="2600" b="1" i="1" u="none" strike="noStrike" kern="1200" cap="none" spc="0" normalizeH="0" baseline="0" noProof="0" dirty="0" err="1" smtClean="0">
                <a:ln>
                  <a:noFill/>
                </a:ln>
                <a:solidFill>
                  <a:srgbClr val="000090"/>
                </a:solidFill>
                <a:effectLst/>
                <a:uLnTx/>
                <a:uFillTx/>
                <a:latin typeface="Calibri"/>
                <a:ea typeface="+mn-ea"/>
                <a:cs typeface="Calibri"/>
              </a:rPr>
              <a:t>t</a:t>
            </a: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 dependence and energy dependence of </a:t>
            </a:r>
            <a:r>
              <a:rPr kumimoji="0" lang="en-US" sz="2600" b="1" i="1" u="none" strike="noStrike" kern="1200" cap="none" spc="0" normalizeH="0" baseline="0" noProof="0" dirty="0" smtClean="0">
                <a:ln>
                  <a:noFill/>
                </a:ln>
                <a:solidFill>
                  <a:srgbClr val="000090"/>
                </a:solidFill>
                <a:effectLst/>
                <a:uLnTx/>
                <a:uFillTx/>
                <a:latin typeface="Calibri"/>
                <a:ea typeface="+mn-ea"/>
                <a:cs typeface="Calibri"/>
              </a:rPr>
              <a:t>J/ψ </a:t>
            </a: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cross sections near threshold.</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Probe the nucleon strong fields in a non-</a:t>
            </a:r>
            <a:r>
              <a:rPr kumimoji="0" lang="en-US" sz="2200" i="0" u="none" strike="noStrike" kern="1200" cap="none" spc="0" normalizeH="0" baseline="0" noProof="0" dirty="0" err="1" smtClean="0">
                <a:ln>
                  <a:noFill/>
                </a:ln>
                <a:solidFill>
                  <a:srgbClr val="000090"/>
                </a:solidFill>
                <a:effectLst/>
                <a:uLnTx/>
                <a:uFillTx/>
                <a:latin typeface="Calibri"/>
                <a:ea typeface="+mn-ea"/>
                <a:cs typeface="Calibri"/>
              </a:rPr>
              <a:t>perturbative</a:t>
            </a: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 region</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Search for a possible enhancement of the cross section close to threshold</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Shed some light on the conformal/trace anomaly </a:t>
            </a:r>
            <a:endParaRPr kumimoji="0" lang="en-US" sz="2200" i="0" u="none" strike="noStrike" kern="1200" cap="none" spc="0" normalizeH="0" baseline="0" noProof="0" dirty="0">
              <a:ln>
                <a:noFill/>
              </a:ln>
              <a:solidFill>
                <a:srgbClr val="000090"/>
              </a:solidFill>
              <a:effectLst/>
              <a:uLnTx/>
              <a:uFillTx/>
              <a:latin typeface="Calibri"/>
              <a:ea typeface="+mn-ea"/>
              <a:cs typeface="Calibri"/>
            </a:endParaRPr>
          </a:p>
        </p:txBody>
      </p:sp>
      <p:sp>
        <p:nvSpPr>
          <p:cNvPr id="9" name="Content Placeholder 2"/>
          <p:cNvSpPr txBox="1">
            <a:spLocks/>
          </p:cNvSpPr>
          <p:nvPr/>
        </p:nvSpPr>
        <p:spPr>
          <a:xfrm>
            <a:off x="-177800" y="3863975"/>
            <a:ext cx="9143999" cy="26289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90000"/>
              <a:buFont typeface="Wingdings" charset="2"/>
              <a:buChar char=""/>
              <a:tabLst/>
              <a:defRPr/>
            </a:pPr>
            <a:endParaRPr kumimoji="0" lang="en-US" sz="2200" b="1" i="0" u="none" strike="noStrike" kern="1200" cap="none" spc="0" normalizeH="0" baseline="0" noProof="0" dirty="0">
              <a:ln>
                <a:noFill/>
              </a:ln>
              <a:solidFill>
                <a:srgbClr val="000090"/>
              </a:solidFill>
              <a:effectLst/>
              <a:uLnTx/>
              <a:uFillTx/>
              <a:latin typeface="News Gothic MT (Body)"/>
              <a:ea typeface="+mn-ea"/>
              <a:cs typeface="News Gothic MT (Body)"/>
            </a:endParaRPr>
          </a:p>
        </p:txBody>
      </p:sp>
      <p:sp>
        <p:nvSpPr>
          <p:cNvPr id="10" name="Content Placeholder 2"/>
          <p:cNvSpPr>
            <a:spLocks noGrp="1"/>
          </p:cNvSpPr>
          <p:nvPr>
            <p:ph idx="1"/>
          </p:nvPr>
        </p:nvSpPr>
        <p:spPr>
          <a:xfrm>
            <a:off x="1" y="3679826"/>
            <a:ext cx="9143999" cy="3178174"/>
          </a:xfrm>
        </p:spPr>
        <p:txBody>
          <a:bodyPr>
            <a:normAutofit lnSpcReduction="10000"/>
          </a:bodyPr>
          <a:lstStyle/>
          <a:p>
            <a:pPr algn="ctr">
              <a:buNone/>
            </a:pPr>
            <a:r>
              <a:rPr lang="en-US" sz="2824" b="1" dirty="0" smtClean="0">
                <a:solidFill>
                  <a:schemeClr val="accent3"/>
                </a:solidFill>
                <a:latin typeface="News Gothic MT (Body)"/>
                <a:cs typeface="News Gothic MT (Body)"/>
              </a:rPr>
              <a:t>Establish a baseline for </a:t>
            </a:r>
            <a:r>
              <a:rPr lang="en-US" sz="2824" b="1" i="1" dirty="0" smtClean="0">
                <a:solidFill>
                  <a:schemeClr val="accent3"/>
                </a:solidFill>
                <a:latin typeface="News Gothic MT (Body)"/>
                <a:cs typeface="News Gothic MT (Body)"/>
              </a:rPr>
              <a:t>J/ψ </a:t>
            </a:r>
            <a:r>
              <a:rPr lang="en-US" sz="2824" b="1" dirty="0" smtClean="0">
                <a:solidFill>
                  <a:schemeClr val="accent3"/>
                </a:solidFill>
                <a:latin typeface="News Gothic MT (Body)"/>
                <a:cs typeface="News Gothic MT (Body)"/>
              </a:rPr>
              <a:t>production in the </a:t>
            </a:r>
            <a:r>
              <a:rPr lang="en-US" sz="2824" b="1" dirty="0" err="1" smtClean="0">
                <a:solidFill>
                  <a:schemeClr val="accent3"/>
                </a:solidFill>
                <a:latin typeface="News Gothic MT (Body)"/>
                <a:cs typeface="News Gothic MT (Body)"/>
              </a:rPr>
              <a:t>JLab</a:t>
            </a:r>
            <a:r>
              <a:rPr lang="en-US" sz="2824" b="1" dirty="0" smtClean="0">
                <a:solidFill>
                  <a:schemeClr val="accent3"/>
                </a:solidFill>
                <a:latin typeface="News Gothic MT (Body)"/>
                <a:cs typeface="News Gothic MT (Body)"/>
              </a:rPr>
              <a:t> energy range!</a:t>
            </a:r>
          </a:p>
          <a:p>
            <a:r>
              <a:rPr lang="en-US" sz="2200" b="1" dirty="0" smtClean="0">
                <a:solidFill>
                  <a:srgbClr val="000090"/>
                </a:solidFill>
                <a:latin typeface="News Gothic MT (Body)"/>
                <a:cs typeface="News Gothic MT (Body)"/>
              </a:rPr>
              <a:t>Bonuses:</a:t>
            </a:r>
          </a:p>
          <a:p>
            <a:pPr lvl="1"/>
            <a:r>
              <a:rPr lang="en-US" sz="2162" dirty="0" smtClean="0"/>
              <a:t>Decay angular distribution of J/</a:t>
            </a:r>
            <a:r>
              <a:rPr lang="el-GR" sz="2162" dirty="0" smtClean="0"/>
              <a:t>ψ</a:t>
            </a:r>
            <a:endParaRPr lang="en-US" sz="2162" dirty="0" smtClean="0"/>
          </a:p>
          <a:p>
            <a:pPr lvl="1"/>
            <a:r>
              <a:rPr lang="en-US" sz="2162" dirty="0" smtClean="0"/>
              <a:t>Interference with Bethe-</a:t>
            </a:r>
            <a:r>
              <a:rPr lang="en-US" sz="2162" dirty="0" err="1" smtClean="0"/>
              <a:t>Heitler</a:t>
            </a:r>
            <a:r>
              <a:rPr lang="en-US" sz="2162" dirty="0" smtClean="0"/>
              <a:t> term (real vs. imaginary)</a:t>
            </a:r>
            <a:endParaRPr lang="en-US" sz="2162" b="1" dirty="0" smtClean="0">
              <a:solidFill>
                <a:srgbClr val="000090"/>
              </a:solidFill>
              <a:latin typeface="News Gothic MT (Body)"/>
              <a:cs typeface="News Gothic MT (Body)"/>
            </a:endParaRPr>
          </a:p>
          <a:p>
            <a:r>
              <a:rPr lang="en-US" sz="2200" b="1" dirty="0" smtClean="0">
                <a:solidFill>
                  <a:srgbClr val="000090"/>
                </a:solidFill>
                <a:latin typeface="News Gothic MT (Body)"/>
                <a:cs typeface="News Gothic MT (Body)"/>
              </a:rPr>
              <a:t>Future Plans:</a:t>
            </a:r>
          </a:p>
          <a:p>
            <a:pPr lvl="1"/>
            <a:r>
              <a:rPr lang="en-US" sz="2162" dirty="0" smtClean="0"/>
              <a:t>Search for J/</a:t>
            </a:r>
            <a:r>
              <a:rPr lang="el-GR" sz="2162" dirty="0" smtClean="0"/>
              <a:t>ψ</a:t>
            </a:r>
            <a:r>
              <a:rPr lang="en-US" sz="2162" dirty="0" smtClean="0"/>
              <a:t>-Nuclei bound state</a:t>
            </a:r>
          </a:p>
          <a:p>
            <a:pPr lvl="1"/>
            <a:r>
              <a:rPr lang="en-US" sz="2162" dirty="0" smtClean="0"/>
              <a:t>J/</a:t>
            </a:r>
            <a:r>
              <a:rPr lang="el-GR" sz="2162" dirty="0" smtClean="0"/>
              <a:t>ψ</a:t>
            </a:r>
            <a:r>
              <a:rPr lang="en-US" sz="2162" dirty="0" smtClean="0"/>
              <a:t> medium modification </a:t>
            </a:r>
            <a:endParaRPr lang="en-US" sz="2162" b="1" dirty="0" smtClean="0">
              <a:solidFill>
                <a:srgbClr val="000090"/>
              </a:solidFill>
              <a:latin typeface="News Gothic MT (Body)"/>
              <a:cs typeface="News Gothic MT (Body)"/>
            </a:endParaRPr>
          </a:p>
        </p:txBody>
      </p:sp>
      <p:pic>
        <p:nvPicPr>
          <p:cNvPr id="11" name="Picture 10" descr="latex-image-1.pdf"/>
          <p:cNvPicPr>
            <a:picLocks noChangeAspect="1"/>
          </p:cNvPicPr>
          <p:nvPr/>
        </p:nvPicPr>
        <p:blipFill>
          <a:blip r:embed="rId2" cstate="print"/>
          <a:stretch>
            <a:fillRect/>
          </a:stretch>
        </p:blipFill>
        <p:spPr>
          <a:xfrm>
            <a:off x="2032000" y="800100"/>
            <a:ext cx="4597400" cy="342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00"/>
            <a:ext cx="8229600" cy="1143000"/>
          </a:xfrm>
        </p:spPr>
        <p:txBody>
          <a:bodyPr>
            <a:normAutofit fontScale="90000"/>
          </a:bodyPr>
          <a:lstStyle/>
          <a:p>
            <a:r>
              <a:rPr lang="en-US" dirty="0" err="1" smtClean="0"/>
              <a:t>Electroproduction</a:t>
            </a:r>
            <a:r>
              <a:rPr lang="en-US" dirty="0" smtClean="0"/>
              <a:t> </a:t>
            </a:r>
            <a:r>
              <a:rPr lang="en-US" dirty="0" err="1" smtClean="0"/>
              <a:t>vs</a:t>
            </a:r>
            <a:r>
              <a:rPr lang="en-US" dirty="0" smtClean="0"/>
              <a:t> </a:t>
            </a:r>
            <a:r>
              <a:rPr lang="en-US" dirty="0" err="1" smtClean="0"/>
              <a:t>Photoproduction</a:t>
            </a:r>
            <a:endParaRPr lang="en-US" dirty="0"/>
          </a:p>
        </p:txBody>
      </p:sp>
      <p:sp>
        <p:nvSpPr>
          <p:cNvPr id="11" name="Content Placeholder 10"/>
          <p:cNvSpPr>
            <a:spLocks noGrp="1"/>
          </p:cNvSpPr>
          <p:nvPr>
            <p:ph idx="1"/>
          </p:nvPr>
        </p:nvSpPr>
        <p:spPr>
          <a:xfrm>
            <a:off x="0" y="762000"/>
            <a:ext cx="4711699" cy="4991101"/>
          </a:xfrm>
        </p:spPr>
        <p:txBody>
          <a:bodyPr>
            <a:normAutofit/>
          </a:bodyPr>
          <a:lstStyle/>
          <a:p>
            <a:r>
              <a:rPr lang="en-US" sz="2000" dirty="0" smtClean="0">
                <a:latin typeface="Calibri"/>
                <a:cs typeface="Calibri"/>
              </a:rPr>
              <a:t>Better resolution near threshold</a:t>
            </a:r>
          </a:p>
          <a:p>
            <a:pPr lvl="1"/>
            <a:r>
              <a:rPr lang="en-US" sz="1600" dirty="0" smtClean="0"/>
              <a:t>use of a tagged photon beam</a:t>
            </a:r>
          </a:p>
          <a:p>
            <a:r>
              <a:rPr lang="en-US" sz="2000" dirty="0" smtClean="0">
                <a:latin typeface="Calibri"/>
                <a:cs typeface="Calibri"/>
              </a:rPr>
              <a:t>Larger coverage in </a:t>
            </a:r>
            <a:r>
              <a:rPr lang="en-US" sz="2000" i="1" dirty="0" err="1" smtClean="0">
                <a:latin typeface="Calibri"/>
                <a:cs typeface="Calibri"/>
              </a:rPr>
              <a:t>t</a:t>
            </a:r>
            <a:r>
              <a:rPr lang="en-US" sz="2000" dirty="0" smtClean="0">
                <a:latin typeface="Calibri"/>
                <a:cs typeface="Calibri"/>
              </a:rPr>
              <a:t> </a:t>
            </a:r>
          </a:p>
          <a:p>
            <a:r>
              <a:rPr lang="en-US" sz="2000" dirty="0" smtClean="0">
                <a:latin typeface="Calibri"/>
                <a:cs typeface="Calibri"/>
              </a:rPr>
              <a:t>Lower radiation budget</a:t>
            </a:r>
          </a:p>
          <a:p>
            <a:r>
              <a:rPr lang="en-US" sz="2000" dirty="0" smtClean="0">
                <a:latin typeface="Calibri"/>
                <a:cs typeface="Calibri"/>
              </a:rPr>
              <a:t>Less background (full exclusivity)</a:t>
            </a:r>
          </a:p>
          <a:p>
            <a:r>
              <a:rPr lang="en-US" sz="2000" dirty="0" smtClean="0">
                <a:latin typeface="Calibri"/>
                <a:cs typeface="Calibri"/>
              </a:rPr>
              <a:t>Near threshold</a:t>
            </a:r>
          </a:p>
          <a:p>
            <a:pPr lvl="1">
              <a:buNone/>
            </a:pPr>
            <a:endParaRPr lang="en-US" sz="1600" dirty="0">
              <a:latin typeface="Calibri"/>
              <a:cs typeface="Calibri"/>
            </a:endParaRPr>
          </a:p>
        </p:txBody>
      </p:sp>
      <p:sp>
        <p:nvSpPr>
          <p:cNvPr id="6" name="Slide Number Placeholder 5"/>
          <p:cNvSpPr>
            <a:spLocks noGrp="1"/>
          </p:cNvSpPr>
          <p:nvPr>
            <p:ph type="sldNum" sz="quarter" idx="12"/>
          </p:nvPr>
        </p:nvSpPr>
        <p:spPr/>
        <p:txBody>
          <a:bodyPr/>
          <a:lstStyle/>
          <a:p>
            <a:fld id="{05B56A2D-B9AA-9D47-A6A7-53D1638EA1C5}" type="slidenum">
              <a:rPr lang="en-US" smtClean="0"/>
              <a:pPr/>
              <a:t>13</a:t>
            </a:fld>
            <a:endParaRPr lang="en-US" dirty="0"/>
          </a:p>
        </p:txBody>
      </p:sp>
      <p:pic>
        <p:nvPicPr>
          <p:cNvPr id="12" name="Picture 11"/>
          <p:cNvPicPr>
            <a:picLocks noChangeAspect="1"/>
          </p:cNvPicPr>
          <p:nvPr/>
        </p:nvPicPr>
        <p:blipFill>
          <a:blip r:embed="rId2" cstate="print">
            <a:extLst>
              <a:ext uri="{28A0092B-C50C-407E-A947-70E740481C1C}">
                <a14:useLocalDpi xmlns:lc="http://schemas.openxmlformats.org/drawingml/2006/lockedCanvas" xmlns:mc="http://schemas.openxmlformats.org/markup-compatibility/2006" xmlns:mv="urn:schemas-microsoft-com:mac:vml" xmlns:a14="http://schemas.microsoft.com/office/drawing/2010/main" xmlns="" val="0"/>
              </a:ext>
            </a:extLst>
          </a:blip>
          <a:stretch>
            <a:fillRect/>
          </a:stretch>
        </p:blipFill>
        <p:spPr>
          <a:xfrm>
            <a:off x="4711698" y="685800"/>
            <a:ext cx="4259295" cy="3060700"/>
          </a:xfrm>
          <a:prstGeom prst="rect">
            <a:avLst/>
          </a:prstGeom>
        </p:spPr>
      </p:pic>
      <p:pic>
        <p:nvPicPr>
          <p:cNvPr id="14" name="Picture 13"/>
          <p:cNvPicPr>
            <a:picLocks noChangeAspect="1"/>
          </p:cNvPicPr>
          <p:nvPr/>
        </p:nvPicPr>
        <p:blipFill rotWithShape="1">
          <a:blip r:embed="rId3" cstate="print">
            <a:extLst>
              <a:ext uri="{28A0092B-C50C-407E-A947-70E740481C1C}">
                <a14:useLocalDpi xmlns:lc="http://schemas.openxmlformats.org/drawingml/2006/lockedCanvas" xmlns:mc="http://schemas.openxmlformats.org/markup-compatibility/2006" xmlns:mv="urn:schemas-microsoft-com:mac:vml" xmlns:a14="http://schemas.microsoft.com/office/drawing/2010/main" xmlns="" val="0"/>
              </a:ext>
            </a:extLst>
          </a:blip>
          <a:srcRect r="66316"/>
          <a:stretch/>
        </p:blipFill>
        <p:spPr>
          <a:xfrm>
            <a:off x="2659159" y="3331229"/>
            <a:ext cx="3365500" cy="3107672"/>
          </a:xfrm>
          <a:prstGeom prst="rect">
            <a:avLst/>
          </a:prstGeom>
        </p:spPr>
      </p:pic>
      <p:pic>
        <p:nvPicPr>
          <p:cNvPr id="15" name="Picture 14"/>
          <p:cNvPicPr>
            <a:picLocks noChangeAspect="1"/>
          </p:cNvPicPr>
          <p:nvPr/>
        </p:nvPicPr>
        <p:blipFill rotWithShape="1">
          <a:blip r:embed="rId3" cstate="print">
            <a:extLst>
              <a:ext uri="{28A0092B-C50C-407E-A947-70E740481C1C}">
                <a14:useLocalDpi xmlns:lc="http://schemas.openxmlformats.org/drawingml/2006/lockedCanvas" xmlns:mc="http://schemas.openxmlformats.org/markup-compatibility/2006" xmlns:mv="urn:schemas-microsoft-com:mac:vml" xmlns:a14="http://schemas.microsoft.com/office/drawing/2010/main" xmlns="" val="0"/>
              </a:ext>
            </a:extLst>
          </a:blip>
          <a:srcRect l="66803"/>
          <a:stretch/>
        </p:blipFill>
        <p:spPr>
          <a:xfrm>
            <a:off x="6024659" y="3516296"/>
            <a:ext cx="3119342" cy="2922605"/>
          </a:xfrm>
          <a:prstGeom prst="rect">
            <a:avLst/>
          </a:prstGeom>
        </p:spPr>
      </p:pic>
      <p:pic>
        <p:nvPicPr>
          <p:cNvPr id="16" name="Picture 15" descr="latex-image-1.pdf"/>
          <p:cNvPicPr>
            <a:picLocks noChangeAspect="1"/>
          </p:cNvPicPr>
          <p:nvPr/>
        </p:nvPicPr>
        <p:blipFill>
          <a:blip r:embed="rId4" cstate="print"/>
          <a:stretch>
            <a:fillRect/>
          </a:stretch>
        </p:blipFill>
        <p:spPr>
          <a:xfrm>
            <a:off x="60964" y="3949700"/>
            <a:ext cx="2453636" cy="5841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owner\Google Drive\CLEO_II\solid_CLEO_SIDIS_3he_20120821.png"/>
          <p:cNvPicPr>
            <a:picLocks noChangeAspect="1" noChangeArrowheads="1"/>
          </p:cNvPicPr>
          <p:nvPr/>
        </p:nvPicPr>
        <p:blipFill>
          <a:blip r:embed="rId2" cstate="print"/>
          <a:srcRect/>
          <a:stretch>
            <a:fillRect/>
          </a:stretch>
        </p:blipFill>
        <p:spPr bwMode="auto">
          <a:xfrm>
            <a:off x="1377950" y="221430"/>
            <a:ext cx="6388100" cy="602615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err="1" smtClean="0"/>
              <a:t>SoLID</a:t>
            </a:r>
            <a:r>
              <a:rPr lang="en-US" dirty="0" smtClean="0"/>
              <a:t> CLEO J/</a:t>
            </a:r>
            <a:r>
              <a:rPr lang="el-GR" dirty="0" smtClean="0"/>
              <a:t>ψ</a:t>
            </a:r>
            <a:endParaRPr lang="en-US" dirty="0"/>
          </a:p>
        </p:txBody>
      </p:sp>
      <p:sp>
        <p:nvSpPr>
          <p:cNvPr id="3" name="Content Placeholder 2"/>
          <p:cNvSpPr>
            <a:spLocks noGrp="1"/>
          </p:cNvSpPr>
          <p:nvPr>
            <p:ph idx="1"/>
          </p:nvPr>
        </p:nvSpPr>
        <p:spPr>
          <a:xfrm>
            <a:off x="457200" y="1427680"/>
            <a:ext cx="8229600" cy="4525963"/>
          </a:xfrm>
        </p:spPr>
        <p:txBody>
          <a:bodyPr/>
          <a:lstStyle/>
          <a:p>
            <a:endParaRPr lang="en-US" dirty="0"/>
          </a:p>
        </p:txBody>
      </p:sp>
      <p:sp>
        <p:nvSpPr>
          <p:cNvPr id="5" name="Right Arrow 4"/>
          <p:cNvSpPr/>
          <p:nvPr/>
        </p:nvSpPr>
        <p:spPr>
          <a:xfrm rot="20407485">
            <a:off x="1619244" y="2871446"/>
            <a:ext cx="1966766" cy="13080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ight Arrow 5"/>
          <p:cNvSpPr/>
          <p:nvPr/>
        </p:nvSpPr>
        <p:spPr>
          <a:xfrm rot="1275037">
            <a:off x="1624331" y="3657482"/>
            <a:ext cx="1886688" cy="9863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ight Arrow 6"/>
          <p:cNvSpPr/>
          <p:nvPr/>
        </p:nvSpPr>
        <p:spPr>
          <a:xfrm rot="20909223">
            <a:off x="1648392" y="2722537"/>
            <a:ext cx="5353678" cy="1403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Right Arrow 7"/>
          <p:cNvSpPr/>
          <p:nvPr/>
        </p:nvSpPr>
        <p:spPr>
          <a:xfrm rot="577375">
            <a:off x="1649978" y="3726087"/>
            <a:ext cx="5310644" cy="13089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TextBox 8"/>
          <p:cNvSpPr txBox="1"/>
          <p:nvPr/>
        </p:nvSpPr>
        <p:spPr>
          <a:xfrm>
            <a:off x="4800600" y="2413815"/>
            <a:ext cx="10668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smtClean="0"/>
              <a:t>Recoil Proton</a:t>
            </a:r>
            <a:endParaRPr lang="en-US" sz="1200" dirty="0"/>
          </a:p>
        </p:txBody>
      </p:sp>
      <p:sp>
        <p:nvSpPr>
          <p:cNvPr id="10" name="TextBox 9"/>
          <p:cNvSpPr txBox="1"/>
          <p:nvPr/>
        </p:nvSpPr>
        <p:spPr>
          <a:xfrm>
            <a:off x="5029200" y="3866080"/>
            <a:ext cx="8382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200" dirty="0" smtClean="0"/>
              <a:t>Scattered electron</a:t>
            </a:r>
            <a:endParaRPr lang="en-US" sz="1200" dirty="0"/>
          </a:p>
        </p:txBody>
      </p:sp>
      <p:sp>
        <p:nvSpPr>
          <p:cNvPr id="11" name="TextBox 10"/>
          <p:cNvSpPr txBox="1"/>
          <p:nvPr/>
        </p:nvSpPr>
        <p:spPr>
          <a:xfrm>
            <a:off x="1447800" y="3660816"/>
            <a:ext cx="914400" cy="276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dirty="0" smtClean="0"/>
              <a:t>Decay e</a:t>
            </a:r>
            <a:r>
              <a:rPr lang="en-US" sz="1200" baseline="30000" dirty="0" smtClean="0"/>
              <a:t>-</a:t>
            </a:r>
            <a:r>
              <a:rPr lang="en-US" sz="1200" dirty="0" smtClean="0"/>
              <a:t>/e</a:t>
            </a:r>
            <a:r>
              <a:rPr lang="en-US" sz="1200" baseline="30000" dirty="0" smtClean="0"/>
              <a:t>+</a:t>
            </a:r>
            <a:endParaRPr lang="en-US" sz="1200" baseline="30000" dirty="0"/>
          </a:p>
        </p:txBody>
      </p:sp>
      <p:sp>
        <p:nvSpPr>
          <p:cNvPr id="12" name="TextBox 11"/>
          <p:cNvSpPr txBox="1"/>
          <p:nvPr/>
        </p:nvSpPr>
        <p:spPr>
          <a:xfrm>
            <a:off x="2819400" y="2265880"/>
            <a:ext cx="533400" cy="276999"/>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200" dirty="0" smtClean="0"/>
              <a:t>GEM</a:t>
            </a:r>
            <a:endParaRPr lang="en-US" sz="1200" dirty="0"/>
          </a:p>
        </p:txBody>
      </p:sp>
      <p:sp>
        <p:nvSpPr>
          <p:cNvPr id="13" name="TextBox 12"/>
          <p:cNvSpPr txBox="1"/>
          <p:nvPr/>
        </p:nvSpPr>
        <p:spPr>
          <a:xfrm>
            <a:off x="3200400" y="4704280"/>
            <a:ext cx="1447800" cy="276999"/>
          </a:xfrm>
          <a:prstGeom prst="rect">
            <a:avLst/>
          </a:prstGeom>
          <a:solidFill>
            <a:srgbClr val="7030A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smtClean="0"/>
              <a:t>CLEO coil and yoke</a:t>
            </a:r>
            <a:endParaRPr lang="en-US" sz="1200" dirty="0"/>
          </a:p>
        </p:txBody>
      </p:sp>
      <p:sp>
        <p:nvSpPr>
          <p:cNvPr id="15" name="TextBox 14"/>
          <p:cNvSpPr txBox="1"/>
          <p:nvPr/>
        </p:nvSpPr>
        <p:spPr>
          <a:xfrm>
            <a:off x="6400800" y="1347015"/>
            <a:ext cx="1219200" cy="461665"/>
          </a:xfrm>
          <a:prstGeom prst="rect">
            <a:avLst/>
          </a:prstGeom>
          <a:solidFill>
            <a:srgbClr val="2205F5"/>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smtClean="0"/>
              <a:t>EM Calorimeter (forward angle)</a:t>
            </a:r>
            <a:endParaRPr lang="en-US" sz="1200" dirty="0"/>
          </a:p>
        </p:txBody>
      </p:sp>
      <p:sp>
        <p:nvSpPr>
          <p:cNvPr id="16" name="TextBox 15"/>
          <p:cNvSpPr txBox="1"/>
          <p:nvPr/>
        </p:nvSpPr>
        <p:spPr>
          <a:xfrm>
            <a:off x="3810000" y="1956615"/>
            <a:ext cx="1219200" cy="461665"/>
          </a:xfrm>
          <a:prstGeom prst="rect">
            <a:avLst/>
          </a:prstGeom>
          <a:solidFill>
            <a:srgbClr val="2205F5"/>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smtClean="0"/>
              <a:t>EM Calorimeter (large angle)</a:t>
            </a:r>
            <a:endParaRPr lang="en-US" sz="1200" dirty="0"/>
          </a:p>
        </p:txBody>
      </p:sp>
      <p:sp>
        <p:nvSpPr>
          <p:cNvPr id="17" name="TextBox 16"/>
          <p:cNvSpPr txBox="1"/>
          <p:nvPr/>
        </p:nvSpPr>
        <p:spPr>
          <a:xfrm>
            <a:off x="5486400" y="5085280"/>
            <a:ext cx="1219200" cy="276999"/>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smtClean="0"/>
              <a:t>Gas Cherenkov</a:t>
            </a:r>
            <a:endParaRPr lang="en-US" sz="1200" dirty="0"/>
          </a:p>
        </p:txBody>
      </p:sp>
      <p:sp>
        <p:nvSpPr>
          <p:cNvPr id="19" name="TextBox 18"/>
          <p:cNvSpPr txBox="1"/>
          <p:nvPr/>
        </p:nvSpPr>
        <p:spPr>
          <a:xfrm>
            <a:off x="6553200" y="2522281"/>
            <a:ext cx="609600"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smtClean="0"/>
              <a:t>MRPC</a:t>
            </a:r>
            <a:endParaRPr lang="en-US" sz="1200" dirty="0"/>
          </a:p>
        </p:txBody>
      </p:sp>
      <p:sp>
        <p:nvSpPr>
          <p:cNvPr id="21" name="TextBox 20"/>
          <p:cNvSpPr txBox="1"/>
          <p:nvPr/>
        </p:nvSpPr>
        <p:spPr>
          <a:xfrm>
            <a:off x="4495800" y="3485080"/>
            <a:ext cx="838200" cy="276999"/>
          </a:xfrm>
          <a:prstGeom prst="rect">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200" dirty="0" smtClean="0"/>
              <a:t>Collimator</a:t>
            </a:r>
            <a:endParaRPr lang="en-US" sz="1200" dirty="0"/>
          </a:p>
        </p:txBody>
      </p:sp>
      <p:sp>
        <p:nvSpPr>
          <p:cNvPr id="22" name="TextBox 21"/>
          <p:cNvSpPr txBox="1"/>
          <p:nvPr/>
        </p:nvSpPr>
        <p:spPr>
          <a:xfrm>
            <a:off x="1447800" y="2875480"/>
            <a:ext cx="609600"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smtClean="0"/>
              <a:t>Target</a:t>
            </a:r>
            <a:endParaRPr lang="en-US" sz="1200" dirty="0"/>
          </a:p>
        </p:txBody>
      </p:sp>
      <p:sp>
        <p:nvSpPr>
          <p:cNvPr id="4" name="AutoShape 2" descr="https://hallaweb.jlab.org/wiki/images/8/8b/Solid_CLEO_SIDIS_3he_2012082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hallaweb.jlab.org/wiki/images/8/8b/Solid_CLEO_SIDIS_3he_2012082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hallaweb.jlab.org/wiki/images/8/8b/Solid_CLEO_SIDIS_3he_2012082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hallaweb.jlab.org/wiki/images/8/8b/Solid_CLEO_SIDIS_3he_20120821.png"/>
          <p:cNvSpPr>
            <a:spLocks noChangeAspect="1" noChangeArrowheads="1"/>
          </p:cNvSpPr>
          <p:nvPr/>
        </p:nvSpPr>
        <p:spPr bwMode="auto">
          <a:xfrm>
            <a:off x="155575" y="-3421063"/>
            <a:ext cx="7553325" cy="713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s://hallaweb.jlab.org/wiki/images/8/8b/Solid_CLEO_SIDIS_3he_20120821.png"/>
          <p:cNvSpPr>
            <a:spLocks noChangeAspect="1" noChangeArrowheads="1"/>
          </p:cNvSpPr>
          <p:nvPr/>
        </p:nvSpPr>
        <p:spPr bwMode="auto">
          <a:xfrm>
            <a:off x="155575" y="-3421063"/>
            <a:ext cx="7553325" cy="713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Content Placeholder 2"/>
          <p:cNvSpPr txBox="1">
            <a:spLocks/>
          </p:cNvSpPr>
          <p:nvPr/>
        </p:nvSpPr>
        <p:spPr>
          <a:xfrm>
            <a:off x="1428750" y="6294437"/>
            <a:ext cx="7239000" cy="411163"/>
          </a:xfrm>
          <a:prstGeom prst="rect">
            <a:avLst/>
          </a:prstGeom>
        </p:spPr>
        <p:txBody>
          <a:bodyPr vert="horz" lIns="91440" tIns="45720" rIns="91440" bIns="45720" rtlCol="0">
            <a:normAutofit fontScale="62500" lnSpcReduction="20000"/>
          </a:bodyPr>
          <a:lstStyle/>
          <a:p>
            <a:pPr marL="342900" marR="0" lvl="2" indent="-342900" algn="l" defTabSz="914400" rtl="0"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Symmetric acceptance </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for e</a:t>
            </a:r>
            <a:r>
              <a:rPr kumimoji="0" lang="en-US" sz="4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 and e</a:t>
            </a:r>
            <a:r>
              <a:rPr kumimoji="0" lang="en-US" sz="4000" b="0" i="0" u="none" strike="noStrike" kern="1200" cap="none" spc="0" normalizeH="0" baseline="3000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Slide Number Placeholder 5"/>
          <p:cNvSpPr>
            <a:spLocks noGrp="1"/>
          </p:cNvSpPr>
          <p:nvPr>
            <p:ph type="sldNum" sz="quarter" idx="12"/>
          </p:nvPr>
        </p:nvSpPr>
        <p:spPr>
          <a:xfrm>
            <a:off x="6553200" y="6356350"/>
            <a:ext cx="2133600" cy="365125"/>
          </a:xfrm>
        </p:spPr>
        <p:txBody>
          <a:bodyPr/>
          <a:lstStyle/>
          <a:p>
            <a:fld id="{05B56A2D-B9AA-9D47-A6A7-53D1638EA1C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Experimental Condition</a:t>
            </a:r>
            <a:endParaRPr lang="en-US" dirty="0"/>
          </a:p>
        </p:txBody>
      </p:sp>
      <p:sp>
        <p:nvSpPr>
          <p:cNvPr id="3" name="Content Placeholder 2"/>
          <p:cNvSpPr>
            <a:spLocks noGrp="1"/>
          </p:cNvSpPr>
          <p:nvPr>
            <p:ph idx="1"/>
          </p:nvPr>
        </p:nvSpPr>
        <p:spPr>
          <a:xfrm>
            <a:off x="165100" y="952500"/>
            <a:ext cx="8985250" cy="4991101"/>
          </a:xfrm>
        </p:spPr>
        <p:txBody>
          <a:bodyPr>
            <a:normAutofit/>
          </a:bodyPr>
          <a:lstStyle/>
          <a:p>
            <a:r>
              <a:rPr lang="en-US" sz="2400" dirty="0" smtClean="0"/>
              <a:t>50 days of </a:t>
            </a:r>
            <a:r>
              <a:rPr lang="en-US" sz="2400" dirty="0" smtClean="0">
                <a:solidFill>
                  <a:srgbClr val="C00000"/>
                </a:solidFill>
              </a:rPr>
              <a:t>3      </a:t>
            </a:r>
            <a:r>
              <a:rPr lang="en-US" sz="2400" dirty="0" smtClean="0"/>
              <a:t> beam on a </a:t>
            </a:r>
            <a:r>
              <a:rPr lang="en-US" sz="2400" dirty="0" smtClean="0">
                <a:solidFill>
                  <a:srgbClr val="FF4040"/>
                </a:solidFill>
              </a:rPr>
              <a:t>15 cm </a:t>
            </a:r>
            <a:r>
              <a:rPr lang="en-US" sz="2400" dirty="0" smtClean="0"/>
              <a:t>long LH</a:t>
            </a:r>
            <a:r>
              <a:rPr lang="en-US" sz="2400" baseline="-25000" dirty="0" smtClean="0"/>
              <a:t>2 </a:t>
            </a:r>
            <a:r>
              <a:rPr lang="en-US" sz="2400" dirty="0" smtClean="0"/>
              <a:t>target at</a:t>
            </a:r>
          </a:p>
          <a:p>
            <a:pPr lvl="1"/>
            <a:r>
              <a:rPr lang="en-US" sz="2000" dirty="0" smtClean="0"/>
              <a:t>10 more days include calibration/background run</a:t>
            </a:r>
          </a:p>
          <a:p>
            <a:r>
              <a:rPr lang="en-US" sz="2400" dirty="0" smtClean="0"/>
              <a:t>Main Trigger: Triple coincidence of </a:t>
            </a:r>
            <a:r>
              <a:rPr lang="en-US" sz="2400" dirty="0" smtClean="0">
                <a:solidFill>
                  <a:srgbClr val="FF4040"/>
                </a:solidFill>
              </a:rPr>
              <a:t>e</a:t>
            </a:r>
            <a:r>
              <a:rPr lang="en-US" sz="2400" baseline="30000" dirty="0" smtClean="0">
                <a:solidFill>
                  <a:srgbClr val="FF4040"/>
                </a:solidFill>
              </a:rPr>
              <a:t>-</a:t>
            </a:r>
            <a:r>
              <a:rPr lang="en-US" sz="2400" dirty="0" smtClean="0">
                <a:solidFill>
                  <a:srgbClr val="FF4040"/>
                </a:solidFill>
              </a:rPr>
              <a:t>e</a:t>
            </a:r>
            <a:r>
              <a:rPr lang="en-US" sz="2400" baseline="30000" dirty="0" smtClean="0">
                <a:solidFill>
                  <a:srgbClr val="FF4040"/>
                </a:solidFill>
              </a:rPr>
              <a:t>-</a:t>
            </a:r>
            <a:r>
              <a:rPr lang="en-US" sz="2400" dirty="0" smtClean="0">
                <a:solidFill>
                  <a:srgbClr val="FF4040"/>
                </a:solidFill>
              </a:rPr>
              <a:t>e</a:t>
            </a:r>
            <a:r>
              <a:rPr lang="en-US" sz="2400" baseline="30000" dirty="0" smtClean="0">
                <a:solidFill>
                  <a:srgbClr val="FF4040"/>
                </a:solidFill>
              </a:rPr>
              <a:t>+ </a:t>
            </a:r>
            <a:endParaRPr lang="en-US" sz="2400" dirty="0" smtClean="0">
              <a:solidFill>
                <a:srgbClr val="FF4040"/>
              </a:solidFill>
            </a:endParaRPr>
          </a:p>
          <a:p>
            <a:pPr lvl="1"/>
            <a:r>
              <a:rPr lang="en-US" sz="2000" dirty="0" smtClean="0"/>
              <a:t>Additional trigger double coincidence (</a:t>
            </a:r>
            <a:r>
              <a:rPr lang="en-US" sz="2000" dirty="0" err="1" smtClean="0"/>
              <a:t>e</a:t>
            </a:r>
            <a:r>
              <a:rPr lang="en-US" sz="2000" baseline="30000" dirty="0" err="1" smtClean="0"/>
              <a:t>+</a:t>
            </a:r>
            <a:r>
              <a:rPr lang="en-US" sz="2000" dirty="0" err="1" smtClean="0"/>
              <a:t>e</a:t>
            </a:r>
            <a:r>
              <a:rPr lang="en-US" sz="2000" baseline="30000" dirty="0" smtClean="0"/>
              <a:t>-</a:t>
            </a:r>
            <a:r>
              <a:rPr lang="en-US" sz="2000" dirty="0" smtClean="0"/>
              <a:t>)</a:t>
            </a:r>
            <a:endParaRPr lang="en-US" sz="2000" baseline="30000" dirty="0" smtClean="0">
              <a:solidFill>
                <a:srgbClr val="FF4040"/>
              </a:solidFill>
            </a:endParaRPr>
          </a:p>
          <a:p>
            <a:pPr lvl="1"/>
            <a:endParaRPr lang="en-US" sz="2000" baseline="30000" dirty="0" smtClean="0">
              <a:solidFill>
                <a:srgbClr val="FF4040"/>
              </a:solidFill>
            </a:endParaRPr>
          </a:p>
          <a:p>
            <a:endParaRPr lang="en-US" sz="2400" baseline="30000" dirty="0" smtClean="0">
              <a:solidFill>
                <a:srgbClr val="FF4040"/>
              </a:solidFill>
            </a:endParaRPr>
          </a:p>
          <a:p>
            <a:pPr lvl="1"/>
            <a:endParaRPr lang="en-US" dirty="0"/>
          </a:p>
        </p:txBody>
      </p:sp>
      <p:sp>
        <p:nvSpPr>
          <p:cNvPr id="6" name="Slide Number Placeholder 5"/>
          <p:cNvSpPr>
            <a:spLocks noGrp="1"/>
          </p:cNvSpPr>
          <p:nvPr>
            <p:ph type="sldNum" sz="quarter" idx="12"/>
          </p:nvPr>
        </p:nvSpPr>
        <p:spPr/>
        <p:txBody>
          <a:bodyPr/>
          <a:lstStyle/>
          <a:p>
            <a:fld id="{05B56A2D-B9AA-9D47-A6A7-53D1638EA1C5}" type="slidenum">
              <a:rPr lang="en-US" smtClean="0"/>
              <a:pPr/>
              <a:t>15</a:t>
            </a:fld>
            <a:endParaRPr lang="en-US"/>
          </a:p>
        </p:txBody>
      </p:sp>
      <p:pic>
        <p:nvPicPr>
          <p:cNvPr id="10" name="Picture 9" descr="latex-image-1.pdf"/>
          <p:cNvPicPr>
            <a:picLocks noChangeAspect="1"/>
          </p:cNvPicPr>
          <p:nvPr/>
        </p:nvPicPr>
        <p:blipFill>
          <a:blip r:embed="rId2" cstate="print"/>
          <a:stretch>
            <a:fillRect/>
          </a:stretch>
        </p:blipFill>
        <p:spPr>
          <a:xfrm>
            <a:off x="6891070" y="1016000"/>
            <a:ext cx="2197100" cy="279400"/>
          </a:xfrm>
          <a:prstGeom prst="rect">
            <a:avLst/>
          </a:prstGeom>
        </p:spPr>
      </p:pic>
      <p:pic>
        <p:nvPicPr>
          <p:cNvPr id="11" name="Picture 10" descr="latex-image-1.pdf"/>
          <p:cNvPicPr>
            <a:picLocks noChangeAspect="1"/>
          </p:cNvPicPr>
          <p:nvPr/>
        </p:nvPicPr>
        <p:blipFill>
          <a:blip r:embed="rId3" cstate="print"/>
          <a:stretch>
            <a:fillRect/>
          </a:stretch>
        </p:blipFill>
        <p:spPr>
          <a:xfrm>
            <a:off x="2120900" y="1060450"/>
            <a:ext cx="406400" cy="292100"/>
          </a:xfrm>
          <a:prstGeom prst="rect">
            <a:avLst/>
          </a:prstGeom>
        </p:spPr>
      </p:pic>
      <p:graphicFrame>
        <p:nvGraphicFramePr>
          <p:cNvPr id="13" name="Content Placeholder 5"/>
          <p:cNvGraphicFramePr>
            <a:graphicFrameLocks/>
          </p:cNvGraphicFramePr>
          <p:nvPr>
            <p:extLst>
              <p:ext uri="{D42A27DB-BD31-4B8C-83A1-F6EECF244321}">
                <p14:modId xmlns="" xmlns:p14="http://schemas.microsoft.com/office/powerpoint/2010/main" xmlns:mv="urn:schemas-microsoft-com:mac:vml" xmlns:mc="http://schemas.openxmlformats.org/markup-compatibility/2006" val="1829422876"/>
              </p:ext>
            </p:extLst>
          </p:nvPr>
        </p:nvGraphicFramePr>
        <p:xfrm>
          <a:off x="1981200" y="2971800"/>
          <a:ext cx="5373593" cy="2899886"/>
        </p:xfrm>
        <a:graphic>
          <a:graphicData uri="http://schemas.openxmlformats.org/drawingml/2006/table">
            <a:tbl>
              <a:tblPr firstRow="1" bandRow="1">
                <a:tableStyleId>{5C22544A-7EE6-4342-B048-85BDC9FD1C3A}</a:tableStyleId>
              </a:tblPr>
              <a:tblGrid>
                <a:gridCol w="2786307"/>
                <a:gridCol w="1343399"/>
                <a:gridCol w="1243887"/>
              </a:tblGrid>
              <a:tr h="599788">
                <a:tc>
                  <a:txBody>
                    <a:bodyPr/>
                    <a:lstStyle/>
                    <a:p>
                      <a:endParaRPr lang="en-US" dirty="0"/>
                    </a:p>
                  </a:txBody>
                  <a:tcPr/>
                </a:tc>
                <a:tc>
                  <a:txBody>
                    <a:bodyPr/>
                    <a:lstStyle/>
                    <a:p>
                      <a:r>
                        <a:rPr lang="en-US" dirty="0" smtClean="0">
                          <a:latin typeface="Calibri"/>
                          <a:cs typeface="Calibri"/>
                        </a:rPr>
                        <a:t>Time (Hour)</a:t>
                      </a:r>
                      <a:endParaRPr lang="en-US" dirty="0">
                        <a:latin typeface="Calibri"/>
                        <a:cs typeface="Calibri"/>
                      </a:endParaRPr>
                    </a:p>
                  </a:txBody>
                  <a:tcPr/>
                </a:tc>
                <a:tc>
                  <a:txBody>
                    <a:bodyPr/>
                    <a:lstStyle/>
                    <a:p>
                      <a:r>
                        <a:rPr lang="en-US" dirty="0" smtClean="0">
                          <a:latin typeface="Calibri"/>
                          <a:cs typeface="Calibri"/>
                        </a:rPr>
                        <a:t>Time (Day)</a:t>
                      </a:r>
                      <a:endParaRPr lang="en-US" dirty="0">
                        <a:latin typeface="Calibri"/>
                        <a:cs typeface="Calibri"/>
                      </a:endParaRPr>
                    </a:p>
                  </a:txBody>
                  <a:tcPr/>
                </a:tc>
              </a:tr>
              <a:tr h="300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LH2 at 11 </a:t>
                      </a:r>
                      <a:r>
                        <a:rPr lang="en-US" dirty="0" err="1" smtClean="0">
                          <a:latin typeface="Calibri"/>
                          <a:cs typeface="Calibri"/>
                        </a:rPr>
                        <a:t>GeV</a:t>
                      </a:r>
                      <a:endParaRPr lang="en-US" dirty="0" smtClean="0">
                        <a:latin typeface="Calibri"/>
                        <a:cs typeface="Calibri"/>
                      </a:endParaRPr>
                    </a:p>
                  </a:txBody>
                  <a:tcPr/>
                </a:tc>
                <a:tc>
                  <a:txBody>
                    <a:bodyPr/>
                    <a:lstStyle/>
                    <a:p>
                      <a:r>
                        <a:rPr lang="en-US" b="1" dirty="0" smtClean="0">
                          <a:latin typeface="Calibri"/>
                          <a:cs typeface="Calibri"/>
                        </a:rPr>
                        <a:t>1200</a:t>
                      </a:r>
                      <a:endParaRPr lang="en-US" b="1" dirty="0">
                        <a:latin typeface="Calibri"/>
                        <a:cs typeface="Calibri"/>
                      </a:endParaRPr>
                    </a:p>
                  </a:txBody>
                  <a:tcPr/>
                </a:tc>
                <a:tc>
                  <a:txBody>
                    <a:bodyPr/>
                    <a:lstStyle/>
                    <a:p>
                      <a:r>
                        <a:rPr lang="en-US" b="1" dirty="0" smtClean="0">
                          <a:latin typeface="Calibri"/>
                          <a:cs typeface="Calibri"/>
                        </a:rPr>
                        <a:t>50</a:t>
                      </a:r>
                      <a:endParaRPr lang="en-US" b="1" dirty="0">
                        <a:latin typeface="Calibri"/>
                        <a:cs typeface="Calibri"/>
                      </a:endParaRPr>
                    </a:p>
                  </a:txBody>
                  <a:tcPr/>
                </a:tc>
              </a:tr>
              <a:tr h="464249">
                <a:tc>
                  <a:txBody>
                    <a:bodyPr/>
                    <a:lstStyle/>
                    <a:p>
                      <a:r>
                        <a:rPr lang="en-US" dirty="0" smtClean="0">
                          <a:latin typeface="Calibri"/>
                          <a:cs typeface="Calibri"/>
                        </a:rPr>
                        <a:t>Dedicated Al dummy run</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a:t>
                      </a:r>
                      <a:endParaRPr lang="en-US" b="1" dirty="0">
                        <a:latin typeface="Calibri"/>
                        <a:cs typeface="Calibri"/>
                      </a:endParaRPr>
                    </a:p>
                  </a:txBody>
                  <a:tcPr/>
                </a:tc>
              </a:tr>
              <a:tr h="525473">
                <a:tc>
                  <a:txBody>
                    <a:bodyPr/>
                    <a:lstStyle/>
                    <a:p>
                      <a:r>
                        <a:rPr lang="en-US" dirty="0" smtClean="0">
                          <a:latin typeface="Calibri"/>
                          <a:cs typeface="Calibri"/>
                        </a:rPr>
                        <a:t>Optics and detector check out</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 </a:t>
                      </a:r>
                      <a:endParaRPr lang="en-US" b="1" dirty="0">
                        <a:latin typeface="Calibri"/>
                        <a:cs typeface="Calibri"/>
                      </a:endParaRPr>
                    </a:p>
                  </a:txBody>
                  <a:tcPr/>
                </a:tc>
              </a:tr>
              <a:tr h="464249">
                <a:tc>
                  <a:txBody>
                    <a:bodyPr/>
                    <a:lstStyle/>
                    <a:p>
                      <a:r>
                        <a:rPr lang="en-US" dirty="0" smtClean="0">
                          <a:latin typeface="Calibri"/>
                          <a:cs typeface="Calibri"/>
                        </a:rPr>
                        <a:t>Special low luminosity</a:t>
                      </a:r>
                      <a:endParaRPr lang="en-US" dirty="0">
                        <a:latin typeface="Calibri"/>
                        <a:cs typeface="Calibri"/>
                      </a:endParaRPr>
                    </a:p>
                  </a:txBody>
                  <a:tcPr/>
                </a:tc>
                <a:tc>
                  <a:txBody>
                    <a:bodyPr/>
                    <a:lstStyle/>
                    <a:p>
                      <a:r>
                        <a:rPr lang="en-US" b="1" dirty="0" smtClean="0">
                          <a:latin typeface="Calibri"/>
                          <a:cs typeface="Calibri"/>
                        </a:rPr>
                        <a:t>96</a:t>
                      </a:r>
                      <a:endParaRPr lang="en-US" b="1" dirty="0">
                        <a:latin typeface="Calibri"/>
                        <a:cs typeface="Calibri"/>
                      </a:endParaRPr>
                    </a:p>
                  </a:txBody>
                  <a:tcPr/>
                </a:tc>
                <a:tc>
                  <a:txBody>
                    <a:bodyPr/>
                    <a:lstStyle/>
                    <a:p>
                      <a:r>
                        <a:rPr lang="en-US" b="1" dirty="0" smtClean="0">
                          <a:latin typeface="Calibri"/>
                          <a:cs typeface="Calibri"/>
                        </a:rPr>
                        <a:t>4</a:t>
                      </a:r>
                      <a:endParaRPr lang="en-US" b="1" dirty="0">
                        <a:latin typeface="Calibri"/>
                        <a:cs typeface="Calibri"/>
                      </a:endParaRPr>
                    </a:p>
                  </a:txBody>
                  <a:tcPr/>
                </a:tc>
              </a:tr>
              <a:tr h="300270">
                <a:tc>
                  <a:txBody>
                    <a:bodyPr/>
                    <a:lstStyle/>
                    <a:p>
                      <a:r>
                        <a:rPr lang="en-US" dirty="0" smtClean="0">
                          <a:latin typeface="Calibri"/>
                          <a:cs typeface="Calibri"/>
                        </a:rPr>
                        <a:t>Total</a:t>
                      </a:r>
                      <a:endParaRPr lang="en-US" dirty="0">
                        <a:latin typeface="Calibri"/>
                        <a:cs typeface="Calibri"/>
                      </a:endParaRPr>
                    </a:p>
                  </a:txBody>
                  <a:tcPr/>
                </a:tc>
                <a:tc>
                  <a:txBody>
                    <a:bodyPr/>
                    <a:lstStyle/>
                    <a:p>
                      <a:r>
                        <a:rPr lang="en-US" b="1" dirty="0" smtClean="0">
                          <a:latin typeface="Calibri"/>
                          <a:cs typeface="Calibri"/>
                        </a:rPr>
                        <a:t>1440</a:t>
                      </a:r>
                      <a:endParaRPr lang="en-US" b="1" dirty="0">
                        <a:latin typeface="Calibri"/>
                        <a:cs typeface="Calibri"/>
                      </a:endParaRPr>
                    </a:p>
                  </a:txBody>
                  <a:tcPr/>
                </a:tc>
                <a:tc>
                  <a:txBody>
                    <a:bodyPr/>
                    <a:lstStyle/>
                    <a:p>
                      <a:r>
                        <a:rPr lang="en-US" b="1" dirty="0" smtClean="0">
                          <a:latin typeface="Calibri"/>
                          <a:cs typeface="Calibri"/>
                        </a:rPr>
                        <a:t>60 </a:t>
                      </a:r>
                      <a:endParaRPr lang="en-US" b="1" dirty="0">
                        <a:latin typeface="Calibri"/>
                        <a:cs typeface="Calibri"/>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0"/>
            <a:ext cx="8042276" cy="685800"/>
          </a:xfrm>
        </p:spPr>
        <p:txBody>
          <a:bodyPr>
            <a:normAutofit fontScale="90000"/>
          </a:bodyPr>
          <a:lstStyle/>
          <a:p>
            <a:r>
              <a:rPr lang="en-US" dirty="0" smtClean="0"/>
              <a:t>PID and Acceptance</a:t>
            </a:r>
            <a:endParaRPr lang="en-US" dirty="0"/>
          </a:p>
        </p:txBody>
      </p:sp>
      <p:sp>
        <p:nvSpPr>
          <p:cNvPr id="3" name="Content Placeholder 2"/>
          <p:cNvSpPr>
            <a:spLocks noGrp="1"/>
          </p:cNvSpPr>
          <p:nvPr>
            <p:ph idx="1"/>
          </p:nvPr>
        </p:nvSpPr>
        <p:spPr>
          <a:xfrm>
            <a:off x="0" y="952501"/>
            <a:ext cx="4040589" cy="4597400"/>
          </a:xfrm>
        </p:spPr>
        <p:txBody>
          <a:bodyPr>
            <a:normAutofit/>
          </a:bodyPr>
          <a:lstStyle/>
          <a:p>
            <a:r>
              <a:rPr lang="en-US" sz="2400" dirty="0" smtClean="0"/>
              <a:t>Scattered electron:</a:t>
            </a:r>
          </a:p>
          <a:p>
            <a:pPr lvl="1"/>
            <a:r>
              <a:rPr lang="en-US" sz="2000" dirty="0" smtClean="0">
                <a:solidFill>
                  <a:srgbClr val="3D70C0"/>
                </a:solidFill>
              </a:rPr>
              <a:t>Gas </a:t>
            </a:r>
            <a:r>
              <a:rPr lang="en-US" sz="2000" dirty="0" err="1" smtClean="0">
                <a:solidFill>
                  <a:srgbClr val="3D70C0"/>
                </a:solidFill>
              </a:rPr>
              <a:t>Č</a:t>
            </a:r>
            <a:r>
              <a:rPr lang="en-US" sz="2000" dirty="0" smtClean="0">
                <a:solidFill>
                  <a:srgbClr val="3D70C0"/>
                </a:solidFill>
              </a:rPr>
              <a:t> + Calorimeter @ forward angle</a:t>
            </a:r>
          </a:p>
          <a:p>
            <a:r>
              <a:rPr lang="en-US" sz="2400" dirty="0" smtClean="0"/>
              <a:t>Decay electron/Positron:</a:t>
            </a:r>
          </a:p>
          <a:p>
            <a:pPr lvl="1"/>
            <a:r>
              <a:rPr lang="en-US" sz="2000" dirty="0" smtClean="0">
                <a:solidFill>
                  <a:srgbClr val="3D70C0"/>
                </a:solidFill>
              </a:rPr>
              <a:t>Calorimeter only at large angle</a:t>
            </a:r>
          </a:p>
          <a:p>
            <a:pPr lvl="1"/>
            <a:r>
              <a:rPr lang="en-US" sz="2000" dirty="0" smtClean="0">
                <a:solidFill>
                  <a:srgbClr val="3D70C0"/>
                </a:solidFill>
              </a:rPr>
              <a:t>Gas </a:t>
            </a:r>
            <a:r>
              <a:rPr lang="en-US" sz="2000" dirty="0" err="1" smtClean="0">
                <a:solidFill>
                  <a:srgbClr val="3D70C0"/>
                </a:solidFill>
              </a:rPr>
              <a:t>Č</a:t>
            </a:r>
            <a:r>
              <a:rPr lang="en-US" sz="2000" dirty="0" smtClean="0">
                <a:solidFill>
                  <a:srgbClr val="3D70C0"/>
                </a:solidFill>
              </a:rPr>
              <a:t> + Calorimeter at forward angle</a:t>
            </a:r>
          </a:p>
          <a:p>
            <a:r>
              <a:rPr lang="en-US" sz="2400" dirty="0" smtClean="0"/>
              <a:t>Recoil proton:</a:t>
            </a:r>
          </a:p>
          <a:p>
            <a:pPr lvl="1"/>
            <a:r>
              <a:rPr lang="en-US" sz="2000" dirty="0" smtClean="0">
                <a:solidFill>
                  <a:srgbClr val="0070C0"/>
                </a:solidFill>
              </a:rPr>
              <a:t>100 </a:t>
            </a:r>
            <a:r>
              <a:rPr lang="en-US" sz="2000" dirty="0" err="1" smtClean="0">
                <a:solidFill>
                  <a:srgbClr val="0070C0"/>
                </a:solidFill>
              </a:rPr>
              <a:t>ps</a:t>
            </a:r>
            <a:r>
              <a:rPr lang="en-US" sz="2000" dirty="0" smtClean="0">
                <a:solidFill>
                  <a:srgbClr val="0070C0"/>
                </a:solidFill>
              </a:rPr>
              <a:t> TOF:  2 ns separation between </a:t>
            </a:r>
            <a:r>
              <a:rPr lang="en-US" sz="2000" dirty="0" err="1" smtClean="0">
                <a:solidFill>
                  <a:srgbClr val="0070C0"/>
                </a:solidFill>
              </a:rPr>
              <a:t>p</a:t>
            </a:r>
            <a:r>
              <a:rPr lang="en-US" sz="2000" dirty="0" smtClean="0">
                <a:solidFill>
                  <a:srgbClr val="0070C0"/>
                </a:solidFill>
              </a:rPr>
              <a:t>/K @ 2 </a:t>
            </a:r>
            <a:r>
              <a:rPr lang="en-US" sz="2000" dirty="0" err="1" smtClean="0">
                <a:solidFill>
                  <a:srgbClr val="0070C0"/>
                </a:solidFill>
              </a:rPr>
              <a:t>GeV/c</a:t>
            </a:r>
            <a:r>
              <a:rPr lang="en-US" sz="2000" dirty="0" smtClean="0">
                <a:solidFill>
                  <a:srgbClr val="0070C0"/>
                </a:solidFill>
              </a:rPr>
              <a:t> </a:t>
            </a:r>
          </a:p>
          <a:p>
            <a:pPr lvl="1"/>
            <a:r>
              <a:rPr lang="en-US" sz="2000" dirty="0" smtClean="0">
                <a:solidFill>
                  <a:srgbClr val="0070C0"/>
                </a:solidFill>
              </a:rPr>
              <a:t> ~ 8m flight path </a:t>
            </a:r>
            <a:endParaRPr lang="en-US" sz="2000" dirty="0" smtClean="0"/>
          </a:p>
          <a:p>
            <a:endParaRPr lang="en-US" dirty="0"/>
          </a:p>
        </p:txBody>
      </p:sp>
      <p:sp>
        <p:nvSpPr>
          <p:cNvPr id="6" name="Slide Number Placeholder 5"/>
          <p:cNvSpPr>
            <a:spLocks noGrp="1"/>
          </p:cNvSpPr>
          <p:nvPr>
            <p:ph type="sldNum" sz="quarter" idx="12"/>
          </p:nvPr>
        </p:nvSpPr>
        <p:spPr/>
        <p:txBody>
          <a:bodyPr/>
          <a:lstStyle/>
          <a:p>
            <a:fld id="{05B56A2D-B9AA-9D47-A6A7-53D1638EA1C5}" type="slidenum">
              <a:rPr lang="en-US" smtClean="0"/>
              <a:pPr/>
              <a:t>16</a:t>
            </a:fld>
            <a:endParaRPr lang="en-US" dirty="0"/>
          </a:p>
        </p:txBody>
      </p:sp>
      <p:pic>
        <p:nvPicPr>
          <p:cNvPr id="7" name="Content Placeholder 9" descr="accep.gif"/>
          <p:cNvPicPr>
            <a:picLocks noChangeAspect="1"/>
          </p:cNvPicPr>
          <p:nvPr/>
        </p:nvPicPr>
        <p:blipFill>
          <a:blip r:embed="rId2" cstate="print"/>
          <a:srcRect b="3085"/>
          <a:stretch>
            <a:fillRect/>
          </a:stretch>
        </p:blipFill>
        <p:spPr>
          <a:xfrm>
            <a:off x="4040589" y="596900"/>
            <a:ext cx="5093885" cy="4787900"/>
          </a:xfrm>
          <a:prstGeom prst="rect">
            <a:avLst/>
          </a:prstGeom>
        </p:spPr>
      </p:pic>
      <p:sp>
        <p:nvSpPr>
          <p:cNvPr id="8" name="TextBox 7"/>
          <p:cNvSpPr txBox="1"/>
          <p:nvPr/>
        </p:nvSpPr>
        <p:spPr>
          <a:xfrm>
            <a:off x="0" y="5661878"/>
            <a:ext cx="9144000" cy="1200329"/>
          </a:xfrm>
          <a:prstGeom prst="rect">
            <a:avLst/>
          </a:prstGeom>
          <a:noFill/>
        </p:spPr>
        <p:txBody>
          <a:bodyPr wrap="square" rtlCol="0">
            <a:spAutoFit/>
          </a:bodyPr>
          <a:lstStyle/>
          <a:p>
            <a:r>
              <a:rPr lang="en-US" sz="2400" dirty="0" smtClean="0"/>
              <a:t>with 50 ns coincidence window. </a:t>
            </a:r>
            <a:endParaRPr lang="en-US" sz="2400" dirty="0" smtClean="0"/>
          </a:p>
          <a:p>
            <a:r>
              <a:rPr lang="en-US" sz="2400" dirty="0" smtClean="0"/>
              <a:t>Main </a:t>
            </a:r>
            <a:r>
              <a:rPr lang="en-US" sz="2400" dirty="0" smtClean="0"/>
              <a:t>trigger rate is below </a:t>
            </a:r>
            <a:r>
              <a:rPr lang="en-US" sz="2400" b="1" dirty="0" smtClean="0"/>
              <a:t>1 </a:t>
            </a:r>
            <a:r>
              <a:rPr lang="en-US" sz="2400" b="1" dirty="0" smtClean="0"/>
              <a:t>kHz</a:t>
            </a:r>
            <a:r>
              <a:rPr lang="en-US" sz="2400" dirty="0" smtClean="0"/>
              <a:t>, t</a:t>
            </a:r>
            <a:r>
              <a:rPr lang="en-US" sz="2400" dirty="0" smtClean="0"/>
              <a:t>wo particle trigger about </a:t>
            </a:r>
            <a:r>
              <a:rPr lang="en-US" sz="2400" b="1" dirty="0" smtClean="0"/>
              <a:t>30kHz</a:t>
            </a:r>
            <a:endParaRPr lang="en-US" sz="2400" b="1" dirty="0" smtClean="0"/>
          </a:p>
          <a:p>
            <a:r>
              <a:rPr lang="en-US" sz="2400" dirty="0" smtClean="0"/>
              <a:t> </a:t>
            </a:r>
            <a:r>
              <a:rPr lang="en-US" sz="2400" dirty="0" smtClean="0"/>
              <a:t>Comparing to </a:t>
            </a:r>
            <a:r>
              <a:rPr lang="en-US" sz="2400" b="1" dirty="0" smtClean="0"/>
              <a:t>~50 kHz </a:t>
            </a:r>
            <a:r>
              <a:rPr lang="en-US" sz="2400" dirty="0" smtClean="0"/>
              <a:t>design trigger rate for SIDIS.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a:t>
            </a:r>
            <a:r>
              <a:rPr lang="en-US" dirty="0" err="1" smtClean="0"/>
              <a:t>SoLID</a:t>
            </a:r>
            <a:r>
              <a:rPr lang="en-US" dirty="0" smtClean="0"/>
              <a:t> design</a:t>
            </a:r>
            <a:endParaRPr lang="en-US" dirty="0"/>
          </a:p>
        </p:txBody>
      </p:sp>
      <p:sp>
        <p:nvSpPr>
          <p:cNvPr id="3" name="Content Placeholder 2"/>
          <p:cNvSpPr>
            <a:spLocks noGrp="1"/>
          </p:cNvSpPr>
          <p:nvPr>
            <p:ph idx="1"/>
          </p:nvPr>
        </p:nvSpPr>
        <p:spPr/>
        <p:txBody>
          <a:bodyPr/>
          <a:lstStyle/>
          <a:p>
            <a:pPr>
              <a:buNone/>
            </a:pPr>
            <a:r>
              <a:rPr lang="en-US" sz="2400" dirty="0" smtClean="0"/>
              <a:t>The goal is to make </a:t>
            </a:r>
            <a:r>
              <a:rPr lang="en-US" sz="2400" dirty="0" err="1" smtClean="0"/>
              <a:t>SoLID</a:t>
            </a:r>
            <a:r>
              <a:rPr lang="en-US" sz="2400" dirty="0" smtClean="0"/>
              <a:t> J/</a:t>
            </a:r>
            <a:r>
              <a:rPr lang="en-US" sz="2400" dirty="0" smtClean="0">
                <a:cs typeface="Calibri"/>
              </a:rPr>
              <a:t>ψ</a:t>
            </a:r>
            <a:r>
              <a:rPr lang="en-US" sz="2400" dirty="0" smtClean="0"/>
              <a:t> compatible with </a:t>
            </a:r>
            <a:r>
              <a:rPr lang="en-US" sz="2400" dirty="0" err="1" smtClean="0"/>
              <a:t>SoLID</a:t>
            </a:r>
            <a:r>
              <a:rPr lang="en-US" sz="2400" dirty="0" smtClean="0"/>
              <a:t> SIDIS </a:t>
            </a:r>
          </a:p>
          <a:p>
            <a:r>
              <a:rPr lang="en-US" sz="2400" dirty="0" smtClean="0"/>
              <a:t>no change to magnet and yoke to avoid sensitive magnetic force balance and other mechanical issues.</a:t>
            </a:r>
          </a:p>
          <a:p>
            <a:r>
              <a:rPr lang="en-US" sz="2400" dirty="0" smtClean="0"/>
              <a:t>possible 10% area increase for GEM</a:t>
            </a:r>
          </a:p>
          <a:p>
            <a:pPr>
              <a:buNone/>
            </a:pPr>
            <a:r>
              <a:rPr lang="en-US" sz="2400" dirty="0" smtClean="0"/>
              <a:t>	</a:t>
            </a:r>
          </a:p>
          <a:p>
            <a:pPr>
              <a:buNone/>
            </a:pPr>
            <a:r>
              <a:rPr lang="en-US" sz="2400" dirty="0" smtClean="0">
                <a:cs typeface="Calibri"/>
              </a:rPr>
              <a:t>Target position will be determined by FOM (work in progress)</a:t>
            </a:r>
          </a:p>
          <a:p>
            <a:r>
              <a:rPr lang="en-US" sz="2400" dirty="0" smtClean="0"/>
              <a:t>e- e+ from J/</a:t>
            </a:r>
            <a:r>
              <a:rPr lang="en-US" sz="2400" dirty="0" smtClean="0">
                <a:cs typeface="Calibri"/>
              </a:rPr>
              <a:t>ψ favor large angle</a:t>
            </a:r>
          </a:p>
          <a:p>
            <a:r>
              <a:rPr lang="en-US" sz="2400" dirty="0" smtClean="0">
                <a:cs typeface="Calibri"/>
              </a:rPr>
              <a:t>scattering e</a:t>
            </a:r>
            <a:r>
              <a:rPr lang="en-US" sz="2400" dirty="0" smtClean="0"/>
              <a:t>- </a:t>
            </a:r>
            <a:r>
              <a:rPr lang="en-US" sz="2400" dirty="0" smtClean="0">
                <a:cs typeface="Calibri"/>
              </a:rPr>
              <a:t>favors forward angle</a:t>
            </a:r>
          </a:p>
          <a:p>
            <a:pPr>
              <a:buNone/>
            </a:pPr>
            <a:endParaRPr lang="en-US" sz="2400" dirty="0">
              <a:cs typeface="Calibri"/>
            </a:endParaRPr>
          </a:p>
          <a:p>
            <a:pPr lvl="1">
              <a:buNone/>
            </a:pPr>
            <a:endParaRPr lang="en-US" sz="2000" dirty="0" smtClean="0"/>
          </a:p>
          <a:p>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fld id="{05B56A2D-B9AA-9D47-A6A7-53D1638EA1C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6800"/>
            <a:ext cx="4724400" cy="6019800"/>
          </a:xfrm>
        </p:spPr>
        <p:txBody>
          <a:bodyPr>
            <a:normAutofit/>
          </a:bodyPr>
          <a:lstStyle/>
          <a:p>
            <a:r>
              <a:rPr lang="en-US" sz="2400" dirty="0" smtClean="0"/>
              <a:t>3-fold no proton:</a:t>
            </a:r>
            <a:endParaRPr lang="en-US" sz="2400" dirty="0"/>
          </a:p>
          <a:p>
            <a:pPr lvl="1"/>
            <a:r>
              <a:rPr lang="en-US" sz="2000" dirty="0" smtClean="0"/>
              <a:t>2g-only:    </a:t>
            </a:r>
            <a:r>
              <a:rPr lang="en-US" sz="2000" b="1" dirty="0"/>
              <a:t>2.1 k</a:t>
            </a:r>
            <a:r>
              <a:rPr lang="en-US" sz="2000" dirty="0"/>
              <a:t> </a:t>
            </a:r>
            <a:r>
              <a:rPr lang="en-US" sz="2000" dirty="0" smtClean="0"/>
              <a:t>events</a:t>
            </a:r>
          </a:p>
          <a:p>
            <a:pPr lvl="1"/>
            <a:r>
              <a:rPr lang="en-US" sz="2000" dirty="0" smtClean="0"/>
              <a:t>2g + 3g</a:t>
            </a:r>
            <a:r>
              <a:rPr lang="en-US" sz="2000" dirty="0"/>
              <a:t>:</a:t>
            </a:r>
            <a:r>
              <a:rPr lang="en-US" sz="2000" dirty="0" smtClean="0"/>
              <a:t>     </a:t>
            </a:r>
            <a:r>
              <a:rPr lang="en-US" sz="2000" b="1" dirty="0" smtClean="0"/>
              <a:t>8.08 </a:t>
            </a:r>
            <a:r>
              <a:rPr lang="en-US" sz="2000" b="1" dirty="0"/>
              <a:t>k </a:t>
            </a:r>
            <a:r>
              <a:rPr lang="en-US" sz="2000" dirty="0" smtClean="0"/>
              <a:t>events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r="33570"/>
          <a:stretch/>
        </p:blipFill>
        <p:spPr>
          <a:xfrm>
            <a:off x="1219200" y="2895600"/>
            <a:ext cx="6835270" cy="3200400"/>
          </a:xfrm>
          <a:prstGeom prst="rect">
            <a:avLst/>
          </a:prstGeom>
        </p:spPr>
      </p:pic>
      <p:sp>
        <p:nvSpPr>
          <p:cNvPr id="7" name="TextBox 6"/>
          <p:cNvSpPr txBox="1"/>
          <p:nvPr/>
        </p:nvSpPr>
        <p:spPr>
          <a:xfrm>
            <a:off x="5638800" y="3440668"/>
            <a:ext cx="1371600" cy="369332"/>
          </a:xfrm>
          <a:prstGeom prst="rect">
            <a:avLst/>
          </a:prstGeom>
          <a:noFill/>
        </p:spPr>
        <p:txBody>
          <a:bodyPr wrap="square" rtlCol="0">
            <a:spAutoFit/>
          </a:bodyPr>
          <a:lstStyle/>
          <a:p>
            <a:r>
              <a:rPr lang="en-US" dirty="0" smtClean="0"/>
              <a:t>4-fold</a:t>
            </a:r>
            <a:endParaRPr lang="en-US" dirty="0"/>
          </a:p>
        </p:txBody>
      </p:sp>
      <p:sp>
        <p:nvSpPr>
          <p:cNvPr id="13" name="TextBox 12"/>
          <p:cNvSpPr txBox="1"/>
          <p:nvPr/>
        </p:nvSpPr>
        <p:spPr>
          <a:xfrm>
            <a:off x="2286000" y="3429000"/>
            <a:ext cx="1371600" cy="369332"/>
          </a:xfrm>
          <a:prstGeom prst="rect">
            <a:avLst/>
          </a:prstGeom>
          <a:noFill/>
        </p:spPr>
        <p:txBody>
          <a:bodyPr wrap="square" rtlCol="0">
            <a:spAutoFit/>
          </a:bodyPr>
          <a:lstStyle/>
          <a:p>
            <a:r>
              <a:rPr lang="en-US" dirty="0"/>
              <a:t>3</a:t>
            </a:r>
            <a:r>
              <a:rPr lang="en-US" dirty="0" smtClean="0"/>
              <a:t>-fold</a:t>
            </a:r>
            <a:endParaRPr lang="en-US" dirty="0"/>
          </a:p>
        </p:txBody>
      </p:sp>
      <p:sp>
        <p:nvSpPr>
          <p:cNvPr id="2" name="Title 1"/>
          <p:cNvSpPr>
            <a:spLocks noGrp="1"/>
          </p:cNvSpPr>
          <p:nvPr>
            <p:ph type="title"/>
          </p:nvPr>
        </p:nvSpPr>
        <p:spPr>
          <a:xfrm>
            <a:off x="90394" y="76200"/>
            <a:ext cx="8229600" cy="838200"/>
          </a:xfrm>
        </p:spPr>
        <p:txBody>
          <a:bodyPr/>
          <a:lstStyle/>
          <a:p>
            <a:r>
              <a:rPr lang="en-US" dirty="0" smtClean="0"/>
              <a:t>Event Counts @ 1x10</a:t>
            </a:r>
            <a:r>
              <a:rPr lang="en-US" baseline="30000" dirty="0" smtClean="0"/>
              <a:t>37</a:t>
            </a:r>
            <a:r>
              <a:rPr lang="en-US" dirty="0" smtClean="0"/>
              <a:t> in 50 days</a:t>
            </a:r>
            <a:endParaRPr lang="en-US" dirty="0"/>
          </a:p>
        </p:txBody>
      </p:sp>
      <p:sp>
        <p:nvSpPr>
          <p:cNvPr id="12" name="Rectangle 11"/>
          <p:cNvSpPr/>
          <p:nvPr/>
        </p:nvSpPr>
        <p:spPr>
          <a:xfrm>
            <a:off x="4572000" y="1056382"/>
            <a:ext cx="4572000" cy="1077218"/>
          </a:xfrm>
          <a:prstGeom prst="rect">
            <a:avLst/>
          </a:prstGeom>
        </p:spPr>
        <p:txBody>
          <a:bodyPr>
            <a:spAutoFit/>
          </a:bodyPr>
          <a:lstStyle/>
          <a:p>
            <a:r>
              <a:rPr lang="en-US" sz="2400" dirty="0" smtClean="0"/>
              <a:t>4-fold coincidence:</a:t>
            </a:r>
          </a:p>
          <a:p>
            <a:pPr lvl="1"/>
            <a:r>
              <a:rPr lang="en-US" sz="2000" dirty="0" smtClean="0"/>
              <a:t>2g-only:   </a:t>
            </a:r>
            <a:r>
              <a:rPr lang="en-US" sz="2000" b="1" dirty="0" smtClean="0"/>
              <a:t>0.68 k</a:t>
            </a:r>
            <a:r>
              <a:rPr lang="en-US" sz="2000" dirty="0" smtClean="0"/>
              <a:t> events</a:t>
            </a:r>
          </a:p>
          <a:p>
            <a:pPr lvl="1"/>
            <a:r>
              <a:rPr lang="en-US" sz="2000" dirty="0" smtClean="0"/>
              <a:t>2g + 3g:    </a:t>
            </a:r>
            <a:r>
              <a:rPr lang="en-US" sz="2000" b="1" dirty="0" smtClean="0"/>
              <a:t>2.9 k</a:t>
            </a:r>
            <a:r>
              <a:rPr lang="en-US" sz="2000" dirty="0" smtClean="0"/>
              <a:t> events</a:t>
            </a:r>
            <a:endParaRPr lang="en-US" sz="2000" dirty="0"/>
          </a:p>
        </p:txBody>
      </p:sp>
    </p:spTree>
    <p:extLst>
      <p:ext uri="{BB962C8B-B14F-4D97-AF65-F5344CB8AC3E}">
        <p14:creationId xmlns="" xmlns:p14="http://schemas.microsoft.com/office/powerpoint/2010/main" xmlns:mv="urn:schemas-microsoft-com:mac:vml" xmlns:mc="http://schemas.openxmlformats.org/markup-compatibility/2006" val="2316044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3521"/>
          </a:xfrm>
        </p:spPr>
        <p:txBody>
          <a:bodyPr>
            <a:normAutofit fontScale="90000"/>
          </a:bodyPr>
          <a:lstStyle/>
          <a:p>
            <a:r>
              <a:rPr lang="en-US" dirty="0" smtClean="0"/>
              <a:t>Projections of d</a:t>
            </a:r>
            <a:r>
              <a:rPr lang="el-GR" dirty="0" smtClean="0"/>
              <a:t>σ</a:t>
            </a:r>
            <a:r>
              <a:rPr lang="en-US" dirty="0" smtClean="0"/>
              <a:t>/</a:t>
            </a:r>
            <a:r>
              <a:rPr lang="en-US" dirty="0" err="1" smtClean="0"/>
              <a:t>dt</a:t>
            </a:r>
            <a:r>
              <a:rPr lang="en-US" dirty="0" smtClean="0"/>
              <a:t> with 2-g model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7" name="TextBox 6"/>
          <p:cNvSpPr txBox="1"/>
          <p:nvPr/>
        </p:nvSpPr>
        <p:spPr>
          <a:xfrm>
            <a:off x="5022782" y="917476"/>
            <a:ext cx="4121217" cy="1446550"/>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200" dirty="0" smtClean="0">
                <a:latin typeface="Calibri"/>
                <a:cs typeface="Calibri"/>
              </a:rPr>
              <a:t> Data will be first binned in</a:t>
            </a:r>
            <a:r>
              <a:rPr lang="en-US" sz="2200" i="1" dirty="0" smtClean="0">
                <a:latin typeface="Calibri"/>
                <a:cs typeface="Calibri"/>
              </a:rPr>
              <a:t> t </a:t>
            </a:r>
            <a:r>
              <a:rPr lang="en-US" sz="2200" dirty="0" smtClean="0">
                <a:latin typeface="Calibri"/>
                <a:cs typeface="Calibri"/>
              </a:rPr>
              <a:t>at different </a:t>
            </a:r>
            <a:r>
              <a:rPr lang="en-US" sz="2200" i="1" dirty="0" smtClean="0">
                <a:latin typeface="Calibri"/>
                <a:cs typeface="Calibri"/>
              </a:rPr>
              <a:t>W</a:t>
            </a:r>
            <a:r>
              <a:rPr lang="en-US" sz="2200" dirty="0" smtClean="0">
                <a:latin typeface="Calibri"/>
                <a:cs typeface="Calibri"/>
              </a:rPr>
              <a:t> (or effective photon energy) to study the t-dependence of the differential cross section</a:t>
            </a:r>
            <a:endParaRPr lang="en-US" sz="2200" dirty="0">
              <a:latin typeface="Calibri"/>
              <a:cs typeface="Calibri"/>
            </a:endParaRPr>
          </a:p>
        </p:txBody>
      </p:sp>
      <p:sp>
        <p:nvSpPr>
          <p:cNvPr id="6" name="TextBox 5"/>
          <p:cNvSpPr txBox="1"/>
          <p:nvPr/>
        </p:nvSpPr>
        <p:spPr>
          <a:xfrm>
            <a:off x="6186394" y="3692597"/>
            <a:ext cx="1524000" cy="369332"/>
          </a:xfrm>
          <a:prstGeom prst="rect">
            <a:avLst/>
          </a:prstGeom>
          <a:noFill/>
        </p:spPr>
        <p:txBody>
          <a:bodyPr wrap="square" rtlCol="0">
            <a:spAutoFit/>
          </a:bodyPr>
          <a:lstStyle/>
          <a:p>
            <a:r>
              <a:rPr lang="en-US" dirty="0" smtClean="0"/>
              <a:t>50 Days </a:t>
            </a:r>
            <a:endParaRPr lang="en-US" dirty="0"/>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t="7528" r="7773"/>
          <a:stretch>
            <a:fillRect/>
          </a:stretch>
        </p:blipFill>
        <p:spPr>
          <a:xfrm>
            <a:off x="5022782" y="2593254"/>
            <a:ext cx="4121217" cy="2969346"/>
          </a:xfrm>
          <a:prstGeom prst="rect">
            <a:avLst/>
          </a:prstGeom>
        </p:spPr>
      </p:pic>
      <p:pic>
        <p:nvPicPr>
          <p:cNvPr id="11" name="Picture 10" descr="tdep.gif"/>
          <p:cNvPicPr>
            <a:picLocks noChangeAspect="1"/>
          </p:cNvPicPr>
          <p:nvPr/>
        </p:nvPicPr>
        <p:blipFill>
          <a:blip r:embed="rId3" cstate="print"/>
          <a:srcRect r="4733"/>
          <a:stretch>
            <a:fillRect/>
          </a:stretch>
        </p:blipFill>
        <p:spPr>
          <a:xfrm>
            <a:off x="0" y="917475"/>
            <a:ext cx="5022782" cy="5113717"/>
          </a:xfrm>
          <a:prstGeom prst="rect">
            <a:avLst/>
          </a:prstGeom>
        </p:spPr>
      </p:pic>
      <p:pic>
        <p:nvPicPr>
          <p:cNvPr id="12" name="Picture 11" descr="latex-image-1.pdf"/>
          <p:cNvPicPr>
            <a:picLocks noChangeAspect="1"/>
          </p:cNvPicPr>
          <p:nvPr/>
        </p:nvPicPr>
        <p:blipFill>
          <a:blip r:embed="rId4" cstate="print"/>
          <a:stretch>
            <a:fillRect/>
          </a:stretch>
        </p:blipFill>
        <p:spPr>
          <a:xfrm>
            <a:off x="5919694" y="5666068"/>
            <a:ext cx="2400300" cy="800100"/>
          </a:xfrm>
          <a:prstGeom prst="rect">
            <a:avLst/>
          </a:prstGeom>
        </p:spPr>
      </p:pic>
      <p:sp>
        <p:nvSpPr>
          <p:cNvPr id="13" name="TextBox 12"/>
          <p:cNvSpPr txBox="1"/>
          <p:nvPr/>
        </p:nvSpPr>
        <p:spPr>
          <a:xfrm>
            <a:off x="1212977" y="1322401"/>
            <a:ext cx="1095172" cy="338554"/>
          </a:xfrm>
          <a:prstGeom prst="rect">
            <a:avLst/>
          </a:prstGeom>
          <a:noFill/>
        </p:spPr>
        <p:txBody>
          <a:bodyPr wrap="none" rtlCol="0">
            <a:spAutoFit/>
          </a:bodyPr>
          <a:lstStyle/>
          <a:p>
            <a:r>
              <a:rPr lang="en-US" sz="1600" dirty="0" smtClean="0"/>
              <a:t>9.05 </a:t>
            </a:r>
            <a:r>
              <a:rPr lang="en-US" sz="1600" dirty="0" err="1" smtClean="0"/>
              <a:t>GeV</a:t>
            </a:r>
            <a:endParaRPr lang="en-US" sz="1600" dirty="0"/>
          </a:p>
        </p:txBody>
      </p:sp>
      <p:sp>
        <p:nvSpPr>
          <p:cNvPr id="16" name="TextBox 15"/>
          <p:cNvSpPr txBox="1"/>
          <p:nvPr/>
        </p:nvSpPr>
        <p:spPr>
          <a:xfrm>
            <a:off x="3888440" y="1305524"/>
            <a:ext cx="1095172" cy="338554"/>
          </a:xfrm>
          <a:prstGeom prst="rect">
            <a:avLst/>
          </a:prstGeom>
          <a:noFill/>
        </p:spPr>
        <p:txBody>
          <a:bodyPr wrap="none" rtlCol="0">
            <a:spAutoFit/>
          </a:bodyPr>
          <a:lstStyle/>
          <a:p>
            <a:r>
              <a:rPr lang="en-US" sz="1600" dirty="0" smtClean="0"/>
              <a:t>9.40 </a:t>
            </a:r>
            <a:r>
              <a:rPr lang="en-US" sz="1600" dirty="0" err="1" smtClean="0"/>
              <a:t>GeV</a:t>
            </a:r>
            <a:endParaRPr lang="en-US" sz="1600" dirty="0"/>
          </a:p>
        </p:txBody>
      </p:sp>
      <p:sp>
        <p:nvSpPr>
          <p:cNvPr id="17" name="TextBox 16"/>
          <p:cNvSpPr txBox="1"/>
          <p:nvPr/>
        </p:nvSpPr>
        <p:spPr>
          <a:xfrm>
            <a:off x="1212977" y="3892652"/>
            <a:ext cx="1095172" cy="338554"/>
          </a:xfrm>
          <a:prstGeom prst="rect">
            <a:avLst/>
          </a:prstGeom>
          <a:noFill/>
        </p:spPr>
        <p:txBody>
          <a:bodyPr wrap="none" rtlCol="0">
            <a:spAutoFit/>
          </a:bodyPr>
          <a:lstStyle/>
          <a:p>
            <a:r>
              <a:rPr lang="en-US" sz="1600" dirty="0" smtClean="0"/>
              <a:t>9.60 </a:t>
            </a:r>
            <a:r>
              <a:rPr lang="en-US" sz="1600" dirty="0" err="1" smtClean="0"/>
              <a:t>GeV</a:t>
            </a:r>
            <a:endParaRPr lang="en-US" sz="1600" dirty="0"/>
          </a:p>
        </p:txBody>
      </p:sp>
      <p:sp>
        <p:nvSpPr>
          <p:cNvPr id="18" name="TextBox 17"/>
          <p:cNvSpPr txBox="1"/>
          <p:nvPr/>
        </p:nvSpPr>
        <p:spPr>
          <a:xfrm>
            <a:off x="3900157" y="3892652"/>
            <a:ext cx="1095172" cy="338554"/>
          </a:xfrm>
          <a:prstGeom prst="rect">
            <a:avLst/>
          </a:prstGeom>
          <a:noFill/>
        </p:spPr>
        <p:txBody>
          <a:bodyPr wrap="none" rtlCol="0">
            <a:spAutoFit/>
          </a:bodyPr>
          <a:lstStyle/>
          <a:p>
            <a:r>
              <a:rPr lang="en-US" sz="1600" dirty="0" smtClean="0"/>
              <a:t>9.78 </a:t>
            </a:r>
            <a:r>
              <a:rPr lang="en-US" sz="1600" dirty="0" err="1" smtClean="0"/>
              <a:t>GeV</a:t>
            </a:r>
            <a:endParaRPr lang="en-US" sz="1600" dirty="0"/>
          </a:p>
        </p:txBody>
      </p:sp>
    </p:spTree>
    <p:extLst>
      <p:ext uri="{BB962C8B-B14F-4D97-AF65-F5344CB8AC3E}">
        <p14:creationId xmlns="" xmlns:p14="http://schemas.microsoft.com/office/powerpoint/2010/main" xmlns:mv="urn:schemas-microsoft-com:mac:vml" xmlns:mc="http://schemas.openxmlformats.org/markup-compatibility/2006" val="1030219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39562"/>
            <a:ext cx="8042276" cy="989138"/>
          </a:xfrm>
        </p:spPr>
        <p:txBody>
          <a:bodyPr/>
          <a:lstStyle/>
          <a:p>
            <a:r>
              <a:rPr lang="en-US" dirty="0" smtClean="0"/>
              <a:t>Outline</a:t>
            </a:r>
            <a:endParaRPr lang="en-US" dirty="0"/>
          </a:p>
        </p:txBody>
      </p:sp>
      <p:sp>
        <p:nvSpPr>
          <p:cNvPr id="3" name="Content Placeholder 2"/>
          <p:cNvSpPr>
            <a:spLocks noGrp="1"/>
          </p:cNvSpPr>
          <p:nvPr>
            <p:ph idx="1"/>
          </p:nvPr>
        </p:nvSpPr>
        <p:spPr>
          <a:xfrm>
            <a:off x="544418" y="1744124"/>
            <a:ext cx="7775576" cy="4487334"/>
          </a:xfrm>
        </p:spPr>
        <p:txBody>
          <a:bodyPr>
            <a:normAutofit/>
          </a:bodyPr>
          <a:lstStyle/>
          <a:p>
            <a:r>
              <a:rPr lang="en-US" dirty="0" smtClean="0"/>
              <a:t>Introduction</a:t>
            </a:r>
          </a:p>
          <a:p>
            <a:r>
              <a:rPr lang="en-US" dirty="0" smtClean="0"/>
              <a:t>Physics Motivation</a:t>
            </a:r>
          </a:p>
          <a:p>
            <a:r>
              <a:rPr lang="en-US" dirty="0" smtClean="0"/>
              <a:t>The Proposed Experiment</a:t>
            </a:r>
          </a:p>
          <a:p>
            <a:r>
              <a:rPr lang="en-US" dirty="0" smtClean="0"/>
              <a:t>Projected Results</a:t>
            </a:r>
          </a:p>
          <a:p>
            <a:endParaRPr lang="en-US" dirty="0"/>
          </a:p>
        </p:txBody>
      </p:sp>
      <p:sp>
        <p:nvSpPr>
          <p:cNvPr id="6" name="Slide Number Placeholder 5"/>
          <p:cNvSpPr>
            <a:spLocks noGrp="1"/>
          </p:cNvSpPr>
          <p:nvPr>
            <p:ph type="sldNum" sz="quarter" idx="12"/>
          </p:nvPr>
        </p:nvSpPr>
        <p:spPr/>
        <p:txBody>
          <a:bodyPr/>
          <a:lstStyle/>
          <a:p>
            <a:fld id="{05B56A2D-B9AA-9D47-A6A7-53D1638EA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57"/>
            <a:ext cx="8229600" cy="898358"/>
          </a:xfrm>
        </p:spPr>
        <p:txBody>
          <a:bodyPr/>
          <a:lstStyle/>
          <a:p>
            <a:r>
              <a:rPr lang="en-US" dirty="0" smtClean="0"/>
              <a:t>Projection of Total Cross Section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7" name="TextBox 6"/>
          <p:cNvSpPr txBox="1"/>
          <p:nvPr/>
        </p:nvSpPr>
        <p:spPr>
          <a:xfrm>
            <a:off x="381000" y="5354102"/>
            <a:ext cx="8451803" cy="1138773"/>
          </a:xfrm>
          <a:prstGeom prst="rect">
            <a:avLst/>
          </a:prstGeom>
          <a:solidFill>
            <a:srgbClr val="FFF0CC"/>
          </a:solidFill>
        </p:spPr>
        <p:txBody>
          <a:bodyPr wrap="none" rtlCol="0">
            <a:spAutoFit/>
          </a:bodyPr>
          <a:lstStyle/>
          <a:p>
            <a:pPr marL="0" lvl="1" algn="ctr"/>
            <a:r>
              <a:rPr lang="en-US" sz="2400" dirty="0" smtClean="0">
                <a:latin typeface="Calibri"/>
                <a:cs typeface="Calibri"/>
              </a:rPr>
              <a:t>With &lt; 0.01 </a:t>
            </a:r>
            <a:r>
              <a:rPr lang="en-US" sz="2400" dirty="0" err="1" smtClean="0">
                <a:latin typeface="Calibri"/>
                <a:cs typeface="Calibri"/>
              </a:rPr>
              <a:t>GeV</a:t>
            </a:r>
            <a:r>
              <a:rPr lang="en-US" sz="2400" dirty="0" smtClean="0">
                <a:latin typeface="Calibri"/>
                <a:cs typeface="Calibri"/>
              </a:rPr>
              <a:t> energy resolution in W and  8 energy bins in W to </a:t>
            </a:r>
          </a:p>
          <a:p>
            <a:pPr marL="0" lvl="1" algn="ctr"/>
            <a:r>
              <a:rPr lang="en-US" sz="2400" dirty="0" smtClean="0">
                <a:latin typeface="Calibri"/>
                <a:cs typeface="Calibri"/>
              </a:rPr>
              <a:t>study the threshold behavior of cross section.</a:t>
            </a:r>
          </a:p>
          <a:p>
            <a:endParaRPr lang="en-US" sz="2000" dirty="0"/>
          </a:p>
        </p:txBody>
      </p:sp>
      <p:pic>
        <p:nvPicPr>
          <p:cNvPr id="10" name="Content Placeholder 3"/>
          <p:cNvPicPr>
            <a:picLocks noGrp="1" noChangeAspect="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lc="http://schemas.openxmlformats.org/drawingml/2006/lockedCanvas" val="0"/>
              </a:ext>
            </a:extLst>
          </a:blip>
          <a:srcRect l="2386" t="6958" r="8170"/>
          <a:stretch>
            <a:fillRect/>
          </a:stretch>
        </p:blipFill>
        <p:spPr>
          <a:xfrm>
            <a:off x="1625600" y="768890"/>
            <a:ext cx="6134100" cy="4585212"/>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25271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t>
            </a:r>
            <a:r>
              <a:rPr lang="en-US" dirty="0" err="1" smtClean="0"/>
              <a:t>photoproduction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914400" y="1049867"/>
            <a:ext cx="7582636" cy="5448829"/>
          </a:xfrm>
        </p:spPr>
      </p:pic>
      <p:sp>
        <p:nvSpPr>
          <p:cNvPr id="5" name="Slide Number Placeholder 4"/>
          <p:cNvSpPr>
            <a:spLocks noGrp="1"/>
          </p:cNvSpPr>
          <p:nvPr>
            <p:ph type="sldNum" sz="quarter" idx="12"/>
          </p:nvPr>
        </p:nvSpPr>
        <p:spPr>
          <a:xfrm>
            <a:off x="6553200" y="6356350"/>
            <a:ext cx="2133600" cy="365125"/>
          </a:xfrm>
        </p:spPr>
        <p:txBody>
          <a:bodyPr/>
          <a:lstStyle/>
          <a:p>
            <a:fld id="{B6F15528-21DE-4FAA-801E-634DDDAF4B2B}" type="slidenum">
              <a:rPr lang="en-US" smtClean="0"/>
              <a:pPr/>
              <a:t>21</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07115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8" y="0"/>
            <a:ext cx="9118242" cy="990600"/>
          </a:xfrm>
        </p:spPr>
        <p:txBody>
          <a:bodyPr>
            <a:normAutofit/>
          </a:bodyPr>
          <a:lstStyle/>
          <a:p>
            <a:r>
              <a:rPr lang="en-US" dirty="0" smtClean="0"/>
              <a:t>Cross Section Validation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7" name="Object 6"/>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166914519"/>
              </p:ext>
            </p:extLst>
          </p:nvPr>
        </p:nvGraphicFramePr>
        <p:xfrm>
          <a:off x="1981200" y="838200"/>
          <a:ext cx="5181600" cy="723013"/>
        </p:xfrm>
        <a:graphic>
          <a:graphicData uri="http://schemas.openxmlformats.org/presentationml/2006/ole">
            <p:oleObj spid="_x0000_s6146" name="Equation" r:id="rId3" imgW="1638000" imgH="228600" progId="">
              <p:embed/>
            </p:oleObj>
          </a:graphicData>
        </a:graphic>
      </p:graphicFrame>
      <p:graphicFrame>
        <p:nvGraphicFramePr>
          <p:cNvPr id="9" name="Content Placeholder 8"/>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630511794"/>
              </p:ext>
            </p:extLst>
          </p:nvPr>
        </p:nvGraphicFramePr>
        <p:xfrm>
          <a:off x="292459" y="1561213"/>
          <a:ext cx="8631408" cy="3309132"/>
        </p:xfrm>
        <a:graphic>
          <a:graphicData uri="http://schemas.openxmlformats.org/drawingml/2006/table">
            <a:tbl>
              <a:tblPr firstRow="1" bandRow="1">
                <a:tableStyleId>{5C22544A-7EE6-4342-B048-85BDC9FD1C3A}</a:tableStyleId>
              </a:tblPr>
              <a:tblGrid>
                <a:gridCol w="1858074"/>
                <a:gridCol w="1035629"/>
                <a:gridCol w="1535883"/>
                <a:gridCol w="1599350"/>
                <a:gridCol w="1573963"/>
                <a:gridCol w="1028509"/>
              </a:tblGrid>
              <a:tr h="523924">
                <a:tc>
                  <a:txBody>
                    <a:bodyPr/>
                    <a:lstStyle/>
                    <a:p>
                      <a:endParaRPr lang="en-US" sz="1800" dirty="0"/>
                    </a:p>
                  </a:txBody>
                  <a:tcPr/>
                </a:tc>
                <a:tc>
                  <a:txBody>
                    <a:bodyPr/>
                    <a:lstStyle/>
                    <a:p>
                      <a:r>
                        <a:rPr lang="en-US" sz="1800" dirty="0" smtClean="0"/>
                        <a:t>Bethe-</a:t>
                      </a:r>
                      <a:r>
                        <a:rPr lang="en-US" sz="1800" dirty="0" err="1" smtClean="0"/>
                        <a:t>Heitler</a:t>
                      </a:r>
                      <a:endParaRPr lang="en-US" sz="1800" dirty="0"/>
                    </a:p>
                  </a:txBody>
                  <a:tcPr/>
                </a:tc>
                <a:tc>
                  <a:txBody>
                    <a:bodyPr/>
                    <a:lstStyle/>
                    <a:p>
                      <a:r>
                        <a:rPr lang="el-GR" sz="1800" dirty="0" smtClean="0"/>
                        <a:t>ω</a:t>
                      </a:r>
                      <a:endParaRPr lang="en-US" sz="1800" dirty="0"/>
                    </a:p>
                  </a:txBody>
                  <a:tcPr/>
                </a:tc>
                <a:tc>
                  <a:txBody>
                    <a:bodyPr/>
                    <a:lstStyle/>
                    <a:p>
                      <a:r>
                        <a:rPr lang="el-GR" sz="1800" dirty="0" smtClean="0"/>
                        <a:t>ρ</a:t>
                      </a:r>
                      <a:endParaRPr lang="en-US" sz="1800" dirty="0"/>
                    </a:p>
                  </a:txBody>
                  <a:tcPr/>
                </a:tc>
                <a:tc>
                  <a:txBody>
                    <a:bodyPr/>
                    <a:lstStyle/>
                    <a:p>
                      <a:r>
                        <a:rPr lang="el-GR" sz="1800" baseline="0" dirty="0" smtClean="0"/>
                        <a:t>φ</a:t>
                      </a:r>
                      <a:endParaRPr lang="en-US" sz="18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η</a:t>
                      </a:r>
                      <a:endParaRPr lang="en-US" sz="1800" dirty="0" smtClean="0"/>
                    </a:p>
                  </a:txBody>
                  <a:tcPr/>
                </a:tc>
              </a:tr>
              <a:tr h="523924">
                <a:tc>
                  <a:txBody>
                    <a:bodyPr/>
                    <a:lstStyle/>
                    <a:p>
                      <a:r>
                        <a:rPr lang="en-US" sz="1800" dirty="0" smtClean="0">
                          <a:latin typeface="Calibri"/>
                          <a:cs typeface="Calibri"/>
                        </a:rPr>
                        <a:t>Cross Section</a:t>
                      </a:r>
                      <a:endParaRPr lang="en-US" sz="1800" dirty="0">
                        <a:latin typeface="Calibri"/>
                        <a:cs typeface="Calibri"/>
                      </a:endParaRPr>
                    </a:p>
                  </a:txBody>
                  <a:tcPr/>
                </a:tc>
                <a:tc>
                  <a:txBody>
                    <a:bodyPr/>
                    <a:lstStyle/>
                    <a:p>
                      <a:r>
                        <a:rPr lang="en-US" sz="1800" b="1" dirty="0" smtClean="0"/>
                        <a:t>0.1 </a:t>
                      </a:r>
                      <a:r>
                        <a:rPr lang="en-US" sz="1800" b="1" dirty="0" err="1" smtClean="0"/>
                        <a:t>ub</a:t>
                      </a:r>
                      <a:endParaRPr lang="en-US" sz="1800" b="1" dirty="0"/>
                    </a:p>
                  </a:txBody>
                  <a:tcPr/>
                </a:tc>
                <a:tc>
                  <a:txBody>
                    <a:bodyPr/>
                    <a:lstStyle/>
                    <a:p>
                      <a:r>
                        <a:rPr lang="en-US" sz="1800" b="1" dirty="0" smtClean="0"/>
                        <a:t>1ub</a:t>
                      </a:r>
                      <a:endParaRPr lang="en-US" sz="1800" b="1" dirty="0"/>
                    </a:p>
                  </a:txBody>
                  <a:tcPr/>
                </a:tc>
                <a:tc>
                  <a:txBody>
                    <a:bodyPr/>
                    <a:lstStyle/>
                    <a:p>
                      <a:r>
                        <a:rPr lang="en-US" sz="1800" b="1" dirty="0" smtClean="0"/>
                        <a:t>1ub</a:t>
                      </a:r>
                      <a:endParaRPr lang="en-US" sz="1800" b="1" dirty="0"/>
                    </a:p>
                  </a:txBody>
                  <a:tcPr/>
                </a:tc>
                <a:tc>
                  <a:txBody>
                    <a:bodyPr/>
                    <a:lstStyle/>
                    <a:p>
                      <a:r>
                        <a:rPr lang="en-US" sz="1800" b="1" dirty="0" smtClean="0"/>
                        <a:t>50 </a:t>
                      </a:r>
                      <a:r>
                        <a:rPr lang="en-US" sz="1800" b="1" dirty="0" err="1" smtClean="0"/>
                        <a:t>nb</a:t>
                      </a:r>
                      <a:endParaRPr lang="en-US" sz="1800" b="1" dirty="0"/>
                    </a:p>
                  </a:txBody>
                  <a:tcPr/>
                </a:tc>
                <a:tc>
                  <a:txBody>
                    <a:bodyPr/>
                    <a:lstStyle/>
                    <a:p>
                      <a:r>
                        <a:rPr lang="en-US" sz="1800" b="1" dirty="0" smtClean="0"/>
                        <a:t>10 </a:t>
                      </a:r>
                      <a:r>
                        <a:rPr lang="en-US" sz="1800" b="1" dirty="0" err="1" smtClean="0"/>
                        <a:t>ub</a:t>
                      </a:r>
                      <a:endParaRPr lang="en-US" sz="1800" b="1" dirty="0"/>
                    </a:p>
                  </a:txBody>
                  <a:tcPr/>
                </a:tc>
              </a:tr>
              <a:tr h="898156">
                <a:tc>
                  <a:txBody>
                    <a:bodyPr/>
                    <a:lstStyle/>
                    <a:p>
                      <a:r>
                        <a:rPr lang="en-US" sz="1800" dirty="0" smtClean="0">
                          <a:latin typeface="Calibri"/>
                          <a:cs typeface="Calibri"/>
                        </a:rPr>
                        <a:t>Decay Channel</a:t>
                      </a:r>
                      <a:r>
                        <a:rPr lang="en-US" sz="1800" baseline="0" dirty="0" smtClean="0">
                          <a:latin typeface="Calibri"/>
                          <a:cs typeface="Calibri"/>
                        </a:rPr>
                        <a:t> and BR</a:t>
                      </a:r>
                      <a:endParaRPr lang="en-US" sz="1800" dirty="0">
                        <a:latin typeface="Calibri"/>
                        <a:cs typeface="Calibri"/>
                      </a:endParaRPr>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1.0</a:t>
                      </a:r>
                      <a:endParaRPr lang="en-US" sz="1800" b="1" baseline="0" dirty="0"/>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7.30 10</a:t>
                      </a:r>
                      <a:r>
                        <a:rPr lang="en-US" sz="1800" b="1" baseline="30000" dirty="0" smtClean="0"/>
                        <a:t>-5</a:t>
                      </a:r>
                    </a:p>
                    <a:p>
                      <a:endParaRPr lang="en-US" sz="1800" b="1" dirty="0"/>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4.71 10</a:t>
                      </a:r>
                      <a:r>
                        <a:rPr lang="en-US" sz="1800" b="1" baseline="30000" dirty="0" smtClean="0"/>
                        <a:t>-5</a:t>
                      </a:r>
                    </a:p>
                    <a:p>
                      <a:endParaRPr lang="en-US" sz="1800" b="1" dirty="0"/>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2.97 10</a:t>
                      </a:r>
                      <a:r>
                        <a:rPr lang="en-US" sz="1800" b="1" baseline="30000" dirty="0" smtClean="0"/>
                        <a:t>-4</a:t>
                      </a:r>
                    </a:p>
                    <a:p>
                      <a:endParaRPr lang="en-US" sz="1800" b="1" dirty="0"/>
                    </a:p>
                  </a:txBody>
                  <a:tcPr/>
                </a:tc>
                <a:tc>
                  <a:txBody>
                    <a:bodyPr/>
                    <a:lstStyle/>
                    <a:p>
                      <a:r>
                        <a:rPr lang="el-GR" sz="1800" b="1" dirty="0" smtClean="0"/>
                        <a:t>γγ</a:t>
                      </a:r>
                      <a:endParaRPr lang="en-US" sz="1800" b="1" dirty="0" smtClean="0"/>
                    </a:p>
                    <a:p>
                      <a:endParaRPr lang="en-US" sz="1800" b="1" dirty="0" smtClean="0"/>
                    </a:p>
                    <a:p>
                      <a:r>
                        <a:rPr lang="en-US" sz="1800" b="1" dirty="0" smtClean="0"/>
                        <a:t>0.39</a:t>
                      </a:r>
                      <a:endParaRPr lang="en-US" sz="1800" b="1" dirty="0"/>
                    </a:p>
                  </a:txBody>
                  <a:tcPr/>
                </a:tc>
              </a:tr>
              <a:tr h="523924">
                <a:tc>
                  <a:txBody>
                    <a:bodyPr/>
                    <a:lstStyle/>
                    <a:p>
                      <a:r>
                        <a:rPr lang="en-US" sz="1800" dirty="0" smtClean="0">
                          <a:latin typeface="Calibri"/>
                          <a:cs typeface="Calibri"/>
                        </a:rPr>
                        <a:t>Compared to J/ψ </a:t>
                      </a:r>
                      <a:endParaRPr lang="en-US" sz="1800" dirty="0">
                        <a:latin typeface="Calibri"/>
                        <a:cs typeface="Calibri"/>
                      </a:endParaRPr>
                    </a:p>
                  </a:txBody>
                  <a:tcPr/>
                </a:tc>
                <a:tc>
                  <a:txBody>
                    <a:bodyPr/>
                    <a:lstStyle/>
                    <a:p>
                      <a:r>
                        <a:rPr lang="en-US" sz="1800" b="1" dirty="0" smtClean="0"/>
                        <a:t>&gt;10</a:t>
                      </a:r>
                      <a:endParaRPr lang="en-US" sz="1800" b="1" dirty="0"/>
                    </a:p>
                  </a:txBody>
                  <a:tcPr/>
                </a:tc>
                <a:tc>
                  <a:txBody>
                    <a:bodyPr/>
                    <a:lstStyle/>
                    <a:p>
                      <a:r>
                        <a:rPr lang="en-US" sz="1800" b="1" dirty="0" smtClean="0"/>
                        <a:t>x2 </a:t>
                      </a:r>
                      <a:endParaRPr lang="en-US" sz="1800" b="1" dirty="0"/>
                    </a:p>
                  </a:txBody>
                  <a:tcPr/>
                </a:tc>
                <a:tc>
                  <a:txBody>
                    <a:bodyPr/>
                    <a:lstStyle/>
                    <a:p>
                      <a:r>
                        <a:rPr lang="en-US" sz="1800" b="1" dirty="0" smtClean="0"/>
                        <a:t>x1</a:t>
                      </a:r>
                      <a:endParaRPr lang="en-US" sz="1800" b="1" dirty="0"/>
                    </a:p>
                  </a:txBody>
                  <a:tcPr/>
                </a:tc>
                <a:tc>
                  <a:txBody>
                    <a:bodyPr/>
                    <a:lstStyle/>
                    <a:p>
                      <a:r>
                        <a:rPr lang="en-US" sz="1800" b="1" dirty="0" smtClean="0"/>
                        <a:t>x0.5</a:t>
                      </a:r>
                      <a:endParaRPr lang="en-US" sz="1800" b="1" dirty="0"/>
                    </a:p>
                  </a:txBody>
                  <a:tcPr/>
                </a:tc>
                <a:tc>
                  <a:txBody>
                    <a:bodyPr/>
                    <a:lstStyle/>
                    <a:p>
                      <a:r>
                        <a:rPr lang="en-US" sz="1800" b="1" dirty="0" smtClean="0"/>
                        <a:t>Large</a:t>
                      </a:r>
                      <a:endParaRPr lang="en-US" sz="1800" b="1" dirty="0"/>
                    </a:p>
                  </a:txBody>
                  <a:tcPr/>
                </a:tc>
              </a:tr>
              <a:tr h="523924">
                <a:tc>
                  <a:txBody>
                    <a:bodyPr/>
                    <a:lstStyle/>
                    <a:p>
                      <a:r>
                        <a:rPr lang="en-US" sz="1800" dirty="0" err="1" smtClean="0">
                          <a:latin typeface="Calibri"/>
                          <a:cs typeface="Calibri"/>
                        </a:rPr>
                        <a:t>SoLID</a:t>
                      </a:r>
                      <a:r>
                        <a:rPr lang="en-US" sz="1800" dirty="0" smtClean="0">
                          <a:latin typeface="Calibri"/>
                          <a:cs typeface="Calibri"/>
                        </a:rPr>
                        <a:t> capability</a:t>
                      </a:r>
                      <a:endParaRPr lang="en-US" sz="1800" dirty="0">
                        <a:latin typeface="Calibri"/>
                        <a:cs typeface="Calibri"/>
                      </a:endParaRPr>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r>
            </a:tbl>
          </a:graphicData>
        </a:graphic>
      </p:graphicFrame>
      <p:sp>
        <p:nvSpPr>
          <p:cNvPr id="10" name="Rectangle 9"/>
          <p:cNvSpPr/>
          <p:nvPr/>
        </p:nvSpPr>
        <p:spPr>
          <a:xfrm>
            <a:off x="25757" y="4918426"/>
            <a:ext cx="8898109" cy="1477328"/>
          </a:xfrm>
          <a:prstGeom prst="rect">
            <a:avLst/>
          </a:prstGeom>
        </p:spPr>
        <p:txBody>
          <a:bodyPr wrap="square">
            <a:spAutoFit/>
          </a:bodyPr>
          <a:lstStyle/>
          <a:p>
            <a:pPr>
              <a:buClr>
                <a:schemeClr val="tx2">
                  <a:lumMod val="50000"/>
                  <a:lumOff val="50000"/>
                </a:schemeClr>
              </a:buClr>
              <a:buFont typeface="Wingdings" charset="2"/>
              <a:buChar char=""/>
            </a:pPr>
            <a:r>
              <a:rPr lang="en-US" dirty="0" smtClean="0"/>
              <a:t> </a:t>
            </a:r>
            <a:r>
              <a:rPr lang="en-US" dirty="0" err="1" smtClean="0"/>
              <a:t>e+p</a:t>
            </a:r>
            <a:r>
              <a:rPr lang="en-US" dirty="0" smtClean="0"/>
              <a:t> elastic channel: (2.2 and 4.4 </a:t>
            </a:r>
            <a:r>
              <a:rPr lang="en-US" dirty="0" err="1" smtClean="0"/>
              <a:t>GeV</a:t>
            </a:r>
            <a:r>
              <a:rPr lang="en-US" dirty="0" smtClean="0"/>
              <a:t> beam)</a:t>
            </a:r>
          </a:p>
          <a:p>
            <a:pPr lvl="1"/>
            <a:r>
              <a:rPr lang="en-US" dirty="0" err="1" smtClean="0"/>
              <a:t>SoLID</a:t>
            </a:r>
            <a:r>
              <a:rPr lang="en-US" dirty="0" smtClean="0"/>
              <a:t> Optics Calibration Channel for electrons</a:t>
            </a:r>
          </a:p>
          <a:p>
            <a:pPr lvl="1"/>
            <a:endParaRPr lang="en-US" dirty="0" smtClean="0"/>
          </a:p>
          <a:p>
            <a:pPr>
              <a:buClr>
                <a:schemeClr val="tx2">
                  <a:lumMod val="50000"/>
                  <a:lumOff val="50000"/>
                </a:schemeClr>
              </a:buClr>
              <a:buFont typeface="Wingdings" charset="2"/>
              <a:buChar char=""/>
            </a:pPr>
            <a:r>
              <a:rPr lang="en-US" dirty="0" smtClean="0"/>
              <a:t> SIDIS charged </a:t>
            </a:r>
            <a:r>
              <a:rPr lang="en-US" dirty="0" err="1" smtClean="0"/>
              <a:t>pion</a:t>
            </a:r>
            <a:r>
              <a:rPr lang="en-US" dirty="0" smtClean="0"/>
              <a:t> (also DIS)</a:t>
            </a:r>
          </a:p>
          <a:p>
            <a:pPr lvl="1"/>
            <a:r>
              <a:rPr lang="en-US" dirty="0" smtClean="0"/>
              <a:t>SIDIS program, comparing with Hall C measurements </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86639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762000"/>
          </a:xfrm>
        </p:spPr>
        <p:txBody>
          <a:bodyPr/>
          <a:lstStyle/>
          <a:p>
            <a:r>
              <a:rPr lang="en-US" dirty="0" smtClean="0"/>
              <a:t>Systematic Budget</a:t>
            </a:r>
            <a:endParaRPr lang="en-US" dirty="0"/>
          </a:p>
        </p:txBody>
      </p:sp>
      <p:sp>
        <p:nvSpPr>
          <p:cNvPr id="3" name="Content Placeholder 2"/>
          <p:cNvSpPr>
            <a:spLocks noGrp="1"/>
          </p:cNvSpPr>
          <p:nvPr>
            <p:ph idx="1"/>
          </p:nvPr>
        </p:nvSpPr>
        <p:spPr>
          <a:xfrm>
            <a:off x="457200" y="838200"/>
            <a:ext cx="8458200" cy="5791200"/>
          </a:xfrm>
        </p:spPr>
        <p:txBody>
          <a:bodyPr>
            <a:normAutofit/>
          </a:bodyPr>
          <a:lstStyle/>
          <a:p>
            <a:r>
              <a:rPr lang="en-US" dirty="0" smtClean="0"/>
              <a:t>Acceptance Effect: 10% for triple coincidence</a:t>
            </a:r>
          </a:p>
          <a:p>
            <a:r>
              <a:rPr lang="en-US" dirty="0" smtClean="0"/>
              <a:t>Detector and Trigger Efficiency &lt;2% </a:t>
            </a:r>
          </a:p>
          <a:p>
            <a:r>
              <a:rPr lang="en-US" dirty="0" smtClean="0"/>
              <a:t>Target Luminosity: &lt;2%</a:t>
            </a:r>
          </a:p>
          <a:p>
            <a:r>
              <a:rPr lang="en-US" dirty="0" smtClean="0"/>
              <a:t>Contribution from Al wall  &lt;1%</a:t>
            </a:r>
          </a:p>
          <a:p>
            <a:pPr lvl="1"/>
            <a:r>
              <a:rPr lang="en-US" dirty="0" smtClean="0"/>
              <a:t>Dummy run  + target vertex Cut</a:t>
            </a:r>
          </a:p>
          <a:p>
            <a:r>
              <a:rPr lang="en-US" dirty="0" smtClean="0"/>
              <a:t>Background Contamination ~0.5%</a:t>
            </a:r>
          </a:p>
          <a:p>
            <a:pPr lvl="1"/>
            <a:r>
              <a:rPr lang="en-US" dirty="0" smtClean="0"/>
              <a:t>B-H background + Random Coincidence (measured directly)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7" name="TextBox 6"/>
          <p:cNvSpPr txBox="1"/>
          <p:nvPr/>
        </p:nvSpPr>
        <p:spPr>
          <a:xfrm>
            <a:off x="993499" y="5488113"/>
            <a:ext cx="7672243" cy="523220"/>
          </a:xfrm>
          <a:prstGeom prst="rect">
            <a:avLst/>
          </a:prstGeom>
          <a:noFill/>
        </p:spPr>
        <p:txBody>
          <a:bodyPr wrap="none" rtlCol="0">
            <a:spAutoFit/>
          </a:bodyPr>
          <a:lstStyle/>
          <a:p>
            <a:r>
              <a:rPr lang="en-US" sz="2800" b="1" dirty="0" smtClean="0"/>
              <a:t>Goal: 10-15% cross section measurements</a:t>
            </a:r>
          </a:p>
        </p:txBody>
      </p:sp>
    </p:spTree>
    <p:extLst>
      <p:ext uri="{BB962C8B-B14F-4D97-AF65-F5344CB8AC3E}">
        <p14:creationId xmlns="" xmlns:p14="http://schemas.microsoft.com/office/powerpoint/2010/main" xmlns:mv="urn:schemas-microsoft-com:mac:vml" xmlns:mc="http://schemas.openxmlformats.org/markup-compatibility/2006" val="1040862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p:cNvPicPr>
            <a:picLocks noChangeAspect="1" noChangeArrowheads="1"/>
          </p:cNvPicPr>
          <p:nvPr/>
        </p:nvPicPr>
        <p:blipFill rotWithShape="1">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b="55132"/>
          <a:stretch/>
        </p:blipFill>
        <p:spPr bwMode="auto">
          <a:xfrm>
            <a:off x="2971800" y="3287299"/>
            <a:ext cx="3838575" cy="166674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152400" y="27535"/>
            <a:ext cx="8839200" cy="823365"/>
          </a:xfrm>
        </p:spPr>
        <p:txBody>
          <a:bodyPr>
            <a:normAutofit/>
          </a:bodyPr>
          <a:lstStyle/>
          <a:p>
            <a:r>
              <a:rPr lang="en-US" dirty="0" smtClean="0"/>
              <a:t>Threshold Enhancement is not rare!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6" name="Object 5"/>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1497626929"/>
              </p:ext>
            </p:extLst>
          </p:nvPr>
        </p:nvGraphicFramePr>
        <p:xfrm>
          <a:off x="6858000" y="3962400"/>
          <a:ext cx="2092325" cy="593725"/>
        </p:xfrm>
        <a:graphic>
          <a:graphicData uri="http://schemas.openxmlformats.org/presentationml/2006/ole">
            <p:oleObj spid="_x0000_s53250" name="Equation" r:id="rId5" imgW="850680" imgH="241200" progId="">
              <p:embed/>
            </p:oleObj>
          </a:graphicData>
        </a:graphic>
      </p:graphicFrame>
      <p:pic>
        <p:nvPicPr>
          <p:cNvPr id="22534" name="Picture 6"/>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41611" y="2057400"/>
            <a:ext cx="2800350" cy="33528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1426639511"/>
              </p:ext>
            </p:extLst>
          </p:nvPr>
        </p:nvGraphicFramePr>
        <p:xfrm>
          <a:off x="382869" y="914400"/>
          <a:ext cx="2411412" cy="803275"/>
        </p:xfrm>
        <a:graphic>
          <a:graphicData uri="http://schemas.openxmlformats.org/presentationml/2006/ole">
            <p:oleObj spid="_x0000_s53251" name="Equation" r:id="rId7" imgW="723600" imgH="241200" progId="">
              <p:embed/>
            </p:oleObj>
          </a:graphicData>
        </a:graphic>
      </p:graphicFrame>
      <p:pic>
        <p:nvPicPr>
          <p:cNvPr id="22535" name="Picture 7"/>
          <p:cNvPicPr>
            <a:picLocks noChangeAspect="1" noChangeArrowheads="1"/>
          </p:cNvPicPr>
          <p:nvPr/>
        </p:nvPicPr>
        <p:blipFill>
          <a:blip r:embed="rId8"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048000" y="838200"/>
            <a:ext cx="6096000" cy="24384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t="85669"/>
          <a:stretch/>
        </p:blipFill>
        <p:spPr bwMode="auto">
          <a:xfrm>
            <a:off x="2971800" y="4954044"/>
            <a:ext cx="3838575" cy="53235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TextBox 10"/>
          <p:cNvSpPr txBox="1"/>
          <p:nvPr/>
        </p:nvSpPr>
        <p:spPr>
          <a:xfrm>
            <a:off x="720725" y="5538768"/>
            <a:ext cx="8229600" cy="954107"/>
          </a:xfrm>
          <a:prstGeom prst="rect">
            <a:avLst/>
          </a:prstGeom>
          <a:solidFill>
            <a:schemeClr val="accent4">
              <a:lumMod val="60000"/>
              <a:lumOff val="40000"/>
            </a:schemeClr>
          </a:solidFill>
          <a:ln w="28575" cap="flat" cmpd="sng" algn="ctr">
            <a:solidFill>
              <a:schemeClr val="accent6">
                <a:lumMod val="60000"/>
                <a:lumOff val="40000"/>
              </a:schemeClr>
            </a:solidFill>
            <a:prstDash val="solid"/>
            <a:round/>
            <a:headEnd type="none" w="med" len="med"/>
            <a:tailEnd type="none" w="med" len="med"/>
          </a:ln>
        </p:spPr>
        <p:txBody>
          <a:bodyPr wrap="square" rtlCol="0">
            <a:spAutoFit/>
          </a:bodyPr>
          <a:lstStyle/>
          <a:p>
            <a:pPr algn="ctr"/>
            <a:r>
              <a:rPr lang="en-US" sz="2800" dirty="0" smtClean="0"/>
              <a:t>Summary of </a:t>
            </a:r>
            <a:r>
              <a:rPr lang="en-US" sz="2800" dirty="0" err="1" smtClean="0"/>
              <a:t>NPCFiQCD</a:t>
            </a:r>
            <a:r>
              <a:rPr lang="en-US" sz="2800" dirty="0" smtClean="0"/>
              <a:t> Workshop</a:t>
            </a:r>
          </a:p>
          <a:p>
            <a:pPr algn="ctr"/>
            <a:r>
              <a:rPr lang="en-US" sz="2800" dirty="0" smtClean="0">
                <a:hlinkClick r:id="rId9"/>
              </a:rPr>
              <a:t>http://quarks.temple.edu/~npcfiqcd</a:t>
            </a:r>
            <a:endParaRPr lang="en-US" sz="2800" dirty="0"/>
          </a:p>
        </p:txBody>
      </p:sp>
    </p:spTree>
    <p:extLst>
      <p:ext uri="{BB962C8B-B14F-4D97-AF65-F5344CB8AC3E}">
        <p14:creationId xmlns="" xmlns:p14="http://schemas.microsoft.com/office/powerpoint/2010/main" xmlns:mv="urn:schemas-microsoft-com:mac:vml" xmlns:mc="http://schemas.openxmlformats.org/markup-compatibility/2006" val="573184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Rates Estimates</a:t>
            </a:r>
            <a:endParaRPr lang="en-US" dirty="0"/>
          </a:p>
        </p:txBody>
      </p:sp>
      <p:sp>
        <p:nvSpPr>
          <p:cNvPr id="3" name="Content Placeholder 2"/>
          <p:cNvSpPr>
            <a:spLocks noGrp="1"/>
          </p:cNvSpPr>
          <p:nvPr>
            <p:ph idx="1"/>
          </p:nvPr>
        </p:nvSpPr>
        <p:spPr>
          <a:xfrm>
            <a:off x="0" y="948267"/>
            <a:ext cx="9144000" cy="5266266"/>
          </a:xfrm>
        </p:spPr>
        <p:txBody>
          <a:bodyPr>
            <a:normAutofit/>
          </a:bodyPr>
          <a:lstStyle/>
          <a:p>
            <a:r>
              <a:rPr lang="en-US" sz="2200" dirty="0" smtClean="0"/>
              <a:t>Used equivalent photon approximation</a:t>
            </a:r>
          </a:p>
          <a:p>
            <a:r>
              <a:rPr lang="en-US" sz="2400" dirty="0" smtClean="0"/>
              <a:t>   </a:t>
            </a:r>
            <a:r>
              <a:rPr lang="en-US" sz="2200" dirty="0" smtClean="0"/>
              <a:t>is the virtual photon flux and    is the </a:t>
            </a:r>
            <a:r>
              <a:rPr lang="en-US" sz="2200" dirty="0" err="1" smtClean="0"/>
              <a:t>Jacobian</a:t>
            </a:r>
            <a:endParaRPr lang="en-US" sz="2200" dirty="0" smtClean="0"/>
          </a:p>
          <a:p>
            <a:r>
              <a:rPr lang="en-US" sz="2200" dirty="0" smtClean="0"/>
              <a:t>Cross section is based on fits to data at high </a:t>
            </a:r>
            <a:r>
              <a:rPr lang="en-US" sz="2200" i="1" dirty="0" smtClean="0"/>
              <a:t>W </a:t>
            </a:r>
            <a:r>
              <a:rPr lang="en-US" sz="2200" dirty="0" smtClean="0"/>
              <a:t> within the  2-gluon exchange model</a:t>
            </a:r>
          </a:p>
        </p:txBody>
      </p:sp>
      <p:sp>
        <p:nvSpPr>
          <p:cNvPr id="6" name="Slide Number Placeholder 5"/>
          <p:cNvSpPr>
            <a:spLocks noGrp="1"/>
          </p:cNvSpPr>
          <p:nvPr>
            <p:ph type="sldNum" sz="quarter" idx="12"/>
          </p:nvPr>
        </p:nvSpPr>
        <p:spPr/>
        <p:txBody>
          <a:bodyPr/>
          <a:lstStyle/>
          <a:p>
            <a:fld id="{05B56A2D-B9AA-9D47-A6A7-53D1638EA1C5}" type="slidenum">
              <a:rPr lang="en-US" smtClean="0"/>
              <a:pPr/>
              <a:t>26</a:t>
            </a:fld>
            <a:endParaRPr lang="en-US"/>
          </a:p>
        </p:txBody>
      </p:sp>
      <p:pic>
        <p:nvPicPr>
          <p:cNvPr id="7" name="Picture 6" descr="latex-image-1.pdf"/>
          <p:cNvPicPr>
            <a:picLocks noChangeAspect="1"/>
          </p:cNvPicPr>
          <p:nvPr/>
        </p:nvPicPr>
        <p:blipFill>
          <a:blip r:embed="rId2" cstate="print"/>
          <a:stretch>
            <a:fillRect/>
          </a:stretch>
        </p:blipFill>
        <p:spPr>
          <a:xfrm>
            <a:off x="5715000" y="762000"/>
            <a:ext cx="2997200" cy="723900"/>
          </a:xfrm>
          <a:prstGeom prst="rect">
            <a:avLst/>
          </a:prstGeom>
        </p:spPr>
      </p:pic>
      <p:pic>
        <p:nvPicPr>
          <p:cNvPr id="9" name="Picture 8" descr="latex-image-1.pdf"/>
          <p:cNvPicPr>
            <a:picLocks noChangeAspect="1"/>
          </p:cNvPicPr>
          <p:nvPr/>
        </p:nvPicPr>
        <p:blipFill>
          <a:blip r:embed="rId3" cstate="print"/>
          <a:stretch>
            <a:fillRect/>
          </a:stretch>
        </p:blipFill>
        <p:spPr>
          <a:xfrm>
            <a:off x="444500" y="1447800"/>
            <a:ext cx="177800" cy="215900"/>
          </a:xfrm>
          <a:prstGeom prst="rect">
            <a:avLst/>
          </a:prstGeom>
        </p:spPr>
      </p:pic>
      <p:pic>
        <p:nvPicPr>
          <p:cNvPr id="11" name="Picture 10" descr="latex-image-1.pdf"/>
          <p:cNvPicPr>
            <a:picLocks noChangeAspect="1"/>
          </p:cNvPicPr>
          <p:nvPr/>
        </p:nvPicPr>
        <p:blipFill>
          <a:blip r:embed="rId4" cstate="print"/>
          <a:stretch>
            <a:fillRect/>
          </a:stretch>
        </p:blipFill>
        <p:spPr>
          <a:xfrm>
            <a:off x="3937000" y="1480870"/>
            <a:ext cx="190500" cy="228600"/>
          </a:xfrm>
          <a:prstGeom prst="rect">
            <a:avLst/>
          </a:prstGeom>
        </p:spPr>
      </p:pic>
      <p:pic>
        <p:nvPicPr>
          <p:cNvPr id="13" name="Picture 12" descr="3.gif"/>
          <p:cNvPicPr>
            <a:picLocks noChangeAspect="1"/>
          </p:cNvPicPr>
          <p:nvPr/>
        </p:nvPicPr>
        <p:blipFill>
          <a:blip r:embed="rId5" cstate="print"/>
          <a:srcRect t="6493" r="7500"/>
          <a:stretch>
            <a:fillRect/>
          </a:stretch>
        </p:blipFill>
        <p:spPr>
          <a:xfrm>
            <a:off x="2230555" y="2993265"/>
            <a:ext cx="4779845" cy="347290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804863"/>
          </a:xfrm>
        </p:spPr>
        <p:txBody>
          <a:bodyPr/>
          <a:lstStyle/>
          <a:p>
            <a:r>
              <a:rPr lang="en-US" dirty="0" smtClean="0"/>
              <a:t>Physics Background</a:t>
            </a:r>
            <a:endParaRPr lang="en-US" dirty="0"/>
          </a:p>
        </p:txBody>
      </p:sp>
      <p:sp>
        <p:nvSpPr>
          <p:cNvPr id="3" name="Content Placeholder 2"/>
          <p:cNvSpPr>
            <a:spLocks noGrp="1"/>
          </p:cNvSpPr>
          <p:nvPr>
            <p:ph idx="1"/>
          </p:nvPr>
        </p:nvSpPr>
        <p:spPr>
          <a:xfrm>
            <a:off x="457200" y="762000"/>
            <a:ext cx="8686800" cy="1397000"/>
          </a:xfrm>
        </p:spPr>
        <p:txBody>
          <a:bodyPr>
            <a:normAutofit/>
          </a:bodyPr>
          <a:lstStyle/>
          <a:p>
            <a:r>
              <a:rPr lang="en-US" sz="2400" dirty="0" smtClean="0"/>
              <a:t>Due to large mass of J/</a:t>
            </a:r>
            <a:r>
              <a:rPr lang="el-GR" sz="2400" dirty="0" smtClean="0"/>
              <a:t>ψ</a:t>
            </a:r>
            <a:r>
              <a:rPr lang="en-US" sz="2400" dirty="0"/>
              <a:t> </a:t>
            </a:r>
            <a:r>
              <a:rPr lang="en-US" sz="2400" dirty="0" smtClean="0"/>
              <a:t>and near-threshold kinematics, little physics background</a:t>
            </a:r>
          </a:p>
          <a:p>
            <a:pPr lvl="1"/>
            <a:r>
              <a:rPr lang="en-US" sz="2000" dirty="0" smtClean="0"/>
              <a:t>The main background is Bethe-</a:t>
            </a:r>
            <a:r>
              <a:rPr lang="en-US" sz="2000" dirty="0" err="1" smtClean="0"/>
              <a:t>Heitler</a:t>
            </a:r>
            <a:r>
              <a:rPr lang="en-US" sz="2000" dirty="0" smtClean="0"/>
              <a:t> term</a:t>
            </a:r>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77800" y="2159000"/>
            <a:ext cx="4419600" cy="196746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177800" y="4187171"/>
            <a:ext cx="5067300" cy="1938992"/>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000" dirty="0" smtClean="0"/>
              <a:t> </a:t>
            </a:r>
            <a:r>
              <a:rPr lang="en-US" sz="2000" dirty="0" smtClean="0">
                <a:latin typeface="Calibri"/>
                <a:cs typeface="Calibri"/>
              </a:rPr>
              <a:t>B-H process calculated with GRAPE-</a:t>
            </a:r>
            <a:r>
              <a:rPr lang="en-US" sz="2000" dirty="0" err="1" smtClean="0">
                <a:latin typeface="Calibri"/>
                <a:cs typeface="Calibri"/>
              </a:rPr>
              <a:t>Dilepton</a:t>
            </a:r>
            <a:r>
              <a:rPr lang="en-US" sz="2000" dirty="0" smtClean="0">
                <a:latin typeface="Calibri"/>
                <a:cs typeface="Calibri"/>
              </a:rPr>
              <a:t> program.  Compared with 2-gluon model assuming no threshold enhancement. </a:t>
            </a:r>
          </a:p>
          <a:p>
            <a:endParaRPr lang="en-US" sz="2000" dirty="0"/>
          </a:p>
          <a:p>
            <a:r>
              <a:rPr lang="en-US" sz="2000" dirty="0" smtClean="0"/>
              <a:t>The t-dependence background level is acceptable. </a:t>
            </a:r>
          </a:p>
        </p:txBody>
      </p:sp>
      <p:pic>
        <p:nvPicPr>
          <p:cNvPr id="10" name="Picture 9" descr="BH.eps"/>
          <p:cNvPicPr>
            <a:picLocks noChangeAspect="1"/>
          </p:cNvPicPr>
          <p:nvPr/>
        </p:nvPicPr>
        <p:blipFill>
          <a:blip r:embed="rId3" cstate="print"/>
          <a:srcRect l="66117" r="3525"/>
          <a:stretch>
            <a:fillRect/>
          </a:stretch>
        </p:blipFill>
        <p:spPr>
          <a:xfrm>
            <a:off x="5207000" y="1968260"/>
            <a:ext cx="3937000" cy="402555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3828311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5"/>
            <a:ext cx="8229600" cy="798095"/>
          </a:xfrm>
        </p:spPr>
        <p:txBody>
          <a:bodyPr/>
          <a:lstStyle/>
          <a:p>
            <a:r>
              <a:rPr lang="en-US" dirty="0" smtClean="0"/>
              <a:t>Random Coincidence Background</a:t>
            </a:r>
            <a:endParaRPr lang="en-US" dirty="0"/>
          </a:p>
        </p:txBody>
      </p:sp>
      <p:sp>
        <p:nvSpPr>
          <p:cNvPr id="3" name="Content Placeholder 2"/>
          <p:cNvSpPr>
            <a:spLocks noGrp="1"/>
          </p:cNvSpPr>
          <p:nvPr>
            <p:ph idx="1"/>
          </p:nvPr>
        </p:nvSpPr>
        <p:spPr>
          <a:xfrm>
            <a:off x="457200" y="762000"/>
            <a:ext cx="8686800" cy="5715000"/>
          </a:xfrm>
        </p:spPr>
        <p:txBody>
          <a:bodyPr/>
          <a:lstStyle/>
          <a:p>
            <a:r>
              <a:rPr lang="en-US" dirty="0" smtClean="0"/>
              <a:t>Studied with </a:t>
            </a:r>
            <a:r>
              <a:rPr lang="en-US" dirty="0" err="1" smtClean="0"/>
              <a:t>Pythia</a:t>
            </a:r>
            <a:r>
              <a:rPr lang="en-US" dirty="0" smtClean="0"/>
              <a:t> and can be subtracted.</a:t>
            </a:r>
          </a:p>
          <a:p>
            <a:pPr lvl="1"/>
            <a:r>
              <a:rPr lang="en-US" sz="2400" dirty="0" smtClean="0"/>
              <a:t>Largest contribution </a:t>
            </a:r>
            <a:r>
              <a:rPr lang="en-US" dirty="0" smtClean="0"/>
              <a:t>coming</a:t>
            </a:r>
            <a:r>
              <a:rPr lang="en-US" sz="2400" dirty="0" smtClean="0"/>
              <a:t> from J/</a:t>
            </a:r>
            <a:r>
              <a:rPr lang="el-GR" sz="2400" dirty="0" smtClean="0"/>
              <a:t>ψ</a:t>
            </a:r>
            <a:r>
              <a:rPr lang="en-US" sz="2400" dirty="0" smtClean="0"/>
              <a:t> </a:t>
            </a:r>
            <a:r>
              <a:rPr lang="en-US" sz="2400" dirty="0" err="1" smtClean="0"/>
              <a:t>photoproduction</a:t>
            </a:r>
            <a:r>
              <a:rPr lang="en-US" sz="2400" dirty="0" smtClean="0"/>
              <a:t> in random coincidence with a scattered electron.</a:t>
            </a:r>
          </a:p>
          <a:p>
            <a:pPr lvl="1"/>
            <a:r>
              <a:rPr lang="en-US" sz="2400" dirty="0" smtClean="0"/>
              <a:t>With the same 2-gluon model, we calculated the random coincidence rate after all cuts and a 6 ns window.</a:t>
            </a:r>
            <a:endParaRPr lang="en-US" sz="2400"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838200" y="2959767"/>
            <a:ext cx="7543800" cy="258801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499540" y="5512061"/>
            <a:ext cx="8305800" cy="954107"/>
          </a:xfrm>
          <a:prstGeom prst="rect">
            <a:avLst/>
          </a:prstGeom>
          <a:solidFill>
            <a:srgbClr val="CCFFCC"/>
          </a:solidFill>
          <a:ln w="25400">
            <a:solidFill>
              <a:srgbClr val="008000"/>
            </a:solidFill>
          </a:ln>
        </p:spPr>
        <p:txBody>
          <a:bodyPr wrap="square" rtlCol="0">
            <a:spAutoFit/>
          </a:bodyPr>
          <a:lstStyle/>
          <a:p>
            <a:pPr algn="ctr"/>
            <a:r>
              <a:rPr lang="en-US" sz="2800" b="1" dirty="0" smtClean="0">
                <a:solidFill>
                  <a:srgbClr val="000090"/>
                </a:solidFill>
              </a:rPr>
              <a:t>Do not expect a problem either from physics (B-H) or random coincidence background!</a:t>
            </a:r>
            <a:endParaRPr lang="en-US" sz="2800" b="1" dirty="0">
              <a:solidFill>
                <a:srgbClr val="000090"/>
              </a:solidFill>
            </a:endParaRPr>
          </a:p>
        </p:txBody>
      </p:sp>
      <p:sp>
        <p:nvSpPr>
          <p:cNvPr id="8" name="Date Placeholder 7"/>
          <p:cNvSpPr>
            <a:spLocks noGrp="1"/>
          </p:cNvSpPr>
          <p:nvPr>
            <p:ph type="dt" sz="half" idx="10"/>
          </p:nvPr>
        </p:nvSpPr>
        <p:spPr/>
        <p:txBody>
          <a:bodyPr/>
          <a:lstStyle/>
          <a:p>
            <a:r>
              <a:rPr lang="en-US" smtClean="0"/>
              <a:t>6/17/12</a:t>
            </a:r>
            <a:endParaRPr lang="en-US"/>
          </a:p>
        </p:txBody>
      </p:sp>
    </p:spTree>
    <p:extLst>
      <p:ext uri="{BB962C8B-B14F-4D97-AF65-F5344CB8AC3E}">
        <p14:creationId xmlns="" xmlns:p14="http://schemas.microsoft.com/office/powerpoint/2010/main" xmlns:mv="urn:schemas-microsoft-com:mac:vml" xmlns:mc="http://schemas.openxmlformats.org/markup-compatibility/2006" val="2530123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042276" cy="685800"/>
          </a:xfrm>
        </p:spPr>
        <p:txBody>
          <a:bodyPr>
            <a:normAutofit fontScale="90000"/>
          </a:bodyPr>
          <a:lstStyle/>
          <a:p>
            <a:r>
              <a:rPr lang="en-US" b="1" dirty="0" smtClean="0"/>
              <a:t>ATHENNA Collaboration</a:t>
            </a:r>
            <a:endParaRPr lang="en-US" dirty="0"/>
          </a:p>
        </p:txBody>
      </p:sp>
      <p:sp>
        <p:nvSpPr>
          <p:cNvPr id="8" name="Rectangle 7"/>
          <p:cNvSpPr/>
          <p:nvPr/>
        </p:nvSpPr>
        <p:spPr>
          <a:xfrm>
            <a:off x="0" y="644982"/>
            <a:ext cx="9144000" cy="5847755"/>
          </a:xfrm>
          <a:prstGeom prst="rect">
            <a:avLst/>
          </a:prstGeom>
        </p:spPr>
        <p:txBody>
          <a:bodyPr wrap="square">
            <a:spAutoFit/>
          </a:bodyPr>
          <a:lstStyle/>
          <a:p>
            <a:pPr>
              <a:buNone/>
            </a:pPr>
            <a:r>
              <a:rPr lang="en-US" sz="1100" dirty="0" smtClean="0"/>
              <a:t>J. Arrington, N. </a:t>
            </a:r>
            <a:r>
              <a:rPr lang="en-US" sz="1100" dirty="0" err="1" smtClean="0"/>
              <a:t>Baltzell</a:t>
            </a:r>
            <a:r>
              <a:rPr lang="en-US" sz="1100" dirty="0" smtClean="0"/>
              <a:t>, A. El </a:t>
            </a:r>
            <a:r>
              <a:rPr lang="en-US" sz="1100" dirty="0" err="1" smtClean="0"/>
              <a:t>Alaoui</a:t>
            </a:r>
            <a:r>
              <a:rPr lang="en-US" sz="1100" dirty="0" smtClean="0"/>
              <a:t>, D. F. </a:t>
            </a:r>
            <a:r>
              <a:rPr lang="en-US" sz="1100" dirty="0" err="1" smtClean="0"/>
              <a:t>Geesaman</a:t>
            </a:r>
            <a:r>
              <a:rPr lang="en-US" sz="1100" dirty="0" smtClean="0"/>
              <a:t>, K. </a:t>
            </a:r>
            <a:r>
              <a:rPr lang="en-US" sz="1100" dirty="0" err="1" smtClean="0"/>
              <a:t>Hafidi</a:t>
            </a:r>
            <a:r>
              <a:rPr lang="en-US" sz="1100" dirty="0" smtClean="0"/>
              <a:t> </a:t>
            </a:r>
            <a:r>
              <a:rPr lang="en-US" sz="1100" i="1" dirty="0" smtClean="0">
                <a:solidFill>
                  <a:srgbClr val="0070C0"/>
                </a:solidFill>
              </a:rPr>
              <a:t>(Co-spokesperson)</a:t>
            </a:r>
            <a:r>
              <a:rPr lang="en-US" sz="1100" dirty="0" smtClean="0"/>
              <a:t>, R. J. Holt, D. H. </a:t>
            </a:r>
            <a:r>
              <a:rPr lang="en-US" sz="1100" dirty="0" err="1" smtClean="0"/>
              <a:t>Potterveld</a:t>
            </a:r>
            <a:r>
              <a:rPr lang="en-US" sz="1100" dirty="0" smtClean="0"/>
              <a:t>, P. E. Reimer  </a:t>
            </a:r>
            <a:r>
              <a:rPr lang="en-US" sz="1100" b="1" i="1" dirty="0" smtClean="0">
                <a:solidFill>
                  <a:srgbClr val="008000"/>
                </a:solidFill>
              </a:rPr>
              <a:t>(</a:t>
            </a:r>
            <a:r>
              <a:rPr lang="it-IT" sz="1100" b="1" i="1" dirty="0" err="1" smtClean="0">
                <a:solidFill>
                  <a:srgbClr val="008000"/>
                </a:solidFill>
              </a:rPr>
              <a:t>Argonne</a:t>
            </a:r>
            <a:r>
              <a:rPr lang="it-IT" sz="1100" b="1" i="1" dirty="0" smtClean="0">
                <a:solidFill>
                  <a:srgbClr val="008000"/>
                </a:solidFill>
              </a:rPr>
              <a:t> National </a:t>
            </a:r>
            <a:r>
              <a:rPr lang="it-IT" sz="1100" b="1" i="1" dirty="0" err="1" smtClean="0">
                <a:solidFill>
                  <a:srgbClr val="008000"/>
                </a:solidFill>
              </a:rPr>
              <a:t>Laboratory</a:t>
            </a:r>
            <a:r>
              <a:rPr lang="it-IT" sz="1100" b="1" i="1" dirty="0" smtClean="0">
                <a:solidFill>
                  <a:srgbClr val="008000"/>
                </a:solidFill>
              </a:rPr>
              <a:t>, </a:t>
            </a:r>
            <a:r>
              <a:rPr lang="it-IT" sz="1100" b="1" i="1" dirty="0" err="1" smtClean="0">
                <a:solidFill>
                  <a:srgbClr val="008000"/>
                </a:solidFill>
              </a:rPr>
              <a:t>Argonne</a:t>
            </a:r>
            <a:r>
              <a:rPr lang="it-IT" sz="1100" b="1" i="1" dirty="0" smtClean="0">
                <a:solidFill>
                  <a:srgbClr val="008000"/>
                </a:solidFill>
              </a:rPr>
              <a:t>, IL)</a:t>
            </a:r>
          </a:p>
          <a:p>
            <a:pPr>
              <a:buNone/>
            </a:pPr>
            <a:r>
              <a:rPr lang="en-US" sz="1100" dirty="0" smtClean="0"/>
              <a:t>X. </a:t>
            </a:r>
            <a:r>
              <a:rPr lang="en-US" sz="1100" dirty="0" err="1" smtClean="0"/>
              <a:t>Qian</a:t>
            </a:r>
            <a:r>
              <a:rPr lang="en-US" sz="1100" dirty="0" smtClean="0"/>
              <a:t> </a:t>
            </a:r>
            <a:r>
              <a:rPr lang="en-US" sz="1100" i="1" dirty="0" smtClean="0">
                <a:solidFill>
                  <a:srgbClr val="0070C0"/>
                </a:solidFill>
              </a:rPr>
              <a:t>(Co-spokesperson)</a:t>
            </a:r>
            <a:r>
              <a:rPr lang="en-US" sz="1100" dirty="0" smtClean="0">
                <a:solidFill>
                  <a:srgbClr val="FF0000"/>
                </a:solidFill>
              </a:rPr>
              <a:t> </a:t>
            </a:r>
            <a:r>
              <a:rPr lang="en-US" sz="1100" b="1" dirty="0" smtClean="0">
                <a:solidFill>
                  <a:srgbClr val="008000"/>
                </a:solidFill>
              </a:rPr>
              <a:t>(</a:t>
            </a:r>
            <a:r>
              <a:rPr lang="en-US" sz="1100" b="1" i="1" dirty="0" smtClean="0">
                <a:solidFill>
                  <a:srgbClr val="008000"/>
                </a:solidFill>
              </a:rPr>
              <a:t>California Institute of Technology, Pasadena,</a:t>
            </a:r>
            <a:r>
              <a:rPr lang="en-US" sz="1100" i="1" dirty="0" smtClean="0">
                <a:solidFill>
                  <a:srgbClr val="008000"/>
                </a:solidFill>
              </a:rPr>
              <a:t> CA)</a:t>
            </a:r>
          </a:p>
          <a:p>
            <a:pPr>
              <a:buNone/>
            </a:pPr>
            <a:r>
              <a:rPr lang="en-US" sz="1100" dirty="0" smtClean="0"/>
              <a:t>K. </a:t>
            </a:r>
            <a:r>
              <a:rPr lang="en-US" sz="1100" dirty="0" err="1" smtClean="0"/>
              <a:t>Aniol</a:t>
            </a:r>
            <a:r>
              <a:rPr lang="en-US" sz="1100" dirty="0" smtClean="0"/>
              <a:t> </a:t>
            </a:r>
            <a:r>
              <a:rPr lang="en-US" sz="1100" b="1" i="1" dirty="0" smtClean="0">
                <a:solidFill>
                  <a:srgbClr val="008000"/>
                </a:solidFill>
              </a:rPr>
              <a:t>(California State University, Los Angeles, CA)</a:t>
            </a:r>
          </a:p>
          <a:p>
            <a:pPr>
              <a:buNone/>
            </a:pPr>
            <a:r>
              <a:rPr lang="en-US" sz="1100" dirty="0" smtClean="0"/>
              <a:t>J. C. </a:t>
            </a:r>
            <a:r>
              <a:rPr lang="en-US" sz="1100" dirty="0" err="1" smtClean="0"/>
              <a:t>Cornejo</a:t>
            </a:r>
            <a:r>
              <a:rPr lang="en-US" sz="1100" dirty="0" smtClean="0"/>
              <a:t>, W. </a:t>
            </a:r>
            <a:r>
              <a:rPr lang="en-US" sz="1100" dirty="0" err="1" smtClean="0"/>
              <a:t>Deconinck</a:t>
            </a:r>
            <a:r>
              <a:rPr lang="en-US" sz="1100" dirty="0" smtClean="0"/>
              <a:t>, V. Gray </a:t>
            </a:r>
            <a:r>
              <a:rPr lang="en-US" sz="1100" b="1" i="1" dirty="0" smtClean="0">
                <a:solidFill>
                  <a:srgbClr val="008000"/>
                </a:solidFill>
              </a:rPr>
              <a:t>(College of William &amp; Mary, </a:t>
            </a:r>
            <a:r>
              <a:rPr lang="en-US" sz="1100" b="1" i="1" dirty="0" err="1" smtClean="0">
                <a:solidFill>
                  <a:srgbClr val="008000"/>
                </a:solidFill>
              </a:rPr>
              <a:t>Williamburg</a:t>
            </a:r>
            <a:r>
              <a:rPr lang="en-US" sz="1100" b="1" i="1" dirty="0" smtClean="0">
                <a:solidFill>
                  <a:srgbClr val="008000"/>
                </a:solidFill>
              </a:rPr>
              <a:t>, VA)</a:t>
            </a:r>
          </a:p>
          <a:p>
            <a:pPr>
              <a:buNone/>
            </a:pPr>
            <a:r>
              <a:rPr lang="fi-FI" sz="1100" dirty="0" smtClean="0"/>
              <a:t>X. Z. </a:t>
            </a:r>
            <a:r>
              <a:rPr lang="fi-FI" sz="1100" dirty="0" err="1" smtClean="0"/>
              <a:t>Bai</a:t>
            </a:r>
            <a:r>
              <a:rPr lang="fi-FI" sz="1100" dirty="0" smtClean="0"/>
              <a:t>, H. X. He, S. Y. </a:t>
            </a:r>
            <a:r>
              <a:rPr lang="fi-FI" sz="1100" dirty="0" err="1" smtClean="0"/>
              <a:t>Hu</a:t>
            </a:r>
            <a:r>
              <a:rPr lang="fi-FI" sz="1100" dirty="0" smtClean="0"/>
              <a:t>, S. Y. </a:t>
            </a:r>
            <a:r>
              <a:rPr lang="fi-FI" sz="1100" dirty="0" err="1" smtClean="0"/>
              <a:t>Jian</a:t>
            </a:r>
            <a:r>
              <a:rPr lang="fi-FI" sz="1100" dirty="0" smtClean="0"/>
              <a:t>, X. M. Li, </a:t>
            </a:r>
            <a:r>
              <a:rPr lang="en-US" sz="1100" dirty="0" smtClean="0"/>
              <a:t>C. Shan, H. H. Xia, J. Yuan, J. Zhou, S. Zhou </a:t>
            </a:r>
            <a:r>
              <a:rPr lang="en-US" sz="1100" b="1" i="1" dirty="0" smtClean="0">
                <a:solidFill>
                  <a:srgbClr val="008000"/>
                </a:solidFill>
              </a:rPr>
              <a:t>(China Institute of Atomic Energy, Beijing, P. R. China)</a:t>
            </a:r>
          </a:p>
          <a:p>
            <a:pPr>
              <a:buNone/>
            </a:pPr>
            <a:r>
              <a:rPr lang="en-US" sz="1100" dirty="0" smtClean="0"/>
              <a:t>P. H. Chu, H. </a:t>
            </a:r>
            <a:r>
              <a:rPr lang="en-US" sz="1100" dirty="0" err="1" smtClean="0"/>
              <a:t>Gao</a:t>
            </a:r>
            <a:r>
              <a:rPr lang="en-US" sz="1100" dirty="0" smtClean="0"/>
              <a:t>, M. Huang, S. </a:t>
            </a:r>
            <a:r>
              <a:rPr lang="en-US" sz="1100" dirty="0" err="1" smtClean="0"/>
              <a:t>Jawalkar</a:t>
            </a:r>
            <a:r>
              <a:rPr lang="en-US" sz="1100" dirty="0" smtClean="0"/>
              <a:t>, G. </a:t>
            </a:r>
            <a:r>
              <a:rPr lang="en-US" sz="1100" dirty="0" err="1" smtClean="0"/>
              <a:t>Laskaris</a:t>
            </a:r>
            <a:r>
              <a:rPr lang="nn-NO" sz="1100" dirty="0" smtClean="0"/>
              <a:t>, M. </a:t>
            </a:r>
            <a:r>
              <a:rPr lang="nn-NO" sz="1100" dirty="0" err="1" smtClean="0"/>
              <a:t>Meziane</a:t>
            </a:r>
            <a:r>
              <a:rPr lang="nn-NO" sz="1100" dirty="0" smtClean="0"/>
              <a:t>, C. Peng, Q. J. </a:t>
            </a:r>
            <a:r>
              <a:rPr lang="nn-NO" sz="1100" dirty="0" err="1" smtClean="0"/>
              <a:t>Ye</a:t>
            </a:r>
            <a:r>
              <a:rPr lang="nn-NO" sz="1100" dirty="0" smtClean="0"/>
              <a:t>, Y. </a:t>
            </a:r>
            <a:r>
              <a:rPr lang="nn-NO" sz="1100" dirty="0" err="1" smtClean="0"/>
              <a:t>Zhang</a:t>
            </a:r>
            <a:r>
              <a:rPr lang="nn-NO" sz="1100" dirty="0" smtClean="0"/>
              <a:t>, X. F. </a:t>
            </a:r>
            <a:r>
              <a:rPr lang="nn-NO" sz="1100" dirty="0" err="1" smtClean="0"/>
              <a:t>Yan</a:t>
            </a:r>
            <a:r>
              <a:rPr lang="nn-NO" sz="1100" dirty="0" smtClean="0">
                <a:solidFill>
                  <a:srgbClr val="008000"/>
                </a:solidFill>
              </a:rPr>
              <a:t> </a:t>
            </a:r>
            <a:r>
              <a:rPr lang="nn-NO" sz="1100" b="1" i="1" dirty="0" smtClean="0">
                <a:solidFill>
                  <a:srgbClr val="008000"/>
                </a:solidFill>
              </a:rPr>
              <a:t>(</a:t>
            </a:r>
            <a:r>
              <a:rPr lang="en-US" sz="1100" b="1" i="1" dirty="0" smtClean="0">
                <a:solidFill>
                  <a:srgbClr val="008000"/>
                </a:solidFill>
              </a:rPr>
              <a:t>Duke University, Durham, NC)</a:t>
            </a:r>
          </a:p>
          <a:p>
            <a:pPr>
              <a:buNone/>
            </a:pPr>
            <a:r>
              <a:rPr lang="en-US" sz="1100" dirty="0" smtClean="0"/>
              <a:t>P. Markowitz</a:t>
            </a:r>
            <a:r>
              <a:rPr lang="en-US" sz="1100" b="1" dirty="0" smtClean="0"/>
              <a:t> </a:t>
            </a:r>
            <a:r>
              <a:rPr lang="en-US" sz="1100" b="1" i="1" dirty="0" smtClean="0">
                <a:solidFill>
                  <a:srgbClr val="008000"/>
                </a:solidFill>
              </a:rPr>
              <a:t>(Florida International University, Miami, FL)</a:t>
            </a:r>
          </a:p>
          <a:p>
            <a:pPr>
              <a:buNone/>
            </a:pPr>
            <a:r>
              <a:rPr lang="en-US" sz="1100" dirty="0" smtClean="0"/>
              <a:t>A. </a:t>
            </a:r>
            <a:r>
              <a:rPr lang="en-US" sz="1100" dirty="0" err="1" smtClean="0"/>
              <a:t>Afanasev</a:t>
            </a:r>
            <a:r>
              <a:rPr lang="en-US" sz="1100" dirty="0" smtClean="0"/>
              <a:t> </a:t>
            </a:r>
            <a:r>
              <a:rPr lang="en-US" sz="1100" b="1" i="1" dirty="0" smtClean="0">
                <a:solidFill>
                  <a:srgbClr val="008000"/>
                </a:solidFill>
              </a:rPr>
              <a:t>(The George Washington University, Washington, DC)</a:t>
            </a:r>
          </a:p>
          <a:p>
            <a:pPr>
              <a:buNone/>
            </a:pPr>
            <a:r>
              <a:rPr lang="es-ES" sz="1100" dirty="0" smtClean="0"/>
              <a:t>F. J. Jiang, H. J. Lu, X. H. Yan </a:t>
            </a:r>
            <a:r>
              <a:rPr lang="es-ES" sz="1100" b="1" i="1" dirty="0" smtClean="0">
                <a:solidFill>
                  <a:srgbClr val="008000"/>
                </a:solidFill>
              </a:rPr>
              <a:t>(</a:t>
            </a:r>
            <a:r>
              <a:rPr lang="en-US" sz="1100" b="1" i="1" dirty="0" err="1" smtClean="0">
                <a:solidFill>
                  <a:srgbClr val="008000"/>
                </a:solidFill>
              </a:rPr>
              <a:t>Huangshan</a:t>
            </a:r>
            <a:r>
              <a:rPr lang="en-US" sz="1100" b="1" i="1" dirty="0" smtClean="0">
                <a:solidFill>
                  <a:srgbClr val="008000"/>
                </a:solidFill>
              </a:rPr>
              <a:t> University, </a:t>
            </a:r>
            <a:r>
              <a:rPr lang="en-US" sz="1100" b="1" i="1" dirty="0" err="1" smtClean="0">
                <a:solidFill>
                  <a:srgbClr val="008000"/>
                </a:solidFill>
              </a:rPr>
              <a:t>Huangshan</a:t>
            </a:r>
            <a:r>
              <a:rPr lang="en-US" sz="1100" b="1" i="1" dirty="0" smtClean="0">
                <a:solidFill>
                  <a:srgbClr val="008000"/>
                </a:solidFill>
              </a:rPr>
              <a:t>, P. R. China)</a:t>
            </a:r>
          </a:p>
          <a:p>
            <a:pPr>
              <a:buNone/>
            </a:pPr>
            <a:r>
              <a:rPr lang="en-US" sz="1100" dirty="0" smtClean="0"/>
              <a:t>J. B. Liu, W. B. Yan,  Y. Zhou, Y. X.  Zhao </a:t>
            </a:r>
            <a:r>
              <a:rPr lang="en-US" sz="1100" b="1" i="1" dirty="0" smtClean="0">
                <a:solidFill>
                  <a:srgbClr val="008000"/>
                </a:solidFill>
              </a:rPr>
              <a:t>(University of Science and Technology of China, Hefei, P. R. China)</a:t>
            </a:r>
          </a:p>
          <a:p>
            <a:pPr>
              <a:buNone/>
            </a:pPr>
            <a:r>
              <a:rPr lang="it-IT" sz="1100" dirty="0" err="1" smtClean="0"/>
              <a:t>K</a:t>
            </a:r>
            <a:r>
              <a:rPr lang="it-IT" sz="1100" dirty="0" smtClean="0"/>
              <a:t>. </a:t>
            </a:r>
            <a:r>
              <a:rPr lang="it-IT" sz="1100" dirty="0" err="1" smtClean="0"/>
              <a:t>Allada</a:t>
            </a:r>
            <a:r>
              <a:rPr lang="it-IT" sz="1100" dirty="0" smtClean="0"/>
              <a:t>, A. </a:t>
            </a:r>
            <a:r>
              <a:rPr lang="it-IT" sz="1100" dirty="0" err="1" smtClean="0"/>
              <a:t>Camsonne</a:t>
            </a:r>
            <a:r>
              <a:rPr lang="it-IT" sz="1100" dirty="0" smtClean="0"/>
              <a:t>, </a:t>
            </a:r>
            <a:r>
              <a:rPr lang="it-IT" sz="1100" dirty="0" err="1" smtClean="0"/>
              <a:t>J.-P.</a:t>
            </a:r>
            <a:r>
              <a:rPr lang="it-IT" sz="1100" dirty="0" smtClean="0"/>
              <a:t> </a:t>
            </a:r>
            <a:r>
              <a:rPr lang="it-IT" sz="1100" dirty="0" err="1" smtClean="0"/>
              <a:t>Chen</a:t>
            </a:r>
            <a:r>
              <a:rPr lang="it-IT" sz="1100" dirty="0" smtClean="0"/>
              <a:t>, E. </a:t>
            </a:r>
            <a:r>
              <a:rPr lang="it-IT" sz="1100" dirty="0" err="1" smtClean="0"/>
              <a:t>Chudakov</a:t>
            </a:r>
            <a:r>
              <a:rPr lang="it-IT" sz="1100" dirty="0" smtClean="0"/>
              <a:t>, </a:t>
            </a:r>
            <a:r>
              <a:rPr lang="en-US" sz="1100" dirty="0" smtClean="0"/>
              <a:t>J. Gomez, M. Jones, J. J. </a:t>
            </a:r>
            <a:r>
              <a:rPr lang="en-US" sz="1100" dirty="0" err="1" smtClean="0"/>
              <a:t>Lerose</a:t>
            </a:r>
            <a:r>
              <a:rPr lang="en-US" sz="1100" dirty="0" smtClean="0"/>
              <a:t>, B. Michaels, </a:t>
            </a:r>
            <a:r>
              <a:rPr lang="it-IT" sz="1100" dirty="0" smtClean="0"/>
              <a:t>S. </a:t>
            </a:r>
            <a:r>
              <a:rPr lang="it-IT" sz="1100" dirty="0" err="1" smtClean="0"/>
              <a:t>Nanda</a:t>
            </a:r>
            <a:r>
              <a:rPr lang="it-IT" sz="1100" dirty="0" smtClean="0"/>
              <a:t>, P. </a:t>
            </a:r>
            <a:r>
              <a:rPr lang="it-IT" sz="1100" dirty="0" err="1" smtClean="0"/>
              <a:t>Solvignon</a:t>
            </a:r>
            <a:r>
              <a:rPr lang="it-IT" sz="1100" dirty="0" smtClean="0"/>
              <a:t>, </a:t>
            </a:r>
            <a:r>
              <a:rPr lang="it-IT" sz="1100" dirty="0" err="1" smtClean="0"/>
              <a:t>Y</a:t>
            </a:r>
            <a:r>
              <a:rPr lang="it-IT" sz="1100" dirty="0" smtClean="0"/>
              <a:t>. </a:t>
            </a:r>
            <a:r>
              <a:rPr lang="it-IT" sz="1100" dirty="0" err="1" smtClean="0"/>
              <a:t>Qiang</a:t>
            </a:r>
            <a:r>
              <a:rPr lang="it-IT" sz="1100" dirty="0" smtClean="0"/>
              <a:t> </a:t>
            </a:r>
            <a:r>
              <a:rPr lang="it-IT" sz="1100" b="1" i="1" dirty="0" smtClean="0">
                <a:solidFill>
                  <a:srgbClr val="008000"/>
                </a:solidFill>
              </a:rPr>
              <a:t>(</a:t>
            </a:r>
            <a:r>
              <a:rPr lang="en-US" sz="1100" b="1" i="1" dirty="0" smtClean="0">
                <a:solidFill>
                  <a:srgbClr val="008000"/>
                </a:solidFill>
              </a:rPr>
              <a:t>Jefferson Lab, Newport News, VA)</a:t>
            </a:r>
          </a:p>
          <a:p>
            <a:pPr>
              <a:buNone/>
            </a:pPr>
            <a:r>
              <a:rPr lang="en-US" sz="1100" dirty="0" smtClean="0"/>
              <a:t>M. </a:t>
            </a:r>
            <a:r>
              <a:rPr lang="en-US" sz="1100" dirty="0" err="1" smtClean="0"/>
              <a:t>Mihovilovič</a:t>
            </a:r>
            <a:r>
              <a:rPr lang="en-US" sz="1100" dirty="0" smtClean="0"/>
              <a:t>, S. </a:t>
            </a:r>
            <a:r>
              <a:rPr lang="en-US" sz="1100" dirty="0" err="1" smtClean="0"/>
              <a:t>Širca</a:t>
            </a:r>
            <a:r>
              <a:rPr lang="en-US" sz="1100" dirty="0" smtClean="0"/>
              <a:t> </a:t>
            </a:r>
            <a:r>
              <a:rPr lang="en-US" sz="1100" b="1" i="1" dirty="0" smtClean="0">
                <a:solidFill>
                  <a:srgbClr val="008000"/>
                </a:solidFill>
              </a:rPr>
              <a:t>(</a:t>
            </a:r>
            <a:r>
              <a:rPr lang="en-US" sz="1100" b="1" i="1" dirty="0" err="1" smtClean="0">
                <a:solidFill>
                  <a:srgbClr val="008000"/>
                </a:solidFill>
              </a:rPr>
              <a:t>Jožef</a:t>
            </a:r>
            <a:r>
              <a:rPr lang="en-US" sz="1100" b="1" i="1" dirty="0" smtClean="0">
                <a:solidFill>
                  <a:srgbClr val="008000"/>
                </a:solidFill>
              </a:rPr>
              <a:t> Stefan Institute of University of Ljubljana, Slovenia</a:t>
            </a:r>
            <a:r>
              <a:rPr lang="en-US" sz="1100" i="1" dirty="0" smtClean="0">
                <a:solidFill>
                  <a:srgbClr val="008000"/>
                </a:solidFill>
              </a:rPr>
              <a:t>)</a:t>
            </a:r>
          </a:p>
          <a:p>
            <a:pPr>
              <a:buNone/>
            </a:pPr>
            <a:r>
              <a:rPr lang="pt-BR" sz="1100" dirty="0" smtClean="0"/>
              <a:t>G. G. </a:t>
            </a:r>
            <a:r>
              <a:rPr lang="pt-BR" sz="1100" dirty="0" err="1" smtClean="0"/>
              <a:t>Petratos</a:t>
            </a:r>
            <a:r>
              <a:rPr lang="pt-BR" sz="1100" dirty="0" smtClean="0"/>
              <a:t>, A. T. </a:t>
            </a:r>
            <a:r>
              <a:rPr lang="pt-BR" sz="1100" dirty="0" err="1" smtClean="0"/>
              <a:t>Katramatou</a:t>
            </a:r>
            <a:r>
              <a:rPr lang="pt-BR" sz="1100" dirty="0" smtClean="0"/>
              <a:t> </a:t>
            </a:r>
            <a:r>
              <a:rPr lang="pt-BR" sz="1100" b="1" i="1" dirty="0" smtClean="0">
                <a:solidFill>
                  <a:srgbClr val="008000"/>
                </a:solidFill>
              </a:rPr>
              <a:t>(</a:t>
            </a:r>
            <a:r>
              <a:rPr lang="nl-NL" sz="1100" b="1" i="1" dirty="0" smtClean="0">
                <a:solidFill>
                  <a:srgbClr val="008000"/>
                </a:solidFill>
              </a:rPr>
              <a:t>Kent State </a:t>
            </a:r>
            <a:r>
              <a:rPr lang="nl-NL" sz="1100" b="1" i="1" dirty="0" err="1" smtClean="0">
                <a:solidFill>
                  <a:srgbClr val="008000"/>
                </a:solidFill>
              </a:rPr>
              <a:t>University</a:t>
            </a:r>
            <a:r>
              <a:rPr lang="nl-NL" sz="1100" b="1" i="1" dirty="0" smtClean="0">
                <a:solidFill>
                  <a:srgbClr val="008000"/>
                </a:solidFill>
              </a:rPr>
              <a:t>, Kent, OH)</a:t>
            </a:r>
          </a:p>
          <a:p>
            <a:pPr>
              <a:buNone/>
            </a:pPr>
            <a:r>
              <a:rPr lang="fi-FI" sz="1100" dirty="0" smtClean="0"/>
              <a:t>Y. </a:t>
            </a:r>
            <a:r>
              <a:rPr lang="fi-FI" sz="1100" dirty="0" err="1" smtClean="0"/>
              <a:t>Cao</a:t>
            </a:r>
            <a:r>
              <a:rPr lang="fi-FI" sz="1100" dirty="0" smtClean="0"/>
              <a:t>, B.T. </a:t>
            </a:r>
            <a:r>
              <a:rPr lang="fi-FI" sz="1100" dirty="0" err="1" smtClean="0"/>
              <a:t>Hu</a:t>
            </a:r>
            <a:r>
              <a:rPr lang="fi-FI" sz="1100" dirty="0" smtClean="0"/>
              <a:t>, W. Luo, M. Z. Sun, </a:t>
            </a:r>
            <a:r>
              <a:rPr lang="en-US" sz="1100" dirty="0" smtClean="0"/>
              <a:t>Y.W. Zhang, Y. Zhang </a:t>
            </a:r>
            <a:r>
              <a:rPr lang="en-US" sz="1100" b="1" i="1" dirty="0" smtClean="0">
                <a:solidFill>
                  <a:srgbClr val="008000"/>
                </a:solidFill>
              </a:rPr>
              <a:t>(Lanzhou University, Lanzhou, P. R. China)</a:t>
            </a:r>
          </a:p>
          <a:p>
            <a:pPr>
              <a:buNone/>
            </a:pPr>
            <a:r>
              <a:rPr lang="en-US" sz="1100" dirty="0" smtClean="0"/>
              <a:t>T. </a:t>
            </a:r>
            <a:r>
              <a:rPr lang="en-US" sz="1100" dirty="0" err="1" smtClean="0"/>
              <a:t>Holmstrom</a:t>
            </a:r>
            <a:r>
              <a:rPr lang="en-US" sz="1100" dirty="0" smtClean="0"/>
              <a:t> </a:t>
            </a:r>
            <a:r>
              <a:rPr lang="en-US" sz="1100" b="1" i="1" dirty="0" smtClean="0">
                <a:solidFill>
                  <a:srgbClr val="008000"/>
                </a:solidFill>
              </a:rPr>
              <a:t>(Longwood University, Farmville, VA)</a:t>
            </a:r>
          </a:p>
          <a:p>
            <a:pPr>
              <a:buNone/>
            </a:pPr>
            <a:r>
              <a:rPr lang="en-US" sz="1100" dirty="0" smtClean="0"/>
              <a:t>J. Huang, X. Jiang </a:t>
            </a:r>
            <a:r>
              <a:rPr lang="en-US" sz="1100" i="1" dirty="0" smtClean="0">
                <a:solidFill>
                  <a:srgbClr val="008000"/>
                </a:solidFill>
              </a:rPr>
              <a:t>(</a:t>
            </a:r>
            <a:r>
              <a:rPr lang="es-ES" sz="1100" b="1" i="1" dirty="0" smtClean="0">
                <a:solidFill>
                  <a:srgbClr val="008000"/>
                </a:solidFill>
              </a:rPr>
              <a:t>Los Alamos National Laboratory, Los Alamos, NM)</a:t>
            </a:r>
          </a:p>
          <a:p>
            <a:pPr>
              <a:buNone/>
            </a:pPr>
            <a:r>
              <a:rPr lang="nn-NO" sz="1100" dirty="0" smtClean="0"/>
              <a:t>J. </a:t>
            </a:r>
            <a:r>
              <a:rPr lang="nn-NO" sz="1100" dirty="0" err="1" smtClean="0"/>
              <a:t>Dunne</a:t>
            </a:r>
            <a:r>
              <a:rPr lang="nn-NO" sz="1100" dirty="0" smtClean="0"/>
              <a:t>, D. Dutta, A. </a:t>
            </a:r>
            <a:r>
              <a:rPr lang="nn-NO" sz="1100" dirty="0" err="1" smtClean="0"/>
              <a:t>Narayan</a:t>
            </a:r>
            <a:r>
              <a:rPr lang="nn-NO" sz="1100" dirty="0" smtClean="0"/>
              <a:t>, L. </a:t>
            </a:r>
            <a:r>
              <a:rPr lang="nn-NO" sz="1100" dirty="0" err="1" smtClean="0"/>
              <a:t>Ndukum</a:t>
            </a:r>
            <a:r>
              <a:rPr lang="nn-NO" sz="1100" dirty="0" smtClean="0"/>
              <a:t>, </a:t>
            </a:r>
            <a:r>
              <a:rPr lang="it-IT" sz="1100" dirty="0" smtClean="0"/>
              <a:t>M. </a:t>
            </a:r>
            <a:r>
              <a:rPr lang="it-IT" sz="1100" dirty="0" err="1" smtClean="0"/>
              <a:t>Shabestari</a:t>
            </a:r>
            <a:r>
              <a:rPr lang="it-IT" sz="1100" dirty="0" smtClean="0"/>
              <a:t>, A. </a:t>
            </a:r>
            <a:r>
              <a:rPr lang="it-IT" sz="1100" dirty="0" err="1" smtClean="0"/>
              <a:t>Subedi</a:t>
            </a:r>
            <a:r>
              <a:rPr lang="it-IT" sz="1100" dirty="0" smtClean="0"/>
              <a:t>, L. </a:t>
            </a:r>
            <a:r>
              <a:rPr lang="it-IT" sz="1100" dirty="0" err="1" smtClean="0"/>
              <a:t>Ye</a:t>
            </a:r>
            <a:r>
              <a:rPr lang="it-IT" sz="1100" dirty="0" smtClean="0"/>
              <a:t> </a:t>
            </a:r>
            <a:r>
              <a:rPr lang="it-IT" sz="1100" b="1" i="1" dirty="0" smtClean="0">
                <a:solidFill>
                  <a:srgbClr val="008000"/>
                </a:solidFill>
              </a:rPr>
              <a:t>(</a:t>
            </a:r>
            <a:r>
              <a:rPr lang="en-US" sz="1100" b="1" i="1" dirty="0" smtClean="0">
                <a:solidFill>
                  <a:srgbClr val="008000"/>
                </a:solidFill>
              </a:rPr>
              <a:t>Mississippi State University, Mississippi State, MS</a:t>
            </a:r>
            <a:r>
              <a:rPr lang="en-US" sz="1100" i="1" dirty="0" smtClean="0">
                <a:solidFill>
                  <a:srgbClr val="008000"/>
                </a:solidFill>
              </a:rPr>
              <a:t>)</a:t>
            </a:r>
          </a:p>
          <a:p>
            <a:pPr>
              <a:buNone/>
            </a:pPr>
            <a:r>
              <a:rPr lang="it-IT" sz="1100" dirty="0" smtClean="0"/>
              <a:t>E. </a:t>
            </a:r>
            <a:r>
              <a:rPr lang="it-IT" sz="1100" dirty="0" err="1" smtClean="0"/>
              <a:t>Cisbani</a:t>
            </a:r>
            <a:r>
              <a:rPr lang="it-IT" sz="1100" dirty="0" smtClean="0"/>
              <a:t>, A. d. Dotto, S. </a:t>
            </a:r>
            <a:r>
              <a:rPr lang="it-IT" sz="1100" dirty="0" err="1" smtClean="0"/>
              <a:t>Frullani</a:t>
            </a:r>
            <a:r>
              <a:rPr lang="it-IT" sz="1100" dirty="0" smtClean="0"/>
              <a:t>, F. Garibaldi </a:t>
            </a:r>
            <a:r>
              <a:rPr lang="it-IT" sz="1100" b="1" i="1" dirty="0" smtClean="0">
                <a:solidFill>
                  <a:srgbClr val="008000"/>
                </a:solidFill>
              </a:rPr>
              <a:t>(</a:t>
            </a:r>
            <a:r>
              <a:rPr lang="en-US" sz="1100" b="1" i="1" dirty="0" smtClean="0">
                <a:solidFill>
                  <a:srgbClr val="008000"/>
                </a:solidFill>
              </a:rPr>
              <a:t>INFN-Roma and </a:t>
            </a:r>
            <a:r>
              <a:rPr lang="en-US" sz="1100" b="1" i="1" dirty="0" err="1" smtClean="0">
                <a:solidFill>
                  <a:srgbClr val="008000"/>
                </a:solidFill>
              </a:rPr>
              <a:t>gruppo</a:t>
            </a:r>
            <a:r>
              <a:rPr lang="en-US" sz="1100" b="1" i="1" dirty="0" smtClean="0">
                <a:solidFill>
                  <a:srgbClr val="008000"/>
                </a:solidFill>
              </a:rPr>
              <a:t> </a:t>
            </a:r>
            <a:r>
              <a:rPr lang="en-US" sz="1100" b="1" i="1" dirty="0" err="1" smtClean="0">
                <a:solidFill>
                  <a:srgbClr val="008000"/>
                </a:solidFill>
              </a:rPr>
              <a:t>collegato</a:t>
            </a:r>
            <a:r>
              <a:rPr lang="en-US" sz="1100" b="1" i="1" dirty="0" smtClean="0">
                <a:solidFill>
                  <a:srgbClr val="008000"/>
                </a:solidFill>
              </a:rPr>
              <a:t> </a:t>
            </a:r>
            <a:r>
              <a:rPr lang="en-US" sz="1100" b="1" i="1" dirty="0" err="1" smtClean="0">
                <a:solidFill>
                  <a:srgbClr val="008000"/>
                </a:solidFill>
              </a:rPr>
              <a:t>Sanitá</a:t>
            </a:r>
            <a:r>
              <a:rPr lang="en-US" sz="1100" b="1" i="1" dirty="0" smtClean="0">
                <a:solidFill>
                  <a:srgbClr val="008000"/>
                </a:solidFill>
              </a:rPr>
              <a:t> and Italian National Institute of Health, Rome, Italy</a:t>
            </a:r>
            <a:r>
              <a:rPr lang="en-US" sz="1100" i="1" dirty="0" smtClean="0">
                <a:solidFill>
                  <a:srgbClr val="008000"/>
                </a:solidFill>
              </a:rPr>
              <a:t>)</a:t>
            </a:r>
          </a:p>
          <a:p>
            <a:pPr>
              <a:buNone/>
            </a:pPr>
            <a:r>
              <a:rPr lang="en-US" sz="1100" dirty="0" smtClean="0"/>
              <a:t>M. </a:t>
            </a:r>
            <a:r>
              <a:rPr lang="en-US" sz="1100" dirty="0" err="1" smtClean="0"/>
              <a:t>Capogni</a:t>
            </a:r>
            <a:r>
              <a:rPr lang="en-US" sz="1100" dirty="0" smtClean="0"/>
              <a:t> </a:t>
            </a:r>
            <a:r>
              <a:rPr lang="en-US" sz="1100" b="1" i="1" dirty="0" smtClean="0">
                <a:solidFill>
                  <a:srgbClr val="008000"/>
                </a:solidFill>
              </a:rPr>
              <a:t>(</a:t>
            </a:r>
            <a:r>
              <a:rPr lang="it-IT" sz="1100" b="1" i="1" dirty="0" err="1" smtClean="0">
                <a:solidFill>
                  <a:srgbClr val="008000"/>
                </a:solidFill>
              </a:rPr>
              <a:t>INFN-Roma</a:t>
            </a:r>
            <a:r>
              <a:rPr lang="it-IT" sz="1100" b="1" i="1" dirty="0" smtClean="0">
                <a:solidFill>
                  <a:srgbClr val="008000"/>
                </a:solidFill>
              </a:rPr>
              <a:t> and gruppo collegato </a:t>
            </a:r>
            <a:r>
              <a:rPr lang="it-IT" sz="1100" b="1" i="1" dirty="0" err="1" smtClean="0">
                <a:solidFill>
                  <a:srgbClr val="008000"/>
                </a:solidFill>
              </a:rPr>
              <a:t>Sanit</a:t>
            </a:r>
            <a:r>
              <a:rPr lang="en-US" sz="1100" b="1" i="1" dirty="0" err="1" smtClean="0">
                <a:solidFill>
                  <a:srgbClr val="008000"/>
                </a:solidFill>
              </a:rPr>
              <a:t>á</a:t>
            </a:r>
            <a:r>
              <a:rPr lang="it-IT" sz="1100" b="1" i="1" dirty="0" smtClean="0">
                <a:solidFill>
                  <a:srgbClr val="008000"/>
                </a:solidFill>
              </a:rPr>
              <a:t> and ENEA Casaccia, </a:t>
            </a:r>
            <a:r>
              <a:rPr lang="it-IT" sz="1100" b="1" i="1" dirty="0" err="1" smtClean="0">
                <a:solidFill>
                  <a:srgbClr val="008000"/>
                </a:solidFill>
              </a:rPr>
              <a:t>Rome</a:t>
            </a:r>
            <a:r>
              <a:rPr lang="it-IT" sz="1100" b="1" i="1" dirty="0" smtClean="0">
                <a:solidFill>
                  <a:srgbClr val="008000"/>
                </a:solidFill>
              </a:rPr>
              <a:t>, </a:t>
            </a:r>
            <a:r>
              <a:rPr lang="en-US" sz="1100" b="1" i="1" dirty="0" smtClean="0">
                <a:solidFill>
                  <a:srgbClr val="008000"/>
                </a:solidFill>
              </a:rPr>
              <a:t>Italy)</a:t>
            </a:r>
          </a:p>
          <a:p>
            <a:pPr>
              <a:buNone/>
            </a:pPr>
            <a:r>
              <a:rPr lang="it-IT" sz="1100" dirty="0" smtClean="0"/>
              <a:t>V. Bellini, A. </a:t>
            </a:r>
            <a:r>
              <a:rPr lang="it-IT" sz="1100" dirty="0" err="1" smtClean="0"/>
              <a:t>Giusa</a:t>
            </a:r>
            <a:r>
              <a:rPr lang="it-IT" sz="1100" dirty="0" smtClean="0"/>
              <a:t>, F. </a:t>
            </a:r>
            <a:r>
              <a:rPr lang="it-IT" sz="1100" dirty="0" err="1" smtClean="0"/>
              <a:t>Mammoliti</a:t>
            </a:r>
            <a:r>
              <a:rPr lang="it-IT" sz="1100" dirty="0" smtClean="0"/>
              <a:t>, G. Russo, M. L. Sperduto, C. M. </a:t>
            </a:r>
            <a:r>
              <a:rPr lang="it-IT" sz="1100" dirty="0" err="1" smtClean="0"/>
              <a:t>Sutera</a:t>
            </a:r>
            <a:r>
              <a:rPr lang="it-IT" sz="1100" b="1" dirty="0" smtClean="0">
                <a:solidFill>
                  <a:srgbClr val="008000"/>
                </a:solidFill>
              </a:rPr>
              <a:t> </a:t>
            </a:r>
            <a:r>
              <a:rPr lang="it-IT" sz="1100" b="1" i="1" dirty="0" smtClean="0">
                <a:solidFill>
                  <a:srgbClr val="008000"/>
                </a:solidFill>
              </a:rPr>
              <a:t>(</a:t>
            </a:r>
            <a:r>
              <a:rPr lang="it-IT" sz="1100" b="1" i="1" dirty="0" err="1" smtClean="0">
                <a:solidFill>
                  <a:srgbClr val="008000"/>
                </a:solidFill>
              </a:rPr>
              <a:t>INFN-Sezione</a:t>
            </a:r>
            <a:r>
              <a:rPr lang="it-IT" sz="1100" b="1" i="1" dirty="0" smtClean="0">
                <a:solidFill>
                  <a:srgbClr val="008000"/>
                </a:solidFill>
              </a:rPr>
              <a:t> di Catania, Catania, Italy)</a:t>
            </a:r>
          </a:p>
          <a:p>
            <a:pPr>
              <a:buNone/>
            </a:pPr>
            <a:r>
              <a:rPr lang="de-DE" sz="1100" dirty="0" smtClean="0"/>
              <a:t>D. Y. Chen, X. R. Chen, J. He, R. Wang, H. R. Yang, P. M. Zhang </a:t>
            </a:r>
            <a:r>
              <a:rPr lang="de-DE" sz="1100" b="1" i="1" dirty="0" smtClean="0">
                <a:solidFill>
                  <a:srgbClr val="008000"/>
                </a:solidFill>
              </a:rPr>
              <a:t>(</a:t>
            </a:r>
            <a:r>
              <a:rPr lang="en-US" sz="1100" b="1" i="1" dirty="0" smtClean="0">
                <a:solidFill>
                  <a:srgbClr val="008000"/>
                </a:solidFill>
              </a:rPr>
              <a:t>Institute of Modern Physics, Lanzhou, P. R. China</a:t>
            </a:r>
            <a:r>
              <a:rPr lang="it-IT" sz="1100" b="1" i="1" dirty="0" smtClean="0">
                <a:solidFill>
                  <a:srgbClr val="008000"/>
                </a:solidFill>
              </a:rPr>
              <a:t>)</a:t>
            </a:r>
            <a:endParaRPr lang="en-US" sz="1100" i="1" dirty="0" smtClean="0">
              <a:solidFill>
                <a:srgbClr val="FF0000"/>
              </a:solidFill>
            </a:endParaRPr>
          </a:p>
          <a:p>
            <a:pPr>
              <a:buNone/>
            </a:pPr>
            <a:r>
              <a:rPr lang="en-US" sz="1100" dirty="0" smtClean="0"/>
              <a:t>C. E. Hyde</a:t>
            </a:r>
            <a:r>
              <a:rPr lang="en-US" sz="1100" i="1" dirty="0" smtClean="0">
                <a:solidFill>
                  <a:srgbClr val="008000"/>
                </a:solidFill>
              </a:rPr>
              <a:t> </a:t>
            </a:r>
            <a:r>
              <a:rPr lang="en-US" sz="1100" b="1" i="1" dirty="0" smtClean="0">
                <a:solidFill>
                  <a:srgbClr val="008000"/>
                </a:solidFill>
              </a:rPr>
              <a:t>(Old Dominion University, Hampton, VA</a:t>
            </a:r>
            <a:r>
              <a:rPr lang="en-US" sz="1100" i="1" dirty="0" smtClean="0">
                <a:solidFill>
                  <a:srgbClr val="008000"/>
                </a:solidFill>
              </a:rPr>
              <a:t>)</a:t>
            </a:r>
          </a:p>
          <a:p>
            <a:pPr>
              <a:buNone/>
            </a:pPr>
            <a:r>
              <a:rPr lang="it-IT" sz="1100" dirty="0" smtClean="0"/>
              <a:t>L. </a:t>
            </a:r>
            <a:r>
              <a:rPr lang="it-IT" sz="1100" dirty="0" err="1" smtClean="0"/>
              <a:t>El</a:t>
            </a:r>
            <a:r>
              <a:rPr lang="it-IT" sz="1100" dirty="0" smtClean="0"/>
              <a:t> </a:t>
            </a:r>
            <a:r>
              <a:rPr lang="it-IT" sz="1100" dirty="0" err="1" smtClean="0"/>
              <a:t>Fassi</a:t>
            </a:r>
            <a:r>
              <a:rPr lang="it-IT" sz="1100" dirty="0" smtClean="0"/>
              <a:t>, R. </a:t>
            </a:r>
            <a:r>
              <a:rPr lang="it-IT" sz="1100" dirty="0" err="1" smtClean="0"/>
              <a:t>Gilman</a:t>
            </a:r>
            <a:r>
              <a:rPr lang="it-IT" sz="1100" dirty="0" smtClean="0"/>
              <a:t> </a:t>
            </a:r>
            <a:r>
              <a:rPr lang="it-IT" sz="1100" i="1" dirty="0" smtClean="0">
                <a:solidFill>
                  <a:srgbClr val="008000"/>
                </a:solidFill>
              </a:rPr>
              <a:t>(</a:t>
            </a:r>
            <a:r>
              <a:rPr lang="en-US" sz="1100" b="1" i="1" dirty="0" smtClean="0">
                <a:solidFill>
                  <a:srgbClr val="008000"/>
                </a:solidFill>
              </a:rPr>
              <a:t>Rutgers University, Piscataway, NJ</a:t>
            </a:r>
            <a:r>
              <a:rPr lang="en-US" sz="1100" i="1" dirty="0" smtClean="0">
                <a:solidFill>
                  <a:srgbClr val="008000"/>
                </a:solidFill>
              </a:rPr>
              <a:t>)</a:t>
            </a:r>
          </a:p>
          <a:p>
            <a:pPr>
              <a:buNone/>
            </a:pPr>
            <a:r>
              <a:rPr lang="en-US" sz="1100" dirty="0" smtClean="0"/>
              <a:t>S. </a:t>
            </a:r>
            <a:r>
              <a:rPr lang="en-US" sz="1100" dirty="0" err="1" smtClean="0"/>
              <a:t>Choi</a:t>
            </a:r>
            <a:r>
              <a:rPr lang="en-US" sz="1100" dirty="0" smtClean="0"/>
              <a:t>, H. Kang, H. Kang, Y. Oh </a:t>
            </a:r>
            <a:r>
              <a:rPr lang="en-US" sz="1100" b="1" i="1" dirty="0" smtClean="0">
                <a:solidFill>
                  <a:srgbClr val="008000"/>
                </a:solidFill>
              </a:rPr>
              <a:t>(Seoul National University, Seoul, Ko</a:t>
            </a:r>
            <a:r>
              <a:rPr lang="en-US" sz="1100" i="1" dirty="0" smtClean="0">
                <a:solidFill>
                  <a:srgbClr val="008000"/>
                </a:solidFill>
              </a:rPr>
              <a:t>rea)</a:t>
            </a:r>
          </a:p>
          <a:p>
            <a:pPr>
              <a:buNone/>
            </a:pPr>
            <a:r>
              <a:rPr lang="en-US" sz="1100" dirty="0" smtClean="0"/>
              <a:t>P. Souder and R. Holmes </a:t>
            </a:r>
            <a:r>
              <a:rPr lang="en-US" sz="1100" b="1" i="1" dirty="0" smtClean="0">
                <a:solidFill>
                  <a:srgbClr val="008000"/>
                </a:solidFill>
              </a:rPr>
              <a:t>(Syracuse University, Syracuse, NY</a:t>
            </a:r>
            <a:r>
              <a:rPr lang="en-US" sz="1100" i="1" dirty="0" smtClean="0">
                <a:solidFill>
                  <a:srgbClr val="008000"/>
                </a:solidFill>
              </a:rPr>
              <a:t>)</a:t>
            </a:r>
          </a:p>
          <a:p>
            <a:pPr>
              <a:buNone/>
            </a:pPr>
            <a:r>
              <a:rPr lang="en-US" sz="1100" dirty="0" smtClean="0"/>
              <a:t>W. Armstrong, A. </a:t>
            </a:r>
            <a:r>
              <a:rPr lang="en-US" sz="1100" dirty="0" err="1" smtClean="0"/>
              <a:t>Blomberg</a:t>
            </a:r>
            <a:r>
              <a:rPr lang="en-US" sz="1100" dirty="0" smtClean="0"/>
              <a:t>, D. Flay, E. </a:t>
            </a:r>
            <a:r>
              <a:rPr lang="en-US" sz="1100" dirty="0" err="1" smtClean="0"/>
              <a:t>Fuchey</a:t>
            </a:r>
            <a:r>
              <a:rPr lang="en-US" sz="1100" dirty="0" smtClean="0"/>
              <a:t>, M. </a:t>
            </a:r>
            <a:r>
              <a:rPr lang="en-US" sz="1100" dirty="0" err="1" smtClean="0"/>
              <a:t>Paolone</a:t>
            </a:r>
            <a:r>
              <a:rPr lang="en-US" sz="1100" dirty="0" smtClean="0"/>
              <a:t>, N. </a:t>
            </a:r>
            <a:r>
              <a:rPr lang="en-US" sz="1100" dirty="0" err="1" smtClean="0"/>
              <a:t>Sparveris</a:t>
            </a:r>
            <a:r>
              <a:rPr lang="en-US" sz="1100" dirty="0" smtClean="0"/>
              <a:t> </a:t>
            </a:r>
            <a:r>
              <a:rPr lang="en-US" sz="1100" i="1" dirty="0" smtClean="0">
                <a:solidFill>
                  <a:srgbClr val="0070C0"/>
                </a:solidFill>
              </a:rPr>
              <a:t>(Co-spokesperson)</a:t>
            </a:r>
            <a:r>
              <a:rPr lang="en-US" sz="1100" dirty="0" smtClean="0"/>
              <a:t>, </a:t>
            </a:r>
            <a:r>
              <a:rPr lang="it-IT" sz="1100" dirty="0" err="1" smtClean="0"/>
              <a:t>Z.-E.</a:t>
            </a:r>
            <a:r>
              <a:rPr lang="it-IT" sz="1100" dirty="0" smtClean="0"/>
              <a:t> Meziani </a:t>
            </a:r>
            <a:r>
              <a:rPr lang="it-IT" sz="1100" i="1" dirty="0" smtClean="0">
                <a:solidFill>
                  <a:srgbClr val="0070C0"/>
                </a:solidFill>
              </a:rPr>
              <a:t>(</a:t>
            </a:r>
            <a:r>
              <a:rPr lang="it-IT" sz="1100" i="1" dirty="0" err="1" smtClean="0">
                <a:solidFill>
                  <a:srgbClr val="0070C0"/>
                </a:solidFill>
              </a:rPr>
              <a:t>Co-spokesperson</a:t>
            </a:r>
            <a:r>
              <a:rPr lang="it-IT" sz="1100" i="1" dirty="0" smtClean="0">
                <a:solidFill>
                  <a:srgbClr val="0070C0"/>
                </a:solidFill>
              </a:rPr>
              <a:t>/</a:t>
            </a:r>
            <a:r>
              <a:rPr lang="it-IT" sz="1100" i="1" dirty="0" err="1" smtClean="0">
                <a:solidFill>
                  <a:srgbClr val="0070C0"/>
                </a:solidFill>
              </a:rPr>
              <a:t>Contact</a:t>
            </a:r>
            <a:r>
              <a:rPr lang="it-IT" sz="1100" i="1" dirty="0" smtClean="0">
                <a:solidFill>
                  <a:srgbClr val="0070C0"/>
                </a:solidFill>
              </a:rPr>
              <a:t>)</a:t>
            </a:r>
            <a:r>
              <a:rPr lang="it-IT" sz="1100" dirty="0" smtClean="0"/>
              <a:t>, M. </a:t>
            </a:r>
            <a:r>
              <a:rPr lang="it-IT" sz="1100" dirty="0" err="1" smtClean="0"/>
              <a:t>Posik</a:t>
            </a:r>
            <a:r>
              <a:rPr lang="it-IT" sz="1100" dirty="0" smtClean="0"/>
              <a:t>, E. </a:t>
            </a:r>
            <a:r>
              <a:rPr lang="it-IT" sz="1100" dirty="0" err="1" smtClean="0"/>
              <a:t>Schulte</a:t>
            </a:r>
            <a:r>
              <a:rPr lang="it-IT" sz="1100" dirty="0" smtClean="0"/>
              <a:t> </a:t>
            </a:r>
            <a:r>
              <a:rPr lang="it-IT" sz="1100" b="1" i="1" dirty="0" smtClean="0">
                <a:solidFill>
                  <a:srgbClr val="008000"/>
                </a:solidFill>
              </a:rPr>
              <a:t>(</a:t>
            </a:r>
            <a:r>
              <a:rPr lang="en-US" sz="1100" b="1" i="1" dirty="0" smtClean="0">
                <a:solidFill>
                  <a:srgbClr val="008000"/>
                </a:solidFill>
              </a:rPr>
              <a:t>Temple University, Philadelphia, PA</a:t>
            </a:r>
            <a:r>
              <a:rPr lang="en-US" sz="1100" i="1" dirty="0" smtClean="0">
                <a:solidFill>
                  <a:srgbClr val="008000"/>
                </a:solidFill>
              </a:rPr>
              <a:t>)</a:t>
            </a:r>
          </a:p>
          <a:p>
            <a:pPr>
              <a:buNone/>
            </a:pPr>
            <a:r>
              <a:rPr lang="en-US" sz="1100" dirty="0" smtClean="0"/>
              <a:t>K. Kumar, J. </a:t>
            </a:r>
            <a:r>
              <a:rPr lang="en-US" sz="1100" dirty="0" err="1" smtClean="0"/>
              <a:t>Mammei</a:t>
            </a:r>
            <a:r>
              <a:rPr lang="en-US" sz="1100" dirty="0" smtClean="0"/>
              <a:t>, S. Riordan </a:t>
            </a:r>
            <a:r>
              <a:rPr lang="en-US" sz="1100" b="1" i="1" dirty="0" smtClean="0">
                <a:solidFill>
                  <a:srgbClr val="008000"/>
                </a:solidFill>
              </a:rPr>
              <a:t>(University of Massachusetts, Amherst, MA)</a:t>
            </a:r>
          </a:p>
          <a:p>
            <a:pPr>
              <a:buNone/>
            </a:pPr>
            <a:r>
              <a:rPr lang="en-US" sz="1100" dirty="0" smtClean="0"/>
              <a:t>T. </a:t>
            </a:r>
            <a:r>
              <a:rPr lang="en-US" sz="1100" dirty="0" err="1" smtClean="0"/>
              <a:t>Badman</a:t>
            </a:r>
            <a:r>
              <a:rPr lang="en-US" sz="1100" dirty="0" smtClean="0"/>
              <a:t>, S. K. Phillips, K. </a:t>
            </a:r>
            <a:r>
              <a:rPr lang="en-US" sz="1100" dirty="0" err="1" smtClean="0"/>
              <a:t>Slifer</a:t>
            </a:r>
            <a:r>
              <a:rPr lang="en-US" sz="1100" dirty="0" smtClean="0"/>
              <a:t>, R. Zielinski </a:t>
            </a:r>
            <a:r>
              <a:rPr lang="en-US" sz="1100" b="1" i="1" dirty="0" smtClean="0">
                <a:solidFill>
                  <a:srgbClr val="008000"/>
                </a:solidFill>
              </a:rPr>
              <a:t>(University of New Hampshire, Durham, NH</a:t>
            </a:r>
            <a:r>
              <a:rPr lang="en-US" sz="1100" i="1" dirty="0" smtClean="0">
                <a:solidFill>
                  <a:srgbClr val="008000"/>
                </a:solidFill>
              </a:rPr>
              <a:t>)</a:t>
            </a:r>
          </a:p>
          <a:p>
            <a:pPr>
              <a:buNone/>
            </a:pPr>
            <a:r>
              <a:rPr lang="en-US" sz="1100" dirty="0" smtClean="0"/>
              <a:t>H. </a:t>
            </a:r>
            <a:r>
              <a:rPr lang="en-US" sz="1100" dirty="0" err="1" smtClean="0"/>
              <a:t>Badhdasaryan</a:t>
            </a:r>
            <a:r>
              <a:rPr lang="en-US" sz="1100" dirty="0" smtClean="0"/>
              <a:t>, G. D. Cates, M. Dalton, D. Day, D. Keller, V. V. </a:t>
            </a:r>
            <a:r>
              <a:rPr lang="en-US" sz="1100" dirty="0" err="1" smtClean="0"/>
              <a:t>Nelyubin</a:t>
            </a:r>
            <a:r>
              <a:rPr lang="en-US" sz="1100" dirty="0" smtClean="0"/>
              <a:t>, K. </a:t>
            </a:r>
            <a:r>
              <a:rPr lang="en-US" sz="1100" dirty="0" err="1" smtClean="0"/>
              <a:t>Paschke</a:t>
            </a:r>
            <a:r>
              <a:rPr lang="en-US" sz="1100" dirty="0" smtClean="0"/>
              <a:t>, A. Tobias, Z. W. Zhao </a:t>
            </a:r>
            <a:r>
              <a:rPr lang="en-US" sz="1100" i="1" dirty="0" smtClean="0">
                <a:solidFill>
                  <a:srgbClr val="0070C0"/>
                </a:solidFill>
              </a:rPr>
              <a:t>(Co-spokesperson)</a:t>
            </a:r>
            <a:r>
              <a:rPr lang="en-US" sz="1100" dirty="0" smtClean="0"/>
              <a:t>, X. </a:t>
            </a:r>
            <a:r>
              <a:rPr lang="en-US" sz="1100" dirty="0" err="1" smtClean="0"/>
              <a:t>Zheng</a:t>
            </a:r>
            <a:r>
              <a:rPr lang="en-US" sz="1100" dirty="0" smtClean="0"/>
              <a:t> </a:t>
            </a:r>
            <a:r>
              <a:rPr lang="en-US" sz="1100" i="1" dirty="0" smtClean="0">
                <a:solidFill>
                  <a:srgbClr val="008000"/>
                </a:solidFill>
              </a:rPr>
              <a:t>(</a:t>
            </a:r>
            <a:r>
              <a:rPr lang="en-US" sz="1100" b="1" i="1" dirty="0" smtClean="0">
                <a:solidFill>
                  <a:srgbClr val="008000"/>
                </a:solidFill>
              </a:rPr>
              <a:t>University of Virginia, Charlottesville, VA)</a:t>
            </a:r>
          </a:p>
          <a:p>
            <a:pPr>
              <a:buNone/>
            </a:pPr>
            <a:r>
              <a:rPr lang="en-US" sz="1100" dirty="0" smtClean="0"/>
              <a:t>F. R. </a:t>
            </a:r>
            <a:r>
              <a:rPr lang="en-US" sz="1100" dirty="0" err="1" smtClean="0"/>
              <a:t>Wesselmann</a:t>
            </a:r>
            <a:r>
              <a:rPr lang="en-US" sz="1100" dirty="0" smtClean="0"/>
              <a:t> </a:t>
            </a:r>
            <a:r>
              <a:rPr lang="en-US" sz="1100" b="1" i="1" dirty="0" smtClean="0">
                <a:solidFill>
                  <a:srgbClr val="008000"/>
                </a:solidFill>
              </a:rPr>
              <a:t>(Xavier University of Louisiana, New Orleans, LA</a:t>
            </a:r>
            <a:r>
              <a:rPr lang="en-US" sz="1100" i="1" dirty="0" smtClean="0">
                <a:solidFill>
                  <a:srgbClr val="008000"/>
                </a:solidFill>
              </a:rPr>
              <a:t>)</a:t>
            </a:r>
            <a:endParaRPr lang="en-US" sz="1100" dirty="0">
              <a:solidFill>
                <a:srgbClr val="008000"/>
              </a:solidFill>
            </a:endParaRPr>
          </a:p>
        </p:txBody>
      </p:sp>
      <p:sp>
        <p:nvSpPr>
          <p:cNvPr id="10" name="Slide Number Placeholder 9"/>
          <p:cNvSpPr>
            <a:spLocks noGrp="1"/>
          </p:cNvSpPr>
          <p:nvPr>
            <p:ph type="sldNum" sz="quarter" idx="12"/>
          </p:nvPr>
        </p:nvSpPr>
        <p:spPr/>
        <p:txBody>
          <a:bodyPr/>
          <a:lstStyle/>
          <a:p>
            <a:fld id="{05B56A2D-B9AA-9D47-A6A7-53D1638EA1C5}" type="slidenum">
              <a:rPr lang="en-US" smtClean="0"/>
              <a:pPr/>
              <a:t>29</a:t>
            </a:fld>
            <a:endParaRPr lang="en-US"/>
          </a:p>
        </p:txBody>
      </p:sp>
      <p:pic>
        <p:nvPicPr>
          <p:cNvPr id="12" name="Picture 11"/>
          <p:cNvPicPr>
            <a:picLocks noChangeAspect="1"/>
          </p:cNvPicPr>
          <p:nvPr/>
        </p:nvPicPr>
        <p:blipFill>
          <a:blip r:embed="rId2" cstate="print"/>
          <a:stretch>
            <a:fillRect/>
          </a:stretch>
        </p:blipFill>
        <p:spPr>
          <a:xfrm>
            <a:off x="8042276" y="39562"/>
            <a:ext cx="1101723" cy="1322510"/>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t>J/</a:t>
            </a:r>
            <a:r>
              <a:rPr lang="el-GR" sz="2800" dirty="0" smtClean="0"/>
              <a:t>ψ</a:t>
            </a:r>
            <a:r>
              <a:rPr lang="en-US" sz="2800" dirty="0" smtClean="0"/>
              <a:t>  as probe of the strong color fields in the nucleon!</a:t>
            </a:r>
            <a:endParaRPr lang="en-US" sz="2800" dirty="0"/>
          </a:p>
        </p:txBody>
      </p:sp>
      <p:sp>
        <p:nvSpPr>
          <p:cNvPr id="3" name="Content Placeholder 2"/>
          <p:cNvSpPr>
            <a:spLocks noGrp="1"/>
          </p:cNvSpPr>
          <p:nvPr>
            <p:ph idx="1"/>
          </p:nvPr>
        </p:nvSpPr>
        <p:spPr>
          <a:xfrm>
            <a:off x="152399" y="1524000"/>
            <a:ext cx="8748597" cy="4203700"/>
          </a:xfrm>
        </p:spPr>
        <p:txBody>
          <a:bodyPr>
            <a:normAutofit fontScale="92500" lnSpcReduction="10000"/>
          </a:bodyPr>
          <a:lstStyle/>
          <a:p>
            <a:r>
              <a:rPr lang="en-US" b="1" dirty="0" smtClean="0"/>
              <a:t>J/</a:t>
            </a:r>
            <a:r>
              <a:rPr lang="el-GR" b="1" dirty="0" smtClean="0"/>
              <a:t>ψ</a:t>
            </a:r>
            <a:r>
              <a:rPr lang="en-US" b="1" dirty="0" smtClean="0"/>
              <a:t> is a charm-anti-charm system</a:t>
            </a:r>
          </a:p>
          <a:p>
            <a:pPr lvl="1"/>
            <a:r>
              <a:rPr lang="en-US" dirty="0" smtClean="0"/>
              <a:t>Little (if not zero) </a:t>
            </a:r>
            <a:r>
              <a:rPr lang="en-US" dirty="0"/>
              <a:t>common valence quark between J/</a:t>
            </a:r>
            <a:r>
              <a:rPr lang="el-GR" dirty="0"/>
              <a:t>ψ</a:t>
            </a:r>
            <a:r>
              <a:rPr lang="en-US" dirty="0"/>
              <a:t> and </a:t>
            </a:r>
            <a:r>
              <a:rPr lang="en-US" dirty="0" smtClean="0"/>
              <a:t>nucleon</a:t>
            </a:r>
          </a:p>
          <a:p>
            <a:pPr lvl="1"/>
            <a:r>
              <a:rPr lang="en-US" dirty="0" smtClean="0"/>
              <a:t>Quark exchange interactions are strongly suppressed</a:t>
            </a:r>
          </a:p>
          <a:p>
            <a:pPr lvl="1"/>
            <a:r>
              <a:rPr lang="en-US" dirty="0" smtClean="0"/>
              <a:t>Pure </a:t>
            </a:r>
            <a:r>
              <a:rPr lang="en-US" dirty="0" err="1" smtClean="0"/>
              <a:t>gluonic</a:t>
            </a:r>
            <a:r>
              <a:rPr lang="en-US" dirty="0" smtClean="0"/>
              <a:t> interactions are dominant</a:t>
            </a:r>
          </a:p>
          <a:p>
            <a:pPr lvl="1"/>
            <a:endParaRPr lang="en-US" dirty="0" smtClean="0"/>
          </a:p>
          <a:p>
            <a:r>
              <a:rPr lang="en-US" b="1" dirty="0" smtClean="0"/>
              <a:t>Charm quark is heavy            </a:t>
            </a:r>
          </a:p>
          <a:p>
            <a:pPr lvl="1"/>
            <a:r>
              <a:rPr lang="en-US" dirty="0" smtClean="0"/>
              <a:t>Typical size of J/</a:t>
            </a:r>
            <a:r>
              <a:rPr lang="el-GR" dirty="0" smtClean="0"/>
              <a:t>ψ</a:t>
            </a:r>
            <a:r>
              <a:rPr lang="en-US" dirty="0" smtClean="0"/>
              <a:t> is 0.2-0.3 fm</a:t>
            </a:r>
          </a:p>
          <a:p>
            <a:pPr lvl="1"/>
            <a:r>
              <a:rPr lang="en-US" dirty="0" err="1" smtClean="0"/>
              <a:t>pQCD</a:t>
            </a:r>
            <a:r>
              <a:rPr lang="en-US" dirty="0" smtClean="0"/>
              <a:t> at work</a:t>
            </a:r>
          </a:p>
          <a:p>
            <a:pPr lvl="2"/>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6" name="Object 5"/>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3824337406"/>
              </p:ext>
            </p:extLst>
          </p:nvPr>
        </p:nvGraphicFramePr>
        <p:xfrm>
          <a:off x="1066800" y="838200"/>
          <a:ext cx="3491345" cy="533400"/>
        </p:xfrm>
        <a:graphic>
          <a:graphicData uri="http://schemas.openxmlformats.org/presentationml/2006/ole">
            <p:oleObj spid="_x0000_s11266" name="Equation" r:id="rId4" imgW="1828800" imgH="279360" progId="">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2169841411"/>
              </p:ext>
            </p:extLst>
          </p:nvPr>
        </p:nvGraphicFramePr>
        <p:xfrm>
          <a:off x="5454316" y="838200"/>
          <a:ext cx="2526632" cy="533400"/>
        </p:xfrm>
        <a:graphic>
          <a:graphicData uri="http://schemas.openxmlformats.org/presentationml/2006/ole">
            <p:oleObj spid="_x0000_s11267" name="Equation" r:id="rId5" imgW="1143000" imgH="241200" progId="">
              <p:embed/>
            </p:oleObj>
          </a:graphicData>
        </a:graphic>
      </p:graphicFrame>
      <p:pic>
        <p:nvPicPr>
          <p:cNvPr id="2058" name="Picture 10"/>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410200" y="4114800"/>
            <a:ext cx="3689684" cy="257798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3" name="Picture 12" descr="latex-image-1.pdf"/>
          <p:cNvPicPr>
            <a:picLocks noChangeAspect="1"/>
          </p:cNvPicPr>
          <p:nvPr/>
        </p:nvPicPr>
        <p:blipFill>
          <a:blip r:embed="rId7" cstate="print"/>
          <a:stretch>
            <a:fillRect/>
          </a:stretch>
        </p:blipFill>
        <p:spPr>
          <a:xfrm>
            <a:off x="4114800" y="4267200"/>
            <a:ext cx="1168400" cy="3175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1126622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62794" cy="838200"/>
          </a:xfrm>
        </p:spPr>
        <p:txBody>
          <a:bodyPr>
            <a:normAutofit/>
          </a:bodyPr>
          <a:lstStyle/>
          <a:p>
            <a:r>
              <a:rPr lang="en-US" dirty="0" smtClean="0"/>
              <a:t>Interaction between J/</a:t>
            </a:r>
            <a:r>
              <a:rPr lang="el-GR" dirty="0" smtClean="0"/>
              <a:t>ψ</a:t>
            </a:r>
            <a:r>
              <a:rPr lang="en-US" dirty="0" smtClean="0"/>
              <a:t>-N</a:t>
            </a:r>
            <a:endParaRPr lang="en-US" dirty="0"/>
          </a:p>
        </p:txBody>
      </p:sp>
      <p:sp>
        <p:nvSpPr>
          <p:cNvPr id="3" name="Content Placeholder 2"/>
          <p:cNvSpPr>
            <a:spLocks noGrp="1"/>
          </p:cNvSpPr>
          <p:nvPr>
            <p:ph idx="1"/>
          </p:nvPr>
        </p:nvSpPr>
        <p:spPr>
          <a:xfrm>
            <a:off x="152400" y="698500"/>
            <a:ext cx="8915400" cy="6019800"/>
          </a:xfrm>
        </p:spPr>
        <p:txBody>
          <a:bodyPr>
            <a:normAutofit/>
          </a:bodyPr>
          <a:lstStyle/>
          <a:p>
            <a:r>
              <a:rPr lang="en-US" sz="2400" dirty="0" smtClean="0"/>
              <a:t>New scale provided by the charm quark mass and size of the J/ψ</a:t>
            </a:r>
          </a:p>
          <a:p>
            <a:pPr lvl="1"/>
            <a:r>
              <a:rPr lang="en-US" sz="2000" dirty="0" smtClean="0"/>
              <a:t>OPE, Phenomenology, Lattice QCD  </a:t>
            </a:r>
            <a:r>
              <a:rPr lang="en-US" dirty="0" smtClean="0"/>
              <a:t>…</a:t>
            </a:r>
          </a:p>
          <a:p>
            <a:r>
              <a:rPr lang="en-US" sz="2400" dirty="0" smtClean="0"/>
              <a:t>High </a:t>
            </a:r>
            <a:r>
              <a:rPr lang="en-US" sz="2400" dirty="0"/>
              <a:t>Energy </a:t>
            </a:r>
            <a:r>
              <a:rPr lang="en-US" sz="2400" dirty="0" smtClean="0"/>
              <a:t>region:  </a:t>
            </a:r>
            <a:r>
              <a:rPr lang="en-US" sz="2400" dirty="0" err="1" smtClean="0"/>
              <a:t>Pomeron</a:t>
            </a:r>
            <a:r>
              <a:rPr lang="en-US" sz="2400" dirty="0" smtClean="0"/>
              <a:t> picture …</a:t>
            </a:r>
          </a:p>
          <a:p>
            <a:r>
              <a:rPr lang="en-US" sz="2400" dirty="0" smtClean="0"/>
              <a:t>Medium/Low Energy:  2-gluon exchange</a:t>
            </a:r>
          </a:p>
          <a:p>
            <a:r>
              <a:rPr lang="en-US" sz="2400" dirty="0" smtClean="0"/>
              <a:t>Very low energy: QCD </a:t>
            </a:r>
            <a:r>
              <a:rPr lang="en-US" sz="2400" dirty="0">
                <a:solidFill>
                  <a:srgbClr val="FF0000"/>
                </a:solidFill>
              </a:rPr>
              <a:t>c</a:t>
            </a:r>
            <a:r>
              <a:rPr lang="en-US" sz="2400" dirty="0">
                <a:solidFill>
                  <a:srgbClr val="008000"/>
                </a:solidFill>
              </a:rPr>
              <a:t>o</a:t>
            </a:r>
            <a:r>
              <a:rPr lang="en-US" sz="2400" dirty="0">
                <a:solidFill>
                  <a:srgbClr val="000090"/>
                </a:solidFill>
              </a:rPr>
              <a:t>l</a:t>
            </a:r>
            <a:r>
              <a:rPr lang="en-US" sz="2400" dirty="0">
                <a:solidFill>
                  <a:srgbClr val="FF0000"/>
                </a:solidFill>
              </a:rPr>
              <a:t>o</a:t>
            </a:r>
            <a:r>
              <a:rPr lang="en-US" sz="2400" dirty="0">
                <a:solidFill>
                  <a:srgbClr val="008000"/>
                </a:solidFill>
              </a:rPr>
              <a:t>r</a:t>
            </a:r>
            <a:r>
              <a:rPr lang="en-US" sz="2400" dirty="0"/>
              <a:t> Van der Waals </a:t>
            </a:r>
            <a:r>
              <a:rPr lang="en-US" sz="2400" dirty="0" smtClean="0"/>
              <a:t>force</a:t>
            </a:r>
            <a:endParaRPr lang="en-US" sz="2400" dirty="0"/>
          </a:p>
          <a:p>
            <a:pPr lvl="1"/>
            <a:r>
              <a:rPr lang="en-US" dirty="0"/>
              <a:t>Prediction of J/</a:t>
            </a:r>
            <a:r>
              <a:rPr lang="el-GR" dirty="0"/>
              <a:t>ψ</a:t>
            </a:r>
            <a:r>
              <a:rPr lang="en-US" dirty="0"/>
              <a:t>-Nuclei bound </a:t>
            </a:r>
            <a:r>
              <a:rPr lang="en-US" dirty="0" smtClean="0"/>
              <a:t>state </a:t>
            </a:r>
          </a:p>
          <a:p>
            <a:pPr lvl="2"/>
            <a:r>
              <a:rPr lang="en-US" dirty="0" smtClean="0"/>
              <a:t>Brodsky </a:t>
            </a:r>
            <a:r>
              <a:rPr lang="en-US" dirty="0"/>
              <a:t>et </a:t>
            </a:r>
            <a:r>
              <a:rPr lang="en-US" dirty="0" smtClean="0"/>
              <a:t>al. …. </a:t>
            </a:r>
          </a:p>
          <a:p>
            <a:r>
              <a:rPr lang="en-US" sz="2400" dirty="0" smtClean="0"/>
              <a:t>Experimentally no free J</a:t>
            </a:r>
            <a:r>
              <a:rPr lang="en-US" sz="2400" dirty="0"/>
              <a:t>/</a:t>
            </a:r>
            <a:r>
              <a:rPr lang="el-GR" sz="2400" dirty="0" smtClean="0"/>
              <a:t>ψ</a:t>
            </a:r>
            <a:r>
              <a:rPr lang="en-US" sz="2400" dirty="0" smtClean="0"/>
              <a:t> are available</a:t>
            </a:r>
          </a:p>
          <a:p>
            <a:pPr lvl="1"/>
            <a:r>
              <a:rPr lang="en-US" dirty="0" smtClean="0"/>
              <a:t>Challenging to produce close to threshold! </a:t>
            </a:r>
          </a:p>
          <a:p>
            <a:pPr lvl="1"/>
            <a:r>
              <a:rPr lang="en-US" b="1" dirty="0" smtClean="0"/>
              <a:t>Photo/electro-production of J/</a:t>
            </a:r>
            <a:r>
              <a:rPr lang="el-GR" b="1" dirty="0" smtClean="0"/>
              <a:t>ψ</a:t>
            </a:r>
            <a:r>
              <a:rPr lang="en-US" b="1" dirty="0" smtClean="0"/>
              <a:t> at </a:t>
            </a:r>
            <a:r>
              <a:rPr lang="en-US" b="1" dirty="0" err="1" smtClean="0"/>
              <a:t>JLab</a:t>
            </a:r>
            <a:r>
              <a:rPr lang="en-US" b="1" dirty="0" smtClean="0"/>
              <a:t> is an opportunity</a:t>
            </a:r>
          </a:p>
          <a:p>
            <a:pPr marL="457200" lvl="1" indent="0">
              <a:buNone/>
            </a:pPr>
            <a:endParaRPr lang="en-US" dirty="0" smtClean="0"/>
          </a:p>
          <a:p>
            <a:pPr marL="457200" lvl="1" indent="0">
              <a:buNone/>
            </a:pPr>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 xmlns:p14="http://schemas.microsoft.com/office/powerpoint/2010/main" xmlns:mv="urn:schemas-microsoft-com:mac:vml" xmlns:mc="http://schemas.openxmlformats.org/markup-compatibility/2006" val="33772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0"/>
            <a:ext cx="8042276" cy="685800"/>
          </a:xfrm>
        </p:spPr>
        <p:txBody>
          <a:bodyPr>
            <a:normAutofit fontScale="90000"/>
          </a:bodyPr>
          <a:lstStyle/>
          <a:p>
            <a:r>
              <a:rPr lang="en-US" dirty="0" smtClean="0"/>
              <a:t>Physics Motivation</a:t>
            </a:r>
            <a:endParaRPr lang="en-US" dirty="0"/>
          </a:p>
        </p:txBody>
      </p:sp>
      <p:sp>
        <p:nvSpPr>
          <p:cNvPr id="3" name="Content Placeholder 2"/>
          <p:cNvSpPr>
            <a:spLocks noGrp="1"/>
          </p:cNvSpPr>
          <p:nvPr>
            <p:ph idx="1"/>
          </p:nvPr>
        </p:nvSpPr>
        <p:spPr>
          <a:xfrm>
            <a:off x="381000" y="685800"/>
            <a:ext cx="8594725" cy="3581400"/>
          </a:xfrm>
        </p:spPr>
        <p:txBody>
          <a:bodyPr>
            <a:normAutofit/>
          </a:bodyPr>
          <a:lstStyle/>
          <a:p>
            <a:r>
              <a:rPr lang="en-US" sz="2000" dirty="0" smtClean="0">
                <a:solidFill>
                  <a:srgbClr val="000090"/>
                </a:solidFill>
              </a:rPr>
              <a:t>This proposal is about exploring and understanding some aspects of the strong regime of QCD </a:t>
            </a:r>
          </a:p>
          <a:p>
            <a:r>
              <a:rPr lang="en-US" sz="2000" dirty="0" smtClean="0">
                <a:solidFill>
                  <a:srgbClr val="000090"/>
                </a:solidFill>
              </a:rPr>
              <a:t>Probes strong </a:t>
            </a:r>
            <a:r>
              <a:rPr lang="en-US" sz="2000" dirty="0" err="1" smtClean="0">
                <a:solidFill>
                  <a:srgbClr val="000090"/>
                </a:solidFill>
              </a:rPr>
              <a:t>gluonic</a:t>
            </a:r>
            <a:r>
              <a:rPr lang="en-US" sz="2000" dirty="0" smtClean="0">
                <a:solidFill>
                  <a:srgbClr val="000090"/>
                </a:solidFill>
              </a:rPr>
              <a:t> interaction between two color neutral objects </a:t>
            </a:r>
            <a:r>
              <a:rPr lang="en-US" sz="2000" dirty="0" smtClean="0">
                <a:solidFill>
                  <a:schemeClr val="tx2"/>
                </a:solidFill>
                <a:cs typeface="Arial" pitchFamily="34" charset="0"/>
              </a:rPr>
              <a:t>J/</a:t>
            </a:r>
            <a:r>
              <a:rPr lang="el-GR" sz="2000" dirty="0" smtClean="0">
                <a:solidFill>
                  <a:schemeClr val="tx2"/>
                </a:solidFill>
                <a:cs typeface="Arial" pitchFamily="34" charset="0"/>
              </a:rPr>
              <a:t>ψ</a:t>
            </a:r>
            <a:r>
              <a:rPr lang="en-US" sz="2000" dirty="0" smtClean="0">
                <a:solidFill>
                  <a:srgbClr val="000090"/>
                </a:solidFill>
              </a:rPr>
              <a:t>          and the nucleon  </a:t>
            </a:r>
          </a:p>
          <a:p>
            <a:r>
              <a:rPr lang="en-US" sz="2000" dirty="0" smtClean="0">
                <a:solidFill>
                  <a:srgbClr val="000090"/>
                </a:solidFill>
              </a:rPr>
              <a:t>Uses </a:t>
            </a:r>
            <a:r>
              <a:rPr lang="en-US" sz="2000" dirty="0" smtClean="0">
                <a:solidFill>
                  <a:schemeClr val="tx2"/>
                </a:solidFill>
                <a:cs typeface="Arial" pitchFamily="34" charset="0"/>
              </a:rPr>
              <a:t>J/</a:t>
            </a:r>
            <a:r>
              <a:rPr lang="el-GR" sz="2000" dirty="0" smtClean="0">
                <a:solidFill>
                  <a:schemeClr val="tx2"/>
                </a:solidFill>
                <a:cs typeface="Arial" pitchFamily="34" charset="0"/>
              </a:rPr>
              <a:t>ψ</a:t>
            </a:r>
            <a:r>
              <a:rPr lang="en-US" sz="2000" dirty="0" smtClean="0">
                <a:solidFill>
                  <a:srgbClr val="000090"/>
                </a:solidFill>
              </a:rPr>
              <a:t> to probe color fields </a:t>
            </a:r>
            <a:r>
              <a:rPr lang="en-US" sz="2000" i="1" dirty="0" smtClean="0">
                <a:solidFill>
                  <a:srgbClr val="000090"/>
                </a:solidFill>
              </a:rPr>
              <a:t>in</a:t>
            </a:r>
            <a:r>
              <a:rPr lang="en-US" sz="2000" dirty="0" smtClean="0">
                <a:solidFill>
                  <a:srgbClr val="000090"/>
                </a:solidFill>
              </a:rPr>
              <a:t> the nucleon (minimal quark exchange)</a:t>
            </a:r>
          </a:p>
          <a:p>
            <a:r>
              <a:rPr lang="en-US" sz="2000" dirty="0" smtClean="0">
                <a:solidFill>
                  <a:srgbClr val="000090"/>
                </a:solidFill>
              </a:rPr>
              <a:t>Tests the production mechanism of </a:t>
            </a:r>
            <a:r>
              <a:rPr lang="en-US" sz="2000" dirty="0" smtClean="0">
                <a:solidFill>
                  <a:schemeClr val="tx2"/>
                </a:solidFill>
                <a:cs typeface="Arial" pitchFamily="34" charset="0"/>
              </a:rPr>
              <a:t>J/</a:t>
            </a:r>
            <a:r>
              <a:rPr lang="el-GR" sz="2000" dirty="0" smtClean="0">
                <a:solidFill>
                  <a:schemeClr val="tx2"/>
                </a:solidFill>
                <a:cs typeface="Arial" pitchFamily="34" charset="0"/>
              </a:rPr>
              <a:t>ψ</a:t>
            </a:r>
            <a:r>
              <a:rPr lang="en-US" sz="2000" dirty="0" smtClean="0">
                <a:solidFill>
                  <a:srgbClr val="000090"/>
                </a:solidFill>
              </a:rPr>
              <a:t> in a nucleon</a:t>
            </a:r>
          </a:p>
          <a:p>
            <a:r>
              <a:rPr lang="en-US" sz="2000" dirty="0" smtClean="0">
                <a:solidFill>
                  <a:srgbClr val="000090"/>
                </a:solidFill>
              </a:rPr>
              <a:t>Probes the conformal anomaly of low energy interaction </a:t>
            </a:r>
            <a:r>
              <a:rPr lang="en-US" sz="2000" dirty="0" smtClean="0">
                <a:solidFill>
                  <a:schemeClr val="tx2"/>
                </a:solidFill>
                <a:cs typeface="Arial" pitchFamily="34" charset="0"/>
              </a:rPr>
              <a:t>J/</a:t>
            </a:r>
            <a:r>
              <a:rPr lang="el-GR" sz="2000" dirty="0" smtClean="0">
                <a:solidFill>
                  <a:schemeClr val="tx2"/>
                </a:solidFill>
                <a:cs typeface="Arial" pitchFamily="34" charset="0"/>
              </a:rPr>
              <a:t>ψ</a:t>
            </a:r>
            <a:r>
              <a:rPr lang="en-US" sz="2000" dirty="0" smtClean="0">
                <a:solidFill>
                  <a:schemeClr val="tx2"/>
                </a:solidFill>
                <a:cs typeface="Arial" pitchFamily="34" charset="0"/>
              </a:rPr>
              <a:t> – N</a:t>
            </a:r>
            <a:endParaRPr lang="en-US" sz="2000" dirty="0" smtClean="0">
              <a:solidFill>
                <a:srgbClr val="000090"/>
              </a:solidFill>
            </a:endParaRPr>
          </a:p>
          <a:p>
            <a:pPr algn="ctr">
              <a:buNone/>
            </a:pPr>
            <a:r>
              <a:rPr lang="en-US" sz="2000" b="1" i="1" dirty="0" smtClean="0">
                <a:solidFill>
                  <a:srgbClr val="000090"/>
                </a:solidFill>
              </a:rPr>
              <a:t>A unique opportunity by exploring the </a:t>
            </a:r>
            <a:r>
              <a:rPr lang="en-US" sz="2000" b="1" i="1" dirty="0" smtClean="0">
                <a:solidFill>
                  <a:srgbClr val="FF00FF"/>
                </a:solidFill>
              </a:rPr>
              <a:t>threshold region </a:t>
            </a:r>
            <a:r>
              <a:rPr lang="en-US" sz="2000" b="1" i="1" dirty="0" smtClean="0">
                <a:solidFill>
                  <a:srgbClr val="000090"/>
                </a:solidFill>
              </a:rPr>
              <a:t>and  taking advantage of the high luminosity of CEBAF and the new energy reach namely 11 </a:t>
            </a:r>
            <a:r>
              <a:rPr lang="en-US" sz="2000" b="1" i="1" dirty="0" err="1" smtClean="0">
                <a:solidFill>
                  <a:srgbClr val="000090"/>
                </a:solidFill>
              </a:rPr>
              <a:t>GeV</a:t>
            </a:r>
            <a:r>
              <a:rPr lang="en-US" sz="2000" b="1" i="1" dirty="0" smtClean="0">
                <a:solidFill>
                  <a:srgbClr val="000090"/>
                </a:solidFill>
              </a:rPr>
              <a:t>                               </a:t>
            </a:r>
          </a:p>
          <a:p>
            <a:pPr algn="ctr">
              <a:buNone/>
            </a:pPr>
            <a:endParaRPr lang="en-US" sz="2000" dirty="0" smtClean="0">
              <a:solidFill>
                <a:srgbClr val="000090"/>
              </a:solidFill>
            </a:endParaRPr>
          </a:p>
          <a:p>
            <a:endParaRPr lang="en-US" sz="2000" dirty="0"/>
          </a:p>
        </p:txBody>
      </p:sp>
      <p:sp>
        <p:nvSpPr>
          <p:cNvPr id="10" name="Slide Number Placeholder 9"/>
          <p:cNvSpPr>
            <a:spLocks noGrp="1"/>
          </p:cNvSpPr>
          <p:nvPr>
            <p:ph type="sldNum" sz="quarter" idx="12"/>
          </p:nvPr>
        </p:nvSpPr>
        <p:spPr/>
        <p:txBody>
          <a:bodyPr/>
          <a:lstStyle/>
          <a:p>
            <a:fld id="{05B56A2D-B9AA-9D47-A6A7-53D1638EA1C5}" type="slidenum">
              <a:rPr lang="en-US" smtClean="0"/>
              <a:pPr/>
              <a:t>5</a:t>
            </a:fld>
            <a:endParaRPr lang="en-US"/>
          </a:p>
        </p:txBody>
      </p:sp>
      <p:sp>
        <p:nvSpPr>
          <p:cNvPr id="28" name="Title 1"/>
          <p:cNvSpPr txBox="1">
            <a:spLocks/>
          </p:cNvSpPr>
          <p:nvPr/>
        </p:nvSpPr>
        <p:spPr>
          <a:xfrm>
            <a:off x="457200" y="35052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1" u="sng" strike="noStrike" kern="1200" cap="none" spc="0" normalizeH="0" baseline="0" noProof="0" dirty="0" smtClean="0">
                <a:ln>
                  <a:noFill/>
                </a:ln>
                <a:solidFill>
                  <a:schemeClr val="tx1"/>
                </a:solidFill>
                <a:effectLst/>
                <a:uLnTx/>
                <a:uFillTx/>
                <a:latin typeface="+mj-lt"/>
                <a:ea typeface="+mj-ea"/>
                <a:cs typeface="+mj-cs"/>
              </a:rPr>
              <a:t>Statements from experts in the field!</a:t>
            </a:r>
            <a:endParaRPr kumimoji="0" lang="en-US" sz="2500" b="0" i="1" u="sng" strike="noStrike" kern="1200" cap="none" spc="0" normalizeH="0" baseline="0" noProof="0" dirty="0">
              <a:ln>
                <a:noFill/>
              </a:ln>
              <a:solidFill>
                <a:schemeClr val="tx1"/>
              </a:solidFill>
              <a:effectLst/>
              <a:uLnTx/>
              <a:uFillTx/>
              <a:latin typeface="+mj-lt"/>
              <a:ea typeface="+mj-ea"/>
              <a:cs typeface="+mj-cs"/>
            </a:endParaRPr>
          </a:p>
        </p:txBody>
      </p:sp>
      <p:sp>
        <p:nvSpPr>
          <p:cNvPr id="29" name="Content Placeholder 2"/>
          <p:cNvSpPr txBox="1">
            <a:spLocks/>
          </p:cNvSpPr>
          <p:nvPr/>
        </p:nvSpPr>
        <p:spPr>
          <a:xfrm>
            <a:off x="1" y="4267200"/>
            <a:ext cx="8915400" cy="2057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0090"/>
                </a:solidFill>
                <a:effectLst/>
                <a:uLnTx/>
                <a:uFillTx/>
                <a:latin typeface="+mn-lt"/>
                <a:ea typeface="+mn-ea"/>
                <a:cs typeface="+mn-cs"/>
              </a:rPr>
              <a:t>”Low-energy J/psi-N interaction is a probe of the scalar gluon form factor of the nucleon. This quantity is of fundamental importance since it is related to conformal anomaly of QCD and to the origin of the nucleon's mass”.</a:t>
            </a: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Dima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Kharzeev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(Stony Brook)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0090"/>
                </a:solidFill>
                <a:effectLst/>
                <a:uLnTx/>
                <a:uFillTx/>
                <a:latin typeface="+mn-lt"/>
                <a:ea typeface="+mn-ea"/>
                <a:cs typeface="+mn-cs"/>
              </a:rPr>
              <a:t> </a:t>
            </a:r>
            <a:r>
              <a:rPr kumimoji="0" lang="en-US" sz="2000" b="0" i="0" u="none" strike="noStrike" kern="1200" cap="none" spc="0" normalizeH="0" noProof="0" dirty="0" smtClean="0">
                <a:ln>
                  <a:noFill/>
                </a:ln>
                <a:solidFill>
                  <a:srgbClr val="000090"/>
                </a:solidFill>
                <a:effectLst/>
                <a:uLnTx/>
                <a:uFillTx/>
                <a:latin typeface="+mn-lt"/>
                <a:ea typeface="+mn-ea"/>
                <a:cs typeface="+mn-cs"/>
              </a:rPr>
              <a:t> </a:t>
            </a:r>
            <a:r>
              <a:rPr kumimoji="0" lang="en-US" sz="2000" b="0" i="0" u="none" strike="noStrike" kern="1200" cap="none" spc="0" normalizeH="0" baseline="0" noProof="0" dirty="0" smtClean="0">
                <a:ln>
                  <a:noFill/>
                </a:ln>
                <a:solidFill>
                  <a:srgbClr val="000090"/>
                </a:solidFill>
                <a:effectLst/>
                <a:uLnTx/>
                <a:uFillTx/>
                <a:latin typeface="+mn-lt"/>
                <a:ea typeface="+mn-ea"/>
                <a:cs typeface="+mn-cs"/>
              </a:rPr>
              <a:t>“I am very enthusiastic about the physics of J/psi production at </a:t>
            </a:r>
            <a:r>
              <a:rPr kumimoji="0" lang="en-US" sz="2000" b="0" i="0" u="none" strike="noStrike" kern="1200" cap="none" spc="0" normalizeH="0" baseline="0" noProof="0" dirty="0" err="1" smtClean="0">
                <a:ln>
                  <a:noFill/>
                </a:ln>
                <a:solidFill>
                  <a:srgbClr val="000090"/>
                </a:solidFill>
                <a:effectLst/>
                <a:uLnTx/>
                <a:uFillTx/>
                <a:latin typeface="+mn-lt"/>
                <a:ea typeface="+mn-ea"/>
                <a:cs typeface="+mn-cs"/>
              </a:rPr>
              <a:t>JLab</a:t>
            </a:r>
            <a:r>
              <a:rPr kumimoji="0" lang="en-US" sz="2000" b="0" i="0" u="none" strike="noStrike" kern="1200" cap="none" spc="0" normalizeH="0" baseline="0" noProof="0" dirty="0" smtClean="0">
                <a:ln>
                  <a:noFill/>
                </a:ln>
                <a:solidFill>
                  <a:srgbClr val="00009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0090"/>
                </a:solidFill>
                <a:effectLst/>
                <a:uLnTx/>
                <a:uFillTx/>
                <a:latin typeface="+mn-lt"/>
                <a:ea typeface="+mn-ea"/>
                <a:cs typeface="+mn-cs"/>
              </a:rPr>
              <a:t>refer </a:t>
            </a:r>
            <a:r>
              <a:rPr kumimoji="0" lang="en-US" sz="2000" b="0" i="0" u="none" strike="noStrike" kern="1200" cap="none" spc="0" normalizeH="0" baseline="0" noProof="0" dirty="0" err="1" smtClean="0">
                <a:ln>
                  <a:noFill/>
                </a:ln>
                <a:solidFill>
                  <a:srgbClr val="000090"/>
                </a:solidFill>
                <a:effectLst/>
                <a:uLnTx/>
                <a:uFillTx/>
                <a:latin typeface="+mn-lt"/>
                <a:ea typeface="+mn-ea"/>
                <a:cs typeface="+mn-cs"/>
              </a:rPr>
              <a:t>to:</a:t>
            </a:r>
            <a:r>
              <a:rPr kumimoji="0" lang="en-US" sz="1500" b="0" i="0" u="sng" strike="noStrike" kern="1200" cap="none" spc="0" normalizeH="0" baseline="0" noProof="0" dirty="0" err="1" smtClean="0">
                <a:ln>
                  <a:noFill/>
                </a:ln>
                <a:solidFill>
                  <a:srgbClr val="000090"/>
                </a:solidFill>
                <a:effectLst/>
                <a:uLnTx/>
                <a:uFillTx/>
                <a:latin typeface="+mn-lt"/>
                <a:ea typeface="+mn-ea"/>
                <a:cs typeface="+mn-cs"/>
                <a:hlinkClick r:id="rId2"/>
              </a:rPr>
              <a:t>http</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2"/>
              </a:rPr>
              <a:t>://www-</a:t>
            </a:r>
            <a:r>
              <a:rPr kumimoji="0" lang="en-US" sz="1500" b="0" i="0" u="sng" strike="noStrike" kern="1200" cap="none" spc="0" normalizeH="0" baseline="0" noProof="0" dirty="0" err="1" smtClean="0">
                <a:ln>
                  <a:noFill/>
                </a:ln>
                <a:solidFill>
                  <a:schemeClr val="tx1"/>
                </a:solidFill>
                <a:effectLst/>
                <a:uLnTx/>
                <a:uFillTx/>
                <a:latin typeface="+mn-lt"/>
                <a:ea typeface="+mn-ea"/>
                <a:cs typeface="+mn-cs"/>
                <a:hlinkClick r:id="rId2"/>
              </a:rPr>
              <a:t>public.slac.stanford.edu</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2"/>
              </a:rPr>
              <a:t>/</a:t>
            </a:r>
            <a:r>
              <a:rPr kumimoji="0" lang="en-US" sz="1500" b="0" i="0" u="sng" strike="noStrike" kern="1200" cap="none" spc="0" normalizeH="0" baseline="0" noProof="0" dirty="0" err="1" smtClean="0">
                <a:ln>
                  <a:noFill/>
                </a:ln>
                <a:solidFill>
                  <a:schemeClr val="tx1"/>
                </a:solidFill>
                <a:effectLst/>
                <a:uLnTx/>
                <a:uFillTx/>
                <a:latin typeface="+mn-lt"/>
                <a:ea typeface="+mn-ea"/>
                <a:cs typeface="+mn-cs"/>
                <a:hlinkClick r:id="rId2"/>
              </a:rPr>
              <a:t>sciDoc</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2"/>
              </a:rPr>
              <a:t>/</a:t>
            </a:r>
            <a:r>
              <a:rPr kumimoji="0" lang="en-US" sz="1500" b="0" i="0" u="sng" strike="noStrike" kern="1200" cap="none" spc="0" normalizeH="0" baseline="0" noProof="0" dirty="0" err="1" smtClean="0">
                <a:ln>
                  <a:noFill/>
                </a:ln>
                <a:solidFill>
                  <a:schemeClr val="tx1"/>
                </a:solidFill>
                <a:effectLst/>
                <a:uLnTx/>
                <a:uFillTx/>
                <a:latin typeface="+mn-lt"/>
                <a:ea typeface="+mn-ea"/>
                <a:cs typeface="+mn-cs"/>
                <a:hlinkClick r:id="rId2"/>
              </a:rPr>
              <a:t>docMeta.aspx?slacPubNumber</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2"/>
              </a:rPr>
              <a:t>=SLAC-PUB-14985</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Stan Brodsky (SLAC, Stanford)</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extBox 15"/>
          <p:cNvSpPr txBox="1"/>
          <p:nvPr/>
        </p:nvSpPr>
        <p:spPr>
          <a:xfrm>
            <a:off x="152400" y="6150114"/>
            <a:ext cx="4267200" cy="707886"/>
          </a:xfrm>
          <a:prstGeom prst="rect">
            <a:avLst/>
          </a:prstGeom>
          <a:solidFill>
            <a:schemeClr val="accent4">
              <a:lumMod val="60000"/>
              <a:lumOff val="40000"/>
            </a:schemeClr>
          </a:solidFill>
          <a:ln w="28575" cap="flat" cmpd="sng" algn="ctr">
            <a:solidFill>
              <a:schemeClr val="accent6">
                <a:lumMod val="60000"/>
                <a:lumOff val="40000"/>
              </a:schemeClr>
            </a:solidFill>
            <a:prstDash val="solid"/>
            <a:round/>
            <a:headEnd type="none" w="med" len="med"/>
            <a:tailEnd type="none" w="med" len="med"/>
          </a:ln>
        </p:spPr>
        <p:txBody>
          <a:bodyPr wrap="square" rtlCol="0">
            <a:spAutoFit/>
          </a:bodyPr>
          <a:lstStyle/>
          <a:p>
            <a:pPr algn="ctr"/>
            <a:r>
              <a:rPr lang="en-US" sz="2000" dirty="0" smtClean="0"/>
              <a:t>Summary of </a:t>
            </a:r>
            <a:r>
              <a:rPr lang="en-US" sz="2000" dirty="0" err="1" smtClean="0"/>
              <a:t>NPCFiQCD</a:t>
            </a:r>
            <a:r>
              <a:rPr lang="en-US" sz="2000" dirty="0" smtClean="0"/>
              <a:t> Workshop</a:t>
            </a:r>
          </a:p>
          <a:p>
            <a:pPr algn="ctr"/>
            <a:r>
              <a:rPr lang="en-US" sz="2000" dirty="0" smtClean="0">
                <a:hlinkClick r:id="rId3"/>
              </a:rPr>
              <a:t>http://quarks.temple.edu/~npcfiqcd</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5"/>
          <p:cNvPicPr>
            <a:picLocks noGrp="1"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lc="http://schemas.openxmlformats.org/drawingml/2006/lockedCanvas" val="0"/>
              </a:ext>
            </a:extLst>
          </a:blip>
          <a:srcRect t="9365" r="8563"/>
          <a:stretch>
            <a:fillRect/>
          </a:stretch>
        </p:blipFill>
        <p:spPr>
          <a:xfrm>
            <a:off x="1" y="1154668"/>
            <a:ext cx="5861582" cy="4175145"/>
          </a:xfrm>
          <a:prstGeom prst="rect">
            <a:avLst/>
          </a:prstGeom>
        </p:spPr>
      </p:pic>
      <p:sp>
        <p:nvSpPr>
          <p:cNvPr id="9" name="TextBox 8"/>
          <p:cNvSpPr txBox="1"/>
          <p:nvPr/>
        </p:nvSpPr>
        <p:spPr>
          <a:xfrm>
            <a:off x="5929019" y="1154668"/>
            <a:ext cx="3443581" cy="2862323"/>
          </a:xfrm>
          <a:prstGeom prst="rect">
            <a:avLst/>
          </a:prstGeom>
          <a:noFill/>
        </p:spPr>
        <p:txBody>
          <a:bodyPr wrap="square" rtlCol="0">
            <a:spAutoFit/>
          </a:bodyPr>
          <a:lstStyle/>
          <a:p>
            <a:r>
              <a:rPr lang="en-US" dirty="0" smtClean="0"/>
              <a:t>More data exist with inelastic scattering on nuclei, such as A-dependence.</a:t>
            </a:r>
          </a:p>
          <a:p>
            <a:endParaRPr lang="en-US" dirty="0" smtClean="0"/>
          </a:p>
          <a:p>
            <a:r>
              <a:rPr lang="en-US" dirty="0" smtClean="0"/>
              <a:t>Not included are the most recent results from HERA </a:t>
            </a:r>
          </a:p>
          <a:p>
            <a:r>
              <a:rPr lang="en-US" dirty="0" smtClean="0"/>
              <a:t>H1/ZEUS at large momentum transfers and diffractive production with electro-production</a:t>
            </a:r>
            <a:endParaRPr lang="en-US" dirty="0"/>
          </a:p>
        </p:txBody>
      </p:sp>
      <p:sp>
        <p:nvSpPr>
          <p:cNvPr id="10" name="TextBox 9"/>
          <p:cNvSpPr txBox="1"/>
          <p:nvPr/>
        </p:nvSpPr>
        <p:spPr>
          <a:xfrm>
            <a:off x="3633400" y="1778000"/>
            <a:ext cx="2552994" cy="923330"/>
          </a:xfrm>
          <a:prstGeom prst="rect">
            <a:avLst/>
          </a:prstGeom>
          <a:noFill/>
        </p:spPr>
        <p:txBody>
          <a:bodyPr wrap="square" rtlCol="0">
            <a:spAutoFit/>
          </a:bodyPr>
          <a:lstStyle/>
          <a:p>
            <a:r>
              <a:rPr lang="en-US" dirty="0"/>
              <a:t>SLAC, Cornell, </a:t>
            </a:r>
            <a:r>
              <a:rPr lang="en-US" dirty="0" err="1"/>
              <a:t>Fermilab</a:t>
            </a:r>
            <a:r>
              <a:rPr lang="en-US" dirty="0"/>
              <a:t>, HERA …</a:t>
            </a:r>
          </a:p>
          <a:p>
            <a:endParaRPr lang="en-US" dirty="0"/>
          </a:p>
        </p:txBody>
      </p:sp>
      <p:grpSp>
        <p:nvGrpSpPr>
          <p:cNvPr id="2" name="Group 17"/>
          <p:cNvGrpSpPr/>
          <p:nvPr/>
        </p:nvGrpSpPr>
        <p:grpSpPr>
          <a:xfrm>
            <a:off x="198344" y="33212"/>
            <a:ext cx="8261350" cy="692150"/>
            <a:chOff x="0" y="19050"/>
            <a:chExt cx="8261350" cy="692150"/>
          </a:xfrm>
        </p:grpSpPr>
        <p:sp>
          <p:nvSpPr>
            <p:cNvPr id="6" name="Title 1"/>
            <p:cNvSpPr txBox="1">
              <a:spLocks/>
            </p:cNvSpPr>
            <p:nvPr/>
          </p:nvSpPr>
          <p:spPr>
            <a:xfrm>
              <a:off x="0" y="19050"/>
              <a:ext cx="8261350" cy="692150"/>
            </a:xfrm>
            <a:prstGeom prst="rect">
              <a:avLst/>
            </a:prstGeom>
            <a:solidFill>
              <a:srgbClr val="000090"/>
            </a:solidFill>
            <a:effectLst>
              <a:outerShdw blurRad="50800" dist="38100" dir="2700000" algn="tl" rotWithShape="0">
                <a:srgbClr val="000000">
                  <a:alpha val="43000"/>
                </a:srgb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Experimental status</a:t>
              </a:r>
              <a:endParaRPr lang="en-US" sz="3200" dirty="0">
                <a:solidFill>
                  <a:schemeClr val="bg1"/>
                </a:solidFill>
              </a:endParaRPr>
            </a:p>
          </p:txBody>
        </p:sp>
        <p:pic>
          <p:nvPicPr>
            <p:cNvPr id="13" name="Picture 12" descr="latex-image-1.pdf"/>
            <p:cNvPicPr>
              <a:picLocks noChangeAspect="1"/>
            </p:cNvPicPr>
            <p:nvPr/>
          </p:nvPicPr>
          <p:blipFill>
            <a:blip r:embed="rId4" cstate="print"/>
            <a:stretch>
              <a:fillRect/>
            </a:stretch>
          </p:blipFill>
          <p:spPr>
            <a:xfrm>
              <a:off x="4030369" y="165100"/>
              <a:ext cx="4102100" cy="482600"/>
            </a:xfrm>
            <a:prstGeom prst="rect">
              <a:avLst/>
            </a:prstGeom>
          </p:spPr>
        </p:pic>
      </p:grpSp>
      <p:grpSp>
        <p:nvGrpSpPr>
          <p:cNvPr id="3" name="Group 21"/>
          <p:cNvGrpSpPr/>
          <p:nvPr/>
        </p:nvGrpSpPr>
        <p:grpSpPr>
          <a:xfrm>
            <a:off x="1027576" y="1930400"/>
            <a:ext cx="6402273" cy="4192032"/>
            <a:chOff x="1181100" y="1930400"/>
            <a:chExt cx="6402273" cy="4192032"/>
          </a:xfrm>
        </p:grpSpPr>
        <p:grpSp>
          <p:nvGrpSpPr>
            <p:cNvPr id="4" name="Group 19"/>
            <p:cNvGrpSpPr/>
            <p:nvPr/>
          </p:nvGrpSpPr>
          <p:grpSpPr>
            <a:xfrm>
              <a:off x="1181100" y="1930400"/>
              <a:ext cx="1689099" cy="4064000"/>
              <a:chOff x="1181100" y="1689100"/>
              <a:chExt cx="1689099" cy="4064000"/>
            </a:xfrm>
          </p:grpSpPr>
          <p:sp>
            <p:nvSpPr>
              <p:cNvPr id="11" name="Oval 10"/>
              <p:cNvSpPr/>
              <p:nvPr/>
            </p:nvSpPr>
            <p:spPr>
              <a:xfrm>
                <a:off x="1181100" y="1689100"/>
                <a:ext cx="670858" cy="3048000"/>
              </a:xfrm>
              <a:prstGeom prst="ellipse">
                <a:avLst/>
              </a:prstGeom>
              <a:solidFill>
                <a:schemeClr val="accent4">
                  <a:lumMod val="20000"/>
                  <a:lumOff val="80000"/>
                  <a:alpha val="27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V="1">
                <a:off x="1465728" y="4348629"/>
                <a:ext cx="1790700" cy="10182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2870199" y="5753100"/>
              <a:ext cx="4713174" cy="369332"/>
            </a:xfrm>
            <a:prstGeom prst="rect">
              <a:avLst/>
            </a:prstGeom>
            <a:noFill/>
            <a:ln>
              <a:solidFill>
                <a:srgbClr val="FF0000"/>
              </a:solidFill>
            </a:ln>
          </p:spPr>
          <p:txBody>
            <a:bodyPr wrap="none" rtlCol="0">
              <a:spAutoFit/>
            </a:bodyPr>
            <a:lstStyle/>
            <a:p>
              <a:r>
                <a:rPr lang="en-US" dirty="0" smtClean="0">
                  <a:solidFill>
                    <a:srgbClr val="000090"/>
                  </a:solidFill>
                </a:rPr>
                <a:t>The physics focus is this threshold region</a:t>
              </a:r>
              <a:endParaRPr lang="en-US" dirty="0">
                <a:solidFill>
                  <a:srgbClr val="000090"/>
                </a:solidFill>
              </a:endParaRPr>
            </a:p>
          </p:txBody>
        </p:sp>
      </p:grpSp>
      <p:sp>
        <p:nvSpPr>
          <p:cNvPr id="25" name="Slide Number Placeholder 24"/>
          <p:cNvSpPr>
            <a:spLocks noGrp="1"/>
          </p:cNvSpPr>
          <p:nvPr>
            <p:ph type="sldNum" sz="quarter" idx="12"/>
          </p:nvPr>
        </p:nvSpPr>
        <p:spPr/>
        <p:txBody>
          <a:bodyPr/>
          <a:lstStyle/>
          <a:p>
            <a:fld id="{05B56A2D-B9AA-9D47-A6A7-53D1638EA1C5}"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 val="35929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p:cNvPicPr>
            <a:picLocks noGrp="1"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lc="http://schemas.openxmlformats.org/drawingml/2006/lockedCanvas" val="0"/>
              </a:ext>
            </a:extLst>
          </a:blip>
          <a:srcRect t="6757" r="6453"/>
          <a:stretch>
            <a:fillRect/>
          </a:stretch>
        </p:blipFill>
        <p:spPr>
          <a:xfrm>
            <a:off x="950418" y="704850"/>
            <a:ext cx="6320029" cy="4526803"/>
          </a:xfrm>
          <a:prstGeom prst="rect">
            <a:avLst/>
          </a:prstGeom>
        </p:spPr>
      </p:pic>
      <p:sp>
        <p:nvSpPr>
          <p:cNvPr id="2" name="Title 1"/>
          <p:cNvSpPr>
            <a:spLocks noGrp="1"/>
          </p:cNvSpPr>
          <p:nvPr>
            <p:ph type="title"/>
          </p:nvPr>
        </p:nvSpPr>
        <p:spPr>
          <a:xfrm>
            <a:off x="533400" y="0"/>
            <a:ext cx="8229600" cy="838200"/>
          </a:xfrm>
        </p:spPr>
        <p:txBody>
          <a:bodyPr/>
          <a:lstStyle/>
          <a:p>
            <a:pPr algn="l"/>
            <a:r>
              <a:rPr lang="en-US" dirty="0" smtClean="0"/>
              <a:t>Near Threshold</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11" name="Picture 10" descr="latex-image-1.pdf"/>
          <p:cNvPicPr>
            <a:picLocks noChangeAspect="1"/>
          </p:cNvPicPr>
          <p:nvPr/>
        </p:nvPicPr>
        <p:blipFill>
          <a:blip r:embed="rId4" cstate="print"/>
          <a:stretch>
            <a:fillRect/>
          </a:stretch>
        </p:blipFill>
        <p:spPr>
          <a:xfrm>
            <a:off x="3784600" y="158750"/>
            <a:ext cx="4064000" cy="546100"/>
          </a:xfrm>
          <a:prstGeom prst="rect">
            <a:avLst/>
          </a:prstGeom>
        </p:spPr>
      </p:pic>
      <p:grpSp>
        <p:nvGrpSpPr>
          <p:cNvPr id="3" name="Group 12"/>
          <p:cNvGrpSpPr/>
          <p:nvPr/>
        </p:nvGrpSpPr>
        <p:grpSpPr>
          <a:xfrm>
            <a:off x="2578100" y="901700"/>
            <a:ext cx="978315" cy="3580150"/>
            <a:chOff x="2578100" y="901700"/>
            <a:chExt cx="978315" cy="3580150"/>
          </a:xfrm>
        </p:grpSpPr>
        <p:sp>
          <p:nvSpPr>
            <p:cNvPr id="10" name="TextBox 9"/>
            <p:cNvSpPr txBox="1"/>
            <p:nvPr/>
          </p:nvSpPr>
          <p:spPr>
            <a:xfrm>
              <a:off x="2743200" y="2971800"/>
              <a:ext cx="813215" cy="1446550"/>
            </a:xfrm>
            <a:prstGeom prst="rect">
              <a:avLst/>
            </a:prstGeom>
            <a:noFill/>
          </p:spPr>
          <p:txBody>
            <a:bodyPr wrap="square" rtlCol="0">
              <a:spAutoFit/>
            </a:bodyPr>
            <a:lstStyle/>
            <a:p>
              <a:r>
                <a:rPr lang="en-US" sz="8800" dirty="0" smtClean="0">
                  <a:solidFill>
                    <a:srgbClr val="FF00FF"/>
                  </a:solidFill>
                </a:rPr>
                <a:t>?</a:t>
              </a:r>
              <a:endParaRPr lang="en-US" sz="8800" dirty="0">
                <a:solidFill>
                  <a:srgbClr val="FF00FF"/>
                </a:solidFill>
              </a:endParaRPr>
            </a:p>
          </p:txBody>
        </p:sp>
        <p:sp>
          <p:nvSpPr>
            <p:cNvPr id="12" name="Rectangle 11"/>
            <p:cNvSpPr/>
            <p:nvPr/>
          </p:nvSpPr>
          <p:spPr>
            <a:xfrm>
              <a:off x="2578100" y="901700"/>
              <a:ext cx="165100" cy="3580150"/>
            </a:xfrm>
            <a:prstGeom prst="rect">
              <a:avLst/>
            </a:prstGeom>
            <a:solidFill>
              <a:srgbClr val="FFFF00">
                <a:alpha val="2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33400" y="5257800"/>
            <a:ext cx="8077200" cy="830997"/>
          </a:xfrm>
          <a:prstGeom prst="rect">
            <a:avLst/>
          </a:prstGeom>
          <a:noFill/>
        </p:spPr>
        <p:txBody>
          <a:bodyPr wrap="square" rtlCol="0">
            <a:spAutoFit/>
          </a:bodyPr>
          <a:lstStyle/>
          <a:p>
            <a:pPr algn="ctr"/>
            <a:r>
              <a:rPr lang="en-US" sz="2400" dirty="0" smtClean="0"/>
              <a:t>Intense experimental effort (SLAC, Cornell … ) </a:t>
            </a:r>
          </a:p>
          <a:p>
            <a:pPr algn="ctr"/>
            <a:r>
              <a:rPr lang="en-US" sz="2400" dirty="0" smtClean="0"/>
              <a:t>shortly after the discovery of J/</a:t>
            </a:r>
            <a:r>
              <a:rPr lang="el-GR" sz="2400" dirty="0" smtClean="0"/>
              <a:t>ψ</a:t>
            </a:r>
            <a:endParaRPr lang="en-US" sz="2400" dirty="0" smtClean="0"/>
          </a:p>
        </p:txBody>
      </p:sp>
      <p:sp>
        <p:nvSpPr>
          <p:cNvPr id="15" name="TextBox 14"/>
          <p:cNvSpPr txBox="1"/>
          <p:nvPr/>
        </p:nvSpPr>
        <p:spPr>
          <a:xfrm>
            <a:off x="152400" y="6077240"/>
            <a:ext cx="8991600" cy="769441"/>
          </a:xfrm>
          <a:prstGeom prst="rect">
            <a:avLst/>
          </a:prstGeom>
          <a:noFill/>
        </p:spPr>
        <p:txBody>
          <a:bodyPr wrap="square" rtlCol="0">
            <a:spAutoFit/>
          </a:bodyPr>
          <a:lstStyle/>
          <a:p>
            <a:pPr algn="ctr"/>
            <a:r>
              <a:rPr lang="en-US" sz="2400" dirty="0" smtClean="0"/>
              <a:t>But near threshold not much since (</a:t>
            </a:r>
            <a:r>
              <a:rPr lang="en-US" sz="2400" b="1" dirty="0" smtClean="0">
                <a:solidFill>
                  <a:srgbClr val="FF0000"/>
                </a:solidFill>
              </a:rPr>
              <a:t>36 years till now</a:t>
            </a:r>
            <a:r>
              <a:rPr lang="en-US" sz="2400" dirty="0" smtClean="0"/>
              <a:t>)</a:t>
            </a:r>
          </a:p>
          <a:p>
            <a:endParaRPr lang="en-US" sz="2000" dirty="0"/>
          </a:p>
        </p:txBody>
      </p:sp>
      <p:grpSp>
        <p:nvGrpSpPr>
          <p:cNvPr id="4" name="Group 18"/>
          <p:cNvGrpSpPr/>
          <p:nvPr/>
        </p:nvGrpSpPr>
        <p:grpSpPr>
          <a:xfrm rot="20167897">
            <a:off x="2657672" y="1552431"/>
            <a:ext cx="3608294" cy="369332"/>
            <a:chOff x="2818761" y="1320800"/>
            <a:chExt cx="3367633" cy="369332"/>
          </a:xfrm>
        </p:grpSpPr>
        <p:sp>
          <p:nvSpPr>
            <p:cNvPr id="16" name="TextBox 15"/>
            <p:cNvSpPr txBox="1"/>
            <p:nvPr/>
          </p:nvSpPr>
          <p:spPr>
            <a:xfrm>
              <a:off x="4336872" y="1320800"/>
              <a:ext cx="1849522" cy="369332"/>
            </a:xfrm>
            <a:prstGeom prst="rect">
              <a:avLst/>
            </a:prstGeom>
            <a:solidFill>
              <a:srgbClr val="FFD266"/>
            </a:solidFill>
          </p:spPr>
          <p:txBody>
            <a:bodyPr wrap="square" rtlCol="0">
              <a:spAutoFit/>
            </a:bodyPr>
            <a:lstStyle/>
            <a:p>
              <a:r>
                <a:rPr lang="en-US" dirty="0" smtClean="0"/>
                <a:t>Enhancement ?</a:t>
              </a:r>
              <a:endParaRPr lang="en-US" dirty="0"/>
            </a:p>
          </p:txBody>
        </p:sp>
        <p:cxnSp>
          <p:nvCxnSpPr>
            <p:cNvPr id="18" name="Straight Arrow Connector 17"/>
            <p:cNvCxnSpPr/>
            <p:nvPr/>
          </p:nvCxnSpPr>
          <p:spPr>
            <a:xfrm rot="10800000" flipV="1">
              <a:off x="2818761" y="1524000"/>
              <a:ext cx="1475307" cy="127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xmlns:mv="urn:schemas-microsoft-com:mac:vml" xmlns:mc="http://schemas.openxmlformats.org/markup-compatibility/2006" val="19247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ppt_x</p:attrName>
                                        </p:attrNameLst>
                                      </p:cBhvr>
                                      <p:tavLst>
                                        <p:tav tm="0">
                                          <p:val>
                                            <p:strVal val="#ppt_x"/>
                                          </p:val>
                                        </p:tav>
                                        <p:tav tm="100000">
                                          <p:val>
                                            <p:strVal val="#ppt_x"/>
                                          </p:val>
                                        </p:tav>
                                      </p:tavLst>
                                    </p:anim>
                                    <p:anim calcmode="lin" valueType="num">
                                      <p:cBhvr>
                                        <p:cTn id="25" dur="1800" decel="100000" fill="hold"/>
                                        <p:tgtEl>
                                          <p:spTgt spid="15"/>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3.gif"/>
          <p:cNvPicPr>
            <a:picLocks noChangeAspect="1"/>
          </p:cNvPicPr>
          <p:nvPr/>
        </p:nvPicPr>
        <p:blipFill>
          <a:blip r:embed="rId4" cstate="print"/>
          <a:srcRect t="8533" r="7056" b="9088"/>
          <a:stretch>
            <a:fillRect/>
          </a:stretch>
        </p:blipFill>
        <p:spPr>
          <a:xfrm>
            <a:off x="4786943" y="838200"/>
            <a:ext cx="4089646" cy="2605337"/>
          </a:xfrm>
          <a:prstGeom prst="rect">
            <a:avLst/>
          </a:prstGeom>
        </p:spPr>
      </p:pic>
      <p:sp>
        <p:nvSpPr>
          <p:cNvPr id="2" name="Title 1"/>
          <p:cNvSpPr>
            <a:spLocks noGrp="1"/>
          </p:cNvSpPr>
          <p:nvPr>
            <p:ph type="title"/>
          </p:nvPr>
        </p:nvSpPr>
        <p:spPr>
          <a:xfrm>
            <a:off x="457200" y="1"/>
            <a:ext cx="8229600" cy="838200"/>
          </a:xfrm>
        </p:spPr>
        <p:txBody>
          <a:bodyPr/>
          <a:lstStyle/>
          <a:p>
            <a:r>
              <a:rPr lang="en-US" dirty="0" smtClean="0"/>
              <a:t>Reaction Mechanism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7"/>
          <p:cNvSpPr txBox="1"/>
          <p:nvPr/>
        </p:nvSpPr>
        <p:spPr>
          <a:xfrm>
            <a:off x="95746" y="838200"/>
            <a:ext cx="4388528" cy="2800767"/>
          </a:xfrm>
          <a:prstGeom prst="rect">
            <a:avLst/>
          </a:prstGeom>
          <a:noFill/>
        </p:spPr>
        <p:txBody>
          <a:bodyPr wrap="square" rtlCol="0">
            <a:spAutoFit/>
          </a:bodyPr>
          <a:lstStyle/>
          <a:p>
            <a:r>
              <a:rPr lang="en-US" sz="2000" dirty="0" smtClean="0"/>
              <a:t>Models-I:  Hard scattering mechanism </a:t>
            </a:r>
            <a:r>
              <a:rPr lang="en-US" sz="1600" dirty="0" smtClean="0"/>
              <a:t>(Brodsky, </a:t>
            </a:r>
            <a:r>
              <a:rPr lang="en-US" sz="1600" dirty="0" err="1" smtClean="0"/>
              <a:t>Chudakov</a:t>
            </a:r>
            <a:r>
              <a:rPr lang="en-US" sz="1600" dirty="0" smtClean="0"/>
              <a:t>, Hoyer, </a:t>
            </a:r>
            <a:r>
              <a:rPr lang="en-US" sz="1600" dirty="0" err="1" smtClean="0"/>
              <a:t>Laget</a:t>
            </a:r>
            <a:r>
              <a:rPr lang="en-US" sz="1600" dirty="0" smtClean="0"/>
              <a:t> 2001)</a:t>
            </a:r>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p:txBody>
      </p:sp>
      <p:graphicFrame>
        <p:nvGraphicFramePr>
          <p:cNvPr id="9" name="Object 8"/>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2290519562"/>
              </p:ext>
            </p:extLst>
          </p:nvPr>
        </p:nvGraphicFramePr>
        <p:xfrm>
          <a:off x="228600" y="1676400"/>
          <a:ext cx="1975271" cy="1402996"/>
        </p:xfrm>
        <a:graphic>
          <a:graphicData uri="http://schemas.openxmlformats.org/presentationml/2006/ole">
            <p:oleObj spid="_x0000_s50178" name="Equation" r:id="rId5" imgW="1358640" imgH="965160" progId="">
              <p:embed/>
            </p:oleObj>
          </a:graphicData>
        </a:graphic>
      </p:graphicFrame>
      <p:pic>
        <p:nvPicPr>
          <p:cNvPr id="3076" name="Picture 4"/>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381746" y="1600200"/>
            <a:ext cx="1676400" cy="140299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57200" y="4964021"/>
            <a:ext cx="2667000" cy="152885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Rectangle 10"/>
          <p:cNvSpPr/>
          <p:nvPr/>
        </p:nvSpPr>
        <p:spPr>
          <a:xfrm>
            <a:off x="95746" y="3581400"/>
            <a:ext cx="4996954" cy="954107"/>
          </a:xfrm>
          <a:prstGeom prst="rect">
            <a:avLst/>
          </a:prstGeom>
        </p:spPr>
        <p:txBody>
          <a:bodyPr wrap="square">
            <a:spAutoFit/>
          </a:bodyPr>
          <a:lstStyle/>
          <a:p>
            <a:r>
              <a:rPr lang="en-US" sz="2000" dirty="0" smtClean="0"/>
              <a:t>Models -II</a:t>
            </a:r>
            <a:r>
              <a:rPr lang="en-US" sz="2000" dirty="0"/>
              <a:t>: </a:t>
            </a:r>
            <a:r>
              <a:rPr lang="en-US" sz="2000" dirty="0" err="1"/>
              <a:t>Partonic</a:t>
            </a:r>
            <a:r>
              <a:rPr lang="en-US" sz="2000" dirty="0"/>
              <a:t> soft mechanism </a:t>
            </a:r>
            <a:r>
              <a:rPr lang="en-US" sz="2000" dirty="0" smtClean="0"/>
              <a:t/>
            </a:r>
            <a:br>
              <a:rPr lang="en-US" sz="2000" dirty="0" smtClean="0"/>
            </a:br>
            <a:r>
              <a:rPr lang="en-US" dirty="0" smtClean="0"/>
              <a:t>(</a:t>
            </a:r>
            <a:r>
              <a:rPr lang="en-US" sz="1600" dirty="0"/>
              <a:t>Frankfurt and </a:t>
            </a:r>
            <a:r>
              <a:rPr lang="en-US" sz="1600" dirty="0" err="1" smtClean="0"/>
              <a:t>Strikman</a:t>
            </a:r>
            <a:r>
              <a:rPr lang="en-US" sz="1600" dirty="0" smtClean="0"/>
              <a:t>, </a:t>
            </a:r>
            <a:r>
              <a:rPr lang="en-US" sz="1400" dirty="0" smtClean="0"/>
              <a:t>PRD 66, 031502 [2002])</a:t>
            </a:r>
          </a:p>
          <a:p>
            <a:r>
              <a:rPr lang="en-US" dirty="0" smtClean="0"/>
              <a:t>2-gluon Form Factor</a:t>
            </a:r>
            <a:endParaRPr lang="en-US" dirty="0"/>
          </a:p>
        </p:txBody>
      </p:sp>
      <p:sp>
        <p:nvSpPr>
          <p:cNvPr id="14" name="TextBox 13"/>
          <p:cNvSpPr txBox="1"/>
          <p:nvPr/>
        </p:nvSpPr>
        <p:spPr>
          <a:xfrm>
            <a:off x="5675363" y="2192417"/>
            <a:ext cx="304800" cy="1446550"/>
          </a:xfrm>
          <a:prstGeom prst="rect">
            <a:avLst/>
          </a:prstGeom>
          <a:noFill/>
        </p:spPr>
        <p:txBody>
          <a:bodyPr wrap="square" rtlCol="0">
            <a:spAutoFit/>
          </a:bodyPr>
          <a:lstStyle/>
          <a:p>
            <a:r>
              <a:rPr lang="en-US" sz="4400" b="1" dirty="0" smtClean="0">
                <a:solidFill>
                  <a:srgbClr val="000090"/>
                </a:solidFill>
              </a:rPr>
              <a:t>?</a:t>
            </a:r>
            <a:endParaRPr lang="en-US" sz="4400" b="1" dirty="0">
              <a:solidFill>
                <a:srgbClr val="000090"/>
              </a:solidFill>
            </a:endParaRPr>
          </a:p>
        </p:txBody>
      </p:sp>
      <p:pic>
        <p:nvPicPr>
          <p:cNvPr id="16" name="Picture 15" descr="latex-image-1.pdf"/>
          <p:cNvPicPr>
            <a:picLocks noChangeAspect="1"/>
          </p:cNvPicPr>
          <p:nvPr/>
        </p:nvPicPr>
        <p:blipFill>
          <a:blip r:embed="rId8" cstate="print"/>
          <a:stretch>
            <a:fillRect/>
          </a:stretch>
        </p:blipFill>
        <p:spPr>
          <a:xfrm>
            <a:off x="368300" y="4533900"/>
            <a:ext cx="2946400" cy="304800"/>
          </a:xfrm>
          <a:prstGeom prst="rect">
            <a:avLst/>
          </a:prstGeom>
        </p:spPr>
      </p:pic>
      <p:pic>
        <p:nvPicPr>
          <p:cNvPr id="18" name="Picture 2"/>
          <p:cNvPicPr>
            <a:picLocks noChangeAspect="1" noChangeArrowheads="1"/>
          </p:cNvPicPr>
          <p:nvPr/>
        </p:nvPicPr>
        <p:blipFill>
          <a:blip r:embed="rId9"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472008" y="3556987"/>
            <a:ext cx="2490892" cy="33010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1511780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Grp="1" noChangeAspect="1"/>
          </p:cNvPicPr>
          <p:nvPr/>
        </p:nvPicPr>
        <p:blipFill>
          <a:blip r:embed="rId3" cstate="print">
            <a:extLst>
              <a:ext uri="{28A0092B-C50C-407E-A947-70E740481C1C}">
                <a14:useLocalDpi xmlns:lc="http://schemas.openxmlformats.org/drawingml/2006/lockedCanvas" xmlns:a14="http://schemas.microsoft.com/office/drawing/2010/main" xmlns="" xmlns:mv="urn:schemas-microsoft-com:mac:vml" xmlns:mc="http://schemas.openxmlformats.org/markup-compatibility/2006" val="0"/>
              </a:ext>
            </a:extLst>
          </a:blip>
          <a:srcRect t="9219" r="7827"/>
          <a:stretch>
            <a:fillRect/>
          </a:stretch>
        </p:blipFill>
        <p:spPr>
          <a:xfrm>
            <a:off x="4191000" y="952500"/>
            <a:ext cx="4953000" cy="3505456"/>
          </a:xfrm>
          <a:prstGeom prst="rect">
            <a:avLst/>
          </a:prstGeom>
        </p:spPr>
      </p:pic>
      <p:sp>
        <p:nvSpPr>
          <p:cNvPr id="2" name="Title 1"/>
          <p:cNvSpPr>
            <a:spLocks noGrp="1"/>
          </p:cNvSpPr>
          <p:nvPr>
            <p:ph type="title"/>
          </p:nvPr>
        </p:nvSpPr>
        <p:spPr>
          <a:xfrm>
            <a:off x="457200" y="0"/>
            <a:ext cx="8229600" cy="685800"/>
          </a:xfrm>
        </p:spPr>
        <p:txBody>
          <a:bodyPr>
            <a:normAutofit fontScale="90000"/>
          </a:bodyPr>
          <a:lstStyle/>
          <a:p>
            <a:r>
              <a:rPr lang="en-US" dirty="0" smtClean="0"/>
              <a:t>Reaction Mechanism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9" name="TextBox 8"/>
          <p:cNvSpPr txBox="1"/>
          <p:nvPr/>
        </p:nvSpPr>
        <p:spPr>
          <a:xfrm>
            <a:off x="95746" y="685800"/>
            <a:ext cx="4388528" cy="3046988"/>
          </a:xfrm>
          <a:prstGeom prst="rect">
            <a:avLst/>
          </a:prstGeom>
          <a:noFill/>
        </p:spPr>
        <p:txBody>
          <a:bodyPr wrap="square" rtlCol="0">
            <a:spAutoFit/>
          </a:bodyPr>
          <a:lstStyle/>
          <a:p>
            <a:r>
              <a:rPr lang="en-US" sz="2000" dirty="0" smtClean="0"/>
              <a:t>Models (I):  Hard scattering </a:t>
            </a:r>
          </a:p>
          <a:p>
            <a:r>
              <a:rPr lang="en-US" sz="1600" dirty="0" smtClean="0"/>
              <a:t>(</a:t>
            </a:r>
            <a:r>
              <a:rPr lang="en-US" sz="1400" dirty="0" smtClean="0"/>
              <a:t>Brodsky, </a:t>
            </a:r>
            <a:r>
              <a:rPr lang="en-US" sz="1400" dirty="0" err="1" smtClean="0"/>
              <a:t>Chudakov</a:t>
            </a:r>
            <a:r>
              <a:rPr lang="en-US" sz="1400" dirty="0" smtClean="0"/>
              <a:t>, Hoyer, </a:t>
            </a:r>
            <a:r>
              <a:rPr lang="en-US" sz="1400" dirty="0" err="1" smtClean="0"/>
              <a:t>Laget</a:t>
            </a:r>
            <a:r>
              <a:rPr lang="en-US" sz="1400" dirty="0" smtClean="0"/>
              <a:t> 2001</a:t>
            </a:r>
            <a:r>
              <a:rPr lang="en-US" sz="1600" dirty="0" smtClean="0"/>
              <a:t>)</a:t>
            </a:r>
          </a:p>
          <a:p>
            <a:endParaRPr lang="en-US" sz="1600" dirty="0"/>
          </a:p>
          <a:p>
            <a:r>
              <a:rPr lang="en-US" sz="2000" dirty="0" smtClean="0"/>
              <a:t>Add in 3-gluon scattering</a:t>
            </a:r>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p:txBody>
      </p:sp>
      <p:graphicFrame>
        <p:nvGraphicFramePr>
          <p:cNvPr id="10" name="Object 9"/>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2006793728"/>
              </p:ext>
            </p:extLst>
          </p:nvPr>
        </p:nvGraphicFramePr>
        <p:xfrm>
          <a:off x="403459" y="1905000"/>
          <a:ext cx="2590800" cy="2326306"/>
        </p:xfrm>
        <a:graphic>
          <a:graphicData uri="http://schemas.openxmlformats.org/presentationml/2006/ole">
            <p:oleObj spid="_x0000_s51202" name="Equation" r:id="rId4" imgW="1358640" imgH="1218960" progId="">
              <p:embed/>
            </p:oleObj>
          </a:graphicData>
        </a:graphic>
      </p:graphicFrame>
      <p:pic>
        <p:nvPicPr>
          <p:cNvPr id="27651" name="Picture 3"/>
          <p:cNvPicPr>
            <a:picLocks noChangeAspect="1" noChangeArrowheads="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61749" y="4544378"/>
            <a:ext cx="2895600" cy="1657350"/>
          </a:xfrm>
          <a:prstGeom prst="rect">
            <a:avLst/>
          </a:prstGeom>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TextBox 10"/>
          <p:cNvSpPr txBox="1"/>
          <p:nvPr/>
        </p:nvSpPr>
        <p:spPr>
          <a:xfrm>
            <a:off x="5270500" y="2863164"/>
            <a:ext cx="398592" cy="646331"/>
          </a:xfrm>
          <a:prstGeom prst="rect">
            <a:avLst/>
          </a:prstGeom>
          <a:noFill/>
        </p:spPr>
        <p:txBody>
          <a:bodyPr wrap="none" rtlCol="0">
            <a:spAutoFit/>
          </a:bodyPr>
          <a:lstStyle/>
          <a:p>
            <a:r>
              <a:rPr lang="en-US" sz="3600" b="1" dirty="0" smtClean="0">
                <a:solidFill>
                  <a:srgbClr val="000090"/>
                </a:solidFill>
                <a:latin typeface="Calibri"/>
                <a:cs typeface="Calibri"/>
              </a:rPr>
              <a:t>?</a:t>
            </a:r>
            <a:endParaRPr lang="en-US" sz="3600" b="1" dirty="0">
              <a:solidFill>
                <a:srgbClr val="000090"/>
              </a:solidFill>
              <a:latin typeface="Calibri"/>
              <a:cs typeface="Calibri"/>
            </a:endParaRPr>
          </a:p>
        </p:txBody>
      </p:sp>
      <p:pic>
        <p:nvPicPr>
          <p:cNvPr id="13" name="Picture 12"/>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 xmlns:a14="http://schemas.microsoft.com/office/drawing/2010/main" xmlns:lc="http://schemas.openxmlformats.org/drawingml/2006/lockedCanvas" val="0"/>
              </a:ext>
            </a:extLst>
          </a:blip>
          <a:srcRect/>
          <a:stretch>
            <a:fillRect/>
          </a:stretch>
        </p:blipFill>
        <p:spPr bwMode="auto">
          <a:xfrm>
            <a:off x="4775200" y="4331906"/>
            <a:ext cx="2379013" cy="2228515"/>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xmlns:lc="http://schemas.openxmlformats.org/drawingml/2006/lockedCanvas">
                <a:solidFill>
                  <a:schemeClr val="accent1"/>
                </a:solidFill>
              </a14:hiddenFill>
            </a:ext>
            <a:ext uri="{91240B29-F687-4F45-9708-019B960494DF}">
              <a14:hiddenLine xmlns:mc="http://schemas.openxmlformats.org/markup-compatibility/2006" xmlns:mv="urn:schemas-microsoft-com:mac:vml"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319928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2344</Words>
  <Application>Microsoft Office PowerPoint</Application>
  <PresentationFormat>On-screen Show (4:3)</PresentationFormat>
  <Paragraphs>343</Paragraphs>
  <Slides>29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Near Threshold Electroproduction of J/ψ at 11 GeV     </vt:lpstr>
      <vt:lpstr>Outline</vt:lpstr>
      <vt:lpstr>J/ψ  as probe of the strong color fields in the nucleon!</vt:lpstr>
      <vt:lpstr>Interaction between J/ψ-N</vt:lpstr>
      <vt:lpstr>Physics Motivation</vt:lpstr>
      <vt:lpstr>Slide 6</vt:lpstr>
      <vt:lpstr>Near Threshold</vt:lpstr>
      <vt:lpstr>Reaction Mechanism</vt:lpstr>
      <vt:lpstr>Reaction Mechanism</vt:lpstr>
      <vt:lpstr>Reaction mechanism with FSI?</vt:lpstr>
      <vt:lpstr>Conformal (Trace) Anomaly</vt:lpstr>
      <vt:lpstr>This Experiment</vt:lpstr>
      <vt:lpstr>Electroproduction vs Photoproduction</vt:lpstr>
      <vt:lpstr>SoLID CLEO J/ψ</vt:lpstr>
      <vt:lpstr>Experimental Condition</vt:lpstr>
      <vt:lpstr>PID and Acceptance</vt:lpstr>
      <vt:lpstr>Impact on SoLID design</vt:lpstr>
      <vt:lpstr>Event Counts @ 1x1037 in 50 days</vt:lpstr>
      <vt:lpstr>Projections of dσ/dt with 2-g model</vt:lpstr>
      <vt:lpstr>Projection of Total Cross Section</vt:lpstr>
      <vt:lpstr>Bonus: photoproduction</vt:lpstr>
      <vt:lpstr>Cross Section Validation</vt:lpstr>
      <vt:lpstr>Systematic Budget</vt:lpstr>
      <vt:lpstr>backup</vt:lpstr>
      <vt:lpstr>Threshold Enhancement is not rare!</vt:lpstr>
      <vt:lpstr>Rates Estimates</vt:lpstr>
      <vt:lpstr>Physics Background</vt:lpstr>
      <vt:lpstr>Random Coincidence Background</vt:lpstr>
      <vt:lpstr>ATHENNA Collaboration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 Threshold Electroproduction of J/ψ at 11 GeV     </dc:title>
  <dc:creator>owner</dc:creator>
  <cp:lastModifiedBy>zhao</cp:lastModifiedBy>
  <cp:revision>52</cp:revision>
  <dcterms:created xsi:type="dcterms:W3CDTF">2012-09-13T17:16:28Z</dcterms:created>
  <dcterms:modified xsi:type="dcterms:W3CDTF">2012-09-15T13:53:51Z</dcterms:modified>
</cp:coreProperties>
</file>