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1" r:id="rId1"/>
    <p:sldMasterId id="2147485227" r:id="rId2"/>
  </p:sldMasterIdLst>
  <p:notesMasterIdLst>
    <p:notesMasterId r:id="rId10"/>
  </p:notesMasterIdLst>
  <p:handoutMasterIdLst>
    <p:handoutMasterId r:id="rId11"/>
  </p:handoutMasterIdLst>
  <p:sldIdLst>
    <p:sldId id="652" r:id="rId3"/>
    <p:sldId id="651" r:id="rId4"/>
    <p:sldId id="677" r:id="rId5"/>
    <p:sldId id="673" r:id="rId6"/>
    <p:sldId id="678" r:id="rId7"/>
    <p:sldId id="643" r:id="rId8"/>
    <p:sldId id="679" r:id="rId9"/>
  </p:sldIdLst>
  <p:sldSz cx="11430000" cy="8686800"/>
  <p:notesSz cx="10058400" cy="7772400"/>
  <p:custDataLst>
    <p:tags r:id="rId12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1pPr>
    <a:lvl2pPr marL="45397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2pPr>
    <a:lvl3pPr marL="911131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3pPr>
    <a:lvl4pPr marL="1366698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4pPr>
    <a:lvl5pPr marL="1823851" indent="1588" algn="l" rtl="0" eaLnBrk="0" fontAlgn="base" hangingPunct="0">
      <a:spcBef>
        <a:spcPct val="0"/>
      </a:spcBef>
      <a:spcAft>
        <a:spcPct val="0"/>
      </a:spcAft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5pPr>
    <a:lvl6pPr marL="2285765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6pPr>
    <a:lvl7pPr marL="2742918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7pPr>
    <a:lvl8pPr marL="3200071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8pPr>
    <a:lvl9pPr marL="3657224" algn="l" defTabSz="914306" rtl="0" eaLnBrk="1" latinLnBrk="0" hangingPunct="1">
      <a:defRPr sz="2100" kern="1200">
        <a:solidFill>
          <a:srgbClr val="000000"/>
        </a:solidFill>
        <a:latin typeface="Chalkboard" pitchFamily="1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</p:showPr>
  <p:clrMru>
    <a:srgbClr val="0000FF"/>
    <a:srgbClr val="000000"/>
    <a:srgbClr val="695C64"/>
    <a:srgbClr val="FFD567"/>
    <a:srgbClr val="A6764C"/>
    <a:srgbClr val="F0DEB8"/>
    <a:srgbClr val="F4E2BE"/>
    <a:srgbClr val="F0DA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79" autoAdjust="0"/>
  </p:normalViewPr>
  <p:slideViewPr>
    <p:cSldViewPr>
      <p:cViewPr>
        <p:scale>
          <a:sx n="66" d="100"/>
          <a:sy n="66" d="100"/>
        </p:scale>
        <p:origin x="-1454" y="-187"/>
      </p:cViewPr>
      <p:guideLst>
        <p:guide orient="horz" pos="3311"/>
        <p:guide pos="3309"/>
      </p:guideLst>
    </p:cSldViewPr>
  </p:slideViewPr>
  <p:outlineViewPr>
    <p:cViewPr>
      <p:scale>
        <a:sx n="100" d="100"/>
        <a:sy n="100" d="1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96" y="-1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15000" y="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8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15000" y="7391400"/>
            <a:ext cx="434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418C9D3C-4168-47BC-ADFB-43112D499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275013" y="777875"/>
            <a:ext cx="3505200" cy="2663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535113" y="3700463"/>
            <a:ext cx="6996112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ＭＳ Ｐゴシック" pitchFamily="-112" charset="-128"/>
      </a:defRPr>
    </a:lvl1pPr>
    <a:lvl2pPr marL="742873" indent="-285721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2pPr>
    <a:lvl3pPr marL="1142882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3pPr>
    <a:lvl4pPr marL="1600036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4pPr>
    <a:lvl5pPr marL="2057189" indent="-228576" algn="l" defTabSz="44604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300" kern="1200">
        <a:solidFill>
          <a:srgbClr val="000000"/>
        </a:solidFill>
        <a:latin typeface="Times New Roman" pitchFamily="-112" charset="0"/>
        <a:ea typeface="MS PGothic" pitchFamily="34" charset="-128"/>
        <a:cs typeface="+mn-cs"/>
      </a:defRPr>
    </a:lvl5pPr>
    <a:lvl6pPr marL="2281170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37402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3632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49870" algn="l" defTabSz="4562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69635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1683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32138" y="588963"/>
            <a:ext cx="3795712" cy="2884487"/>
          </a:xfrm>
          <a:noFill/>
          <a:ln/>
        </p:spPr>
      </p:sp>
      <p:sp>
        <p:nvSpPr>
          <p:cNvPr id="77827" name="Text Box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5" y="2895600"/>
            <a:ext cx="9715500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5" y="4922849"/>
            <a:ext cx="8001001" cy="2219325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2511-7A38-4C57-B1ED-DD3D1EA52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0440F-AA9F-4D08-9B98-20575EDE6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3885" y="771544"/>
            <a:ext cx="2428875" cy="6950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71544"/>
            <a:ext cx="7134225" cy="6950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FE5E3-41F7-44AA-B700-F59BBA28B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6902" y="3254186"/>
            <a:ext cx="9716221" cy="75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3789" y="4922520"/>
            <a:ext cx="8002444" cy="2219960"/>
          </a:xfrm>
        </p:spPr>
        <p:txBody>
          <a:bodyPr/>
          <a:lstStyle>
            <a:lvl1pPr marL="0" indent="0" algn="ctr">
              <a:buNone/>
              <a:defRPr/>
            </a:lvl1pPr>
            <a:lvl2pPr marL="574687" indent="0" algn="ctr">
              <a:buNone/>
              <a:defRPr/>
            </a:lvl2pPr>
            <a:lvl3pPr marL="1149374" indent="0" algn="ctr">
              <a:buNone/>
              <a:defRPr/>
            </a:lvl3pPr>
            <a:lvl4pPr marL="1724061" indent="0" algn="ctr">
              <a:buNone/>
              <a:defRPr/>
            </a:lvl4pPr>
            <a:lvl5pPr marL="2298748" indent="0" algn="ctr">
              <a:buNone/>
              <a:defRPr/>
            </a:lvl5pPr>
            <a:lvl6pPr marL="2873436" indent="0" algn="ctr">
              <a:buNone/>
              <a:defRPr/>
            </a:lvl6pPr>
            <a:lvl7pPr marL="3448123" indent="0" algn="ctr">
              <a:buNone/>
              <a:defRPr/>
            </a:lvl7pPr>
            <a:lvl8pPr marL="4022811" indent="0" algn="ctr">
              <a:buNone/>
              <a:defRPr/>
            </a:lvl8pPr>
            <a:lvl9pPr marL="459749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797" y="5582097"/>
            <a:ext cx="9714418" cy="172529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797" y="3681838"/>
            <a:ext cx="9714418" cy="1900237"/>
          </a:xfrm>
        </p:spPr>
        <p:txBody>
          <a:bodyPr anchor="b"/>
          <a:lstStyle>
            <a:lvl1pPr marL="0" indent="0">
              <a:buNone/>
              <a:defRPr sz="2500"/>
            </a:lvl1pPr>
            <a:lvl2pPr marL="574687" indent="0">
              <a:buNone/>
              <a:defRPr sz="2300"/>
            </a:lvl2pPr>
            <a:lvl3pPr marL="1149374" indent="0">
              <a:buNone/>
              <a:defRPr sz="2000"/>
            </a:lvl3pPr>
            <a:lvl4pPr marL="1724061" indent="0">
              <a:buNone/>
              <a:defRPr sz="1800"/>
            </a:lvl4pPr>
            <a:lvl5pPr marL="2298748" indent="0">
              <a:buNone/>
              <a:defRPr sz="1800"/>
            </a:lvl5pPr>
            <a:lvl6pPr marL="2873436" indent="0">
              <a:buNone/>
              <a:defRPr sz="1800"/>
            </a:lvl6pPr>
            <a:lvl7pPr marL="3448123" indent="0">
              <a:buNone/>
              <a:defRPr sz="1800"/>
            </a:lvl7pPr>
            <a:lvl8pPr marL="4022811" indent="0">
              <a:buNone/>
              <a:defRPr sz="1800"/>
            </a:lvl8pPr>
            <a:lvl9pPr marL="4597498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" y="1307047"/>
            <a:ext cx="5628409" cy="663977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1598" y="1307047"/>
            <a:ext cx="5628409" cy="663977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873" y="696406"/>
            <a:ext cx="10286279" cy="7507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863" y="1944478"/>
            <a:ext cx="5049331" cy="81036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687" indent="0">
              <a:buNone/>
              <a:defRPr sz="2500" b="1"/>
            </a:lvl2pPr>
            <a:lvl3pPr marL="1149374" indent="0">
              <a:buNone/>
              <a:defRPr sz="2300" b="1"/>
            </a:lvl3pPr>
            <a:lvl4pPr marL="1724061" indent="0">
              <a:buNone/>
              <a:defRPr sz="2000" b="1"/>
            </a:lvl4pPr>
            <a:lvl5pPr marL="2298748" indent="0">
              <a:buNone/>
              <a:defRPr sz="2000" b="1"/>
            </a:lvl5pPr>
            <a:lvl6pPr marL="2873436" indent="0">
              <a:buNone/>
              <a:defRPr sz="2000" b="1"/>
            </a:lvl6pPr>
            <a:lvl7pPr marL="3448123" indent="0">
              <a:buNone/>
              <a:defRPr sz="2000" b="1"/>
            </a:lvl7pPr>
            <a:lvl8pPr marL="4022811" indent="0">
              <a:buNone/>
              <a:defRPr sz="2000" b="1"/>
            </a:lvl8pPr>
            <a:lvl9pPr marL="4597498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863" y="2754843"/>
            <a:ext cx="5049331" cy="500496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7008" y="1944478"/>
            <a:ext cx="5051136" cy="81036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687" indent="0">
              <a:buNone/>
              <a:defRPr sz="2500" b="1"/>
            </a:lvl2pPr>
            <a:lvl3pPr marL="1149374" indent="0">
              <a:buNone/>
              <a:defRPr sz="2300" b="1"/>
            </a:lvl3pPr>
            <a:lvl4pPr marL="1724061" indent="0">
              <a:buNone/>
              <a:defRPr sz="2000" b="1"/>
            </a:lvl4pPr>
            <a:lvl5pPr marL="2298748" indent="0">
              <a:buNone/>
              <a:defRPr sz="2000" b="1"/>
            </a:lvl5pPr>
            <a:lvl6pPr marL="2873436" indent="0">
              <a:buNone/>
              <a:defRPr sz="2000" b="1"/>
            </a:lvl6pPr>
            <a:lvl7pPr marL="3448123" indent="0">
              <a:buNone/>
              <a:defRPr sz="2000" b="1"/>
            </a:lvl7pPr>
            <a:lvl8pPr marL="4022811" indent="0">
              <a:buNone/>
              <a:defRPr sz="2000" b="1"/>
            </a:lvl8pPr>
            <a:lvl9pPr marL="4597498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008" y="2754843"/>
            <a:ext cx="5051136" cy="500496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871" y="911137"/>
            <a:ext cx="3759489" cy="90667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452" y="345887"/>
            <a:ext cx="6389688" cy="741394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871" y="1817799"/>
            <a:ext cx="3759489" cy="5942013"/>
          </a:xfrm>
        </p:spPr>
        <p:txBody>
          <a:bodyPr/>
          <a:lstStyle>
            <a:lvl1pPr marL="0" indent="0">
              <a:buNone/>
              <a:defRPr sz="1800"/>
            </a:lvl1pPr>
            <a:lvl2pPr marL="574687" indent="0">
              <a:buNone/>
              <a:defRPr sz="1500"/>
            </a:lvl2pPr>
            <a:lvl3pPr marL="1149374" indent="0">
              <a:buNone/>
              <a:defRPr sz="1300"/>
            </a:lvl3pPr>
            <a:lvl4pPr marL="1724061" indent="0">
              <a:buNone/>
              <a:defRPr sz="1100"/>
            </a:lvl4pPr>
            <a:lvl5pPr marL="2298748" indent="0">
              <a:buNone/>
              <a:defRPr sz="1100"/>
            </a:lvl5pPr>
            <a:lvl6pPr marL="2873436" indent="0">
              <a:buNone/>
              <a:defRPr sz="1100"/>
            </a:lvl6pPr>
            <a:lvl7pPr marL="3448123" indent="0">
              <a:buNone/>
              <a:defRPr sz="1100"/>
            </a:lvl7pPr>
            <a:lvl8pPr marL="4022811" indent="0">
              <a:buNone/>
              <a:defRPr sz="1100"/>
            </a:lvl8pPr>
            <a:lvl9pPr marL="4597498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3B638-ECAD-4F1B-8295-002F39315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52" y="6281800"/>
            <a:ext cx="6858721" cy="51682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552" y="776182"/>
            <a:ext cx="6858721" cy="5212080"/>
          </a:xfrm>
        </p:spPr>
        <p:txBody>
          <a:bodyPr/>
          <a:lstStyle>
            <a:lvl1pPr marL="0" indent="0">
              <a:buNone/>
              <a:defRPr sz="4000"/>
            </a:lvl1pPr>
            <a:lvl2pPr marL="574687" indent="0">
              <a:buNone/>
              <a:defRPr sz="3500"/>
            </a:lvl2pPr>
            <a:lvl3pPr marL="1149374" indent="0">
              <a:buNone/>
              <a:defRPr sz="3000"/>
            </a:lvl3pPr>
            <a:lvl4pPr marL="1724061" indent="0">
              <a:buNone/>
              <a:defRPr sz="2500"/>
            </a:lvl4pPr>
            <a:lvl5pPr marL="2298748" indent="0">
              <a:buNone/>
              <a:defRPr sz="2500"/>
            </a:lvl5pPr>
            <a:lvl6pPr marL="2873436" indent="0">
              <a:buNone/>
              <a:defRPr sz="2500"/>
            </a:lvl6pPr>
            <a:lvl7pPr marL="3448123" indent="0">
              <a:buNone/>
              <a:defRPr sz="2500"/>
            </a:lvl7pPr>
            <a:lvl8pPr marL="4022811" indent="0">
              <a:buNone/>
              <a:defRPr sz="2500"/>
            </a:lvl8pPr>
            <a:lvl9pPr marL="4597498" indent="0">
              <a:buNone/>
              <a:defRPr sz="2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552" y="6798628"/>
            <a:ext cx="6858721" cy="1019492"/>
          </a:xfrm>
        </p:spPr>
        <p:txBody>
          <a:bodyPr/>
          <a:lstStyle>
            <a:lvl1pPr marL="0" indent="0">
              <a:buNone/>
              <a:defRPr sz="1800"/>
            </a:lvl1pPr>
            <a:lvl2pPr marL="574687" indent="0">
              <a:buNone/>
              <a:defRPr sz="1500"/>
            </a:lvl2pPr>
            <a:lvl3pPr marL="1149374" indent="0">
              <a:buNone/>
              <a:defRPr sz="1300"/>
            </a:lvl3pPr>
            <a:lvl4pPr marL="1724061" indent="0">
              <a:buNone/>
              <a:defRPr sz="1100"/>
            </a:lvl4pPr>
            <a:lvl5pPr marL="2298748" indent="0">
              <a:buNone/>
              <a:defRPr sz="1100"/>
            </a:lvl5pPr>
            <a:lvl6pPr marL="2873436" indent="0">
              <a:buNone/>
              <a:defRPr sz="1100"/>
            </a:lvl6pPr>
            <a:lvl7pPr marL="3448123" indent="0">
              <a:buNone/>
              <a:defRPr sz="1100"/>
            </a:lvl7pPr>
            <a:lvl8pPr marL="4022811" indent="0">
              <a:buNone/>
              <a:defRPr sz="1100"/>
            </a:lvl8pPr>
            <a:lvl9pPr marL="4597498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67471" y="158880"/>
            <a:ext cx="867564" cy="77879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" y="158880"/>
            <a:ext cx="8399319" cy="77879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J. P. Chen, User Workshop, 2006</a:t>
            </a:r>
          </a:p>
        </p:txBody>
      </p:sp>
    </p:spTree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88" y="5581650"/>
            <a:ext cx="9715500" cy="1725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288" y="3681420"/>
            <a:ext cx="9715500" cy="1900236"/>
          </a:xfrm>
        </p:spPr>
        <p:txBody>
          <a:bodyPr anchor="b"/>
          <a:lstStyle>
            <a:lvl1pPr marL="0" indent="0">
              <a:buNone/>
              <a:defRPr sz="2100"/>
            </a:lvl1pPr>
            <a:lvl2pPr marL="456233" indent="0">
              <a:buNone/>
              <a:defRPr sz="1800"/>
            </a:lvl2pPr>
            <a:lvl3pPr marL="912470" indent="0">
              <a:buNone/>
              <a:defRPr sz="1600"/>
            </a:lvl3pPr>
            <a:lvl4pPr marL="1368702" indent="0">
              <a:buNone/>
              <a:defRPr sz="1400"/>
            </a:lvl4pPr>
            <a:lvl5pPr marL="1824936" indent="0">
              <a:buNone/>
              <a:defRPr sz="1400"/>
            </a:lvl5pPr>
            <a:lvl6pPr marL="2281170" indent="0">
              <a:buNone/>
              <a:defRPr sz="1400"/>
            </a:lvl6pPr>
            <a:lvl7pPr marL="2737402" indent="0">
              <a:buNone/>
              <a:defRPr sz="1400"/>
            </a:lvl7pPr>
            <a:lvl8pPr marL="3193632" indent="0">
              <a:buNone/>
              <a:defRPr sz="1400"/>
            </a:lvl8pPr>
            <a:lvl9pPr marL="364987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050B7-1167-4FFC-91F9-5FC2FE74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63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13" y="2509841"/>
            <a:ext cx="4781549" cy="521176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29D42-1CCE-48E7-B6F5-97DC9C488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12" y="347663"/>
            <a:ext cx="10287001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5" y="1944697"/>
            <a:ext cx="5049838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33" indent="0">
              <a:buNone/>
              <a:defRPr sz="2100" b="1"/>
            </a:lvl2pPr>
            <a:lvl3pPr marL="912470" indent="0">
              <a:buNone/>
              <a:defRPr sz="1800" b="1"/>
            </a:lvl3pPr>
            <a:lvl4pPr marL="1368702" indent="0">
              <a:buNone/>
              <a:defRPr sz="1600" b="1"/>
            </a:lvl4pPr>
            <a:lvl5pPr marL="1824936" indent="0">
              <a:buNone/>
              <a:defRPr sz="1600" b="1"/>
            </a:lvl5pPr>
            <a:lvl6pPr marL="2281170" indent="0">
              <a:buNone/>
              <a:defRPr sz="1600" b="1"/>
            </a:lvl6pPr>
            <a:lvl7pPr marL="2737402" indent="0">
              <a:buNone/>
              <a:defRPr sz="1600" b="1"/>
            </a:lvl7pPr>
            <a:lvl8pPr marL="3193632" indent="0">
              <a:buNone/>
              <a:defRPr sz="1600" b="1"/>
            </a:lvl8pPr>
            <a:lvl9pPr marL="364987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5" y="2754332"/>
            <a:ext cx="5049838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7075" y="1944697"/>
            <a:ext cx="5051425" cy="809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33" indent="0">
              <a:buNone/>
              <a:defRPr sz="2100" b="1"/>
            </a:lvl2pPr>
            <a:lvl3pPr marL="912470" indent="0">
              <a:buNone/>
              <a:defRPr sz="1800" b="1"/>
            </a:lvl3pPr>
            <a:lvl4pPr marL="1368702" indent="0">
              <a:buNone/>
              <a:defRPr sz="1600" b="1"/>
            </a:lvl4pPr>
            <a:lvl5pPr marL="1824936" indent="0">
              <a:buNone/>
              <a:defRPr sz="1600" b="1"/>
            </a:lvl5pPr>
            <a:lvl6pPr marL="2281170" indent="0">
              <a:buNone/>
              <a:defRPr sz="1600" b="1"/>
            </a:lvl6pPr>
            <a:lvl7pPr marL="2737402" indent="0">
              <a:buNone/>
              <a:defRPr sz="1600" b="1"/>
            </a:lvl7pPr>
            <a:lvl8pPr marL="3193632" indent="0">
              <a:buNone/>
              <a:defRPr sz="1600" b="1"/>
            </a:lvl8pPr>
            <a:lvl9pPr marL="364987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075" y="2754332"/>
            <a:ext cx="5051425" cy="50053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81FD1-3BA9-439A-A861-8C4D6EBD1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7F3CE-C714-4443-A49A-23C3A8620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86520-BE0A-4F20-95C2-CB0E3D01F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46084"/>
            <a:ext cx="3760788" cy="14716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4" y="346080"/>
            <a:ext cx="6389688" cy="7413625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1817688"/>
            <a:ext cx="3760788" cy="5942012"/>
          </a:xfrm>
        </p:spPr>
        <p:txBody>
          <a:bodyPr/>
          <a:lstStyle>
            <a:lvl1pPr marL="0" indent="0">
              <a:buNone/>
              <a:defRPr sz="1400"/>
            </a:lvl1pPr>
            <a:lvl2pPr marL="456233" indent="0">
              <a:buNone/>
              <a:defRPr sz="1300"/>
            </a:lvl2pPr>
            <a:lvl3pPr marL="912470" indent="0">
              <a:buNone/>
              <a:defRPr sz="1000"/>
            </a:lvl3pPr>
            <a:lvl4pPr marL="1368702" indent="0">
              <a:buNone/>
              <a:defRPr sz="900"/>
            </a:lvl4pPr>
            <a:lvl5pPr marL="1824936" indent="0">
              <a:buNone/>
              <a:defRPr sz="900"/>
            </a:lvl5pPr>
            <a:lvl6pPr marL="2281170" indent="0">
              <a:buNone/>
              <a:defRPr sz="900"/>
            </a:lvl6pPr>
            <a:lvl7pPr marL="2737402" indent="0">
              <a:buNone/>
              <a:defRPr sz="900"/>
            </a:lvl7pPr>
            <a:lvl8pPr marL="3193632" indent="0">
              <a:buNone/>
              <a:defRPr sz="900"/>
            </a:lvl8pPr>
            <a:lvl9pPr marL="364987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D12C2-EEEA-4C05-BDB7-8D9D0500E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968" y="6080136"/>
            <a:ext cx="6858000" cy="7191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9968" y="776291"/>
            <a:ext cx="6858000" cy="5211762"/>
          </a:xfrm>
        </p:spPr>
        <p:txBody>
          <a:bodyPr/>
          <a:lstStyle>
            <a:lvl1pPr marL="0" indent="0">
              <a:buNone/>
              <a:defRPr sz="3100"/>
            </a:lvl1pPr>
            <a:lvl2pPr marL="456233" indent="0">
              <a:buNone/>
              <a:defRPr sz="2900"/>
            </a:lvl2pPr>
            <a:lvl3pPr marL="912470" indent="0">
              <a:buNone/>
              <a:defRPr sz="2400"/>
            </a:lvl3pPr>
            <a:lvl4pPr marL="1368702" indent="0">
              <a:buNone/>
              <a:defRPr sz="2100"/>
            </a:lvl4pPr>
            <a:lvl5pPr marL="1824936" indent="0">
              <a:buNone/>
              <a:defRPr sz="2100"/>
            </a:lvl5pPr>
            <a:lvl6pPr marL="2281170" indent="0">
              <a:buNone/>
              <a:defRPr sz="2100"/>
            </a:lvl6pPr>
            <a:lvl7pPr marL="2737402" indent="0">
              <a:buNone/>
              <a:defRPr sz="2100"/>
            </a:lvl7pPr>
            <a:lvl8pPr marL="3193632" indent="0">
              <a:buNone/>
              <a:defRPr sz="2100"/>
            </a:lvl8pPr>
            <a:lvl9pPr marL="3649870" indent="0">
              <a:buNone/>
              <a:defRPr sz="2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968" y="6799266"/>
            <a:ext cx="6858000" cy="1019176"/>
          </a:xfrm>
        </p:spPr>
        <p:txBody>
          <a:bodyPr/>
          <a:lstStyle>
            <a:lvl1pPr marL="0" indent="0">
              <a:buNone/>
              <a:defRPr sz="1400"/>
            </a:lvl1pPr>
            <a:lvl2pPr marL="456233" indent="0">
              <a:buNone/>
              <a:defRPr sz="1300"/>
            </a:lvl2pPr>
            <a:lvl3pPr marL="912470" indent="0">
              <a:buNone/>
              <a:defRPr sz="1000"/>
            </a:lvl3pPr>
            <a:lvl4pPr marL="1368702" indent="0">
              <a:buNone/>
              <a:defRPr sz="900"/>
            </a:lvl4pPr>
            <a:lvl5pPr marL="1824936" indent="0">
              <a:buNone/>
              <a:defRPr sz="900"/>
            </a:lvl5pPr>
            <a:lvl6pPr marL="2281170" indent="0">
              <a:buNone/>
              <a:defRPr sz="900"/>
            </a:lvl6pPr>
            <a:lvl7pPr marL="2737402" indent="0">
              <a:buNone/>
              <a:defRPr sz="900"/>
            </a:lvl7pPr>
            <a:lvl8pPr marL="3193632" indent="0">
              <a:buNone/>
              <a:defRPr sz="900"/>
            </a:lvl8pPr>
            <a:lvl9pPr marL="364987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5C81-95D9-4ED1-8C44-EF50DAB8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NUL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771525"/>
            <a:ext cx="9715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2509839"/>
            <a:ext cx="9715500" cy="521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7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7250" y="7915276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K. Slifer Crimea07</a:t>
            </a:r>
          </a:p>
        </p:txBody>
      </p:sp>
      <p:sp>
        <p:nvSpPr>
          <p:cNvPr id="537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05250" y="7915276"/>
            <a:ext cx="3619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7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1500" y="7915276"/>
            <a:ext cx="2381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000000">
                <a:alpha val="75000"/>
              </a:srgbClr>
            </a:outerShdw>
          </a:effectLst>
        </p:spPr>
        <p:txBody>
          <a:bodyPr vert="horz" wrap="square" lIns="114705" tIns="57358" rIns="114705" bIns="57358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3F0DECF3-67A0-4A50-B0D9-2E2C01243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16" r:id="rId1"/>
    <p:sldLayoutId id="2147485217" r:id="rId2"/>
    <p:sldLayoutId id="2147485218" r:id="rId3"/>
    <p:sldLayoutId id="2147485219" r:id="rId4"/>
    <p:sldLayoutId id="2147485220" r:id="rId5"/>
    <p:sldLayoutId id="2147485221" r:id="rId6"/>
    <p:sldLayoutId id="2147485222" r:id="rId7"/>
    <p:sldLayoutId id="2147485223" r:id="rId8"/>
    <p:sldLayoutId id="2147485224" r:id="rId9"/>
    <p:sldLayoutId id="2147485225" r:id="rId10"/>
    <p:sldLayoutId id="2147485226" r:id="rId11"/>
  </p:sldLayoutIdLst>
  <p:txStyles>
    <p:titleStyle>
      <a:lvl1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2pPr>
      <a:lvl3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3pPr>
      <a:lvl4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4pPr>
      <a:lvl5pPr algn="ctr" defTabSz="1144470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MS PGothic" pitchFamily="34" charset="-128"/>
          <a:cs typeface="ＭＳ Ｐゴシック" pitchFamily="-112" charset="-128"/>
        </a:defRPr>
      </a:lvl5pPr>
      <a:lvl6pPr marL="456233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6pPr>
      <a:lvl7pPr marL="912470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7pPr>
      <a:lvl8pPr marL="1368702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8pPr>
      <a:lvl9pPr marL="1824936" algn="ctr" defTabSz="1146923" rtl="0" fontAlgn="base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Verdan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428581" indent="-428581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4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928592" indent="-355563" algn="l" defTabSz="1144470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3500">
          <a:solidFill>
            <a:schemeClr val="tx1"/>
          </a:solidFill>
          <a:latin typeface="+mn-lt"/>
          <a:ea typeface="MS PGothic" pitchFamily="34" charset="-128"/>
        </a:defRPr>
      </a:lvl2pPr>
      <a:lvl3pPr marL="1431778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3000">
          <a:solidFill>
            <a:schemeClr val="tx1"/>
          </a:solidFill>
          <a:latin typeface="+mn-lt"/>
          <a:ea typeface="MS PGothic" pitchFamily="34" charset="-128"/>
        </a:defRPr>
      </a:lvl3pPr>
      <a:lvl4pPr marL="2004807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CC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4pPr>
      <a:lvl5pPr marL="2579423" indent="-284134" algn="l" defTabSz="1144470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Font typeface="Wingdings" pitchFamily="2" charset="2"/>
        <a:buChar char=""/>
        <a:defRPr sz="2500">
          <a:solidFill>
            <a:schemeClr val="tx1"/>
          </a:solidFill>
          <a:latin typeface="+mn-lt"/>
          <a:ea typeface="MS PGothic" pitchFamily="34" charset="-128"/>
        </a:defRPr>
      </a:lvl5pPr>
      <a:lvl6pPr marL="3036804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6pPr>
      <a:lvl7pPr marL="3493036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7pPr>
      <a:lvl8pPr marL="3949270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8pPr>
      <a:lvl9pPr marL="4405506" indent="-286732" algn="l" defTabSz="1146923" rtl="0" fontAlgn="base">
        <a:spcBef>
          <a:spcPct val="20000"/>
        </a:spcBef>
        <a:spcAft>
          <a:spcPct val="0"/>
        </a:spcAft>
        <a:buClr>
          <a:srgbClr val="FFFF66"/>
        </a:buClr>
        <a:buFont typeface="Wingdings" pitchFamily="-112" charset="2"/>
        <a:buChar char=""/>
        <a:defRPr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33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4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70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936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1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40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632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870" algn="l" defTabSz="4562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6892" y="154838"/>
            <a:ext cx="9716221" cy="75004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vert="horz" wrap="square" lIns="124787" tIns="62394" rIns="124787" bIns="62394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307043"/>
            <a:ext cx="11430000" cy="663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4787" tIns="62394" rIns="124787" bIns="623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194" y="8208225"/>
            <a:ext cx="3009034" cy="47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4787" tIns="62394" rIns="124787" bIns="62394" numCol="1" anchor="t" anchorCtr="0" compatLnSpc="1">
            <a:prstTxWarp prst="textNoShape">
              <a:avLst/>
            </a:prstTxWarp>
          </a:bodyPr>
          <a:lstStyle>
            <a:lvl1pPr algn="r" defTabSz="1149374">
              <a:defRPr sz="1800" b="0" i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>
                <a:ea typeface="+mn-ea"/>
              </a:rPr>
              <a:t>J. P. Chen, User Workshop, 2006</a:t>
            </a:r>
            <a:endParaRPr lang="en-US" dirty="0">
              <a:ea typeface="+mn-ea"/>
            </a:endParaRPr>
          </a:p>
        </p:txBody>
      </p:sp>
      <p:sp>
        <p:nvSpPr>
          <p:cNvPr id="372741" name="Line 5"/>
          <p:cNvSpPr>
            <a:spLocks noChangeShapeType="1"/>
          </p:cNvSpPr>
          <p:nvPr/>
        </p:nvSpPr>
        <p:spPr bwMode="auto">
          <a:xfrm>
            <a:off x="0" y="1043623"/>
            <a:ext cx="11430000" cy="0"/>
          </a:xfrm>
          <a:prstGeom prst="line">
            <a:avLst/>
          </a:prstGeom>
          <a:noFill/>
          <a:ln w="5715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lIns="114937" tIns="57470" rIns="114937" bIns="57470" anchor="ctr"/>
          <a:lstStyle/>
          <a:p>
            <a:pPr defTabSz="1149374">
              <a:defRPr/>
            </a:pPr>
            <a:endParaRPr lang="en-US" sz="2500" dirty="0">
              <a:latin typeface="Arial Black" pitchFamily="34" charset="0"/>
              <a:ea typeface="+mn-ea"/>
            </a:endParaRPr>
          </a:p>
        </p:txBody>
      </p:sp>
      <p:sp>
        <p:nvSpPr>
          <p:cNvPr id="372742" name="Line 6"/>
          <p:cNvSpPr>
            <a:spLocks noChangeShapeType="1"/>
          </p:cNvSpPr>
          <p:nvPr/>
        </p:nvSpPr>
        <p:spPr bwMode="auto">
          <a:xfrm>
            <a:off x="0" y="8234363"/>
            <a:ext cx="11430000" cy="0"/>
          </a:xfrm>
          <a:prstGeom prst="line">
            <a:avLst/>
          </a:prstGeom>
          <a:noFill/>
          <a:ln w="92075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lIns="114937" tIns="57470" rIns="114937" bIns="57470" anchor="ctr"/>
          <a:lstStyle/>
          <a:p>
            <a:pPr defTabSz="1149374">
              <a:defRPr/>
            </a:pPr>
            <a:endParaRPr lang="en-US" sz="2500" dirty="0">
              <a:latin typeface="Arial Black" pitchFamily="34" charset="0"/>
              <a:ea typeface="+mn-ea"/>
            </a:endParaRPr>
          </a:p>
        </p:txBody>
      </p:sp>
      <p:sp>
        <p:nvSpPr>
          <p:cNvPr id="372743" name="Text Box 7"/>
          <p:cNvSpPr txBox="1">
            <a:spLocks noChangeArrowheads="1"/>
          </p:cNvSpPr>
          <p:nvPr/>
        </p:nvSpPr>
        <p:spPr bwMode="auto">
          <a:xfrm>
            <a:off x="2" y="8457567"/>
            <a:ext cx="5413736" cy="3291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4787" tIns="62394" rIns="124787" bIns="62394">
            <a:spAutoFit/>
          </a:bodyPr>
          <a:lstStyle/>
          <a:p>
            <a:pPr defTabSz="1247153">
              <a:lnSpc>
                <a:spcPct val="60000"/>
              </a:lnSpc>
              <a:defRPr/>
            </a:pPr>
            <a:r>
              <a:rPr lang="en-US" sz="1100" dirty="0">
                <a:latin typeface="Times New Roman" pitchFamily="18" charset="0"/>
                <a:ea typeface="+mn-ea"/>
              </a:rPr>
              <a:t>Operated by the Southeastern Universities Research Association for the U.S. Department of Energy</a:t>
            </a:r>
          </a:p>
        </p:txBody>
      </p:sp>
      <p:pic>
        <p:nvPicPr>
          <p:cNvPr id="22536" name="Picture 8" descr="new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2560" y="7976976"/>
            <a:ext cx="1895981" cy="53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45" name="Rectangle 9"/>
          <p:cNvSpPr>
            <a:spLocks noChangeArrowheads="1"/>
          </p:cNvSpPr>
          <p:nvPr/>
        </p:nvSpPr>
        <p:spPr bwMode="auto">
          <a:xfrm>
            <a:off x="3505130" y="8119745"/>
            <a:ext cx="4814815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1247153">
              <a:lnSpc>
                <a:spcPct val="80000"/>
              </a:lnSpc>
              <a:defRPr/>
            </a:pPr>
            <a:r>
              <a:rPr lang="en-US" sz="1900" b="1" dirty="0">
                <a:solidFill>
                  <a:srgbClr val="339966"/>
                </a:solidFill>
                <a:latin typeface="Century Schoolbook" pitchFamily="18" charset="0"/>
                <a:ea typeface="+mn-ea"/>
              </a:rPr>
              <a:t> </a:t>
            </a:r>
            <a:r>
              <a:rPr lang="en-US" sz="1600" b="1" dirty="0">
                <a:solidFill>
                  <a:srgbClr val="339966"/>
                </a:solidFill>
                <a:latin typeface="Century Schoolbook" pitchFamily="18" charset="0"/>
                <a:ea typeface="+mn-ea"/>
              </a:rPr>
              <a:t>Thomas Jefferson National Accelerator Facility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8" r:id="rId1"/>
    <p:sldLayoutId id="2147485229" r:id="rId2"/>
    <p:sldLayoutId id="2147485230" r:id="rId3"/>
    <p:sldLayoutId id="2147485231" r:id="rId4"/>
    <p:sldLayoutId id="2147485232" r:id="rId5"/>
    <p:sldLayoutId id="2147485233" r:id="rId6"/>
    <p:sldLayoutId id="2147485234" r:id="rId7"/>
    <p:sldLayoutId id="2147485235" r:id="rId8"/>
    <p:sldLayoutId id="2147485236" r:id="rId9"/>
    <p:sldLayoutId id="2147485237" r:id="rId10"/>
    <p:sldLayoutId id="2147485238" r:id="rId11"/>
  </p:sldLayoutIdLst>
  <p:transition spd="med" advClick="0"/>
  <p:timing>
    <p:tnLst>
      <p:par>
        <p:cTn id="1" dur="indefinite" restart="never" nodeType="tmRoot"/>
      </p:par>
    </p:tnLst>
  </p:timing>
  <p:hf hdr="0" ftr="0" dt="0"/>
  <p:txStyles>
    <p:titleStyle>
      <a:lvl1pPr algn="ctr" defTabSz="124715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+mj-lt"/>
          <a:ea typeface="+mj-ea"/>
          <a:cs typeface="+mj-cs"/>
        </a:defRPr>
      </a:lvl1pPr>
      <a:lvl2pPr algn="ctr" defTabSz="124715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2pPr>
      <a:lvl3pPr algn="ctr" defTabSz="124715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3pPr>
      <a:lvl4pPr algn="ctr" defTabSz="124715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4pPr>
      <a:lvl5pPr algn="ctr" defTabSz="1247153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5pPr>
      <a:lvl6pPr marL="574687" algn="ctr" defTabSz="1247153" rtl="0" fontAlgn="base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6pPr>
      <a:lvl7pPr marL="1149374" algn="ctr" defTabSz="1247153" rtl="0" fontAlgn="base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7pPr>
      <a:lvl8pPr marL="1724061" algn="ctr" defTabSz="1247153" rtl="0" fontAlgn="base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8pPr>
      <a:lvl9pPr marL="2298748" algn="ctr" defTabSz="1247153" rtl="0" fontAlgn="base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Arial" pitchFamily="34" charset="0"/>
        </a:defRPr>
      </a:lvl9pPr>
    </p:titleStyle>
    <p:bodyStyle>
      <a:lvl1pPr marL="468928" indent="-468928" algn="l" defTabSz="124715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1013684" indent="-389113" algn="l" defTabSz="1247153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rgbClr val="636DB3"/>
          </a:solidFill>
          <a:latin typeface="+mn-lt"/>
        </a:defRPr>
      </a:lvl2pPr>
      <a:lvl3pPr marL="1560434" indent="-313284" algn="l" defTabSz="1247153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1"/>
          </a:solidFill>
          <a:latin typeface="+mn-lt"/>
        </a:defRPr>
      </a:lvl3pPr>
      <a:lvl4pPr marL="2183013" indent="-311289" algn="l" defTabSz="124715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4pPr>
      <a:lvl5pPr marL="2807587" indent="-311289" algn="l" defTabSz="124715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5pPr>
      <a:lvl6pPr marL="3382274" indent="-311289" algn="l" defTabSz="1247153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6pPr>
      <a:lvl7pPr marL="3956961" indent="-311289" algn="l" defTabSz="1247153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7pPr>
      <a:lvl8pPr marL="4531648" indent="-311289" algn="l" defTabSz="1247153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8pPr>
      <a:lvl9pPr marL="5106335" indent="-311289" algn="l" defTabSz="1247153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87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374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061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748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436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123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2811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498" algn="l" defTabSz="114937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286000" y="2743200"/>
            <a:ext cx="7405688" cy="787401"/>
          </a:xfrm>
          <a:prstGeom prst="rect">
            <a:avLst/>
          </a:prstGeom>
          <a:solidFill>
            <a:srgbClr val="00FFFF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lIns="108500" tIns="54254" rIns="108500" bIns="54254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Update/Overview of </a:t>
            </a:r>
            <a:r>
              <a:rPr lang="en-US" sz="4400" dirty="0" err="1">
                <a:solidFill>
                  <a:srgbClr val="FF0000"/>
                </a:solidFill>
              </a:rPr>
              <a:t>SoLID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676401" y="4191001"/>
            <a:ext cx="8424863" cy="172539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108500" tIns="54254" rIns="108500" bIns="54254">
            <a:spAutoFit/>
          </a:bodyPr>
          <a:lstStyle/>
          <a:p>
            <a:r>
              <a:rPr lang="en-US" sz="3800" dirty="0">
                <a:solidFill>
                  <a:srgbClr val="FF0000"/>
                </a:solidFill>
              </a:rPr>
              <a:t>         </a:t>
            </a:r>
            <a:r>
              <a:rPr lang="en-US" sz="3800" dirty="0" err="1" smtClean="0">
                <a:solidFill>
                  <a:srgbClr val="0000FF"/>
                </a:solidFill>
                <a:latin typeface="Comic Sans MS" pitchFamily="66" charset="0"/>
              </a:rPr>
              <a:t>Jian</a:t>
            </a:r>
            <a:r>
              <a:rPr lang="en-US" sz="3800" dirty="0" smtClean="0">
                <a:solidFill>
                  <a:srgbClr val="0000FF"/>
                </a:solidFill>
                <a:latin typeface="Comic Sans MS" pitchFamily="66" charset="0"/>
              </a:rPr>
              <a:t>-ping Chen, </a:t>
            </a:r>
            <a:r>
              <a:rPr lang="en-US" sz="2800" dirty="0" smtClean="0">
                <a:solidFill>
                  <a:schemeClr val="bg2"/>
                </a:solidFill>
                <a:latin typeface="Comic Sans MS" pitchFamily="66" charset="0"/>
              </a:rPr>
              <a:t>Jefferson Lab</a:t>
            </a:r>
            <a:endParaRPr lang="en-US" sz="2800" dirty="0">
              <a:solidFill>
                <a:schemeClr val="bg2"/>
              </a:solidFill>
              <a:latin typeface="Comic Sans MS" pitchFamily="66" charset="0"/>
            </a:endParaRPr>
          </a:p>
          <a:p>
            <a:r>
              <a:rPr lang="en-US" sz="3800" dirty="0">
                <a:solidFill>
                  <a:srgbClr val="FF0000"/>
                </a:solidFill>
              </a:rPr>
              <a:t>	</a:t>
            </a:r>
            <a:r>
              <a:rPr lang="en-US" sz="2900" dirty="0">
                <a:solidFill>
                  <a:schemeClr val="bg2"/>
                </a:solidFill>
              </a:rPr>
              <a:t>        </a:t>
            </a:r>
            <a:r>
              <a:rPr lang="en-US" sz="2900" dirty="0" err="1">
                <a:solidFill>
                  <a:schemeClr val="bg2"/>
                </a:solidFill>
              </a:rPr>
              <a:t>SoLID</a:t>
            </a:r>
            <a:r>
              <a:rPr lang="en-US" sz="2900" dirty="0">
                <a:solidFill>
                  <a:schemeClr val="bg2"/>
                </a:solidFill>
              </a:rPr>
              <a:t> Collaboration Meeting</a:t>
            </a:r>
          </a:p>
          <a:p>
            <a:r>
              <a:rPr lang="en-US" sz="2900" dirty="0">
                <a:solidFill>
                  <a:schemeClr val="bg2"/>
                </a:solidFill>
              </a:rPr>
              <a:t>                          </a:t>
            </a:r>
            <a:r>
              <a:rPr lang="en-US" sz="2900" dirty="0" smtClean="0">
                <a:solidFill>
                  <a:schemeClr val="bg2"/>
                </a:solidFill>
              </a:rPr>
              <a:t>Dec. </a:t>
            </a:r>
            <a:r>
              <a:rPr lang="en-US" sz="2900" dirty="0">
                <a:solidFill>
                  <a:schemeClr val="bg2"/>
                </a:solidFill>
              </a:rPr>
              <a:t>14-15,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5299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5300" name="TextBox 9"/>
          <p:cNvSpPr txBox="1">
            <a:spLocks noChangeArrowheads="1"/>
          </p:cNvSpPr>
          <p:nvPr/>
        </p:nvSpPr>
        <p:spPr bwMode="auto">
          <a:xfrm>
            <a:off x="457200" y="1219199"/>
            <a:ext cx="10515600" cy="4524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33"/>
                </a:solidFill>
                <a:sym typeface="Wingdings" pitchFamily="2" charset="2"/>
              </a:rPr>
              <a:t>SoLID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: </a:t>
            </a:r>
            <a:r>
              <a:rPr lang="en-US" sz="2400" dirty="0"/>
              <a:t>large acceptance, capable of handling high luminosity </a:t>
            </a:r>
          </a:p>
          <a:p>
            <a:r>
              <a:rPr lang="en-US" sz="2400" dirty="0"/>
              <a:t>	(up to~10</a:t>
            </a:r>
            <a:r>
              <a:rPr lang="en-US" sz="2400" baseline="30000" dirty="0"/>
              <a:t>39</a:t>
            </a:r>
            <a:r>
              <a:rPr lang="en-US" sz="2400" dirty="0"/>
              <a:t> with baffle, up to ~10</a:t>
            </a:r>
            <a:r>
              <a:rPr lang="en-US" sz="2400" baseline="30000" dirty="0"/>
              <a:t>37</a:t>
            </a:r>
            <a:r>
              <a:rPr lang="en-US" sz="2400" dirty="0"/>
              <a:t> without baffle)</a:t>
            </a:r>
            <a:endParaRPr lang="en-US" sz="2400" dirty="0">
              <a:solidFill>
                <a:srgbClr val="0000FF"/>
              </a:solidFill>
            </a:endParaRP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C00000"/>
                </a:solidFill>
              </a:rPr>
              <a:t>    Ideal for precision Inclusive-DIS (PVDIS) and SIDIS experiments</a:t>
            </a: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C00000"/>
                </a:solidFill>
              </a:rPr>
              <a:t>    </a:t>
            </a:r>
            <a:r>
              <a:rPr lang="en-US" sz="2400" dirty="0" smtClean="0">
                <a:solidFill>
                  <a:srgbClr val="C00000"/>
                </a:solidFill>
              </a:rPr>
              <a:t>Excellent for selected </a:t>
            </a:r>
            <a:r>
              <a:rPr lang="en-US" sz="2400" dirty="0">
                <a:solidFill>
                  <a:srgbClr val="C00000"/>
                </a:solidFill>
              </a:rPr>
              <a:t>exclusive reactions </a:t>
            </a:r>
            <a:r>
              <a:rPr lang="en-US" sz="2400" dirty="0" smtClean="0">
                <a:solidFill>
                  <a:srgbClr val="C00000"/>
                </a:solidFill>
              </a:rPr>
              <a:t>(ex. J/Psi)</a:t>
            </a:r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>
              <a:solidFill>
                <a:srgbClr val="000033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  Five </a:t>
            </a: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high impact experiments 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a</a:t>
            </a: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pproved </a:t>
            </a: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( 4 with “A” rating, 1 A- rating):</a:t>
            </a: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 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PVDIS</a:t>
            </a: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E12-10-007 </a:t>
            </a:r>
            <a:endParaRPr lang="en-US" sz="2400" dirty="0">
              <a:solidFill>
                <a:srgbClr val="0000FF"/>
              </a:solidFill>
              <a:sym typeface="Wingdings" pitchFamily="2" charset="2"/>
            </a:endParaRP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	SIDIS: E12-10-006 (He3-T), E12-11-007 (He3-L), E12-11-108 (p-T)</a:t>
            </a:r>
          </a:p>
          <a:p>
            <a:pPr marL="455567" lvl="1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 	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J/Psi</a:t>
            </a: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E12-12-006</a:t>
            </a:r>
          </a:p>
          <a:p>
            <a:pPr marL="455567" lvl="1" indent="0">
              <a:buFont typeface="Wingdings" pitchFamily="2" charset="2"/>
              <a:buChar char="Ø"/>
            </a:pP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455567" lvl="1" indent="0">
              <a:buFont typeface="Wingdings" pitchFamily="2" charset="2"/>
              <a:buChar char="Ø"/>
            </a:pPr>
            <a:endParaRPr lang="en-US" sz="2400" dirty="0">
              <a:sym typeface="Wingdings" pitchFamily="2" charset="2"/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  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5301" name="TextBox 10"/>
          <p:cNvSpPr txBox="1">
            <a:spLocks noChangeArrowheads="1"/>
          </p:cNvSpPr>
          <p:nvPr/>
        </p:nvSpPr>
        <p:spPr bwMode="auto">
          <a:xfrm>
            <a:off x="2743200" y="304801"/>
            <a:ext cx="6160275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smtClean="0"/>
              <a:t>Physics Program </a:t>
            </a:r>
            <a:r>
              <a:rPr lang="en-US" sz="3600" b="1" dirty="0"/>
              <a:t>for </a:t>
            </a:r>
            <a:r>
              <a:rPr lang="en-US" sz="3600" b="1" dirty="0" err="1"/>
              <a:t>SoLID</a:t>
            </a:r>
            <a:endParaRPr lang="en-US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648200"/>
            <a:ext cx="420530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42325" y="4648200"/>
            <a:ext cx="42160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381000" y="1143001"/>
            <a:ext cx="10515600" cy="747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b="1" dirty="0" smtClean="0"/>
              <a:t>Magnet: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Continue work with </a:t>
            </a: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CLEO magnet 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/support 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Study </a:t>
            </a:r>
            <a:r>
              <a:rPr lang="en-US" sz="24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BaBar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option and comparison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	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0033"/>
                </a:solidFill>
                <a:sym typeface="Wingdings" pitchFamily="2" charset="2"/>
              </a:rPr>
              <a:t>  </a:t>
            </a:r>
            <a:r>
              <a:rPr lang="en-US" sz="2400" b="1" dirty="0" smtClean="0">
                <a:solidFill>
                  <a:srgbClr val="000033"/>
                </a:solidFill>
                <a:sym typeface="Wingdings" pitchFamily="2" charset="2"/>
              </a:rPr>
              <a:t>Simulations:</a:t>
            </a: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Baffle, GEM/tracking/DAQ inputs, …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		    Background, neutrons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>
              <a:solidFill>
                <a:srgbClr val="000033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  </a:t>
            </a:r>
            <a:r>
              <a:rPr lang="en-US" sz="2400" b="1" dirty="0" smtClean="0">
                <a:solidFill>
                  <a:srgbClr val="000033"/>
                </a:solidFill>
                <a:sym typeface="Wingdings" pitchFamily="2" charset="2"/>
              </a:rPr>
              <a:t>Detectors: </a:t>
            </a:r>
            <a:r>
              <a:rPr lang="en-US" sz="2400" dirty="0" smtClean="0">
                <a:solidFill>
                  <a:srgbClr val="000033"/>
                </a:solidFill>
                <a:sym typeface="Wingdings" pitchFamily="2" charset="2"/>
              </a:rPr>
              <a:t>“finalize” conceptual design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Light Cherenkov,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support, PMT (Temple+), 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                   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backup:HBD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(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Stonybrook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Heavy Cherenkov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, support (Duke+)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Calorimeters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UVa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/Los Alamos+)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GEMs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UVa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+): Large size, Readout, R&amp;D with 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SuperBB</a:t>
            </a: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GEMs-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 China: foil production, medium size, readout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MRPC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sym typeface="Wingdings" pitchFamily="2" charset="2"/>
              </a:rPr>
              <a:t>Tsinghua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+) 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  </a:t>
            </a: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DAQ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(</a:t>
            </a:r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JLab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/UMass):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concern GEM readout size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	  solution (with de-convolution, 1 sample)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  </a:t>
            </a: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Other sub-systems: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Targets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			      Beam </a:t>
            </a:r>
            <a:r>
              <a:rPr lang="en-US" sz="2400" b="1" dirty="0" err="1" smtClean="0">
                <a:solidFill>
                  <a:srgbClr val="0000FF"/>
                </a:solidFill>
                <a:sym typeface="Wingdings" pitchFamily="2" charset="2"/>
              </a:rPr>
              <a:t>Polarimetry</a:t>
            </a:r>
            <a:r>
              <a:rPr lang="en-US" sz="2400" b="1" dirty="0" smtClean="0">
                <a:solidFill>
                  <a:srgbClr val="0000FF"/>
                </a:solidFill>
                <a:sym typeface="Wingdings" pitchFamily="2" charset="2"/>
              </a:rPr>
              <a:t>, …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304801"/>
            <a:ext cx="4877873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</a:t>
            </a:r>
            <a:endParaRPr lang="en-US" sz="3600" b="1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382000" y="1447800"/>
            <a:ext cx="2438400" cy="480760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Whit/</a:t>
            </a:r>
            <a:r>
              <a:rPr lang="en-US" sz="2400" b="1" dirty="0" err="1" smtClean="0">
                <a:solidFill>
                  <a:schemeClr val="bg1"/>
                </a:solidFill>
              </a:rPr>
              <a:t>Zhiwen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229600" y="2590800"/>
            <a:ext cx="2895600" cy="480760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Seamus/Lorenzo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686800" y="3886200"/>
            <a:ext cx="24384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Micheal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629400" y="4419600"/>
            <a:ext cx="18288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Tom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686800" y="4724400"/>
            <a:ext cx="2438400" cy="480760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Mehdi</a:t>
            </a:r>
            <a:r>
              <a:rPr lang="en-US" sz="2400" b="1" dirty="0" smtClean="0">
                <a:solidFill>
                  <a:schemeClr val="bg1"/>
                </a:solidFill>
              </a:rPr>
              <a:t>/Gary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858000" y="5105400"/>
            <a:ext cx="15240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Jin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991600" y="5410201"/>
            <a:ext cx="19050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Nilanga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8610600" y="6019801"/>
            <a:ext cx="24384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Yuxiang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7010400" y="6324600"/>
            <a:ext cx="12192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Yi W.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458200" y="6934200"/>
            <a:ext cx="24384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Yi Q.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8763000" y="7696200"/>
            <a:ext cx="24384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Dave/Chris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781800" y="8207889"/>
            <a:ext cx="1981200" cy="478911"/>
          </a:xfrm>
          <a:prstGeom prst="rect">
            <a:avLst/>
          </a:prstGeom>
          <a:solidFill>
            <a:srgbClr val="FFC0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lIns="108500" tIns="54254" rIns="108500" bIns="54254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Kent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4"/>
          <p:cNvSpPr txBox="1">
            <a:spLocks noChangeArrowheads="1"/>
          </p:cNvSpPr>
          <p:nvPr/>
        </p:nvSpPr>
        <p:spPr bwMode="auto">
          <a:xfrm>
            <a:off x="381000" y="630135"/>
            <a:ext cx="10572750" cy="78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4901" tIns="57454" rIns="114901" bIns="57454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($M)    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Collab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		Note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		cost 	    labor	cost	  labor	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 Magnet: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		5           1.1		3.9        1.1  		iron cost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Based on CLEO magnet,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BaBar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option is being evaluated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GEMs:        	5.1	    3.4          	2.5	   1.7	   	*</a:t>
            </a:r>
            <a:endParaRPr lang="en-US" sz="2400" b="1" i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(Anticipate) Mainly Chinese Collaboration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Calorimeter:   	5.7 	    3.8		6.2	   1.3		labor cost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Cherenkov-e: 	1	    0.7 		1.5	   0.5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Cherenkov-</a:t>
            </a:r>
            <a:r>
              <a:rPr lang="en-US" sz="2400" dirty="0" smtClean="0">
                <a:latin typeface="Symbol" pitchFamily="18" charset="2"/>
                <a:cs typeface="Arial" pitchFamily="34" charset="0"/>
              </a:rPr>
              <a:t>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	1	    0.7		1.5	   0.5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DAQ/</a:t>
            </a:r>
            <a:r>
              <a:rPr lang="en-US" sz="2400" b="1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elec</a:t>
            </a:r>
            <a:r>
              <a:rPr lang="en-US" sz="2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	4	    2.7 		2.5 	    1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	*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i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JLab</a:t>
            </a:r>
            <a:r>
              <a:rPr lang="en-US" sz="24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Physics Division sharing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Infrastructure	 1.8	   0.3 		1.8	   0.3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Subtotal	23.5	   12.7		19.9	   6.4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		36.2			26.2 		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Contingency 35%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Total			48.8 			35.5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Total-GEMs-Electronics: the amount to request funding from DOE/NSF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28.3 		          	25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(not include: MRPC (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Tsinghua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U), baffles, targets, beam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polarimeter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beam line chicane)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587" name="TextBox 5"/>
          <p:cNvSpPr txBox="1">
            <a:spLocks noChangeArrowheads="1"/>
          </p:cNvSpPr>
          <p:nvPr/>
        </p:nvSpPr>
        <p:spPr bwMode="auto">
          <a:xfrm>
            <a:off x="190500" y="96838"/>
            <a:ext cx="11049000" cy="66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01" tIns="57454" rIns="114901" bIns="57454">
            <a:spAutoFit/>
          </a:bodyPr>
          <a:lstStyle/>
          <a:p>
            <a:pPr algn="ctr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Rough </a:t>
            </a:r>
            <a:r>
              <a:rPr lang="en-US" sz="3500" b="1" dirty="0">
                <a:latin typeface="Arial" pitchFamily="34" charset="0"/>
                <a:cs typeface="Arial" pitchFamily="34" charset="0"/>
              </a:rPr>
              <a:t>Cost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Estimations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ounded Rectangle 16"/>
          <p:cNvSpPr>
            <a:spLocks noChangeArrowheads="1"/>
          </p:cNvSpPr>
          <p:nvPr/>
        </p:nvSpPr>
        <p:spPr bwMode="auto">
          <a:xfrm>
            <a:off x="7086600" y="70866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56324" name="TextBox 9"/>
          <p:cNvSpPr txBox="1">
            <a:spLocks noChangeArrowheads="1"/>
          </p:cNvSpPr>
          <p:nvPr/>
        </p:nvSpPr>
        <p:spPr bwMode="auto">
          <a:xfrm>
            <a:off x="457200" y="914401"/>
            <a:ext cx="10515600" cy="686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49" tIns="45625" rIns="91249" bIns="45625">
            <a:spAutoFit/>
          </a:bodyPr>
          <a:lstStyle/>
          <a:p>
            <a:pPr marL="455567" lvl="1">
              <a:buFont typeface="Arial" pitchFamily="34" charset="0"/>
              <a:buChar char="•"/>
              <a:defRPr/>
            </a:pPr>
            <a:endParaRPr lang="en-US" sz="2000" b="1" dirty="0"/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/>
              <a:t> </a:t>
            </a:r>
            <a:r>
              <a:rPr lang="en-US" sz="2000" b="1" dirty="0" smtClean="0"/>
              <a:t> Charge for Director’s Review (Rolf’s talk last meeting)</a:t>
            </a:r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 smtClean="0"/>
              <a:t> 1</a:t>
            </a:r>
            <a:r>
              <a:rPr lang="en-US" sz="2000" b="1" baseline="30000" dirty="0" smtClean="0"/>
              <a:t>st</a:t>
            </a:r>
            <a:r>
              <a:rPr lang="en-US" sz="2000" b="1" dirty="0" smtClean="0"/>
              <a:t> draft of technical write-up on </a:t>
            </a:r>
            <a:r>
              <a:rPr lang="en-US" sz="2000" b="1" dirty="0" err="1" smtClean="0"/>
              <a:t>SoLID</a:t>
            </a:r>
            <a:endParaRPr lang="en-US" sz="2000" b="1" dirty="0" smtClean="0"/>
          </a:p>
          <a:p>
            <a:pPr marL="455566" lvl="1">
              <a:buFont typeface="Arial" pitchFamily="34" charset="0"/>
              <a:buChar char="•"/>
              <a:defRPr/>
            </a:pPr>
            <a:r>
              <a:rPr lang="en-US" sz="2000" b="1" dirty="0" smtClean="0"/>
              <a:t>  http://solid.physics.umass.edu/~seamus/solid_techprop.pdf</a:t>
            </a:r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</a:rPr>
              <a:t>JLab</a:t>
            </a:r>
            <a:r>
              <a:rPr lang="en-US" sz="2000" b="1" dirty="0" smtClean="0">
                <a:solidFill>
                  <a:srgbClr val="0000FF"/>
                </a:solidFill>
              </a:rPr>
              <a:t> input to NSAC sub-committee</a:t>
            </a:r>
          </a:p>
          <a:p>
            <a:pPr marL="455567" lvl="1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</a:rPr>
              <a:t>SoLID</a:t>
            </a:r>
            <a:r>
              <a:rPr lang="en-US" sz="2000" b="1" dirty="0" smtClean="0">
                <a:solidFill>
                  <a:srgbClr val="0000FF"/>
                </a:solidFill>
              </a:rPr>
              <a:t> funding profile 2015-2017, request US funding ~$35M</a:t>
            </a:r>
          </a:p>
          <a:p>
            <a:pPr marL="455567" lvl="1">
              <a:buFont typeface="Arial" pitchFamily="34" charset="0"/>
              <a:buChar char="•"/>
              <a:defRPr/>
            </a:pPr>
            <a:endParaRPr lang="en-US" sz="2000" b="1" dirty="0"/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 smtClean="0"/>
              <a:t>  Schedule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Director’s review (a couple months?)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Discuss with DOE (a few months)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Submit MIE (2013?)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CD process (2013-2015?)</a:t>
            </a:r>
          </a:p>
          <a:p>
            <a:pPr marL="455567" lvl="1">
              <a:buFont typeface="Wingdings" pitchFamily="2" charset="2"/>
              <a:buChar char="Ø"/>
              <a:defRPr/>
            </a:pPr>
            <a:endParaRPr lang="en-US" sz="2000" b="1" dirty="0">
              <a:solidFill>
                <a:srgbClr val="0000FF"/>
              </a:solidFill>
            </a:endParaRPr>
          </a:p>
          <a:p>
            <a:pPr marL="1588">
              <a:buFont typeface="Arial" pitchFamily="34" charset="0"/>
              <a:buChar char="•"/>
              <a:defRPr/>
            </a:pPr>
            <a:r>
              <a:rPr lang="en-US" sz="2000" b="1" dirty="0" smtClean="0"/>
              <a:t>  Preparation 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 “Freeze” the conceptual design (this meeting)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Move forward with the magnet (make decision on Babar option)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Design support structure, integration, configuration change-over 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More detailed cost/manpower estimation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Sub-system responsibilities / R&amp;D needs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Finalize the technical document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Full dry run (late January?)</a:t>
            </a:r>
          </a:p>
          <a:p>
            <a:pPr marL="455567" lvl="1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  Resources: attract more collaborators, other sources of funding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9397" name="TextBox 10"/>
          <p:cNvSpPr txBox="1">
            <a:spLocks noChangeArrowheads="1"/>
          </p:cNvSpPr>
          <p:nvPr/>
        </p:nvSpPr>
        <p:spPr bwMode="auto">
          <a:xfrm>
            <a:off x="3429000" y="1"/>
            <a:ext cx="6288515" cy="6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r>
              <a:rPr lang="en-US" sz="3600" b="1" dirty="0" err="1"/>
              <a:t>SoLID</a:t>
            </a:r>
            <a:r>
              <a:rPr lang="en-US" sz="3600" b="1" dirty="0"/>
              <a:t> Status </a:t>
            </a:r>
            <a:r>
              <a:rPr lang="en-US" sz="3600" b="1" dirty="0" smtClean="0"/>
              <a:t>Update (cont.)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ounded Rectangle 16"/>
          <p:cNvSpPr>
            <a:spLocks noChangeArrowheads="1"/>
          </p:cNvSpPr>
          <p:nvPr/>
        </p:nvSpPr>
        <p:spPr bwMode="auto">
          <a:xfrm>
            <a:off x="7086600" y="7010401"/>
            <a:ext cx="203200" cy="44132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endParaRPr lang="en-US"/>
          </a:p>
        </p:txBody>
      </p:sp>
      <p:sp>
        <p:nvSpPr>
          <p:cNvPr id="66563" name="TextBox 4"/>
          <p:cNvSpPr txBox="1">
            <a:spLocks noChangeArrowheads="1"/>
          </p:cNvSpPr>
          <p:nvPr/>
        </p:nvSpPr>
        <p:spPr bwMode="auto">
          <a:xfrm>
            <a:off x="5181600" y="5141915"/>
            <a:ext cx="1841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endParaRPr lang="en-US" sz="2900" dirty="0"/>
          </a:p>
        </p:txBody>
      </p:sp>
      <p:sp>
        <p:nvSpPr>
          <p:cNvPr id="66564" name="TextBox 9"/>
          <p:cNvSpPr txBox="1">
            <a:spLocks noChangeArrowheads="1"/>
          </p:cNvSpPr>
          <p:nvPr/>
        </p:nvSpPr>
        <p:spPr bwMode="auto">
          <a:xfrm>
            <a:off x="533400" y="762001"/>
            <a:ext cx="10515600" cy="637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49" tIns="45625" rIns="91249" bIns="45625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Execute committee: </a:t>
            </a:r>
          </a:p>
          <a:p>
            <a:r>
              <a:rPr lang="en-US" sz="2400" b="1" dirty="0" smtClean="0"/>
              <a:t>	 </a:t>
            </a:r>
            <a:r>
              <a:rPr lang="en-US" sz="2400" dirty="0" smtClean="0"/>
              <a:t>J.P</a:t>
            </a:r>
            <a:r>
              <a:rPr lang="en-US" sz="2400" dirty="0"/>
              <a:t>. </a:t>
            </a:r>
            <a:r>
              <a:rPr lang="en-US" sz="2400" dirty="0" smtClean="0"/>
              <a:t>Chen, H</a:t>
            </a:r>
            <a:r>
              <a:rPr lang="en-US" sz="2400" dirty="0"/>
              <a:t>. </a:t>
            </a:r>
            <a:r>
              <a:rPr lang="en-US" sz="2400" dirty="0" err="1" smtClean="0"/>
              <a:t>Gao</a:t>
            </a:r>
            <a:r>
              <a:rPr lang="en-US" sz="2400" dirty="0" smtClean="0"/>
              <a:t>, Z.E. </a:t>
            </a:r>
            <a:r>
              <a:rPr lang="en-US" sz="2400" dirty="0" err="1" smtClean="0"/>
              <a:t>Meziani</a:t>
            </a:r>
            <a:r>
              <a:rPr lang="en-US" sz="2400" dirty="0" smtClean="0"/>
              <a:t>, P</a:t>
            </a:r>
            <a:r>
              <a:rPr lang="en-US" sz="2400" dirty="0"/>
              <a:t>. </a:t>
            </a:r>
            <a:r>
              <a:rPr lang="en-US" sz="2400" dirty="0" smtClean="0"/>
              <a:t>Souder</a:t>
            </a:r>
          </a:p>
          <a:p>
            <a:r>
              <a:rPr lang="en-US" sz="2400" dirty="0" smtClean="0"/>
              <a:t>   </a:t>
            </a:r>
            <a:r>
              <a:rPr lang="en-US" sz="2400" b="1" dirty="0" smtClean="0"/>
              <a:t>Chair: </a:t>
            </a:r>
            <a:r>
              <a:rPr lang="en-US" sz="2400" dirty="0" smtClean="0"/>
              <a:t>P. Souder </a:t>
            </a:r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Projector Manager: </a:t>
            </a:r>
          </a:p>
          <a:p>
            <a:r>
              <a:rPr lang="en-US" sz="2400" b="1" dirty="0" smtClean="0"/>
              <a:t>           </a:t>
            </a:r>
            <a:r>
              <a:rPr lang="en-US" sz="2400" dirty="0" smtClean="0"/>
              <a:t>J. P. Chen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Technical Committee:</a:t>
            </a:r>
          </a:p>
          <a:p>
            <a:r>
              <a:rPr lang="en-US" sz="2400" b="1" dirty="0" smtClean="0"/>
              <a:t>     </a:t>
            </a:r>
            <a:r>
              <a:rPr lang="en-US" sz="2400" dirty="0" err="1" smtClean="0">
                <a:solidFill>
                  <a:schemeClr val="bg2"/>
                </a:solidFill>
              </a:rPr>
              <a:t>Jian</a:t>
            </a:r>
            <a:r>
              <a:rPr lang="en-US" sz="2400" dirty="0" smtClean="0">
                <a:solidFill>
                  <a:schemeClr val="bg2"/>
                </a:solidFill>
              </a:rPr>
              <a:t>-ping Chen (Chair), Paul Souder, </a:t>
            </a:r>
            <a:r>
              <a:rPr lang="en-US" sz="2400" dirty="0" err="1" smtClean="0">
                <a:solidFill>
                  <a:schemeClr val="bg2"/>
                </a:solidFill>
              </a:rPr>
              <a:t>Haiyan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Gao</a:t>
            </a:r>
            <a:r>
              <a:rPr lang="en-US" sz="2400" dirty="0" smtClean="0">
                <a:solidFill>
                  <a:schemeClr val="bg2"/>
                </a:solidFill>
              </a:rPr>
              <a:t>, </a:t>
            </a:r>
            <a:r>
              <a:rPr lang="en-US" sz="2400" dirty="0" err="1" smtClean="0">
                <a:solidFill>
                  <a:schemeClr val="bg2"/>
                </a:solidFill>
              </a:rPr>
              <a:t>Zein-Eddine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Meziani</a:t>
            </a:r>
            <a:r>
              <a:rPr lang="en-US" sz="2400" dirty="0" smtClean="0">
                <a:solidFill>
                  <a:schemeClr val="bg2"/>
                </a:solidFill>
              </a:rPr>
              <a:t>,   Paul Reimer, Eugene </a:t>
            </a:r>
            <a:r>
              <a:rPr lang="en-US" sz="2400" dirty="0" err="1" smtClean="0">
                <a:solidFill>
                  <a:schemeClr val="bg2"/>
                </a:solidFill>
              </a:rPr>
              <a:t>Chudakov</a:t>
            </a:r>
            <a:r>
              <a:rPr lang="en-US" sz="2400" dirty="0" smtClean="0">
                <a:solidFill>
                  <a:schemeClr val="bg2"/>
                </a:solidFill>
              </a:rPr>
              <a:t>, </a:t>
            </a:r>
            <a:r>
              <a:rPr lang="en-US" sz="2400" dirty="0" err="1" smtClean="0">
                <a:solidFill>
                  <a:schemeClr val="bg2"/>
                </a:solidFill>
              </a:rPr>
              <a:t>Nilanga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Liyanage</a:t>
            </a:r>
            <a:r>
              <a:rPr lang="en-US" sz="2400" dirty="0" smtClean="0">
                <a:solidFill>
                  <a:schemeClr val="bg2"/>
                </a:solidFill>
              </a:rPr>
              <a:t>, </a:t>
            </a:r>
            <a:r>
              <a:rPr lang="en-US" sz="2400" dirty="0" err="1" smtClean="0">
                <a:solidFill>
                  <a:schemeClr val="bg2"/>
                </a:solidFill>
              </a:rPr>
              <a:t>Xiaochao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Zheng</a:t>
            </a:r>
            <a:r>
              <a:rPr lang="en-US" sz="2400" dirty="0" smtClean="0">
                <a:solidFill>
                  <a:schemeClr val="bg2"/>
                </a:solidFill>
              </a:rPr>
              <a:t>, </a:t>
            </a:r>
            <a:r>
              <a:rPr lang="en-US" sz="2400" dirty="0" err="1" smtClean="0">
                <a:solidFill>
                  <a:schemeClr val="bg2"/>
                </a:solidFill>
              </a:rPr>
              <a:t>Zhengguo</a:t>
            </a:r>
            <a:r>
              <a:rPr lang="en-US" sz="2400" dirty="0" smtClean="0">
                <a:solidFill>
                  <a:schemeClr val="bg2"/>
                </a:solidFill>
              </a:rPr>
              <a:t> Zhao, </a:t>
            </a:r>
            <a:r>
              <a:rPr lang="en-US" sz="2400" dirty="0" err="1" smtClean="0">
                <a:solidFill>
                  <a:schemeClr val="bg2"/>
                </a:solidFill>
              </a:rPr>
              <a:t>Xiaodong</a:t>
            </a:r>
            <a:r>
              <a:rPr lang="en-US" sz="2400" dirty="0" smtClean="0">
                <a:solidFill>
                  <a:schemeClr val="bg2"/>
                </a:solidFill>
              </a:rPr>
              <a:t> Jiang, </a:t>
            </a:r>
            <a:r>
              <a:rPr lang="en-US" sz="2400" dirty="0" err="1" smtClean="0">
                <a:solidFill>
                  <a:schemeClr val="bg2"/>
                </a:solidFill>
              </a:rPr>
              <a:t>Alexandre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Camsonne</a:t>
            </a:r>
            <a:r>
              <a:rPr lang="en-US" sz="2400" dirty="0" smtClean="0">
                <a:solidFill>
                  <a:schemeClr val="bg2"/>
                </a:solidFill>
              </a:rPr>
              <a:t>, Tom </a:t>
            </a:r>
            <a:r>
              <a:rPr lang="en-US" sz="2400" dirty="0" err="1" smtClean="0">
                <a:solidFill>
                  <a:schemeClr val="bg2"/>
                </a:solidFill>
              </a:rPr>
              <a:t>Hemmick</a:t>
            </a:r>
            <a:r>
              <a:rPr lang="en-US" sz="2400" dirty="0" smtClean="0">
                <a:solidFill>
                  <a:schemeClr val="bg2"/>
                </a:solidFill>
              </a:rPr>
              <a:t>, </a:t>
            </a:r>
            <a:r>
              <a:rPr lang="en-US" sz="2400" dirty="0" err="1" smtClean="0">
                <a:solidFill>
                  <a:schemeClr val="bg2"/>
                </a:solidFill>
              </a:rPr>
              <a:t>Xin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</a:rPr>
              <a:t>Qian</a:t>
            </a:r>
            <a:r>
              <a:rPr lang="en-US" sz="2400" dirty="0" smtClean="0">
                <a:solidFill>
                  <a:schemeClr val="bg2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b="1" dirty="0" smtClean="0">
                <a:solidFill>
                  <a:schemeClr val="bg2"/>
                </a:solidFill>
              </a:rPr>
              <a:t>Subsystems</a:t>
            </a:r>
            <a:endParaRPr lang="en-US" sz="24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b="1" dirty="0" smtClean="0"/>
          </a:p>
          <a:p>
            <a:r>
              <a:rPr lang="en-US" sz="2400" dirty="0" smtClean="0"/>
              <a:t>	</a:t>
            </a:r>
          </a:p>
          <a:p>
            <a:r>
              <a:rPr lang="en-US" sz="2400" dirty="0" smtClean="0"/>
              <a:t>		</a:t>
            </a:r>
          </a:p>
        </p:txBody>
      </p:sp>
      <p:sp>
        <p:nvSpPr>
          <p:cNvPr id="66565" name="TextBox 10"/>
          <p:cNvSpPr txBox="1">
            <a:spLocks noChangeArrowheads="1"/>
          </p:cNvSpPr>
          <p:nvPr/>
        </p:nvSpPr>
        <p:spPr bwMode="auto">
          <a:xfrm>
            <a:off x="4292398" y="1"/>
            <a:ext cx="2612830" cy="56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249" tIns="45625" rIns="91249" bIns="45625">
            <a:spAutoFit/>
          </a:bodyPr>
          <a:lstStyle/>
          <a:p>
            <a:pPr algn="ctr"/>
            <a:r>
              <a:rPr lang="en-US" sz="3100" b="1" u="sng" dirty="0" smtClean="0"/>
              <a:t>Organization</a:t>
            </a:r>
            <a:endParaRPr lang="en-US" sz="31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0"/>
            <a:ext cx="9716221" cy="75004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Sub-Systems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10638055" cy="7772400"/>
          </a:xfrm>
        </p:spPr>
        <p:txBody>
          <a:bodyPr/>
          <a:lstStyle/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Magnet: </a:t>
            </a:r>
            <a:r>
              <a:rPr lang="en-US" sz="2000" b="1" dirty="0" smtClean="0">
                <a:solidFill>
                  <a:srgbClr val="0000CC"/>
                </a:solidFill>
              </a:rPr>
              <a:t>Paul Reimer / </a:t>
            </a:r>
            <a:r>
              <a:rPr lang="en-US" sz="2000" b="1" dirty="0" err="1" smtClean="0">
                <a:solidFill>
                  <a:srgbClr val="0000CC"/>
                </a:solidFill>
              </a:rPr>
              <a:t>Zhiwen</a:t>
            </a:r>
            <a:r>
              <a:rPr lang="en-US" sz="2000" b="1" dirty="0" smtClean="0">
                <a:solidFill>
                  <a:srgbClr val="0000CC"/>
                </a:solidFill>
              </a:rPr>
              <a:t> Zhao </a:t>
            </a: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GEM-US: </a:t>
            </a:r>
            <a:r>
              <a:rPr lang="en-US" sz="2000" b="1" dirty="0" err="1" smtClean="0">
                <a:solidFill>
                  <a:srgbClr val="0000CC"/>
                </a:solidFill>
              </a:rPr>
              <a:t>Nilanga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Liyanange</a:t>
            </a:r>
            <a:r>
              <a:rPr lang="en-US" sz="2000" b="1" dirty="0" smtClean="0">
                <a:solidFill>
                  <a:srgbClr val="0000CC"/>
                </a:solidFill>
              </a:rPr>
              <a:t> / Kondo </a:t>
            </a:r>
            <a:r>
              <a:rPr lang="en-US" sz="2000" b="1" dirty="0" err="1" smtClean="0">
                <a:solidFill>
                  <a:srgbClr val="0000CC"/>
                </a:solidFill>
              </a:rPr>
              <a:t>Gnanvo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GEM-China: </a:t>
            </a:r>
            <a:r>
              <a:rPr lang="en-US" sz="2000" b="1" dirty="0" err="1" smtClean="0">
                <a:solidFill>
                  <a:srgbClr val="0000CC"/>
                </a:solidFill>
              </a:rPr>
              <a:t>Zhengguo</a:t>
            </a:r>
            <a:r>
              <a:rPr lang="en-US" sz="2000" b="1" dirty="0" smtClean="0">
                <a:solidFill>
                  <a:srgbClr val="0000CC"/>
                </a:solidFill>
              </a:rPr>
              <a:t> Zhao / </a:t>
            </a:r>
            <a:r>
              <a:rPr lang="en-US" sz="2000" b="1" dirty="0" err="1" smtClean="0">
                <a:solidFill>
                  <a:srgbClr val="0000CC"/>
                </a:solidFill>
              </a:rPr>
              <a:t>Xiaomei</a:t>
            </a:r>
            <a:r>
              <a:rPr lang="en-US" sz="2000" b="1" dirty="0" smtClean="0">
                <a:solidFill>
                  <a:srgbClr val="0000CC"/>
                </a:solidFill>
              </a:rPr>
              <a:t> Li</a:t>
            </a: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Forward Calorimeter: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Xiaochao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Zheng</a:t>
            </a:r>
            <a:r>
              <a:rPr lang="en-US" sz="2000" b="1" dirty="0" smtClean="0">
                <a:solidFill>
                  <a:srgbClr val="0000CC"/>
                </a:solidFill>
              </a:rPr>
              <a:t> / </a:t>
            </a:r>
            <a:r>
              <a:rPr lang="en-US" sz="2000" b="1" dirty="0" err="1" smtClean="0">
                <a:solidFill>
                  <a:srgbClr val="0000CC"/>
                </a:solidFill>
              </a:rPr>
              <a:t>Zhiwen</a:t>
            </a:r>
            <a:r>
              <a:rPr lang="en-US" sz="2000" b="1" dirty="0" smtClean="0">
                <a:solidFill>
                  <a:srgbClr val="0000CC"/>
                </a:solidFill>
              </a:rPr>
              <a:t> Zhao </a:t>
            </a: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Large Angle Calorimeter:</a:t>
            </a:r>
            <a:r>
              <a:rPr lang="en-US" sz="2000" b="1" dirty="0" smtClean="0">
                <a:solidFill>
                  <a:srgbClr val="0000CC"/>
                </a:solidFill>
              </a:rPr>
              <a:t> Jin </a:t>
            </a:r>
            <a:r>
              <a:rPr lang="en-US" sz="2000" b="1" dirty="0" err="1" smtClean="0">
                <a:solidFill>
                  <a:srgbClr val="0000CC"/>
                </a:solidFill>
              </a:rPr>
              <a:t>Hunag</a:t>
            </a:r>
            <a:r>
              <a:rPr lang="en-US" sz="2000" b="1" dirty="0" smtClean="0">
                <a:solidFill>
                  <a:srgbClr val="0000CC"/>
                </a:solidFill>
              </a:rPr>
              <a:t> / W&amp;M?</a:t>
            </a: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Light Cherenkov: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Zein-Eddine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Meziani</a:t>
            </a:r>
            <a:r>
              <a:rPr lang="en-US" sz="2000" b="1" dirty="0" smtClean="0">
                <a:solidFill>
                  <a:srgbClr val="0000CC"/>
                </a:solidFill>
              </a:rPr>
              <a:t> / Michael </a:t>
            </a:r>
            <a:r>
              <a:rPr lang="en-US" sz="2000" b="1" dirty="0" err="1" smtClean="0">
                <a:solidFill>
                  <a:srgbClr val="0000CC"/>
                </a:solidFill>
              </a:rPr>
              <a:t>Paolone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Heavy Cherenkov: </a:t>
            </a:r>
            <a:r>
              <a:rPr lang="en-US" sz="2000" b="1" dirty="0" err="1" smtClean="0">
                <a:solidFill>
                  <a:srgbClr val="0000CC"/>
                </a:solidFill>
              </a:rPr>
              <a:t>Haiyan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Gao</a:t>
            </a:r>
            <a:r>
              <a:rPr lang="en-US" sz="2000" b="1" dirty="0" smtClean="0">
                <a:solidFill>
                  <a:srgbClr val="0000CC"/>
                </a:solidFill>
              </a:rPr>
              <a:t> / </a:t>
            </a:r>
            <a:r>
              <a:rPr lang="en-US" sz="2000" b="1" dirty="0" err="1" smtClean="0">
                <a:solidFill>
                  <a:srgbClr val="0000CC"/>
                </a:solidFill>
              </a:rPr>
              <a:t>Mehdi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Meziane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DAQ/Electronics: </a:t>
            </a:r>
            <a:r>
              <a:rPr lang="en-US" sz="2000" b="1" dirty="0" err="1" smtClean="0">
                <a:solidFill>
                  <a:srgbClr val="0000CC"/>
                </a:solidFill>
              </a:rPr>
              <a:t>Alexandre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Camsonne</a:t>
            </a:r>
            <a:r>
              <a:rPr lang="en-US" sz="2000" b="1" dirty="0" smtClean="0">
                <a:solidFill>
                  <a:srgbClr val="0000CC"/>
                </a:solidFill>
              </a:rPr>
              <a:t> / Rory </a:t>
            </a:r>
            <a:r>
              <a:rPr lang="en-US" sz="2000" b="1" dirty="0" err="1" smtClean="0">
                <a:solidFill>
                  <a:srgbClr val="0000CC"/>
                </a:solidFill>
              </a:rPr>
              <a:t>Miskimen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Simulation/Background: </a:t>
            </a:r>
            <a:r>
              <a:rPr lang="en-US" sz="2000" b="1" dirty="0" smtClean="0">
                <a:solidFill>
                  <a:srgbClr val="0000CC"/>
                </a:solidFill>
              </a:rPr>
              <a:t>Seamus Riordan / Lorenzo </a:t>
            </a:r>
            <a:r>
              <a:rPr lang="en-US" sz="2000" b="1" dirty="0" err="1" smtClean="0">
                <a:solidFill>
                  <a:srgbClr val="0000CC"/>
                </a:solidFill>
              </a:rPr>
              <a:t>Zana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 Baffle Supporting Structure: </a:t>
            </a:r>
            <a:r>
              <a:rPr lang="en-US" sz="2000" b="1" dirty="0" smtClean="0">
                <a:solidFill>
                  <a:schemeClr val="accent6"/>
                </a:solidFill>
              </a:rPr>
              <a:t>Seamus Riordan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r>
              <a:rPr lang="en-US" sz="2000" b="1" dirty="0" smtClean="0"/>
              <a:t>Reconstruction/Analysis Software: </a:t>
            </a:r>
            <a:r>
              <a:rPr lang="en-US" sz="2000" b="1" dirty="0" smtClean="0">
                <a:solidFill>
                  <a:srgbClr val="0000CC"/>
                </a:solidFill>
              </a:rPr>
              <a:t>Ole Hansen/?</a:t>
            </a:r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smtClean="0"/>
              <a:t>MRPC: </a:t>
            </a:r>
            <a:r>
              <a:rPr lang="en-US" sz="2000" b="1" dirty="0" smtClean="0">
                <a:solidFill>
                  <a:srgbClr val="0000CC"/>
                </a:solidFill>
              </a:rPr>
              <a:t>Yi Wang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smtClean="0"/>
              <a:t>Calibration/Integration: </a:t>
            </a:r>
            <a:r>
              <a:rPr lang="en-US" sz="2000" b="1" dirty="0" smtClean="0">
                <a:solidFill>
                  <a:srgbClr val="0000CC"/>
                </a:solidFill>
              </a:rPr>
              <a:t>Robert Michaels / </a:t>
            </a:r>
            <a:r>
              <a:rPr lang="en-US" sz="2000" b="1" dirty="0" err="1" smtClean="0">
                <a:solidFill>
                  <a:srgbClr val="0000CC"/>
                </a:solidFill>
              </a:rPr>
              <a:t>Xin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Qian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smtClean="0"/>
              <a:t>HBD: </a:t>
            </a:r>
            <a:r>
              <a:rPr lang="en-US" sz="2000" b="1" dirty="0" smtClean="0">
                <a:solidFill>
                  <a:srgbClr val="0000CC"/>
                </a:solidFill>
              </a:rPr>
              <a:t>Tom </a:t>
            </a:r>
            <a:r>
              <a:rPr lang="en-US" sz="2000" b="1" dirty="0" err="1" smtClean="0">
                <a:solidFill>
                  <a:srgbClr val="0000CC"/>
                </a:solidFill>
              </a:rPr>
              <a:t>Hemmicks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endParaRPr lang="en-US" sz="2000" b="1" dirty="0" smtClean="0"/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err="1" smtClean="0"/>
              <a:t>Polarimetry</a:t>
            </a:r>
            <a:r>
              <a:rPr lang="en-US" sz="2000" b="1" dirty="0" smtClean="0"/>
              <a:t>: </a:t>
            </a:r>
            <a:r>
              <a:rPr lang="en-US" sz="2000" b="1" dirty="0" smtClean="0">
                <a:solidFill>
                  <a:srgbClr val="0000CC"/>
                </a:solidFill>
              </a:rPr>
              <a:t>Kent </a:t>
            </a:r>
            <a:r>
              <a:rPr lang="en-US" sz="2000" b="1" dirty="0" err="1" smtClean="0">
                <a:solidFill>
                  <a:srgbClr val="0000CC"/>
                </a:solidFill>
              </a:rPr>
              <a:t>Paschke</a:t>
            </a:r>
            <a:r>
              <a:rPr lang="en-US" sz="2000" b="1" dirty="0" smtClean="0">
                <a:solidFill>
                  <a:srgbClr val="0000CC"/>
                </a:solidFill>
              </a:rPr>
              <a:t> / </a:t>
            </a:r>
            <a:r>
              <a:rPr lang="en-US" sz="2000" b="1" dirty="0" err="1" smtClean="0">
                <a:solidFill>
                  <a:srgbClr val="0000CC"/>
                </a:solidFill>
              </a:rPr>
              <a:t>Wouter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</a:rPr>
              <a:t>Deconinck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err="1" smtClean="0"/>
              <a:t>Cryo</a:t>
            </a:r>
            <a:r>
              <a:rPr lang="en-US" sz="2000" b="1" dirty="0" smtClean="0"/>
              <a:t>-target: </a:t>
            </a:r>
            <a:r>
              <a:rPr lang="en-US" sz="2000" b="1" dirty="0" smtClean="0">
                <a:solidFill>
                  <a:srgbClr val="0000CC"/>
                </a:solidFill>
              </a:rPr>
              <a:t>Dave </a:t>
            </a:r>
            <a:r>
              <a:rPr lang="en-US" sz="2000" b="1" dirty="0" err="1" smtClean="0">
                <a:solidFill>
                  <a:srgbClr val="0000CC"/>
                </a:solidFill>
              </a:rPr>
              <a:t>Meekins</a:t>
            </a:r>
            <a:r>
              <a:rPr lang="en-US" sz="2000" b="1" dirty="0" smtClean="0">
                <a:solidFill>
                  <a:srgbClr val="0000CC"/>
                </a:solidFill>
              </a:rPr>
              <a:t> / </a:t>
            </a:r>
            <a:r>
              <a:rPr lang="en-US" sz="2000" b="1" dirty="0" err="1" smtClean="0">
                <a:solidFill>
                  <a:srgbClr val="0000CC"/>
                </a:solidFill>
              </a:rPr>
              <a:t>Jian</a:t>
            </a:r>
            <a:r>
              <a:rPr lang="en-US" sz="2000" b="1" dirty="0" smtClean="0">
                <a:solidFill>
                  <a:srgbClr val="0000CC"/>
                </a:solidFill>
              </a:rPr>
              <a:t>-ping Chen</a:t>
            </a:r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smtClean="0"/>
              <a:t>Polarized 3He Target: </a:t>
            </a:r>
            <a:r>
              <a:rPr lang="en-US" sz="2000" b="1" dirty="0" err="1" smtClean="0">
                <a:solidFill>
                  <a:srgbClr val="0000CC"/>
                </a:solidFill>
              </a:rPr>
              <a:t>Jian</a:t>
            </a:r>
            <a:r>
              <a:rPr lang="en-US" sz="2000" b="1" dirty="0" smtClean="0">
                <a:solidFill>
                  <a:srgbClr val="0000CC"/>
                </a:solidFill>
              </a:rPr>
              <a:t>-ping Chen/Patricia </a:t>
            </a:r>
            <a:r>
              <a:rPr lang="en-US" sz="2000" b="1" dirty="0" err="1" smtClean="0">
                <a:solidFill>
                  <a:srgbClr val="0000CC"/>
                </a:solidFill>
              </a:rPr>
              <a:t>Solvignon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smtClean="0"/>
              <a:t>Polarized Proton Target:</a:t>
            </a:r>
            <a:r>
              <a:rPr lang="en-US" sz="2000" b="1" dirty="0" smtClean="0">
                <a:solidFill>
                  <a:srgbClr val="0000CC"/>
                </a:solidFill>
              </a:rPr>
              <a:t> Chris Keith / Don </a:t>
            </a:r>
            <a:r>
              <a:rPr lang="en-US" sz="2000" b="1" dirty="0" err="1" smtClean="0">
                <a:solidFill>
                  <a:srgbClr val="0000CC"/>
                </a:solidFill>
              </a:rPr>
              <a:t>Crabb</a:t>
            </a:r>
            <a:endParaRPr lang="en-US" sz="2000" b="1" dirty="0" smtClean="0">
              <a:solidFill>
                <a:srgbClr val="0000CC"/>
              </a:solidFill>
            </a:endParaRPr>
          </a:p>
          <a:p>
            <a:pPr marL="574687" indent="-574687" eaLnBrk="1" hangingPunct="1">
              <a:lnSpc>
                <a:spcPct val="90000"/>
              </a:lnSpc>
              <a:buAutoNum type="arabicParenR" startAt="12"/>
            </a:pPr>
            <a:r>
              <a:rPr lang="en-US" sz="2000" b="1" dirty="0" smtClean="0"/>
              <a:t>Hall Infrastructure Modification: </a:t>
            </a:r>
            <a:r>
              <a:rPr lang="en-US" sz="2000" b="1" dirty="0" smtClean="0">
                <a:solidFill>
                  <a:schemeClr val="accent6"/>
                </a:solidFill>
              </a:rPr>
              <a:t>Robin Wines</a:t>
            </a:r>
            <a:r>
              <a:rPr lang="en-US" sz="2000" b="1" dirty="0" smtClean="0">
                <a:solidFill>
                  <a:srgbClr val="0000CC"/>
                </a:solidFill>
              </a:rPr>
              <a:t>  </a:t>
            </a:r>
          </a:p>
          <a:p>
            <a:pPr marL="574628" indent="-574628" eaLnBrk="1" hangingPunct="1">
              <a:lnSpc>
                <a:spcPct val="90000"/>
              </a:lnSpc>
              <a:buAutoNum type="arabicParenR"/>
            </a:pPr>
            <a:endParaRPr lang="en-US" sz="2500" dirty="0" smtClean="0">
              <a:solidFill>
                <a:srgbClr val="0000CC"/>
              </a:solidFill>
            </a:endParaRPr>
          </a:p>
          <a:p>
            <a:pPr marL="574628" indent="-574628" eaLnBrk="1" hangingPunct="1">
              <a:lnSpc>
                <a:spcPct val="90000"/>
              </a:lnSpc>
              <a:buNone/>
            </a:pPr>
            <a:endParaRPr lang="en-US" sz="25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SLIFER@W8709501W0GT3PP7" val="2874"/>
  <p:tag name="DEFAULTDISPLAYSOURCE" val="\documentclass{article}\pagestyle{empty}&#10;\begin{document}&#10;&#10;\end{document}&#10;"/>
  <p:tag name="EMBEDFONTS" val="0"/>
</p:tagLst>
</file>

<file path=ppt/theme/theme1.xml><?xml version="1.0" encoding="utf-8"?>
<a:theme xmlns:a="http://schemas.openxmlformats.org/drawingml/2006/main" name="Columns">
  <a:themeElements>
    <a:clrScheme name="Columns 1">
      <a:dk1>
        <a:srgbClr val="000066"/>
      </a:dk1>
      <a:lt1>
        <a:srgbClr val="FFFFFF"/>
      </a:lt1>
      <a:dk2>
        <a:srgbClr val="5E6DA4"/>
      </a:dk2>
      <a:lt2>
        <a:srgbClr val="FFFFFF"/>
      </a:lt2>
      <a:accent1>
        <a:srgbClr val="6666FF"/>
      </a:accent1>
      <a:accent2>
        <a:srgbClr val="9999FF"/>
      </a:accent2>
      <a:accent3>
        <a:srgbClr val="B6BAC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Columns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halkboard" pitchFamily="-112" charset="0"/>
          </a:defRPr>
        </a:defPPr>
      </a:lstStyle>
    </a:lnDef>
  </a:objectDefaults>
  <a:extraClrSchemeLst>
    <a:extraClrScheme>
      <a:clrScheme name="Columns 1">
        <a:dk1>
          <a:srgbClr val="000066"/>
        </a:dk1>
        <a:lt1>
          <a:srgbClr val="FFFFFF"/>
        </a:lt1>
        <a:dk2>
          <a:srgbClr val="5E6DA4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BAC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2">
        <a:dk1>
          <a:srgbClr val="003366"/>
        </a:dk1>
        <a:lt1>
          <a:srgbClr val="FFFFFF"/>
        </a:lt1>
        <a:dk2>
          <a:srgbClr val="5E6DA4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6BACF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umns 3">
        <a:dk1>
          <a:srgbClr val="000000"/>
        </a:dk1>
        <a:lt1>
          <a:srgbClr val="FFFFFF"/>
        </a:lt1>
        <a:dk2>
          <a:srgbClr val="5E6DA4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6BACF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stc_spin">
  <a:themeElements>
    <a:clrScheme name="ustc_spi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ustc_sp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ustc_sp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tc_spi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tc_spi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tc_spi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tc_spi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tc_spi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tc_spi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 :Applications:Microsoft Office 2004:Templates:Presentations:Designs:Columns</Template>
  <TotalTime>19917</TotalTime>
  <Words>349</Words>
  <Application>Microsoft Office PowerPoint</Application>
  <PresentationFormat>Custom</PresentationFormat>
  <Paragraphs>129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Columns</vt:lpstr>
      <vt:lpstr>1_ustc_spin</vt:lpstr>
      <vt:lpstr>Slide 1</vt:lpstr>
      <vt:lpstr>Slide 2</vt:lpstr>
      <vt:lpstr>Slide 3</vt:lpstr>
      <vt:lpstr>Slide 4</vt:lpstr>
      <vt:lpstr>Slide 5</vt:lpstr>
      <vt:lpstr>Slide 6</vt:lpstr>
      <vt:lpstr>Sub-Systems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g2p</dc:title>
  <dc:subject/>
  <dc:creator/>
  <cp:keywords/>
  <dc:description/>
  <cp:lastModifiedBy>owner</cp:lastModifiedBy>
  <cp:revision>837</cp:revision>
  <cp:lastPrinted>2008-10-12T21:33:01Z</cp:lastPrinted>
  <dcterms:created xsi:type="dcterms:W3CDTF">2010-07-18T03:02:12Z</dcterms:created>
  <dcterms:modified xsi:type="dcterms:W3CDTF">2012-12-14T03:40:13Z</dcterms:modified>
  <cp:category/>
</cp:coreProperties>
</file>