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320" r:id="rId2"/>
    <p:sldId id="354" r:id="rId3"/>
    <p:sldId id="361" r:id="rId4"/>
    <p:sldId id="355" r:id="rId5"/>
    <p:sldId id="352" r:id="rId6"/>
    <p:sldId id="360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 snapToGrid="0">
      <p:cViewPr>
        <p:scale>
          <a:sx n="100" d="100"/>
          <a:sy n="100" d="100"/>
        </p:scale>
        <p:origin x="-69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C7DD-F579-4588-B3DD-C66A5A098643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C9AB5-8735-4DF2-AB6C-1821CDEC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396-CA44-4B83-804D-27C571EFDC3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800A-6E2C-4CFF-96DC-121C4B7C77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AB30-CAD1-4A71-BF79-99833CA506D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FCA2-CFE4-47EC-AEF4-29E7A60FAB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6C6-122E-48A7-A9F0-9D5DE1A9E9F8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7A11-27C4-41B5-BF7F-08673073040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1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4499-DAED-4106-99A2-DDABA806599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B6E9-F478-43E1-A146-78E0329E764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813-C408-4E7F-8861-E432A487648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3A54-E050-4E40-9093-10DAE587E3C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D1E4-77B9-4E66-B277-9367F74252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F8BA2-3347-4A81-90FD-A7AF4C4F6F4E}" type="slidenum">
              <a:rPr lang="en-US">
                <a:solidFill>
                  <a:srgbClr val="04617B">
                    <a:shade val="9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cs typeface="+mn-cs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629" y="700445"/>
            <a:ext cx="7772400" cy="81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HBD Light RICH -- </a:t>
            </a:r>
            <a:r>
              <a:rPr lang="en-US" u="sng" dirty="0" smtClean="0">
                <a:solidFill>
                  <a:srgbClr val="FFC000"/>
                </a:solidFill>
              </a:rPr>
              <a:t>BRIEF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6267088"/>
            <a:ext cx="6400800" cy="590912"/>
          </a:xfrm>
        </p:spPr>
        <p:txBody>
          <a:bodyPr/>
          <a:lstStyle/>
          <a:p>
            <a:pPr algn="r"/>
            <a:r>
              <a:rPr lang="en-US" dirty="0" smtClean="0"/>
              <a:t>T.K. Hemmick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823478"/>
            <a:ext cx="4040187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3477"/>
            <a:ext cx="4041680" cy="38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2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1" y="170013"/>
            <a:ext cx="8229600" cy="7616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</a:t>
            </a:r>
            <a:r>
              <a:rPr lang="en-US" dirty="0" err="1" smtClean="0"/>
              <a:t>CsI</a:t>
            </a:r>
            <a:r>
              <a:rPr lang="en-US" dirty="0" smtClean="0"/>
              <a:t> RICH Progress.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913" y="3907737"/>
            <a:ext cx="8229600" cy="2813678"/>
          </a:xfrm>
        </p:spPr>
        <p:txBody>
          <a:bodyPr/>
          <a:lstStyle/>
          <a:p>
            <a:r>
              <a:rPr lang="en-US" dirty="0" smtClean="0"/>
              <a:t>Spring</a:t>
            </a:r>
            <a:r>
              <a:rPr lang="en-US" dirty="0" smtClean="0"/>
              <a:t> </a:t>
            </a:r>
            <a:r>
              <a:rPr lang="en-US" dirty="0" smtClean="0"/>
              <a:t>tests disappointing:</a:t>
            </a:r>
          </a:p>
          <a:p>
            <a:pPr lvl="1"/>
            <a:r>
              <a:rPr lang="en-US" dirty="0" smtClean="0"/>
              <a:t>2 million events w/ 15 tracks…none electrons.</a:t>
            </a:r>
          </a:p>
          <a:p>
            <a:r>
              <a:rPr lang="en-US" dirty="0" smtClean="0"/>
              <a:t>Test beam requested at SLAC March 2013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3" y="1059283"/>
            <a:ext cx="49990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3"/>
          <a:stretch/>
        </p:blipFill>
        <p:spPr bwMode="auto">
          <a:xfrm>
            <a:off x="6003985" y="1062802"/>
            <a:ext cx="2851659" cy="19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2"/>
          <a:stretch/>
        </p:blipFill>
        <p:spPr bwMode="auto">
          <a:xfrm>
            <a:off x="7073660" y="3907737"/>
            <a:ext cx="1923451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3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6675"/>
            <a:ext cx="8229600" cy="733425"/>
          </a:xfrm>
        </p:spPr>
        <p:txBody>
          <a:bodyPr/>
          <a:lstStyle/>
          <a:p>
            <a:r>
              <a:rPr lang="en-US" dirty="0" smtClean="0"/>
              <a:t>Changes for SLAC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4343400"/>
            <a:ext cx="8229600" cy="2428875"/>
          </a:xfrm>
        </p:spPr>
        <p:txBody>
          <a:bodyPr/>
          <a:lstStyle/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New GEM foils…multiple strips like PHENIX.</a:t>
            </a:r>
          </a:p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Second pad plane…hexagons to see rings.</a:t>
            </a:r>
          </a:p>
          <a:p>
            <a:pPr>
              <a:buClr>
                <a:srgbClr val="0F6FC6"/>
              </a:buClr>
            </a:pPr>
            <a:r>
              <a:rPr lang="en-US" dirty="0">
                <a:solidFill>
                  <a:prstClr val="black"/>
                </a:solidFill>
              </a:rPr>
              <a:t>New trip detection system:</a:t>
            </a:r>
          </a:p>
          <a:p>
            <a:pPr lvl="1">
              <a:buClr>
                <a:srgbClr val="009DD9"/>
              </a:buClr>
            </a:pPr>
            <a:r>
              <a:rPr lang="en-US" dirty="0">
                <a:solidFill>
                  <a:prstClr val="black"/>
                </a:solidFill>
              </a:rPr>
              <a:t>Capacitive coupling off resistor chain.</a:t>
            </a:r>
          </a:p>
          <a:p>
            <a:pPr lvl="1">
              <a:buClr>
                <a:srgbClr val="009DD9"/>
              </a:buClr>
            </a:pPr>
            <a:r>
              <a:rPr lang="en-US" dirty="0">
                <a:solidFill>
                  <a:prstClr val="black"/>
                </a:solidFill>
              </a:rPr>
              <a:t>Integrated with PHENIX HBD HV relays.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04875"/>
            <a:ext cx="359538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21" y="1"/>
            <a:ext cx="3617379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0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9" y="515069"/>
            <a:ext cx="8229600" cy="675376"/>
          </a:xfrm>
        </p:spPr>
        <p:txBody>
          <a:bodyPr/>
          <a:lstStyle/>
          <a:p>
            <a:r>
              <a:rPr lang="en-US" dirty="0" smtClean="0"/>
              <a:t>Mirror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1" y="1414733"/>
            <a:ext cx="5520906" cy="4909868"/>
          </a:xfrm>
        </p:spPr>
        <p:txBody>
          <a:bodyPr/>
          <a:lstStyle/>
          <a:p>
            <a:r>
              <a:rPr lang="en-US" dirty="0" smtClean="0"/>
              <a:t>Cherenkov photon yield primarily at small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Deep </a:t>
            </a:r>
            <a:r>
              <a:rPr lang="en-US" dirty="0"/>
              <a:t>UV mirrors use 250 </a:t>
            </a:r>
            <a:r>
              <a:rPr lang="en-US" dirty="0" err="1"/>
              <a:t>A</a:t>
            </a:r>
            <a:r>
              <a:rPr lang="en-US" baseline="30000" dirty="0" err="1"/>
              <a:t>o</a:t>
            </a:r>
            <a:r>
              <a:rPr lang="en-US" baseline="30000" dirty="0"/>
              <a:t>  </a:t>
            </a:r>
            <a:r>
              <a:rPr lang="en-US" dirty="0"/>
              <a:t>MgF</a:t>
            </a:r>
            <a:r>
              <a:rPr lang="en-US" baseline="-25000" dirty="0"/>
              <a:t>2</a:t>
            </a:r>
            <a:r>
              <a:rPr lang="en-US" dirty="0"/>
              <a:t> overcoat to act as dielectric mirror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Year 1:  Develop in-house manufacture of small mirrors.</a:t>
            </a:r>
          </a:p>
          <a:p>
            <a:pPr lvl="1"/>
            <a:r>
              <a:rPr lang="en-US" dirty="0" smtClean="0"/>
              <a:t>Year 2:  Scale up to use Big Mac</a:t>
            </a:r>
          </a:p>
          <a:p>
            <a:r>
              <a:rPr lang="en-US" dirty="0" smtClean="0"/>
              <a:t>First in-house mirror made!</a:t>
            </a:r>
          </a:p>
          <a:p>
            <a:r>
              <a:rPr lang="en-US" dirty="0" smtClean="0"/>
              <a:t>Reflectivity tests pending at BNL.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FCA2-CFE4-47EC-AEF4-29E7A60FAB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44" y="4679601"/>
            <a:ext cx="3416060" cy="196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949454" y="127007"/>
            <a:ext cx="3139349" cy="2377836"/>
            <a:chOff x="6004651" y="1"/>
            <a:chExt cx="3139349" cy="237783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14030" y="-352134"/>
              <a:ext cx="2377836" cy="308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36214" y="615265"/>
              <a:ext cx="2651420" cy="23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336214" y="452101"/>
              <a:ext cx="2651420" cy="23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04651" y="32129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9</a:t>
              </a:r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4651" y="488931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80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328" y="191101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120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65665" y="1905281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</a:t>
              </a:r>
              <a:endParaRPr lang="en-US" sz="11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330482" y="224351"/>
              <a:ext cx="5732" cy="1680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775819" y="224351"/>
              <a:ext cx="0" cy="1680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20886" y="1244763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Commercial mirror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07" y="2581275"/>
            <a:ext cx="2033587" cy="200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76200"/>
            <a:ext cx="8229600" cy="771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RICH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743200"/>
          </a:xfrm>
        </p:spPr>
        <p:txBody>
          <a:bodyPr/>
          <a:lstStyle/>
          <a:p>
            <a:r>
              <a:rPr lang="en-US" dirty="0" smtClean="0"/>
              <a:t>RICH particle ID involves a limited dynamic range of momenta set by gas index of refraction.</a:t>
            </a:r>
            <a:endParaRPr lang="en-US" dirty="0"/>
          </a:p>
          <a:p>
            <a:r>
              <a:rPr lang="en-US" dirty="0" smtClean="0"/>
              <a:t>The highest momenta rely on the lowest n.</a:t>
            </a:r>
          </a:p>
          <a:p>
            <a:r>
              <a:rPr lang="en-US" dirty="0" smtClean="0"/>
              <a:t>Our R&amp;D targets the highest momenta with a </a:t>
            </a:r>
            <a:r>
              <a:rPr lang="en-US" dirty="0" err="1" smtClean="0"/>
              <a:t>CsI</a:t>
            </a:r>
            <a:r>
              <a:rPr lang="en-US" dirty="0" smtClean="0"/>
              <a:t> photo-cathode RICH.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 Issue: </a:t>
            </a:r>
            <a:r>
              <a:rPr lang="en-US" dirty="0" smtClean="0"/>
              <a:t>Reflectivity of mirrors deep in the UV.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4B6E9-F478-43E1-A146-78E0329E76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8150"/>
            <a:ext cx="6693178" cy="38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187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HBD Light RICH -- BRIEF</vt:lpstr>
      <vt:lpstr>Forward CsI RICH Progress.</vt:lpstr>
      <vt:lpstr>Changes for SLAC</vt:lpstr>
      <vt:lpstr>Mirror Developments</vt:lpstr>
      <vt:lpstr>Backups</vt:lpstr>
      <vt:lpstr>Forward RICH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majka</dc:creator>
  <cp:lastModifiedBy>Thomas K Hemmick</cp:lastModifiedBy>
  <cp:revision>30</cp:revision>
  <dcterms:created xsi:type="dcterms:W3CDTF">2012-12-04T21:57:43Z</dcterms:created>
  <dcterms:modified xsi:type="dcterms:W3CDTF">2012-12-14T13:49:10Z</dcterms:modified>
</cp:coreProperties>
</file>