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67" r:id="rId5"/>
    <p:sldId id="269" r:id="rId6"/>
    <p:sldId id="259" r:id="rId7"/>
    <p:sldId id="258" r:id="rId8"/>
    <p:sldId id="262" r:id="rId9"/>
    <p:sldId id="260" r:id="rId10"/>
    <p:sldId id="261" r:id="rId11"/>
    <p:sldId id="270" r:id="rId12"/>
    <p:sldId id="257" r:id="rId13"/>
    <p:sldId id="263" r:id="rId14"/>
    <p:sldId id="264" r:id="rId15"/>
    <p:sldId id="271" r:id="rId16"/>
    <p:sldId id="272" r:id="rId17"/>
    <p:sldId id="274" r:id="rId18"/>
    <p:sldId id="273" r:id="rId19"/>
    <p:sldId id="276" r:id="rId20"/>
    <p:sldId id="275" r:id="rId21"/>
    <p:sldId id="278" r:id="rId22"/>
    <p:sldId id="279"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a:srgbClr val="008080"/>
    <a:srgbClr val="00CC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120" d="100"/>
          <a:sy n="120" d="100"/>
        </p:scale>
        <p:origin x="-1290"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5B2FF1-545E-4831-9D47-FE31CE031A5E}" type="datetimeFigureOut">
              <a:rPr lang="en-US" smtClean="0"/>
              <a:pPr/>
              <a:t>12/14/2012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4286E-127B-4807-A75E-59017B28FD0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5B2FF1-545E-4831-9D47-FE31CE031A5E}" type="datetimeFigureOut">
              <a:rPr lang="en-US" smtClean="0"/>
              <a:pPr/>
              <a:t>12/14/2012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4286E-127B-4807-A75E-59017B28FD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5B2FF1-545E-4831-9D47-FE31CE031A5E}" type="datetimeFigureOut">
              <a:rPr lang="en-US" smtClean="0"/>
              <a:pPr/>
              <a:t>12/14/2012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4286E-127B-4807-A75E-59017B28FD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5B2FF1-545E-4831-9D47-FE31CE031A5E}" type="datetimeFigureOut">
              <a:rPr lang="en-US" smtClean="0"/>
              <a:pPr/>
              <a:t>12/14/2012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4286E-127B-4807-A75E-59017B28FD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5B2FF1-545E-4831-9D47-FE31CE031A5E}" type="datetimeFigureOut">
              <a:rPr lang="en-US" smtClean="0"/>
              <a:pPr/>
              <a:t>12/14/2012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4286E-127B-4807-A75E-59017B28FD0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5B2FF1-545E-4831-9D47-FE31CE031A5E}" type="datetimeFigureOut">
              <a:rPr lang="en-US" smtClean="0"/>
              <a:pPr/>
              <a:t>12/14/2012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4286E-127B-4807-A75E-59017B28FD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5B2FF1-545E-4831-9D47-FE31CE031A5E}" type="datetimeFigureOut">
              <a:rPr lang="en-US" smtClean="0"/>
              <a:pPr/>
              <a:t>12/14/2012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4286E-127B-4807-A75E-59017B28FD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5B2FF1-545E-4831-9D47-FE31CE031A5E}" type="datetimeFigureOut">
              <a:rPr lang="en-US" smtClean="0"/>
              <a:pPr/>
              <a:t>12/14/2012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4286E-127B-4807-A75E-59017B28FD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B2FF1-545E-4831-9D47-FE31CE031A5E}" type="datetimeFigureOut">
              <a:rPr lang="en-US" smtClean="0"/>
              <a:pPr/>
              <a:t>12/14/2012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4286E-127B-4807-A75E-59017B28FD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5B2FF1-545E-4831-9D47-FE31CE031A5E}" type="datetimeFigureOut">
              <a:rPr lang="en-US" smtClean="0"/>
              <a:pPr/>
              <a:t>12/14/2012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4286E-127B-4807-A75E-59017B28FD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5B2FF1-545E-4831-9D47-FE31CE031A5E}" type="datetimeFigureOut">
              <a:rPr lang="en-US" smtClean="0"/>
              <a:pPr/>
              <a:t>12/14/2012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4286E-127B-4807-A75E-59017B28FD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B2FF1-545E-4831-9D47-FE31CE031A5E}" type="datetimeFigureOut">
              <a:rPr lang="en-US" smtClean="0"/>
              <a:pPr/>
              <a:t>12/14/2012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4286E-127B-4807-A75E-59017B28FD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0.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1295400"/>
            <a:ext cx="5486400" cy="2123658"/>
          </a:xfrm>
          <a:prstGeom prst="rect">
            <a:avLst/>
          </a:prstGeom>
          <a:noFill/>
        </p:spPr>
        <p:txBody>
          <a:bodyPr wrap="square" rtlCol="0">
            <a:spAutoFit/>
          </a:bodyPr>
          <a:lstStyle/>
          <a:p>
            <a:pPr algn="ctr"/>
            <a:r>
              <a:rPr lang="en-US" sz="4400" dirty="0" smtClean="0"/>
              <a:t>Engineering/Design Update on the </a:t>
            </a:r>
            <a:r>
              <a:rPr lang="en-US" sz="4400" dirty="0" err="1" smtClean="0"/>
              <a:t>SoLID</a:t>
            </a:r>
            <a:r>
              <a:rPr lang="en-US" sz="4400" dirty="0" smtClean="0"/>
              <a:t> Magnet</a:t>
            </a:r>
            <a:endParaRPr lang="en-US" sz="4400" dirty="0"/>
          </a:p>
        </p:txBody>
      </p:sp>
      <p:sp>
        <p:nvSpPr>
          <p:cNvPr id="5" name="TextBox 4"/>
          <p:cNvSpPr txBox="1"/>
          <p:nvPr/>
        </p:nvSpPr>
        <p:spPr>
          <a:xfrm>
            <a:off x="2819400" y="3810000"/>
            <a:ext cx="3505200" cy="523220"/>
          </a:xfrm>
          <a:prstGeom prst="rect">
            <a:avLst/>
          </a:prstGeom>
          <a:noFill/>
        </p:spPr>
        <p:txBody>
          <a:bodyPr wrap="square" rtlCol="0">
            <a:spAutoFit/>
          </a:bodyPr>
          <a:lstStyle/>
          <a:p>
            <a:pPr algn="ctr"/>
            <a:r>
              <a:rPr lang="en-US" sz="2800" dirty="0" smtClean="0"/>
              <a:t>Whit </a:t>
            </a:r>
            <a:r>
              <a:rPr lang="en-US" sz="2800" dirty="0" err="1" smtClean="0"/>
              <a:t>Seay</a:t>
            </a:r>
            <a:endParaRPr lang="en-US" sz="2800" dirty="0"/>
          </a:p>
        </p:txBody>
      </p:sp>
      <p:sp>
        <p:nvSpPr>
          <p:cNvPr id="6" name="TextBox 5"/>
          <p:cNvSpPr txBox="1"/>
          <p:nvPr/>
        </p:nvSpPr>
        <p:spPr>
          <a:xfrm>
            <a:off x="3505200" y="4648200"/>
            <a:ext cx="2133600" cy="369332"/>
          </a:xfrm>
          <a:prstGeom prst="rect">
            <a:avLst/>
          </a:prstGeom>
          <a:noFill/>
        </p:spPr>
        <p:txBody>
          <a:bodyPr wrap="square" rtlCol="0">
            <a:spAutoFit/>
          </a:bodyPr>
          <a:lstStyle/>
          <a:p>
            <a:pPr algn="ctr"/>
            <a:r>
              <a:rPr lang="en-US" dirty="0" smtClean="0"/>
              <a:t>14 December 2012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07504" y="2384884"/>
            <a:ext cx="6708644" cy="4337075"/>
          </a:xfrm>
          <a:prstGeom prst="rect">
            <a:avLst/>
          </a:prstGeom>
          <a:noFill/>
          <a:ln w="9525">
            <a:noFill/>
            <a:miter lim="800000"/>
            <a:headEnd/>
            <a:tailEnd/>
          </a:ln>
        </p:spPr>
      </p:pic>
      <p:pic>
        <p:nvPicPr>
          <p:cNvPr id="2" name="Picture 4" descr="C:\Users\wseay\Documents\HALL A\EXPERIMENTS\SoLID\BaBAR\Photos\det_1.jpg"/>
          <p:cNvPicPr>
            <a:picLocks noChangeAspect="1" noChangeArrowheads="1"/>
          </p:cNvPicPr>
          <p:nvPr/>
        </p:nvPicPr>
        <p:blipFill>
          <a:blip r:embed="rId3" cstate="print"/>
          <a:srcRect/>
          <a:stretch>
            <a:fillRect/>
          </a:stretch>
        </p:blipFill>
        <p:spPr bwMode="auto">
          <a:xfrm>
            <a:off x="5121061" y="1484784"/>
            <a:ext cx="3915435" cy="3132348"/>
          </a:xfrm>
          <a:prstGeom prst="rect">
            <a:avLst/>
          </a:prstGeom>
          <a:noFill/>
        </p:spPr>
      </p:pic>
      <p:sp>
        <p:nvSpPr>
          <p:cNvPr id="4" name="TextBox 3"/>
          <p:cNvSpPr txBox="1"/>
          <p:nvPr/>
        </p:nvSpPr>
        <p:spPr>
          <a:xfrm>
            <a:off x="755576" y="224644"/>
            <a:ext cx="7596844" cy="646331"/>
          </a:xfrm>
          <a:prstGeom prst="rect">
            <a:avLst/>
          </a:prstGeom>
          <a:noFill/>
        </p:spPr>
        <p:txBody>
          <a:bodyPr wrap="square" rtlCol="0">
            <a:spAutoFit/>
          </a:bodyPr>
          <a:lstStyle/>
          <a:p>
            <a:pPr algn="ctr"/>
            <a:r>
              <a:rPr lang="en-US" sz="3600" dirty="0" smtClean="0"/>
              <a:t>Wedge Mounting Detail</a:t>
            </a:r>
            <a:endParaRPr lang="en-US" sz="3600" dirty="0"/>
          </a:p>
        </p:txBody>
      </p:sp>
      <p:sp>
        <p:nvSpPr>
          <p:cNvPr id="5" name="TextBox 4"/>
          <p:cNvSpPr txBox="1"/>
          <p:nvPr/>
        </p:nvSpPr>
        <p:spPr>
          <a:xfrm>
            <a:off x="7020272" y="4977172"/>
            <a:ext cx="1980220" cy="1477328"/>
          </a:xfrm>
          <a:prstGeom prst="rect">
            <a:avLst/>
          </a:prstGeom>
          <a:noFill/>
        </p:spPr>
        <p:txBody>
          <a:bodyPr wrap="square" rtlCol="0">
            <a:spAutoFit/>
          </a:bodyPr>
          <a:lstStyle/>
          <a:p>
            <a:r>
              <a:rPr lang="en-US" dirty="0" smtClean="0"/>
              <a:t>(QTY 64 or more) 1-1/2” dia. </a:t>
            </a:r>
            <a:r>
              <a:rPr lang="en-US" dirty="0"/>
              <a:t>b</a:t>
            </a:r>
            <a:r>
              <a:rPr lang="en-US" dirty="0" smtClean="0"/>
              <a:t>olts used to mount each wedge to the frame</a:t>
            </a:r>
            <a:endParaRPr lang="en-US" dirty="0"/>
          </a:p>
        </p:txBody>
      </p:sp>
      <p:cxnSp>
        <p:nvCxnSpPr>
          <p:cNvPr id="7" name="Straight Arrow Connector 6"/>
          <p:cNvCxnSpPr/>
          <p:nvPr/>
        </p:nvCxnSpPr>
        <p:spPr>
          <a:xfrm flipH="1" flipV="1">
            <a:off x="7416316" y="3753036"/>
            <a:ext cx="252028" cy="12241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4031940" y="4005064"/>
            <a:ext cx="3024336" cy="187220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849512" y="3681028"/>
            <a:ext cx="4880793" cy="2795685"/>
            <a:chOff x="2051720" y="3501008"/>
            <a:chExt cx="4880793" cy="2795685"/>
          </a:xfrm>
        </p:grpSpPr>
        <p:pic>
          <p:nvPicPr>
            <p:cNvPr id="9" name="Picture 2"/>
            <p:cNvPicPr>
              <a:picLocks noChangeAspect="1" noChangeArrowheads="1"/>
            </p:cNvPicPr>
            <p:nvPr/>
          </p:nvPicPr>
          <p:blipFill>
            <a:blip r:embed="rId2" cstate="print"/>
            <a:srcRect l="2165"/>
            <a:stretch>
              <a:fillRect/>
            </a:stretch>
          </p:blipFill>
          <p:spPr bwMode="auto">
            <a:xfrm>
              <a:off x="2051720" y="3501008"/>
              <a:ext cx="4880793" cy="2795685"/>
            </a:xfrm>
            <a:prstGeom prst="rect">
              <a:avLst/>
            </a:prstGeom>
            <a:noFill/>
            <a:ln w="9525">
              <a:noFill/>
              <a:miter lim="800000"/>
              <a:headEnd/>
              <a:tailEnd/>
            </a:ln>
          </p:spPr>
        </p:pic>
        <p:sp>
          <p:nvSpPr>
            <p:cNvPr id="10" name="TextBox 9"/>
            <p:cNvSpPr txBox="1"/>
            <p:nvPr/>
          </p:nvSpPr>
          <p:spPr>
            <a:xfrm>
              <a:off x="4031940" y="4329100"/>
              <a:ext cx="1188132" cy="646331"/>
            </a:xfrm>
            <a:prstGeom prst="rect">
              <a:avLst/>
            </a:prstGeom>
            <a:solidFill>
              <a:schemeClr val="bg1"/>
            </a:solidFill>
            <a:ln w="31750">
              <a:solidFill>
                <a:schemeClr val="tx1"/>
              </a:solidFill>
            </a:ln>
          </p:spPr>
          <p:txBody>
            <a:bodyPr wrap="square" rtlCol="0">
              <a:spAutoFit/>
            </a:bodyPr>
            <a:lstStyle/>
            <a:p>
              <a:pPr algn="ctr"/>
              <a:r>
                <a:rPr lang="en-US" dirty="0" smtClean="0"/>
                <a:t>CRADLE ASSEMBLY</a:t>
              </a:r>
              <a:endParaRPr lang="en-US" dirty="0"/>
            </a:p>
          </p:txBody>
        </p:sp>
      </p:grpSp>
      <p:grpSp>
        <p:nvGrpSpPr>
          <p:cNvPr id="2" name="Group 1"/>
          <p:cNvGrpSpPr/>
          <p:nvPr/>
        </p:nvGrpSpPr>
        <p:grpSpPr>
          <a:xfrm>
            <a:off x="2085316" y="5553236"/>
            <a:ext cx="6228692" cy="369332"/>
            <a:chOff x="1871700" y="5553236"/>
            <a:chExt cx="6228692" cy="369332"/>
          </a:xfrm>
        </p:grpSpPr>
        <p:cxnSp>
          <p:nvCxnSpPr>
            <p:cNvPr id="3" name="Straight Connector 2"/>
            <p:cNvCxnSpPr/>
            <p:nvPr/>
          </p:nvCxnSpPr>
          <p:spPr>
            <a:xfrm>
              <a:off x="3455876" y="5769260"/>
              <a:ext cx="4644516" cy="0"/>
            </a:xfrm>
            <a:prstGeom prst="lin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871700" y="5553236"/>
              <a:ext cx="1872208" cy="369332"/>
            </a:xfrm>
            <a:prstGeom prst="rect">
              <a:avLst/>
            </a:prstGeom>
            <a:noFill/>
          </p:spPr>
          <p:txBody>
            <a:bodyPr wrap="square" rtlCol="0">
              <a:spAutoFit/>
            </a:bodyPr>
            <a:lstStyle/>
            <a:p>
              <a:r>
                <a:rPr lang="en-US" dirty="0" smtClean="0">
                  <a:solidFill>
                    <a:srgbClr val="FF0000"/>
                  </a:solidFill>
                </a:rPr>
                <a:t>Approx. cut line</a:t>
              </a:r>
              <a:endParaRPr lang="en-US" dirty="0">
                <a:solidFill>
                  <a:srgbClr val="FF0000"/>
                </a:solidFill>
              </a:endParaRPr>
            </a:p>
          </p:txBody>
        </p:sp>
      </p:grpSp>
      <p:sp>
        <p:nvSpPr>
          <p:cNvPr id="11" name="Rectangle 10"/>
          <p:cNvSpPr/>
          <p:nvPr/>
        </p:nvSpPr>
        <p:spPr>
          <a:xfrm>
            <a:off x="323528" y="836712"/>
            <a:ext cx="7524836" cy="3139321"/>
          </a:xfrm>
          <a:prstGeom prst="rect">
            <a:avLst/>
          </a:prstGeom>
        </p:spPr>
        <p:txBody>
          <a:bodyPr wrap="square">
            <a:spAutoFit/>
          </a:bodyPr>
          <a:lstStyle/>
          <a:p>
            <a:pPr>
              <a:buFont typeface="Arial" pitchFamily="34" charset="0"/>
              <a:buChar char="•"/>
            </a:pPr>
            <a:r>
              <a:rPr lang="en-US" dirty="0" smtClean="0"/>
              <a:t> One possible method to reduce the height would be to remove the cross member from the bottom of the cradle.  This still does not get us enough reduction in height and removal of iron from the outside of the barrel will still be required.</a:t>
            </a:r>
          </a:p>
          <a:p>
            <a:pPr>
              <a:buFont typeface="Arial" pitchFamily="34" charset="0"/>
              <a:buChar char="•"/>
            </a:pPr>
            <a:r>
              <a:rPr lang="en-US" dirty="0" smtClean="0"/>
              <a:t> This would greatly reduce the structural integrity of the cradle and a considerable effort would be needed to design and evaluate this modification.</a:t>
            </a:r>
          </a:p>
          <a:p>
            <a:pPr>
              <a:buFont typeface="Arial" pitchFamily="34" charset="0"/>
              <a:buChar char="•"/>
            </a:pPr>
            <a:r>
              <a:rPr lang="en-US" dirty="0" smtClean="0"/>
              <a:t> Propose replacing the W14 x 146 with a shorter I-beam to regain some of the support back.  No suggestions on which size at this point.</a:t>
            </a:r>
          </a:p>
          <a:p>
            <a:pPr>
              <a:buFont typeface="Arial" pitchFamily="34" charset="0"/>
              <a:buChar char="•"/>
            </a:pPr>
            <a:r>
              <a:rPr lang="en-US" dirty="0" smtClean="0"/>
              <a:t> The bottom barrel section will have to be evaluated to ensure that it can hang from the two adjacent barrel sections.</a:t>
            </a:r>
          </a:p>
          <a:p>
            <a:endParaRPr lang="en-US" dirty="0"/>
          </a:p>
        </p:txBody>
      </p:sp>
      <p:sp>
        <p:nvSpPr>
          <p:cNvPr id="12" name="TextBox 11"/>
          <p:cNvSpPr txBox="1"/>
          <p:nvPr/>
        </p:nvSpPr>
        <p:spPr>
          <a:xfrm>
            <a:off x="2159732" y="116632"/>
            <a:ext cx="4824536" cy="646331"/>
          </a:xfrm>
          <a:prstGeom prst="rect">
            <a:avLst/>
          </a:prstGeom>
          <a:noFill/>
        </p:spPr>
        <p:txBody>
          <a:bodyPr wrap="square" rtlCol="0">
            <a:spAutoFit/>
          </a:bodyPr>
          <a:lstStyle/>
          <a:p>
            <a:pPr algn="ctr"/>
            <a:r>
              <a:rPr lang="en-US" sz="3600" dirty="0" smtClean="0"/>
              <a:t>Cradle Modification</a:t>
            </a:r>
            <a:endParaRPr lang="en-US" sz="3600" dirty="0"/>
          </a:p>
        </p:txBody>
      </p:sp>
      <p:sp>
        <p:nvSpPr>
          <p:cNvPr id="13" name="TextBox 12"/>
          <p:cNvSpPr txBox="1"/>
          <p:nvPr/>
        </p:nvSpPr>
        <p:spPr>
          <a:xfrm>
            <a:off x="359532" y="3609020"/>
            <a:ext cx="3204356" cy="1477328"/>
          </a:xfrm>
          <a:prstGeom prst="rect">
            <a:avLst/>
          </a:prstGeom>
          <a:noFill/>
        </p:spPr>
        <p:txBody>
          <a:bodyPr wrap="square" rtlCol="0">
            <a:spAutoFit/>
          </a:bodyPr>
          <a:lstStyle/>
          <a:p>
            <a:pPr>
              <a:buFont typeface="Arial" pitchFamily="34" charset="0"/>
              <a:buChar char="•"/>
            </a:pPr>
            <a:r>
              <a:rPr lang="en-US" dirty="0" smtClean="0"/>
              <a:t> The mounting holes for the barrel sections to the cradle/arch would be mismatched when the barrel is shifted down.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2843808" y="4171709"/>
            <a:ext cx="6048671" cy="2297290"/>
            <a:chOff x="2843808" y="4171709"/>
            <a:chExt cx="6048671" cy="2297290"/>
          </a:xfrm>
        </p:grpSpPr>
        <p:grpSp>
          <p:nvGrpSpPr>
            <p:cNvPr id="16" name="Group 15"/>
            <p:cNvGrpSpPr/>
            <p:nvPr/>
          </p:nvGrpSpPr>
          <p:grpSpPr>
            <a:xfrm>
              <a:off x="3167844" y="4171709"/>
              <a:ext cx="5724635" cy="2297290"/>
              <a:chOff x="3167844" y="4171709"/>
              <a:chExt cx="5724635" cy="2297290"/>
            </a:xfrm>
          </p:grpSpPr>
          <p:pic>
            <p:nvPicPr>
              <p:cNvPr id="1028" name="Picture 4"/>
              <p:cNvPicPr>
                <a:picLocks noChangeAspect="1" noChangeArrowheads="1"/>
              </p:cNvPicPr>
              <p:nvPr/>
            </p:nvPicPr>
            <p:blipFill>
              <a:blip r:embed="rId2" cstate="print"/>
              <a:srcRect/>
              <a:stretch>
                <a:fillRect/>
              </a:stretch>
            </p:blipFill>
            <p:spPr bwMode="auto">
              <a:xfrm>
                <a:off x="4906491" y="4171709"/>
                <a:ext cx="3985988" cy="2297290"/>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5061853" y="4171709"/>
                <a:ext cx="3650989" cy="443205"/>
              </a:xfrm>
              <a:prstGeom prst="rect">
                <a:avLst/>
              </a:prstGeom>
              <a:noFill/>
              <a:ln w="9525">
                <a:noFill/>
                <a:miter lim="800000"/>
                <a:headEnd/>
                <a:tailEnd/>
              </a:ln>
            </p:spPr>
          </p:pic>
          <p:sp>
            <p:nvSpPr>
              <p:cNvPr id="7" name="TextBox 6"/>
              <p:cNvSpPr txBox="1"/>
              <p:nvPr/>
            </p:nvSpPr>
            <p:spPr>
              <a:xfrm>
                <a:off x="3167844" y="4246950"/>
                <a:ext cx="1864335" cy="364683"/>
              </a:xfrm>
              <a:prstGeom prst="rect">
                <a:avLst/>
              </a:prstGeom>
              <a:noFill/>
            </p:spPr>
            <p:txBody>
              <a:bodyPr wrap="square" rtlCol="0">
                <a:spAutoFit/>
              </a:bodyPr>
              <a:lstStyle/>
              <a:p>
                <a:r>
                  <a:rPr lang="en-US" dirty="0" smtClean="0"/>
                  <a:t>Outer Wedge</a:t>
                </a:r>
                <a:endParaRPr lang="en-US" dirty="0"/>
              </a:p>
            </p:txBody>
          </p:sp>
          <p:sp>
            <p:nvSpPr>
              <p:cNvPr id="8" name="TextBox 7"/>
              <p:cNvSpPr txBox="1"/>
              <p:nvPr/>
            </p:nvSpPr>
            <p:spPr>
              <a:xfrm>
                <a:off x="3388066" y="5450801"/>
                <a:ext cx="1864335" cy="364683"/>
              </a:xfrm>
              <a:prstGeom prst="rect">
                <a:avLst/>
              </a:prstGeom>
              <a:noFill/>
            </p:spPr>
            <p:txBody>
              <a:bodyPr wrap="square" rtlCol="0">
                <a:spAutoFit/>
              </a:bodyPr>
              <a:lstStyle/>
              <a:p>
                <a:r>
                  <a:rPr lang="en-US" dirty="0" smtClean="0"/>
                  <a:t>Inner Wedge</a:t>
                </a:r>
                <a:endParaRPr lang="en-US" dirty="0"/>
              </a:p>
            </p:txBody>
          </p:sp>
          <p:cxnSp>
            <p:nvCxnSpPr>
              <p:cNvPr id="10" name="Straight Arrow Connector 9"/>
              <p:cNvCxnSpPr/>
              <p:nvPr/>
            </p:nvCxnSpPr>
            <p:spPr>
              <a:xfrm>
                <a:off x="4562580" y="4456115"/>
                <a:ext cx="46608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746098" y="5664841"/>
                <a:ext cx="6973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220072" y="5065634"/>
                <a:ext cx="3352047" cy="3068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7" name="Straight Arrow Connector 16"/>
              <p:cNvCxnSpPr/>
              <p:nvPr/>
            </p:nvCxnSpPr>
            <p:spPr>
              <a:xfrm>
                <a:off x="5616116" y="4509441"/>
                <a:ext cx="0" cy="8630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172400" y="4509441"/>
                <a:ext cx="0" cy="8630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724128" y="5013176"/>
                <a:ext cx="2376264" cy="369332"/>
              </a:xfrm>
              <a:prstGeom prst="rect">
                <a:avLst/>
              </a:prstGeom>
              <a:noFill/>
            </p:spPr>
            <p:txBody>
              <a:bodyPr wrap="square" rtlCol="0">
                <a:spAutoFit/>
              </a:bodyPr>
              <a:lstStyle/>
              <a:p>
                <a:r>
                  <a:rPr lang="en-US" dirty="0" smtClean="0"/>
                  <a:t>Remove Several Layers</a:t>
                </a:r>
                <a:endParaRPr lang="en-US" dirty="0"/>
              </a:p>
            </p:txBody>
          </p:sp>
        </p:grpSp>
        <p:sp>
          <p:nvSpPr>
            <p:cNvPr id="18" name="TextBox 17"/>
            <p:cNvSpPr txBox="1"/>
            <p:nvPr/>
          </p:nvSpPr>
          <p:spPr>
            <a:xfrm>
              <a:off x="2843808" y="4823864"/>
              <a:ext cx="2088232" cy="369332"/>
            </a:xfrm>
            <a:prstGeom prst="rect">
              <a:avLst/>
            </a:prstGeom>
            <a:noFill/>
          </p:spPr>
          <p:txBody>
            <a:bodyPr wrap="square" rtlCol="0">
              <a:spAutoFit/>
            </a:bodyPr>
            <a:lstStyle/>
            <a:p>
              <a:r>
                <a:rPr lang="en-US" dirty="0" smtClean="0"/>
                <a:t>Trim Side Plates</a:t>
              </a:r>
              <a:endParaRPr lang="en-US" dirty="0"/>
            </a:p>
          </p:txBody>
        </p:sp>
        <p:cxnSp>
          <p:nvCxnSpPr>
            <p:cNvPr id="20" name="Straight Arrow Connector 19"/>
            <p:cNvCxnSpPr/>
            <p:nvPr/>
          </p:nvCxnSpPr>
          <p:spPr>
            <a:xfrm>
              <a:off x="4463988" y="5049180"/>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5904148" y="4617132"/>
            <a:ext cx="1864335" cy="364683"/>
          </a:xfrm>
          <a:prstGeom prst="rect">
            <a:avLst/>
          </a:prstGeom>
          <a:noFill/>
        </p:spPr>
        <p:txBody>
          <a:bodyPr wrap="square" rtlCol="0">
            <a:spAutoFit/>
          </a:bodyPr>
          <a:lstStyle/>
          <a:p>
            <a:r>
              <a:rPr lang="en-US" dirty="0" smtClean="0"/>
              <a:t>Wedge Assembly</a:t>
            </a:r>
            <a:endParaRPr lang="en-US" dirty="0"/>
          </a:p>
        </p:txBody>
      </p:sp>
      <p:sp>
        <p:nvSpPr>
          <p:cNvPr id="22" name="TextBox 21"/>
          <p:cNvSpPr txBox="1"/>
          <p:nvPr/>
        </p:nvSpPr>
        <p:spPr>
          <a:xfrm>
            <a:off x="431540" y="224644"/>
            <a:ext cx="8244916" cy="1200329"/>
          </a:xfrm>
          <a:prstGeom prst="rect">
            <a:avLst/>
          </a:prstGeom>
          <a:noFill/>
        </p:spPr>
        <p:txBody>
          <a:bodyPr wrap="square" rtlCol="0">
            <a:spAutoFit/>
          </a:bodyPr>
          <a:lstStyle/>
          <a:p>
            <a:pPr algn="ctr"/>
            <a:r>
              <a:rPr lang="en-US" sz="3600" dirty="0" smtClean="0"/>
              <a:t>Removal of Several Layers of </a:t>
            </a:r>
          </a:p>
          <a:p>
            <a:pPr algn="ctr"/>
            <a:r>
              <a:rPr lang="en-US" sz="3600" dirty="0" smtClean="0"/>
              <a:t>Iron from the Barrel Sections</a:t>
            </a:r>
            <a:endParaRPr lang="en-US" sz="3600" dirty="0"/>
          </a:p>
        </p:txBody>
      </p:sp>
      <p:pic>
        <p:nvPicPr>
          <p:cNvPr id="23" name="Picture 2"/>
          <p:cNvPicPr>
            <a:picLocks noChangeAspect="1" noChangeArrowheads="1"/>
          </p:cNvPicPr>
          <p:nvPr/>
        </p:nvPicPr>
        <p:blipFill>
          <a:blip r:embed="rId5" cstate="print"/>
          <a:srcRect/>
          <a:stretch>
            <a:fillRect/>
          </a:stretch>
        </p:blipFill>
        <p:spPr bwMode="auto">
          <a:xfrm>
            <a:off x="179512" y="2276872"/>
            <a:ext cx="4633278" cy="1953196"/>
          </a:xfrm>
          <a:prstGeom prst="rect">
            <a:avLst/>
          </a:prstGeom>
          <a:noFill/>
          <a:ln w="9525">
            <a:noFill/>
            <a:miter lim="800000"/>
            <a:headEnd/>
            <a:tailEnd/>
          </a:ln>
        </p:spPr>
      </p:pic>
      <p:sp>
        <p:nvSpPr>
          <p:cNvPr id="24" name="TextBox 23"/>
          <p:cNvSpPr txBox="1"/>
          <p:nvPr/>
        </p:nvSpPr>
        <p:spPr>
          <a:xfrm>
            <a:off x="4932040" y="1484784"/>
            <a:ext cx="3888432" cy="1754326"/>
          </a:xfrm>
          <a:prstGeom prst="rect">
            <a:avLst/>
          </a:prstGeom>
          <a:noFill/>
        </p:spPr>
        <p:txBody>
          <a:bodyPr wrap="square" rtlCol="0">
            <a:spAutoFit/>
          </a:bodyPr>
          <a:lstStyle/>
          <a:p>
            <a:pPr>
              <a:buFont typeface="Arial" pitchFamily="34" charset="0"/>
              <a:buChar char="•"/>
            </a:pPr>
            <a:r>
              <a:rPr lang="en-US" dirty="0" smtClean="0"/>
              <a:t> Remove several of the inner layers and modify the width of the outer wedge to fit in their place.</a:t>
            </a:r>
          </a:p>
          <a:p>
            <a:pPr>
              <a:buFont typeface="Arial" pitchFamily="34" charset="0"/>
              <a:buChar char="•"/>
            </a:pPr>
            <a:r>
              <a:rPr lang="en-US" dirty="0" smtClean="0"/>
              <a:t> Trim the side plates for the new height.</a:t>
            </a:r>
          </a:p>
          <a:p>
            <a:pPr>
              <a:buFont typeface="Arial" pitchFamily="34" charset="0"/>
              <a:buChar char="•"/>
            </a:pPr>
            <a:r>
              <a:rPr lang="en-US" dirty="0" smtClean="0"/>
              <a:t> Modify/cut the gap plates.</a:t>
            </a:r>
            <a:endParaRPr lang="en-US" dirty="0"/>
          </a:p>
        </p:txBody>
      </p:sp>
      <p:pic>
        <p:nvPicPr>
          <p:cNvPr id="5122" name="Picture 2"/>
          <p:cNvPicPr>
            <a:picLocks noChangeAspect="1" noChangeArrowheads="1"/>
          </p:cNvPicPr>
          <p:nvPr/>
        </p:nvPicPr>
        <p:blipFill>
          <a:blip r:embed="rId6" cstate="print"/>
          <a:srcRect/>
          <a:stretch>
            <a:fillRect/>
          </a:stretch>
        </p:blipFill>
        <p:spPr bwMode="auto">
          <a:xfrm>
            <a:off x="395536" y="4473116"/>
            <a:ext cx="2339913" cy="1984829"/>
          </a:xfrm>
          <a:prstGeom prst="rect">
            <a:avLst/>
          </a:prstGeom>
          <a:noFill/>
          <a:ln w="9525">
            <a:noFill/>
            <a:miter lim="800000"/>
            <a:headEnd/>
            <a:tailEnd/>
          </a:ln>
        </p:spPr>
      </p:pic>
      <p:cxnSp>
        <p:nvCxnSpPr>
          <p:cNvPr id="26" name="Straight Connector 25"/>
          <p:cNvCxnSpPr/>
          <p:nvPr/>
        </p:nvCxnSpPr>
        <p:spPr>
          <a:xfrm flipV="1">
            <a:off x="791580" y="4905164"/>
            <a:ext cx="828092" cy="485472"/>
          </a:xfrm>
          <a:prstGeom prst="lin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91580" y="4437112"/>
            <a:ext cx="1872208" cy="369332"/>
          </a:xfrm>
          <a:prstGeom prst="rect">
            <a:avLst/>
          </a:prstGeom>
          <a:noFill/>
        </p:spPr>
        <p:txBody>
          <a:bodyPr wrap="square" rtlCol="0">
            <a:spAutoFit/>
          </a:bodyPr>
          <a:lstStyle/>
          <a:p>
            <a:r>
              <a:rPr lang="en-US" dirty="0" smtClean="0">
                <a:solidFill>
                  <a:srgbClr val="FF0000"/>
                </a:solidFill>
              </a:rPr>
              <a:t>Approx. cut line</a:t>
            </a:r>
            <a:endParaRPr lang="en-US" dirty="0">
              <a:solidFill>
                <a:srgbClr val="FF0000"/>
              </a:solidFill>
            </a:endParaRPr>
          </a:p>
        </p:txBody>
      </p:sp>
      <p:cxnSp>
        <p:nvCxnSpPr>
          <p:cNvPr id="32" name="Straight Connector 31"/>
          <p:cNvCxnSpPr/>
          <p:nvPr/>
        </p:nvCxnSpPr>
        <p:spPr>
          <a:xfrm>
            <a:off x="1619672" y="4905164"/>
            <a:ext cx="864096" cy="468052"/>
          </a:xfrm>
          <a:prstGeom prst="lin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3508" y="2337789"/>
            <a:ext cx="6910091" cy="44443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72300" y="4257092"/>
            <a:ext cx="1250900" cy="22798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4" name="Picture 2" descr="E:\SoLID\BaBAR\Photos\DC_move34.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12018" r="23249" b="12550"/>
          <a:stretch/>
        </p:blipFill>
        <p:spPr bwMode="auto">
          <a:xfrm>
            <a:off x="6144288" y="1448780"/>
            <a:ext cx="2525486" cy="255885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1151620" y="116632"/>
            <a:ext cx="6804248" cy="646331"/>
          </a:xfrm>
          <a:prstGeom prst="rect">
            <a:avLst/>
          </a:prstGeom>
          <a:noFill/>
        </p:spPr>
        <p:txBody>
          <a:bodyPr wrap="square" rtlCol="0">
            <a:spAutoFit/>
          </a:bodyPr>
          <a:lstStyle/>
          <a:p>
            <a:pPr algn="ctr"/>
            <a:r>
              <a:rPr lang="en-US" sz="3600" dirty="0" smtClean="0"/>
              <a:t>Forward and Rear Door Design</a:t>
            </a:r>
            <a:endParaRPr lang="en-US" sz="3600" dirty="0"/>
          </a:p>
        </p:txBody>
      </p:sp>
      <p:sp>
        <p:nvSpPr>
          <p:cNvPr id="3" name="TextBox 2"/>
          <p:cNvSpPr txBox="1"/>
          <p:nvPr/>
        </p:nvSpPr>
        <p:spPr>
          <a:xfrm>
            <a:off x="71500" y="872716"/>
            <a:ext cx="6120680" cy="1200329"/>
          </a:xfrm>
          <a:prstGeom prst="rect">
            <a:avLst/>
          </a:prstGeom>
          <a:noFill/>
        </p:spPr>
        <p:txBody>
          <a:bodyPr wrap="square" rtlCol="0">
            <a:spAutoFit/>
          </a:bodyPr>
          <a:lstStyle/>
          <a:p>
            <a:r>
              <a:rPr lang="en-US" dirty="0" smtClean="0"/>
              <a:t>Multilayer stack of iron plates bolted and welded to outer shell</a:t>
            </a:r>
          </a:p>
          <a:p>
            <a:r>
              <a:rPr lang="en-US" dirty="0" smtClean="0"/>
              <a:t>Each door is two piece with an inner and outer assembly</a:t>
            </a:r>
          </a:p>
          <a:p>
            <a:r>
              <a:rPr lang="en-US" dirty="0" smtClean="0"/>
              <a:t>Front and rear door design similar but not identical</a:t>
            </a:r>
          </a:p>
          <a:p>
            <a:r>
              <a:rPr lang="en-US" dirty="0" smtClean="0"/>
              <a:t> </a:t>
            </a:r>
            <a:endParaRPr lang="en-US" dirty="0"/>
          </a:p>
        </p:txBody>
      </p:sp>
    </p:spTree>
    <p:extLst>
      <p:ext uri="{BB962C8B-B14F-4D97-AF65-F5344CB8AC3E}">
        <p14:creationId xmlns="" xmlns:p14="http://schemas.microsoft.com/office/powerpoint/2010/main" val="906253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3508" y="2204864"/>
            <a:ext cx="3401155" cy="45217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27884" y="2770449"/>
            <a:ext cx="3106530" cy="39393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8" name="Picture 2" descr="E:\SoLID\BaBAR\Photos\babardet.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11511" r="27144" b="8964"/>
          <a:stretch/>
        </p:blipFill>
        <p:spPr bwMode="auto">
          <a:xfrm>
            <a:off x="6444208" y="1024305"/>
            <a:ext cx="2487542" cy="273559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1259632" y="152636"/>
            <a:ext cx="6300700" cy="646331"/>
          </a:xfrm>
          <a:prstGeom prst="rect">
            <a:avLst/>
          </a:prstGeom>
          <a:noFill/>
        </p:spPr>
        <p:txBody>
          <a:bodyPr wrap="square" rtlCol="0">
            <a:spAutoFit/>
          </a:bodyPr>
          <a:lstStyle/>
          <a:p>
            <a:pPr algn="ctr"/>
            <a:r>
              <a:rPr lang="en-US" sz="3600" dirty="0" smtClean="0"/>
              <a:t>Two Piece Door</a:t>
            </a:r>
            <a:endParaRPr lang="en-US" sz="3600" dirty="0"/>
          </a:p>
        </p:txBody>
      </p:sp>
      <p:sp>
        <p:nvSpPr>
          <p:cNvPr id="3" name="TextBox 2"/>
          <p:cNvSpPr txBox="1"/>
          <p:nvPr/>
        </p:nvSpPr>
        <p:spPr>
          <a:xfrm>
            <a:off x="287524" y="1024305"/>
            <a:ext cx="5688632" cy="646331"/>
          </a:xfrm>
          <a:prstGeom prst="rect">
            <a:avLst/>
          </a:prstGeom>
          <a:noFill/>
        </p:spPr>
        <p:txBody>
          <a:bodyPr wrap="square" rtlCol="0">
            <a:spAutoFit/>
          </a:bodyPr>
          <a:lstStyle/>
          <a:p>
            <a:r>
              <a:rPr lang="en-US" dirty="0" smtClean="0"/>
              <a:t>Doors are held together by large flux bars bolted to the outside of the door sections</a:t>
            </a:r>
            <a:endParaRPr lang="en-US" dirty="0"/>
          </a:p>
        </p:txBody>
      </p:sp>
    </p:spTree>
    <p:extLst>
      <p:ext uri="{BB962C8B-B14F-4D97-AF65-F5344CB8AC3E}">
        <p14:creationId xmlns="" xmlns:p14="http://schemas.microsoft.com/office/powerpoint/2010/main" val="4217275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260648"/>
            <a:ext cx="6768752" cy="646331"/>
          </a:xfrm>
          <a:prstGeom prst="rect">
            <a:avLst/>
          </a:prstGeom>
          <a:noFill/>
        </p:spPr>
        <p:txBody>
          <a:bodyPr wrap="square" rtlCol="0">
            <a:spAutoFit/>
          </a:bodyPr>
          <a:lstStyle/>
          <a:p>
            <a:pPr algn="ctr"/>
            <a:r>
              <a:rPr lang="en-US" sz="3600" dirty="0" smtClean="0"/>
              <a:t>Initial Assessment of </a:t>
            </a:r>
            <a:r>
              <a:rPr lang="en-US" sz="3600" dirty="0" err="1" smtClean="0"/>
              <a:t>BaBar</a:t>
            </a:r>
            <a:r>
              <a:rPr lang="en-US" sz="3600" dirty="0" smtClean="0"/>
              <a:t> Cost</a:t>
            </a:r>
            <a:endParaRPr lang="en-US" sz="3600" dirty="0"/>
          </a:p>
        </p:txBody>
      </p:sp>
      <p:sp>
        <p:nvSpPr>
          <p:cNvPr id="3" name="TextBox 2"/>
          <p:cNvSpPr txBox="1"/>
          <p:nvPr/>
        </p:nvSpPr>
        <p:spPr>
          <a:xfrm>
            <a:off x="647564" y="1268760"/>
            <a:ext cx="7884876" cy="369332"/>
          </a:xfrm>
          <a:prstGeom prst="rect">
            <a:avLst/>
          </a:prstGeom>
          <a:noFill/>
        </p:spPr>
        <p:txBody>
          <a:bodyPr wrap="square" rtlCol="0">
            <a:spAutoFit/>
          </a:bodyPr>
          <a:lstStyle/>
          <a:p>
            <a:endParaRPr lang="en-US" dirty="0"/>
          </a:p>
        </p:txBody>
      </p:sp>
      <p:sp>
        <p:nvSpPr>
          <p:cNvPr id="4" name="TextBox 3"/>
          <p:cNvSpPr txBox="1"/>
          <p:nvPr/>
        </p:nvSpPr>
        <p:spPr>
          <a:xfrm>
            <a:off x="395536" y="1124744"/>
            <a:ext cx="8388932" cy="3970318"/>
          </a:xfrm>
          <a:prstGeom prst="rect">
            <a:avLst/>
          </a:prstGeom>
          <a:noFill/>
        </p:spPr>
        <p:txBody>
          <a:bodyPr wrap="square" rtlCol="0">
            <a:spAutoFit/>
          </a:bodyPr>
          <a:lstStyle/>
          <a:p>
            <a:pPr>
              <a:buFont typeface="Arial" pitchFamily="34" charset="0"/>
              <a:buChar char="•"/>
            </a:pPr>
            <a:r>
              <a:rPr lang="en-US" dirty="0" smtClean="0"/>
              <a:t> The complexity of </a:t>
            </a:r>
            <a:r>
              <a:rPr lang="en-US" dirty="0" err="1" smtClean="0"/>
              <a:t>BaBar</a:t>
            </a:r>
            <a:r>
              <a:rPr lang="en-US" dirty="0" smtClean="0"/>
              <a:t> will make modifying it for </a:t>
            </a:r>
            <a:r>
              <a:rPr lang="en-US" dirty="0" err="1" smtClean="0"/>
              <a:t>SoLID</a:t>
            </a:r>
            <a:r>
              <a:rPr lang="en-US" dirty="0" smtClean="0"/>
              <a:t> considerably more difficult</a:t>
            </a:r>
          </a:p>
          <a:p>
            <a:pPr>
              <a:buFont typeface="Arial" pitchFamily="34" charset="0"/>
              <a:buChar char="•"/>
            </a:pPr>
            <a:r>
              <a:rPr lang="en-US" dirty="0" smtClean="0"/>
              <a:t> 2X more hours for engineering/design than CLEO</a:t>
            </a:r>
          </a:p>
          <a:p>
            <a:pPr>
              <a:buFont typeface="Arial" pitchFamily="34" charset="0"/>
              <a:buChar char="•"/>
            </a:pPr>
            <a:r>
              <a:rPr lang="en-US" dirty="0" smtClean="0"/>
              <a:t> The amount of cutting, machining, and welding seems significant.  Could erode anticipated savings over CLEO.</a:t>
            </a:r>
          </a:p>
          <a:p>
            <a:pPr>
              <a:buFont typeface="Arial" pitchFamily="34" charset="0"/>
              <a:buChar char="•"/>
            </a:pPr>
            <a:r>
              <a:rPr lang="en-US" dirty="0" smtClean="0"/>
              <a:t> 1.5 – 2.0X the hours for installation (depends on how the pieces have to be broken down for transport and modified before installation)</a:t>
            </a:r>
          </a:p>
          <a:p>
            <a:pPr>
              <a:buFont typeface="Arial" pitchFamily="34" charset="0"/>
              <a:buChar char="•"/>
            </a:pPr>
            <a:r>
              <a:rPr lang="en-US" dirty="0" smtClean="0"/>
              <a:t> Further study needs to be conducted to see what modifications are needed to make the </a:t>
            </a:r>
            <a:r>
              <a:rPr lang="en-US" dirty="0" err="1" smtClean="0"/>
              <a:t>BaBar</a:t>
            </a:r>
            <a:r>
              <a:rPr lang="en-US" dirty="0" smtClean="0"/>
              <a:t> doors work for </a:t>
            </a:r>
            <a:r>
              <a:rPr lang="en-US" dirty="0" err="1" smtClean="0"/>
              <a:t>SoLID</a:t>
            </a:r>
            <a:r>
              <a:rPr lang="en-US" dirty="0" smtClean="0"/>
              <a:t>.  This is especially true for the doors that will be used as an </a:t>
            </a:r>
            <a:r>
              <a:rPr lang="en-US" dirty="0" err="1" smtClean="0"/>
              <a:t>endcap</a:t>
            </a:r>
            <a:r>
              <a:rPr lang="en-US" dirty="0" smtClean="0"/>
              <a:t> on the detector housing.  The doors are two pieces which are bolted and welded together.  If machining/cutting is required on the doors then the cost of this work vs. procuring new material for the </a:t>
            </a:r>
            <a:r>
              <a:rPr lang="en-US" dirty="0" err="1" smtClean="0"/>
              <a:t>endcaps</a:t>
            </a:r>
            <a:r>
              <a:rPr lang="en-US" dirty="0" smtClean="0"/>
              <a:t> could erode any cost savings we are hoping to get.</a:t>
            </a:r>
          </a:p>
          <a:p>
            <a:pPr>
              <a:buFont typeface="Arial" pitchFamily="34" charset="0"/>
              <a:buChar char="•"/>
            </a:pPr>
            <a:r>
              <a:rPr lang="en-US" dirty="0" smtClean="0"/>
              <a:t> The cost of the detector housing is not factored in other than the comparison of the </a:t>
            </a:r>
            <a:r>
              <a:rPr lang="en-US" dirty="0" err="1" smtClean="0"/>
              <a:t>endcaps</a:t>
            </a:r>
            <a:r>
              <a:rPr lang="en-US" dirty="0" smtClean="0"/>
              <a:t>.  (</a:t>
            </a:r>
            <a:r>
              <a:rPr lang="en-US" dirty="0" err="1" smtClean="0"/>
              <a:t>BaBar</a:t>
            </a:r>
            <a:r>
              <a:rPr lang="en-US" dirty="0" smtClean="0"/>
              <a:t> doors vs. new material for CLEO)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71700" y="2168860"/>
            <a:ext cx="5364596" cy="1446550"/>
          </a:xfrm>
          <a:prstGeom prst="rect">
            <a:avLst/>
          </a:prstGeom>
          <a:noFill/>
        </p:spPr>
        <p:txBody>
          <a:bodyPr wrap="square" rtlCol="0">
            <a:spAutoFit/>
          </a:bodyPr>
          <a:lstStyle/>
          <a:p>
            <a:pPr algn="ctr"/>
            <a:r>
              <a:rPr lang="en-US" sz="4400" dirty="0" smtClean="0"/>
              <a:t>Comments</a:t>
            </a:r>
          </a:p>
          <a:p>
            <a:pPr algn="ctr"/>
            <a:r>
              <a:rPr lang="en-US" sz="4400" dirty="0" smtClean="0"/>
              <a:t>Questions?</a:t>
            </a:r>
            <a:endParaRPr lang="en-US" sz="4400" dirty="0"/>
          </a:p>
        </p:txBody>
      </p:sp>
    </p:spTree>
    <p:extLst>
      <p:ext uri="{BB962C8B-B14F-4D97-AF65-F5344CB8AC3E}">
        <p14:creationId xmlns="" xmlns:p14="http://schemas.microsoft.com/office/powerpoint/2010/main" val="4012460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7764" y="2240868"/>
            <a:ext cx="4104456" cy="646331"/>
          </a:xfrm>
          <a:prstGeom prst="rect">
            <a:avLst/>
          </a:prstGeom>
          <a:noFill/>
        </p:spPr>
        <p:txBody>
          <a:bodyPr wrap="square" rtlCol="0">
            <a:spAutoFit/>
          </a:bodyPr>
          <a:lstStyle/>
          <a:p>
            <a:pPr algn="ctr"/>
            <a:r>
              <a:rPr lang="en-US" sz="3600" dirty="0" smtClean="0"/>
              <a:t>Additional slides</a:t>
            </a:r>
            <a:endParaRPr lang="en-US" sz="3600" dirty="0"/>
          </a:p>
        </p:txBody>
      </p:sp>
    </p:spTree>
    <p:extLst>
      <p:ext uri="{BB962C8B-B14F-4D97-AF65-F5344CB8AC3E}">
        <p14:creationId xmlns="" xmlns:p14="http://schemas.microsoft.com/office/powerpoint/2010/main" val="4117661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SoLID\BaBAR\Photos\72297_0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07804" y="1844824"/>
            <a:ext cx="3222660" cy="429688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2015716" y="764704"/>
            <a:ext cx="5040560" cy="646331"/>
          </a:xfrm>
          <a:prstGeom prst="rect">
            <a:avLst/>
          </a:prstGeom>
          <a:noFill/>
        </p:spPr>
        <p:txBody>
          <a:bodyPr wrap="square" rtlCol="0">
            <a:spAutoFit/>
          </a:bodyPr>
          <a:lstStyle/>
          <a:p>
            <a:pPr algn="ctr"/>
            <a:r>
              <a:rPr lang="en-US" sz="3600" dirty="0" smtClean="0"/>
              <a:t>Barrel Section Installation</a:t>
            </a:r>
            <a:endParaRPr lang="en-US" sz="3600" dirty="0"/>
          </a:p>
        </p:txBody>
      </p:sp>
    </p:spTree>
    <p:extLst>
      <p:ext uri="{BB962C8B-B14F-4D97-AF65-F5344CB8AC3E}">
        <p14:creationId xmlns="" xmlns:p14="http://schemas.microsoft.com/office/powerpoint/2010/main" val="1898601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63227" y="3248980"/>
            <a:ext cx="5029200" cy="287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375756" y="298393"/>
            <a:ext cx="4320480" cy="646331"/>
          </a:xfrm>
          <a:prstGeom prst="rect">
            <a:avLst/>
          </a:prstGeom>
          <a:noFill/>
        </p:spPr>
        <p:txBody>
          <a:bodyPr wrap="square" rtlCol="0">
            <a:spAutoFit/>
          </a:bodyPr>
          <a:lstStyle/>
          <a:p>
            <a:pPr algn="ctr"/>
            <a:r>
              <a:rPr lang="en-US" sz="3600" dirty="0" smtClean="0"/>
              <a:t>Vertical Adjustment</a:t>
            </a:r>
            <a:endParaRPr lang="en-US" sz="3600" dirty="0"/>
          </a:p>
        </p:txBody>
      </p:sp>
      <p:sp>
        <p:nvSpPr>
          <p:cNvPr id="3" name="TextBox 2"/>
          <p:cNvSpPr txBox="1"/>
          <p:nvPr/>
        </p:nvSpPr>
        <p:spPr>
          <a:xfrm>
            <a:off x="1403648" y="1448780"/>
            <a:ext cx="6408712" cy="1200329"/>
          </a:xfrm>
          <a:prstGeom prst="rect">
            <a:avLst/>
          </a:prstGeom>
          <a:noFill/>
        </p:spPr>
        <p:txBody>
          <a:bodyPr wrap="square" rtlCol="0">
            <a:spAutoFit/>
          </a:bodyPr>
          <a:lstStyle/>
          <a:p>
            <a:pPr marL="285750" indent="-285750">
              <a:buFont typeface="Arial" pitchFamily="34" charset="0"/>
              <a:buChar char="•"/>
            </a:pPr>
            <a:r>
              <a:rPr lang="en-US" dirty="0" smtClean="0"/>
              <a:t>Assuming we will need the ability to adjust height of entire magnet vertically for proper alignment</a:t>
            </a:r>
          </a:p>
          <a:p>
            <a:pPr marL="285750" indent="-285750">
              <a:buFont typeface="Arial" pitchFamily="34" charset="0"/>
              <a:buChar char="•"/>
            </a:pPr>
            <a:r>
              <a:rPr lang="en-US" dirty="0" smtClean="0"/>
              <a:t>“Jacks” appear to be bolted to the floor plates</a:t>
            </a:r>
          </a:p>
          <a:p>
            <a:pPr marL="285750" indent="-285750">
              <a:buFont typeface="Arial" pitchFamily="34" charset="0"/>
              <a:buChar char="•"/>
            </a:pPr>
            <a:r>
              <a:rPr lang="en-US" dirty="0" smtClean="0"/>
              <a:t>Floor prep in Hall A?</a:t>
            </a:r>
            <a:endParaRPr lang="en-US" dirty="0"/>
          </a:p>
        </p:txBody>
      </p:sp>
    </p:spTree>
    <p:extLst>
      <p:ext uri="{BB962C8B-B14F-4D97-AF65-F5344CB8AC3E}">
        <p14:creationId xmlns="" xmlns:p14="http://schemas.microsoft.com/office/powerpoint/2010/main" val="410977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4355976" y="1088740"/>
            <a:ext cx="4363782" cy="3205622"/>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215516" y="1088740"/>
            <a:ext cx="4113651" cy="3204356"/>
          </a:xfrm>
          <a:prstGeom prst="rect">
            <a:avLst/>
          </a:prstGeom>
          <a:noFill/>
          <a:ln w="9525">
            <a:noFill/>
            <a:miter lim="800000"/>
            <a:headEnd/>
            <a:tailEnd/>
          </a:ln>
        </p:spPr>
      </p:pic>
      <p:sp>
        <p:nvSpPr>
          <p:cNvPr id="13" name="TextBox 12"/>
          <p:cNvSpPr txBox="1"/>
          <p:nvPr/>
        </p:nvSpPr>
        <p:spPr>
          <a:xfrm>
            <a:off x="1007604" y="188640"/>
            <a:ext cx="6804756" cy="646331"/>
          </a:xfrm>
          <a:prstGeom prst="rect">
            <a:avLst/>
          </a:prstGeom>
          <a:noFill/>
        </p:spPr>
        <p:txBody>
          <a:bodyPr wrap="square" rtlCol="0">
            <a:spAutoFit/>
          </a:bodyPr>
          <a:lstStyle/>
          <a:p>
            <a:pPr algn="ctr"/>
            <a:r>
              <a:rPr lang="en-US" sz="3600" dirty="0" smtClean="0"/>
              <a:t>Detector Housing (Hut)</a:t>
            </a:r>
            <a:endParaRPr lang="en-US" sz="3600" dirty="0"/>
          </a:p>
        </p:txBody>
      </p:sp>
      <p:sp>
        <p:nvSpPr>
          <p:cNvPr id="14" name="TextBox 13"/>
          <p:cNvSpPr txBox="1"/>
          <p:nvPr/>
        </p:nvSpPr>
        <p:spPr>
          <a:xfrm>
            <a:off x="287524" y="4509120"/>
            <a:ext cx="8640960" cy="1477328"/>
          </a:xfrm>
          <a:prstGeom prst="rect">
            <a:avLst/>
          </a:prstGeom>
          <a:noFill/>
        </p:spPr>
        <p:txBody>
          <a:bodyPr wrap="square" rtlCol="0">
            <a:spAutoFit/>
          </a:bodyPr>
          <a:lstStyle/>
          <a:p>
            <a:pPr>
              <a:buFont typeface="Arial" pitchFamily="34" charset="0"/>
              <a:buChar char="•"/>
            </a:pPr>
            <a:r>
              <a:rPr lang="en-US" dirty="0" smtClean="0"/>
              <a:t> 2 piece design with cylindrical outer shell attached to an </a:t>
            </a:r>
            <a:r>
              <a:rPr lang="en-US" dirty="0" err="1" smtClean="0"/>
              <a:t>endcap</a:t>
            </a:r>
            <a:r>
              <a:rPr lang="en-US" dirty="0" smtClean="0"/>
              <a:t> that splits along the centerline on the vertical plane</a:t>
            </a:r>
          </a:p>
          <a:p>
            <a:pPr>
              <a:buFont typeface="Arial" pitchFamily="34" charset="0"/>
              <a:buChar char="•"/>
            </a:pPr>
            <a:r>
              <a:rPr lang="en-US" dirty="0" smtClean="0"/>
              <a:t> The nose will mount to the </a:t>
            </a:r>
            <a:r>
              <a:rPr lang="en-US" dirty="0" err="1" smtClean="0"/>
              <a:t>endcap</a:t>
            </a:r>
            <a:r>
              <a:rPr lang="en-US" dirty="0" smtClean="0"/>
              <a:t> in a cantilever arrangement</a:t>
            </a:r>
          </a:p>
          <a:p>
            <a:pPr>
              <a:buFont typeface="Arial" pitchFamily="34" charset="0"/>
              <a:buChar char="•"/>
            </a:pPr>
            <a:r>
              <a:rPr lang="en-US" dirty="0" smtClean="0"/>
              <a:t> The hut will roll downstream for clearance (if necessary) and then each half moved apart in the lateral direction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SoLID\BaBAR\Photos\babar-magnet.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0" y="1124744"/>
            <a:ext cx="4572000" cy="333756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2177988" y="332656"/>
            <a:ext cx="4770276" cy="646331"/>
          </a:xfrm>
          <a:prstGeom prst="rect">
            <a:avLst/>
          </a:prstGeom>
          <a:noFill/>
        </p:spPr>
        <p:txBody>
          <a:bodyPr wrap="square" rtlCol="0">
            <a:spAutoFit/>
          </a:bodyPr>
          <a:lstStyle/>
          <a:p>
            <a:pPr algn="ctr"/>
            <a:r>
              <a:rPr lang="en-US" sz="3600" dirty="0" smtClean="0"/>
              <a:t>Cryostat Transport</a:t>
            </a:r>
            <a:endParaRPr lang="en-US" sz="3600" dirty="0"/>
          </a:p>
        </p:txBody>
      </p:sp>
      <p:sp>
        <p:nvSpPr>
          <p:cNvPr id="3" name="TextBox 2"/>
          <p:cNvSpPr txBox="1"/>
          <p:nvPr/>
        </p:nvSpPr>
        <p:spPr>
          <a:xfrm>
            <a:off x="2015716" y="4833156"/>
            <a:ext cx="5328592" cy="1477328"/>
          </a:xfrm>
          <a:prstGeom prst="rect">
            <a:avLst/>
          </a:prstGeom>
          <a:noFill/>
        </p:spPr>
        <p:txBody>
          <a:bodyPr wrap="square" rtlCol="0">
            <a:spAutoFit/>
          </a:bodyPr>
          <a:lstStyle/>
          <a:p>
            <a:r>
              <a:rPr lang="en-US" dirty="0" smtClean="0"/>
              <a:t>Both cryostats will fit into the hall (barely!)</a:t>
            </a:r>
          </a:p>
          <a:p>
            <a:r>
              <a:rPr lang="en-US" dirty="0" smtClean="0"/>
              <a:t>A custom transport trailer will be needed to wheel the cryostats down the truck ramp and fit under the top of the hall opening.  Rigging companies might have something of this nature available.</a:t>
            </a:r>
            <a:endParaRPr lang="en-US" dirty="0"/>
          </a:p>
        </p:txBody>
      </p:sp>
    </p:spTree>
    <p:extLst>
      <p:ext uri="{BB962C8B-B14F-4D97-AF65-F5344CB8AC3E}">
        <p14:creationId xmlns="" xmlns:p14="http://schemas.microsoft.com/office/powerpoint/2010/main" val="4246500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68660"/>
            <a:ext cx="5580620" cy="646331"/>
          </a:xfrm>
          <a:prstGeom prst="rect">
            <a:avLst/>
          </a:prstGeom>
          <a:noFill/>
        </p:spPr>
        <p:txBody>
          <a:bodyPr wrap="square" rtlCol="0">
            <a:spAutoFit/>
          </a:bodyPr>
          <a:lstStyle/>
          <a:p>
            <a:pPr algn="ctr"/>
            <a:r>
              <a:rPr lang="en-US" sz="3600" dirty="0" smtClean="0"/>
              <a:t>Transportation Cost</a:t>
            </a:r>
            <a:endParaRPr lang="en-US" sz="3600" dirty="0"/>
          </a:p>
        </p:txBody>
      </p:sp>
      <p:sp>
        <p:nvSpPr>
          <p:cNvPr id="3" name="TextBox 2"/>
          <p:cNvSpPr txBox="1"/>
          <p:nvPr/>
        </p:nvSpPr>
        <p:spPr>
          <a:xfrm>
            <a:off x="755576" y="1196752"/>
            <a:ext cx="7992888" cy="2308324"/>
          </a:xfrm>
          <a:prstGeom prst="rect">
            <a:avLst/>
          </a:prstGeom>
          <a:noFill/>
        </p:spPr>
        <p:txBody>
          <a:bodyPr wrap="square" rtlCol="0">
            <a:spAutoFit/>
          </a:bodyPr>
          <a:lstStyle/>
          <a:p>
            <a:r>
              <a:rPr lang="en-US" dirty="0" smtClean="0"/>
              <a:t>Standard shipping limitations on US interstate highways</a:t>
            </a:r>
          </a:p>
          <a:p>
            <a:pPr>
              <a:buFont typeface="Arial" pitchFamily="34" charset="0"/>
              <a:buChar char="•"/>
            </a:pPr>
            <a:r>
              <a:rPr lang="en-US" dirty="0" smtClean="0"/>
              <a:t> 80,000 lbs gross vehicle weight – tractor, trailer, and payload (everything)</a:t>
            </a:r>
          </a:p>
          <a:p>
            <a:pPr>
              <a:buFont typeface="Arial" pitchFamily="34" charset="0"/>
              <a:buChar char="•"/>
            </a:pPr>
            <a:r>
              <a:rPr lang="en-US" dirty="0" smtClean="0"/>
              <a:t> 102” width</a:t>
            </a:r>
          </a:p>
          <a:p>
            <a:pPr>
              <a:buFont typeface="Arial" pitchFamily="34" charset="0"/>
              <a:buChar char="•"/>
            </a:pPr>
            <a:r>
              <a:rPr lang="en-US" dirty="0" smtClean="0"/>
              <a:t> Height restrictions are set by individual states but can be as low as 13’ – 6”</a:t>
            </a:r>
          </a:p>
          <a:p>
            <a:pPr>
              <a:buFont typeface="Arial" pitchFamily="34" charset="0"/>
              <a:buChar char="•"/>
            </a:pPr>
            <a:endParaRPr lang="en-US" dirty="0" smtClean="0"/>
          </a:p>
          <a:p>
            <a:r>
              <a:rPr lang="en-US" dirty="0" smtClean="0"/>
              <a:t>Bigger loads require oversize permits and or overweight permits</a:t>
            </a:r>
          </a:p>
          <a:p>
            <a:r>
              <a:rPr lang="en-US" dirty="0" smtClean="0"/>
              <a:t>These are issued by each state – can be charged by the pound over or per mile</a:t>
            </a:r>
          </a:p>
          <a:p>
            <a:r>
              <a:rPr lang="en-US" dirty="0" smtClean="0"/>
              <a:t>Once a certain weight is reached specialized hauling equipment </a:t>
            </a:r>
            <a:r>
              <a:rPr lang="en-US" smtClean="0"/>
              <a:t>is required</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471488" y="195263"/>
            <a:ext cx="8201025" cy="6467475"/>
          </a:xfrm>
          <a:prstGeom prst="rect">
            <a:avLst/>
          </a:prstGeom>
          <a:noFill/>
          <a:ln w="9525">
            <a:noFill/>
            <a:miter lim="800000"/>
            <a:headEnd/>
            <a:tailEnd/>
          </a:ln>
        </p:spPr>
      </p:pic>
      <p:sp>
        <p:nvSpPr>
          <p:cNvPr id="5" name="TextBox 4"/>
          <p:cNvSpPr txBox="1">
            <a:spLocks noChangeArrowheads="1"/>
          </p:cNvSpPr>
          <p:nvPr/>
        </p:nvSpPr>
        <p:spPr bwMode="auto">
          <a:xfrm>
            <a:off x="838200" y="5334000"/>
            <a:ext cx="6553200" cy="708025"/>
          </a:xfrm>
          <a:prstGeom prst="rect">
            <a:avLst/>
          </a:prstGeom>
          <a:noFill/>
          <a:ln w="9525">
            <a:noFill/>
            <a:miter lim="800000"/>
            <a:headEnd/>
            <a:tailEnd/>
          </a:ln>
        </p:spPr>
        <p:txBody>
          <a:bodyPr>
            <a:spAutoFit/>
          </a:bodyPr>
          <a:lstStyle/>
          <a:p>
            <a:r>
              <a:rPr lang="en-US" sz="2000" dirty="0">
                <a:latin typeface="Comic Sans MS" pitchFamily="66" charset="0"/>
              </a:rPr>
              <a:t>Where are HRS-L and HRS-R ?</a:t>
            </a:r>
          </a:p>
          <a:p>
            <a:r>
              <a:rPr lang="en-US" sz="2000" i="1" dirty="0">
                <a:solidFill>
                  <a:srgbClr val="FF0000"/>
                </a:solidFill>
                <a:latin typeface="Comic Sans MS" pitchFamily="66" charset="0"/>
              </a:rPr>
              <a:t>              to be determined</a:t>
            </a:r>
          </a:p>
        </p:txBody>
      </p:sp>
      <p:sp>
        <p:nvSpPr>
          <p:cNvPr id="6" name="TextBox 5"/>
          <p:cNvSpPr txBox="1"/>
          <p:nvPr/>
        </p:nvSpPr>
        <p:spPr>
          <a:xfrm>
            <a:off x="1619672" y="548680"/>
            <a:ext cx="5904656" cy="646331"/>
          </a:xfrm>
          <a:prstGeom prst="rect">
            <a:avLst/>
          </a:prstGeom>
          <a:noFill/>
        </p:spPr>
        <p:txBody>
          <a:bodyPr wrap="square" rtlCol="0">
            <a:spAutoFit/>
          </a:bodyPr>
          <a:lstStyle/>
          <a:p>
            <a:pPr algn="ctr"/>
            <a:r>
              <a:rPr lang="en-US" sz="3600" dirty="0" err="1" smtClean="0"/>
              <a:t>SoLID</a:t>
            </a:r>
            <a:r>
              <a:rPr lang="en-US" sz="3600" dirty="0" smtClean="0"/>
              <a:t> Location on Hall Floor</a:t>
            </a:r>
            <a:endParaRPr lang="en-US" sz="3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tx1"/>
                </a:solidFill>
                <a:effectLst/>
                <a:uLnTx/>
                <a:uFillTx/>
                <a:latin typeface="Comic Sans MS" pitchFamily="66" charset="0"/>
                <a:ea typeface="+mj-ea"/>
                <a:cs typeface="+mj-cs"/>
              </a:rPr>
              <a:t>Estimate</a:t>
            </a:r>
          </a:p>
        </p:txBody>
      </p:sp>
      <p:sp>
        <p:nvSpPr>
          <p:cNvPr id="3" name="TextBox 2"/>
          <p:cNvSpPr txBox="1"/>
          <p:nvPr/>
        </p:nvSpPr>
        <p:spPr>
          <a:xfrm>
            <a:off x="359532" y="1066800"/>
            <a:ext cx="8534400" cy="5632450"/>
          </a:xfrm>
          <a:prstGeom prst="rect">
            <a:avLst/>
          </a:prstGeom>
          <a:noFill/>
          <a:ln>
            <a:noFill/>
          </a:ln>
        </p:spPr>
        <p:txBody>
          <a:bodyPr>
            <a:spAutoFit/>
          </a:bodyPr>
          <a:lstStyle/>
          <a:p>
            <a:pPr defTabSz="914306" fontAlgn="auto">
              <a:spcBef>
                <a:spcPts val="0"/>
              </a:spcBef>
              <a:spcAft>
                <a:spcPts val="0"/>
              </a:spcAft>
              <a:defRPr/>
            </a:pPr>
            <a:r>
              <a:rPr lang="en-US" i="1" dirty="0">
                <a:solidFill>
                  <a:schemeClr val="tx2">
                    <a:lumMod val="60000"/>
                    <a:lumOff val="40000"/>
                  </a:schemeClr>
                </a:solidFill>
                <a:latin typeface="Comic Sans MS" pitchFamily="66" charset="0"/>
              </a:rPr>
              <a:t>Modified Parts</a:t>
            </a:r>
            <a:r>
              <a:rPr lang="en-US" dirty="0">
                <a:latin typeface="Comic Sans MS" pitchFamily="66" charset="0"/>
              </a:rPr>
              <a:t>                                        K$                             Eng/Des FTE</a:t>
            </a:r>
          </a:p>
          <a:p>
            <a:pPr defTabSz="914306" fontAlgn="auto">
              <a:spcBef>
                <a:spcPts val="0"/>
              </a:spcBef>
              <a:spcAft>
                <a:spcPts val="0"/>
              </a:spcAft>
              <a:defRPr/>
            </a:pPr>
            <a:r>
              <a:rPr lang="en-US" dirty="0">
                <a:latin typeface="Comic Sans MS" pitchFamily="66" charset="0"/>
              </a:rPr>
              <a:t>-Barrel Yoke Pieces                                 360                                   0.2</a:t>
            </a:r>
          </a:p>
          <a:p>
            <a:pPr defTabSz="914306" fontAlgn="auto">
              <a:spcBef>
                <a:spcPts val="0"/>
              </a:spcBef>
              <a:spcAft>
                <a:spcPts val="0"/>
              </a:spcAft>
              <a:defRPr/>
            </a:pPr>
            <a:r>
              <a:rPr lang="en-US" dirty="0">
                <a:latin typeface="Comic Sans MS" pitchFamily="66" charset="0"/>
              </a:rPr>
              <a:t>(24 pieces to be diamond wire cut)</a:t>
            </a:r>
          </a:p>
          <a:p>
            <a:pPr defTabSz="914306" fontAlgn="auto">
              <a:spcBef>
                <a:spcPts val="0"/>
              </a:spcBef>
              <a:spcAft>
                <a:spcPts val="0"/>
              </a:spcAft>
              <a:defRPr/>
            </a:pPr>
            <a:r>
              <a:rPr lang="en-US" i="1" dirty="0">
                <a:solidFill>
                  <a:schemeClr val="tx2">
                    <a:lumMod val="60000"/>
                    <a:lumOff val="40000"/>
                  </a:schemeClr>
                </a:solidFill>
                <a:latin typeface="Comic Sans MS" pitchFamily="66" charset="0"/>
              </a:rPr>
              <a:t>New Parts</a:t>
            </a:r>
          </a:p>
          <a:p>
            <a:pPr defTabSz="914306" fontAlgn="auto">
              <a:spcBef>
                <a:spcPts val="0"/>
              </a:spcBef>
              <a:spcAft>
                <a:spcPts val="0"/>
              </a:spcAft>
              <a:defRPr/>
            </a:pPr>
            <a:r>
              <a:rPr lang="en-US" dirty="0">
                <a:latin typeface="Comic Sans MS" pitchFamily="66" charset="0"/>
              </a:rPr>
              <a:t>-Upstream Front Cap                               677                                   0.5</a:t>
            </a:r>
          </a:p>
          <a:p>
            <a:pPr defTabSz="914306" fontAlgn="auto">
              <a:spcBef>
                <a:spcPts val="0"/>
              </a:spcBef>
              <a:spcAft>
                <a:spcPts val="0"/>
              </a:spcAft>
              <a:defRPr/>
            </a:pPr>
            <a:r>
              <a:rPr lang="en-US" dirty="0">
                <a:latin typeface="Comic Sans MS" pitchFamily="66" charset="0"/>
              </a:rPr>
              <a:t>(shield, front piece) 16’dia x 1.3’</a:t>
            </a:r>
          </a:p>
          <a:p>
            <a:pPr defTabSz="914306" fontAlgn="auto">
              <a:spcBef>
                <a:spcPts val="0"/>
              </a:spcBef>
              <a:spcAft>
                <a:spcPts val="0"/>
              </a:spcAft>
              <a:defRPr/>
            </a:pPr>
            <a:r>
              <a:rPr lang="en-US" dirty="0">
                <a:latin typeface="Comic Sans MS" pitchFamily="66" charset="0"/>
              </a:rPr>
              <a:t>$4.5/lb  75 tons</a:t>
            </a:r>
          </a:p>
          <a:p>
            <a:pPr defTabSz="914306" fontAlgn="auto">
              <a:spcBef>
                <a:spcPts val="0"/>
              </a:spcBef>
              <a:spcAft>
                <a:spcPts val="0"/>
              </a:spcAft>
              <a:defRPr/>
            </a:pPr>
            <a:r>
              <a:rPr lang="en-US" dirty="0">
                <a:latin typeface="Comic Sans MS" pitchFamily="66" charset="0"/>
              </a:rPr>
              <a:t>-Downstream End Cap                              875                                   0.8</a:t>
            </a:r>
          </a:p>
          <a:p>
            <a:pPr defTabSz="914306" fontAlgn="auto">
              <a:spcBef>
                <a:spcPts val="0"/>
              </a:spcBef>
              <a:spcAft>
                <a:spcPts val="0"/>
              </a:spcAft>
              <a:defRPr/>
            </a:pPr>
            <a:r>
              <a:rPr lang="en-US" dirty="0">
                <a:latin typeface="Comic Sans MS" pitchFamily="66" charset="0"/>
              </a:rPr>
              <a:t>(bottom, nose) 4’dia x 5’, 19’dia x 1’</a:t>
            </a:r>
          </a:p>
          <a:p>
            <a:pPr defTabSz="914306" fontAlgn="auto">
              <a:spcBef>
                <a:spcPts val="0"/>
              </a:spcBef>
              <a:spcAft>
                <a:spcPts val="0"/>
              </a:spcAft>
              <a:defRPr/>
            </a:pPr>
            <a:r>
              <a:rPr lang="en-US" dirty="0">
                <a:latin typeface="Comic Sans MS" pitchFamily="66" charset="0"/>
              </a:rPr>
              <a:t>$4.5/lb 97 tons</a:t>
            </a:r>
          </a:p>
          <a:p>
            <a:pPr defTabSz="914306" fontAlgn="auto">
              <a:spcBef>
                <a:spcPts val="0"/>
              </a:spcBef>
              <a:spcAft>
                <a:spcPts val="0"/>
              </a:spcAft>
              <a:defRPr/>
            </a:pPr>
            <a:r>
              <a:rPr lang="en-US" dirty="0">
                <a:latin typeface="Comic Sans MS" pitchFamily="66" charset="0"/>
              </a:rPr>
              <a:t>-Detector Extension                                660                                   0.2</a:t>
            </a:r>
          </a:p>
          <a:p>
            <a:pPr defTabSz="914306" fontAlgn="auto">
              <a:spcBef>
                <a:spcPts val="0"/>
              </a:spcBef>
              <a:spcAft>
                <a:spcPts val="0"/>
              </a:spcAft>
              <a:defRPr/>
            </a:pPr>
            <a:r>
              <a:rPr lang="en-US" dirty="0">
                <a:latin typeface="Comic Sans MS" pitchFamily="66" charset="0"/>
              </a:rPr>
              <a:t>(donut) 55 tons</a:t>
            </a:r>
          </a:p>
          <a:p>
            <a:pPr defTabSz="914306" fontAlgn="auto">
              <a:spcBef>
                <a:spcPts val="0"/>
              </a:spcBef>
              <a:spcAft>
                <a:spcPts val="0"/>
              </a:spcAft>
              <a:defRPr/>
            </a:pPr>
            <a:r>
              <a:rPr lang="en-US" dirty="0">
                <a:latin typeface="Comic Sans MS" pitchFamily="66" charset="0"/>
              </a:rPr>
              <a:t>$6/lb </a:t>
            </a:r>
          </a:p>
          <a:p>
            <a:pPr defTabSz="914306" fontAlgn="auto">
              <a:spcBef>
                <a:spcPts val="0"/>
              </a:spcBef>
              <a:spcAft>
                <a:spcPts val="0"/>
              </a:spcAft>
              <a:defRPr/>
            </a:pPr>
            <a:r>
              <a:rPr lang="en-US" dirty="0">
                <a:latin typeface="Comic Sans MS" pitchFamily="66" charset="0"/>
              </a:rPr>
              <a:t>-Downstream coil collar &amp; hardware         500                                   1.0</a:t>
            </a:r>
          </a:p>
          <a:p>
            <a:pPr defTabSz="914306" fontAlgn="auto">
              <a:spcBef>
                <a:spcPts val="0"/>
              </a:spcBef>
              <a:spcAft>
                <a:spcPts val="0"/>
              </a:spcAft>
              <a:defRPr/>
            </a:pPr>
            <a:r>
              <a:rPr lang="en-US" dirty="0">
                <a:latin typeface="Comic Sans MS" pitchFamily="66" charset="0"/>
              </a:rPr>
              <a:t>-Magnet Support                                      350                                   0.4</a:t>
            </a:r>
          </a:p>
          <a:p>
            <a:pPr defTabSz="914306" fontAlgn="auto">
              <a:spcBef>
                <a:spcPts val="0"/>
              </a:spcBef>
              <a:spcAft>
                <a:spcPts val="0"/>
              </a:spcAft>
              <a:defRPr/>
            </a:pPr>
            <a:r>
              <a:rPr lang="en-US" dirty="0">
                <a:latin typeface="Comic Sans MS" pitchFamily="66" charset="0"/>
              </a:rPr>
              <a:t>(8  200 ton jacks + frame)</a:t>
            </a:r>
          </a:p>
          <a:p>
            <a:pPr defTabSz="914306" fontAlgn="auto">
              <a:spcBef>
                <a:spcPts val="0"/>
              </a:spcBef>
              <a:spcAft>
                <a:spcPts val="0"/>
              </a:spcAft>
              <a:defRPr/>
            </a:pPr>
            <a:r>
              <a:rPr lang="en-US" dirty="0">
                <a:latin typeface="Comic Sans MS" pitchFamily="66" charset="0"/>
              </a:rPr>
              <a:t>-Detector supports (design unknown)       500                                   1.0</a:t>
            </a:r>
          </a:p>
          <a:p>
            <a:pPr defTabSz="914306" fontAlgn="auto">
              <a:spcBef>
                <a:spcPts val="0"/>
              </a:spcBef>
              <a:spcAft>
                <a:spcPts val="0"/>
              </a:spcAft>
              <a:defRPr/>
            </a:pPr>
            <a:r>
              <a:rPr lang="en-US" dirty="0">
                <a:latin typeface="Comic Sans MS" pitchFamily="66" charset="0"/>
              </a:rPr>
              <a:t>-Shipping Cornell to </a:t>
            </a:r>
            <a:r>
              <a:rPr lang="en-US" dirty="0" err="1">
                <a:latin typeface="Comic Sans MS" pitchFamily="66" charset="0"/>
              </a:rPr>
              <a:t>Jlab</a:t>
            </a:r>
            <a:r>
              <a:rPr lang="en-US" dirty="0">
                <a:latin typeface="Comic Sans MS" pitchFamily="66" charset="0"/>
              </a:rPr>
              <a:t>                          240</a:t>
            </a:r>
          </a:p>
          <a:p>
            <a:pPr defTabSz="914306" fontAlgn="auto">
              <a:spcBef>
                <a:spcPts val="0"/>
              </a:spcBef>
              <a:spcAft>
                <a:spcPts val="0"/>
              </a:spcAft>
              <a:defRPr/>
            </a:pPr>
            <a:r>
              <a:rPr lang="en-US" dirty="0">
                <a:latin typeface="Comic Sans MS" pitchFamily="66" charset="0"/>
              </a:rPr>
              <a:t>                                                    </a:t>
            </a:r>
          </a:p>
          <a:p>
            <a:pPr defTabSz="914306" fontAlgn="auto">
              <a:spcBef>
                <a:spcPts val="0"/>
              </a:spcBef>
              <a:spcAft>
                <a:spcPts val="0"/>
              </a:spcAft>
              <a:defRPr/>
            </a:pPr>
            <a:r>
              <a:rPr lang="en-US" dirty="0">
                <a:latin typeface="Comic Sans MS" pitchFamily="66" charset="0"/>
              </a:rPr>
              <a:t>                                                TOTAL     $4.2M                             4.1 FTE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15616" y="1484784"/>
            <a:ext cx="6768752" cy="4140460"/>
            <a:chOff x="827584" y="1520788"/>
            <a:chExt cx="6768752" cy="4140460"/>
          </a:xfrm>
        </p:grpSpPr>
        <p:pic>
          <p:nvPicPr>
            <p:cNvPr id="2" name="Picture 2"/>
            <p:cNvPicPr>
              <a:picLocks noChangeAspect="1" noChangeArrowheads="1"/>
            </p:cNvPicPr>
            <p:nvPr/>
          </p:nvPicPr>
          <p:blipFill>
            <a:blip r:embed="rId2" cstate="print"/>
            <a:srcRect t="6041" b="7121"/>
            <a:stretch>
              <a:fillRect/>
            </a:stretch>
          </p:blipFill>
          <p:spPr bwMode="auto">
            <a:xfrm>
              <a:off x="827584" y="1520788"/>
              <a:ext cx="6768752" cy="4140460"/>
            </a:xfrm>
            <a:prstGeom prst="rect">
              <a:avLst/>
            </a:prstGeom>
            <a:noFill/>
            <a:ln w="9525">
              <a:noFill/>
              <a:miter lim="800000"/>
              <a:headEnd/>
              <a:tailEnd/>
            </a:ln>
          </p:spPr>
        </p:pic>
        <p:cxnSp>
          <p:nvCxnSpPr>
            <p:cNvPr id="6" name="Straight Connector 5"/>
            <p:cNvCxnSpPr/>
            <p:nvPr/>
          </p:nvCxnSpPr>
          <p:spPr>
            <a:xfrm flipH="1">
              <a:off x="1655676" y="2600908"/>
              <a:ext cx="2520280" cy="0"/>
            </a:xfrm>
            <a:prstGeom prst="line">
              <a:avLst/>
            </a:prstGeom>
            <a:ln w="222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655676" y="4581128"/>
              <a:ext cx="2520280" cy="0"/>
            </a:xfrm>
            <a:prstGeom prst="line">
              <a:avLst/>
            </a:prstGeom>
            <a:ln w="222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655676" y="2636912"/>
              <a:ext cx="2556284"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55676" y="4473116"/>
              <a:ext cx="2556284"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8726026">
              <a:off x="4139269" y="2603659"/>
              <a:ext cx="138855" cy="774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4102">
              <a:off x="4149076" y="4506274"/>
              <a:ext cx="126488" cy="777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4608004" y="1772816"/>
            <a:ext cx="612068" cy="3564396"/>
            <a:chOff x="4319972" y="1808820"/>
            <a:chExt cx="612068" cy="3564396"/>
          </a:xfrm>
        </p:grpSpPr>
        <p:sp>
          <p:nvSpPr>
            <p:cNvPr id="13" name="Rectangle 12"/>
            <p:cNvSpPr/>
            <p:nvPr/>
          </p:nvSpPr>
          <p:spPr>
            <a:xfrm>
              <a:off x="4355976" y="1808820"/>
              <a:ext cx="576064" cy="3564396"/>
            </a:xfrm>
            <a:prstGeom prst="rect">
              <a:avLst/>
            </a:prstGeom>
            <a:solidFill>
              <a:srgbClr val="00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4355976" y="2996952"/>
              <a:ext cx="576064" cy="10801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4319972" y="4041068"/>
              <a:ext cx="612068" cy="10801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3626181" y="2816932"/>
            <a:ext cx="765798" cy="1476164"/>
            <a:chOff x="3338149" y="2852936"/>
            <a:chExt cx="765798" cy="1476164"/>
          </a:xfrm>
        </p:grpSpPr>
        <p:sp>
          <p:nvSpPr>
            <p:cNvPr id="22" name="Rectangle 21"/>
            <p:cNvSpPr/>
            <p:nvPr/>
          </p:nvSpPr>
          <p:spPr>
            <a:xfrm>
              <a:off x="4058228" y="2852936"/>
              <a:ext cx="45719" cy="1476164"/>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914212" y="2924944"/>
              <a:ext cx="45719" cy="1332148"/>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770197" y="3032956"/>
              <a:ext cx="45719" cy="1116124"/>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26181" y="3104964"/>
              <a:ext cx="45719" cy="936104"/>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338149" y="3248980"/>
              <a:ext cx="45719" cy="576064"/>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482165" y="3176972"/>
              <a:ext cx="45719" cy="72008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871700" y="116632"/>
            <a:ext cx="5364596" cy="646331"/>
          </a:xfrm>
          <a:prstGeom prst="rect">
            <a:avLst/>
          </a:prstGeom>
          <a:noFill/>
        </p:spPr>
        <p:txBody>
          <a:bodyPr wrap="square" rtlCol="0">
            <a:spAutoFit/>
          </a:bodyPr>
          <a:lstStyle/>
          <a:p>
            <a:pPr algn="ctr"/>
            <a:r>
              <a:rPr lang="en-US" sz="3600" dirty="0" err="1" smtClean="0"/>
              <a:t>SoLID</a:t>
            </a:r>
            <a:r>
              <a:rPr lang="en-US" sz="3600" dirty="0" smtClean="0"/>
              <a:t> PVDIS</a:t>
            </a:r>
            <a:endParaRPr lang="en-US" sz="3600" dirty="0"/>
          </a:p>
        </p:txBody>
      </p:sp>
      <p:grpSp>
        <p:nvGrpSpPr>
          <p:cNvPr id="35" name="Group 34"/>
          <p:cNvGrpSpPr/>
          <p:nvPr/>
        </p:nvGrpSpPr>
        <p:grpSpPr>
          <a:xfrm>
            <a:off x="6336196" y="1772816"/>
            <a:ext cx="324036" cy="3564396"/>
            <a:chOff x="6336196" y="2276872"/>
            <a:chExt cx="324036" cy="3564396"/>
          </a:xfrm>
        </p:grpSpPr>
        <p:sp>
          <p:nvSpPr>
            <p:cNvPr id="31" name="Rectangle 30"/>
            <p:cNvSpPr/>
            <p:nvPr/>
          </p:nvSpPr>
          <p:spPr>
            <a:xfrm>
              <a:off x="6336196" y="2276872"/>
              <a:ext cx="324036" cy="118813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p:cNvSpPr/>
            <p:nvPr/>
          </p:nvSpPr>
          <p:spPr>
            <a:xfrm>
              <a:off x="6337791" y="4604568"/>
              <a:ext cx="322441" cy="48568"/>
            </a:xfrm>
            <a:prstGeom prst="r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p:cNvSpPr/>
            <p:nvPr/>
          </p:nvSpPr>
          <p:spPr>
            <a:xfrm rot="10800000">
              <a:off x="6336196" y="3465004"/>
              <a:ext cx="324036" cy="72008"/>
            </a:xfrm>
            <a:prstGeom prst="rtTriangle">
              <a:avLst/>
            </a:prstGeom>
            <a:solidFill>
              <a:srgbClr val="7030A0"/>
            </a:solidFill>
            <a:ln>
              <a:no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336196" y="4653136"/>
              <a:ext cx="324036" cy="118813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6156176" y="1772816"/>
            <a:ext cx="108012" cy="3564396"/>
            <a:chOff x="6156176" y="2276872"/>
            <a:chExt cx="108012" cy="3564396"/>
          </a:xfrm>
        </p:grpSpPr>
        <p:cxnSp>
          <p:nvCxnSpPr>
            <p:cNvPr id="37" name="Straight Connector 36"/>
            <p:cNvCxnSpPr/>
            <p:nvPr/>
          </p:nvCxnSpPr>
          <p:spPr>
            <a:xfrm>
              <a:off x="6264188" y="2276872"/>
              <a:ext cx="0" cy="1260140"/>
            </a:xfrm>
            <a:prstGeom prst="line">
              <a:avLst/>
            </a:prstGeom>
            <a:ln w="5715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264188" y="4581128"/>
              <a:ext cx="0" cy="1260140"/>
            </a:xfrm>
            <a:prstGeom prst="line">
              <a:avLst/>
            </a:prstGeom>
            <a:ln w="5715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156176" y="2348880"/>
              <a:ext cx="0" cy="1188132"/>
            </a:xfrm>
            <a:prstGeom prst="line">
              <a:avLst/>
            </a:prstGeom>
            <a:ln w="5715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156176" y="4581128"/>
              <a:ext cx="0" cy="1188132"/>
            </a:xfrm>
            <a:prstGeom prst="line">
              <a:avLst/>
            </a:prstGeom>
            <a:ln w="57150">
              <a:solidFill>
                <a:srgbClr val="00B050"/>
              </a:solidFill>
              <a:tailEnd type="none"/>
            </a:ln>
          </p:spPr>
          <p:style>
            <a:lnRef idx="1">
              <a:schemeClr val="accent1"/>
            </a:lnRef>
            <a:fillRef idx="0">
              <a:schemeClr val="accent1"/>
            </a:fillRef>
            <a:effectRef idx="0">
              <a:schemeClr val="accent1"/>
            </a:effectRef>
            <a:fontRef idx="minor">
              <a:schemeClr val="tx1"/>
            </a:fontRef>
          </p:style>
        </p:cxnSp>
      </p:grpSp>
      <p:cxnSp>
        <p:nvCxnSpPr>
          <p:cNvPr id="44" name="Straight Connector 43"/>
          <p:cNvCxnSpPr/>
          <p:nvPr/>
        </p:nvCxnSpPr>
        <p:spPr>
          <a:xfrm flipH="1" flipV="1">
            <a:off x="3419872" y="2672916"/>
            <a:ext cx="216024" cy="504056"/>
          </a:xfrm>
          <a:prstGeom prst="line">
            <a:avLst/>
          </a:prstGeom>
          <a:ln w="28575">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4211960" y="2672916"/>
            <a:ext cx="0" cy="216024"/>
          </a:xfrm>
          <a:prstGeom prst="line">
            <a:avLst/>
          </a:prstGeom>
          <a:ln w="28575">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3455876" y="3825044"/>
            <a:ext cx="180020" cy="576064"/>
          </a:xfrm>
          <a:prstGeom prst="line">
            <a:avLst/>
          </a:prstGeom>
          <a:ln w="28575">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4211960" y="4221088"/>
            <a:ext cx="0" cy="216024"/>
          </a:xfrm>
          <a:prstGeom prst="line">
            <a:avLst/>
          </a:prstGeom>
          <a:ln w="28575">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3131840" y="3429000"/>
            <a:ext cx="360040" cy="144016"/>
          </a:xfrm>
          <a:prstGeom prst="roundRect">
            <a:avLst/>
          </a:prstGeom>
          <a:solidFill>
            <a:srgbClr val="FF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1043608" y="836712"/>
            <a:ext cx="2160240" cy="646331"/>
          </a:xfrm>
          <a:prstGeom prst="rect">
            <a:avLst/>
          </a:prstGeom>
          <a:noFill/>
        </p:spPr>
        <p:txBody>
          <a:bodyPr wrap="square" rtlCol="0">
            <a:spAutoFit/>
          </a:bodyPr>
          <a:lstStyle/>
          <a:p>
            <a:r>
              <a:rPr lang="en-US" dirty="0" smtClean="0"/>
              <a:t>Non-magnetic support frame</a:t>
            </a:r>
            <a:endParaRPr lang="en-US" dirty="0"/>
          </a:p>
        </p:txBody>
      </p:sp>
      <p:cxnSp>
        <p:nvCxnSpPr>
          <p:cNvPr id="59" name="Straight Arrow Connector 58"/>
          <p:cNvCxnSpPr/>
          <p:nvPr/>
        </p:nvCxnSpPr>
        <p:spPr>
          <a:xfrm>
            <a:off x="2303748" y="1412776"/>
            <a:ext cx="396044" cy="12241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bwMode="auto">
          <a:xfrm>
            <a:off x="6400801" y="791344"/>
            <a:ext cx="1436056" cy="553976"/>
          </a:xfrm>
          <a:prstGeom prst="rect">
            <a:avLst/>
          </a:prstGeom>
          <a:noFill/>
        </p:spPr>
        <p:txBody>
          <a:bodyPr wrap="none" lIns="91419" tIns="45709" rIns="91419" bIns="45709">
            <a:spAutoFit/>
          </a:bodyPr>
          <a:lstStyle/>
          <a:p>
            <a:pPr>
              <a:defRPr/>
            </a:pPr>
            <a:r>
              <a:rPr lang="en-US" sz="1500" b="1" dirty="0" smtClean="0">
                <a:solidFill>
                  <a:srgbClr val="7030A0"/>
                </a:solidFill>
                <a:effectLst>
                  <a:glow rad="139700">
                    <a:srgbClr val="FFFFFF"/>
                  </a:glow>
                </a:effectLst>
                <a:ea typeface="ＭＳ Ｐゴシック" pitchFamily="34" charset="-128"/>
              </a:rPr>
              <a:t>EM Calorimeter</a:t>
            </a:r>
          </a:p>
          <a:p>
            <a:pPr>
              <a:defRPr/>
            </a:pPr>
            <a:r>
              <a:rPr lang="en-US" sz="1500" b="1" dirty="0" smtClean="0">
                <a:solidFill>
                  <a:srgbClr val="7030A0"/>
                </a:solidFill>
                <a:effectLst>
                  <a:glow rad="139700">
                    <a:srgbClr val="FFFFFF"/>
                  </a:glow>
                </a:effectLst>
                <a:ea typeface="ＭＳ Ｐゴシック" pitchFamily="34" charset="-128"/>
              </a:rPr>
              <a:t>(forward angle)</a:t>
            </a:r>
            <a:endParaRPr lang="en-US" sz="1500" b="1" dirty="0">
              <a:solidFill>
                <a:srgbClr val="7030A0"/>
              </a:solidFill>
              <a:effectLst>
                <a:glow rad="139700">
                  <a:srgbClr val="FFFFFF"/>
                </a:glow>
              </a:effectLst>
              <a:ea typeface="ＭＳ Ｐゴシック" pitchFamily="34" charset="-128"/>
            </a:endParaRPr>
          </a:p>
        </p:txBody>
      </p:sp>
      <p:sp>
        <p:nvSpPr>
          <p:cNvPr id="63" name="Rectangle 62"/>
          <p:cNvSpPr/>
          <p:nvPr/>
        </p:nvSpPr>
        <p:spPr>
          <a:xfrm>
            <a:off x="4283968" y="908720"/>
            <a:ext cx="1199132" cy="369310"/>
          </a:xfrm>
          <a:prstGeom prst="rect">
            <a:avLst/>
          </a:prstGeom>
        </p:spPr>
        <p:txBody>
          <a:bodyPr wrap="none" lIns="91419" tIns="45709" rIns="91419" bIns="45709">
            <a:spAutoFit/>
          </a:bodyPr>
          <a:lstStyle/>
          <a:p>
            <a:r>
              <a:rPr lang="en-US" b="1" dirty="0" smtClean="0">
                <a:solidFill>
                  <a:srgbClr val="00FFCC"/>
                </a:solidFill>
                <a:effectLst>
                  <a:glow rad="139700">
                    <a:srgbClr val="FFFFFF"/>
                  </a:glow>
                </a:effectLst>
                <a:ea typeface="ＭＳ Ｐゴシック" pitchFamily="34" charset="-128"/>
              </a:rPr>
              <a:t>Cherenkov</a:t>
            </a:r>
            <a:endParaRPr lang="en-US" dirty="0">
              <a:solidFill>
                <a:srgbClr val="00FFCC"/>
              </a:solidFill>
            </a:endParaRPr>
          </a:p>
        </p:txBody>
      </p:sp>
      <p:sp>
        <p:nvSpPr>
          <p:cNvPr id="64" name="TextBox 63"/>
          <p:cNvSpPr txBox="1"/>
          <p:nvPr/>
        </p:nvSpPr>
        <p:spPr bwMode="auto">
          <a:xfrm>
            <a:off x="5796136" y="980728"/>
            <a:ext cx="569344" cy="323143"/>
          </a:xfrm>
          <a:prstGeom prst="rect">
            <a:avLst/>
          </a:prstGeom>
          <a:noFill/>
        </p:spPr>
        <p:txBody>
          <a:bodyPr wrap="none" lIns="91419" tIns="45709" rIns="91419" bIns="45709">
            <a:spAutoFit/>
          </a:bodyPr>
          <a:lstStyle/>
          <a:p>
            <a:pPr>
              <a:defRPr/>
            </a:pPr>
            <a:r>
              <a:rPr lang="en-US" sz="1500" b="1" dirty="0" smtClean="0">
                <a:solidFill>
                  <a:srgbClr val="00B050"/>
                </a:solidFill>
                <a:effectLst>
                  <a:glow rad="139700">
                    <a:srgbClr val="FFFFFF"/>
                  </a:glow>
                </a:effectLst>
                <a:ea typeface="ＭＳ Ｐゴシック" pitchFamily="34" charset="-128"/>
              </a:rPr>
              <a:t>GEM</a:t>
            </a:r>
            <a:endParaRPr lang="en-US" sz="1500" b="1" dirty="0">
              <a:solidFill>
                <a:srgbClr val="00B050"/>
              </a:solidFill>
              <a:effectLst>
                <a:glow rad="139700">
                  <a:srgbClr val="FFFFFF"/>
                </a:glow>
              </a:effectLst>
              <a:ea typeface="ＭＳ Ｐゴシック" pitchFamily="34" charset="-128"/>
            </a:endParaRPr>
          </a:p>
        </p:txBody>
      </p:sp>
      <p:sp>
        <p:nvSpPr>
          <p:cNvPr id="66" name="TextBox 65"/>
          <p:cNvSpPr txBox="1"/>
          <p:nvPr/>
        </p:nvSpPr>
        <p:spPr>
          <a:xfrm>
            <a:off x="2447764" y="3311696"/>
            <a:ext cx="900100" cy="369332"/>
          </a:xfrm>
          <a:prstGeom prst="rect">
            <a:avLst/>
          </a:prstGeom>
          <a:noFill/>
        </p:spPr>
        <p:txBody>
          <a:bodyPr wrap="square" rtlCol="0">
            <a:spAutoFit/>
          </a:bodyPr>
          <a:lstStyle/>
          <a:p>
            <a:r>
              <a:rPr lang="en-US" dirty="0" smtClean="0"/>
              <a:t>target</a:t>
            </a:r>
            <a:endParaRPr lang="en-US" dirty="0"/>
          </a:p>
        </p:txBody>
      </p:sp>
      <p:sp>
        <p:nvSpPr>
          <p:cNvPr id="67" name="Rectangle 66"/>
          <p:cNvSpPr/>
          <p:nvPr/>
        </p:nvSpPr>
        <p:spPr>
          <a:xfrm>
            <a:off x="3501905" y="2663646"/>
            <a:ext cx="746059" cy="369310"/>
          </a:xfrm>
          <a:prstGeom prst="rect">
            <a:avLst/>
          </a:prstGeom>
        </p:spPr>
        <p:txBody>
          <a:bodyPr wrap="none" lIns="91419" tIns="45709" rIns="91419" bIns="45709">
            <a:spAutoFit/>
          </a:bodyPr>
          <a:lstStyle/>
          <a:p>
            <a:r>
              <a:rPr lang="en-US" b="1" dirty="0" smtClean="0">
                <a:solidFill>
                  <a:schemeClr val="accent5">
                    <a:lumMod val="75000"/>
                  </a:schemeClr>
                </a:solidFill>
                <a:effectLst>
                  <a:glow rad="139700">
                    <a:srgbClr val="FFFFFF"/>
                  </a:glow>
                </a:effectLst>
                <a:ea typeface="ＭＳ Ｐゴシック" pitchFamily="34" charset="-128"/>
              </a:rPr>
              <a:t>Baffle</a:t>
            </a:r>
            <a:endParaRPr lang="en-US" dirty="0">
              <a:solidFill>
                <a:schemeClr val="accent5">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15616" y="1484784"/>
            <a:ext cx="6768752" cy="4140460"/>
            <a:chOff x="827584" y="1520788"/>
            <a:chExt cx="6768752" cy="4140460"/>
          </a:xfrm>
        </p:grpSpPr>
        <p:pic>
          <p:nvPicPr>
            <p:cNvPr id="3" name="Picture 2"/>
            <p:cNvPicPr>
              <a:picLocks noChangeAspect="1" noChangeArrowheads="1"/>
            </p:cNvPicPr>
            <p:nvPr/>
          </p:nvPicPr>
          <p:blipFill>
            <a:blip r:embed="rId2" cstate="print"/>
            <a:srcRect t="6041" b="7121"/>
            <a:stretch>
              <a:fillRect/>
            </a:stretch>
          </p:blipFill>
          <p:spPr bwMode="auto">
            <a:xfrm>
              <a:off x="827584" y="1520788"/>
              <a:ext cx="6768752" cy="4140460"/>
            </a:xfrm>
            <a:prstGeom prst="rect">
              <a:avLst/>
            </a:prstGeom>
            <a:noFill/>
            <a:ln w="9525">
              <a:noFill/>
              <a:miter lim="800000"/>
              <a:headEnd/>
              <a:tailEnd/>
            </a:ln>
          </p:spPr>
        </p:pic>
        <p:cxnSp>
          <p:nvCxnSpPr>
            <p:cNvPr id="4" name="Straight Connector 3"/>
            <p:cNvCxnSpPr/>
            <p:nvPr/>
          </p:nvCxnSpPr>
          <p:spPr>
            <a:xfrm flipH="1">
              <a:off x="1655676" y="2600908"/>
              <a:ext cx="2520280" cy="0"/>
            </a:xfrm>
            <a:prstGeom prst="line">
              <a:avLst/>
            </a:prstGeom>
            <a:ln w="222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1655676" y="4581128"/>
              <a:ext cx="2520280" cy="0"/>
            </a:xfrm>
            <a:prstGeom prst="line">
              <a:avLst/>
            </a:prstGeom>
            <a:ln w="222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655676" y="2636912"/>
              <a:ext cx="2556284"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55676" y="4473116"/>
              <a:ext cx="2556284"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8726026">
              <a:off x="4139269" y="2603659"/>
              <a:ext cx="138855" cy="774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2664102">
              <a:off x="4149076" y="4506274"/>
              <a:ext cx="126488" cy="777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1835696" y="116632"/>
            <a:ext cx="5364596" cy="646331"/>
          </a:xfrm>
          <a:prstGeom prst="rect">
            <a:avLst/>
          </a:prstGeom>
          <a:noFill/>
        </p:spPr>
        <p:txBody>
          <a:bodyPr wrap="square" rtlCol="0">
            <a:spAutoFit/>
          </a:bodyPr>
          <a:lstStyle/>
          <a:p>
            <a:pPr algn="ctr"/>
            <a:r>
              <a:rPr lang="en-US" sz="3600" dirty="0" err="1" smtClean="0"/>
              <a:t>SoLID</a:t>
            </a:r>
            <a:r>
              <a:rPr lang="en-US" sz="3600" dirty="0" smtClean="0"/>
              <a:t> SIDIS</a:t>
            </a:r>
            <a:endParaRPr lang="en-US" sz="3600" dirty="0"/>
          </a:p>
        </p:txBody>
      </p:sp>
      <p:grpSp>
        <p:nvGrpSpPr>
          <p:cNvPr id="66" name="Group 65"/>
          <p:cNvGrpSpPr/>
          <p:nvPr/>
        </p:nvGrpSpPr>
        <p:grpSpPr>
          <a:xfrm>
            <a:off x="6876256" y="1772816"/>
            <a:ext cx="468052" cy="3564396"/>
            <a:chOff x="6876256" y="1772816"/>
            <a:chExt cx="468052" cy="3564396"/>
          </a:xfrm>
        </p:grpSpPr>
        <p:sp>
          <p:nvSpPr>
            <p:cNvPr id="23" name="Rectangle 22"/>
            <p:cNvSpPr/>
            <p:nvPr/>
          </p:nvSpPr>
          <p:spPr>
            <a:xfrm>
              <a:off x="6876256" y="1772816"/>
              <a:ext cx="468052" cy="118813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876256" y="4149080"/>
              <a:ext cx="468052" cy="118813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 name="Straight Connector 27"/>
          <p:cNvCxnSpPr/>
          <p:nvPr/>
        </p:nvCxnSpPr>
        <p:spPr>
          <a:xfrm>
            <a:off x="3311860" y="2924944"/>
            <a:ext cx="0" cy="1260140"/>
          </a:xfrm>
          <a:prstGeom prst="line">
            <a:avLst/>
          </a:prstGeom>
          <a:ln w="5715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483768" y="2996952"/>
            <a:ext cx="0" cy="1080120"/>
          </a:xfrm>
          <a:prstGeom prst="line">
            <a:avLst/>
          </a:prstGeom>
          <a:ln w="5715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123728" y="3140968"/>
            <a:ext cx="0" cy="828092"/>
          </a:xfrm>
          <a:prstGeom prst="line">
            <a:avLst/>
          </a:prstGeom>
          <a:ln w="5715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03748" y="3104964"/>
            <a:ext cx="0" cy="936104"/>
          </a:xfrm>
          <a:prstGeom prst="line">
            <a:avLst/>
          </a:prstGeom>
          <a:ln w="5715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719572" y="3429000"/>
            <a:ext cx="360040" cy="144016"/>
          </a:xfrm>
          <a:prstGeom prst="roundRect">
            <a:avLst/>
          </a:prstGeom>
          <a:solidFill>
            <a:srgbClr val="FF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51520" y="800708"/>
            <a:ext cx="2160240" cy="646331"/>
          </a:xfrm>
          <a:prstGeom prst="rect">
            <a:avLst/>
          </a:prstGeom>
          <a:noFill/>
        </p:spPr>
        <p:txBody>
          <a:bodyPr wrap="square" rtlCol="0">
            <a:spAutoFit/>
          </a:bodyPr>
          <a:lstStyle/>
          <a:p>
            <a:r>
              <a:rPr lang="en-US" dirty="0" smtClean="0"/>
              <a:t>Non-magnetic support frame</a:t>
            </a:r>
            <a:endParaRPr lang="en-US" dirty="0"/>
          </a:p>
        </p:txBody>
      </p:sp>
      <p:cxnSp>
        <p:nvCxnSpPr>
          <p:cNvPr id="38" name="Straight Arrow Connector 37"/>
          <p:cNvCxnSpPr/>
          <p:nvPr/>
        </p:nvCxnSpPr>
        <p:spPr>
          <a:xfrm>
            <a:off x="1115616" y="1376772"/>
            <a:ext cx="972108" cy="12601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bwMode="auto">
          <a:xfrm>
            <a:off x="7056276" y="908720"/>
            <a:ext cx="1436056" cy="553976"/>
          </a:xfrm>
          <a:prstGeom prst="rect">
            <a:avLst/>
          </a:prstGeom>
          <a:noFill/>
        </p:spPr>
        <p:txBody>
          <a:bodyPr wrap="none" lIns="91419" tIns="45709" rIns="91419" bIns="45709">
            <a:spAutoFit/>
          </a:bodyPr>
          <a:lstStyle/>
          <a:p>
            <a:pPr>
              <a:defRPr/>
            </a:pPr>
            <a:r>
              <a:rPr lang="en-US" sz="1500" b="1" dirty="0" smtClean="0">
                <a:solidFill>
                  <a:srgbClr val="7030A0"/>
                </a:solidFill>
                <a:effectLst>
                  <a:glow rad="139700">
                    <a:srgbClr val="FFFFFF"/>
                  </a:glow>
                </a:effectLst>
                <a:ea typeface="ＭＳ Ｐゴシック" pitchFamily="34" charset="-128"/>
              </a:rPr>
              <a:t>EM Calorimeter</a:t>
            </a:r>
          </a:p>
          <a:p>
            <a:pPr>
              <a:defRPr/>
            </a:pPr>
            <a:r>
              <a:rPr lang="en-US" sz="1500" b="1" dirty="0" smtClean="0">
                <a:solidFill>
                  <a:srgbClr val="7030A0"/>
                </a:solidFill>
                <a:effectLst>
                  <a:glow rad="139700">
                    <a:srgbClr val="FFFFFF"/>
                  </a:glow>
                </a:effectLst>
                <a:ea typeface="ＭＳ Ｐゴシック" pitchFamily="34" charset="-128"/>
              </a:rPr>
              <a:t>(forward angle)</a:t>
            </a:r>
            <a:endParaRPr lang="en-US" sz="1500" b="1" dirty="0">
              <a:solidFill>
                <a:srgbClr val="7030A0"/>
              </a:solidFill>
              <a:effectLst>
                <a:glow rad="139700">
                  <a:srgbClr val="FFFFFF"/>
                </a:glow>
              </a:effectLst>
              <a:ea typeface="ＭＳ Ｐゴシック" pitchFamily="34" charset="-128"/>
            </a:endParaRPr>
          </a:p>
        </p:txBody>
      </p:sp>
      <p:sp>
        <p:nvSpPr>
          <p:cNvPr id="41" name="TextBox 40"/>
          <p:cNvSpPr txBox="1"/>
          <p:nvPr/>
        </p:nvSpPr>
        <p:spPr bwMode="auto">
          <a:xfrm>
            <a:off x="2087724" y="4149080"/>
            <a:ext cx="569344" cy="323143"/>
          </a:xfrm>
          <a:prstGeom prst="rect">
            <a:avLst/>
          </a:prstGeom>
          <a:noFill/>
        </p:spPr>
        <p:txBody>
          <a:bodyPr wrap="none" lIns="91419" tIns="45709" rIns="91419" bIns="45709">
            <a:spAutoFit/>
          </a:bodyPr>
          <a:lstStyle/>
          <a:p>
            <a:pPr>
              <a:defRPr/>
            </a:pPr>
            <a:r>
              <a:rPr lang="en-US" sz="1500" b="1" dirty="0" smtClean="0">
                <a:solidFill>
                  <a:srgbClr val="00B050"/>
                </a:solidFill>
                <a:effectLst>
                  <a:glow rad="139700">
                    <a:srgbClr val="FFFFFF"/>
                  </a:glow>
                </a:effectLst>
                <a:ea typeface="ＭＳ Ｐゴシック" pitchFamily="34" charset="-128"/>
              </a:rPr>
              <a:t>GEM</a:t>
            </a:r>
            <a:endParaRPr lang="en-US" sz="1500" b="1" dirty="0">
              <a:solidFill>
                <a:srgbClr val="00B050"/>
              </a:solidFill>
              <a:effectLst>
                <a:glow rad="139700">
                  <a:srgbClr val="FFFFFF"/>
                </a:glow>
              </a:effectLst>
              <a:ea typeface="ＭＳ Ｐゴシック" pitchFamily="34" charset="-128"/>
            </a:endParaRPr>
          </a:p>
        </p:txBody>
      </p:sp>
      <p:sp>
        <p:nvSpPr>
          <p:cNvPr id="42" name="TextBox 41"/>
          <p:cNvSpPr txBox="1"/>
          <p:nvPr/>
        </p:nvSpPr>
        <p:spPr>
          <a:xfrm>
            <a:off x="35496" y="3311696"/>
            <a:ext cx="900100" cy="369332"/>
          </a:xfrm>
          <a:prstGeom prst="rect">
            <a:avLst/>
          </a:prstGeom>
          <a:noFill/>
        </p:spPr>
        <p:txBody>
          <a:bodyPr wrap="square" rtlCol="0">
            <a:spAutoFit/>
          </a:bodyPr>
          <a:lstStyle/>
          <a:p>
            <a:r>
              <a:rPr lang="en-US" dirty="0" smtClean="0"/>
              <a:t>target</a:t>
            </a:r>
            <a:endParaRPr lang="en-US" dirty="0"/>
          </a:p>
        </p:txBody>
      </p:sp>
      <p:grpSp>
        <p:nvGrpSpPr>
          <p:cNvPr id="51" name="Group 50"/>
          <p:cNvGrpSpPr/>
          <p:nvPr/>
        </p:nvGrpSpPr>
        <p:grpSpPr>
          <a:xfrm>
            <a:off x="3815916" y="1772816"/>
            <a:ext cx="1404156" cy="3564396"/>
            <a:chOff x="3815916" y="1772816"/>
            <a:chExt cx="1404156" cy="3564396"/>
          </a:xfrm>
        </p:grpSpPr>
        <p:sp>
          <p:nvSpPr>
            <p:cNvPr id="11" name="Rectangle 10"/>
            <p:cNvSpPr/>
            <p:nvPr/>
          </p:nvSpPr>
          <p:spPr>
            <a:xfrm>
              <a:off x="4644008" y="1772816"/>
              <a:ext cx="576064" cy="3564396"/>
            </a:xfrm>
            <a:prstGeom prst="rect">
              <a:avLst/>
            </a:prstGeom>
            <a:solidFill>
              <a:srgbClr val="00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16200000">
              <a:off x="3581890" y="3483006"/>
              <a:ext cx="1980220" cy="144016"/>
            </a:xfrm>
            <a:prstGeom prst="trapezoid">
              <a:avLst>
                <a:gd name="adj" fmla="val 94934"/>
              </a:avLst>
            </a:prstGeom>
            <a:solidFill>
              <a:srgbClr val="00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16200000">
              <a:off x="3311861" y="3212977"/>
              <a:ext cx="1692188" cy="684074"/>
            </a:xfrm>
            <a:prstGeom prst="trapezoid">
              <a:avLst>
                <a:gd name="adj" fmla="val 17355"/>
              </a:avLst>
            </a:prstGeom>
            <a:solidFill>
              <a:srgbClr val="00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flipV="1">
              <a:off x="3815916" y="3861048"/>
              <a:ext cx="1404156" cy="25202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815916" y="2960948"/>
              <a:ext cx="1404156" cy="28803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52" name="Rectangle 51"/>
          <p:cNvSpPr/>
          <p:nvPr/>
        </p:nvSpPr>
        <p:spPr>
          <a:xfrm>
            <a:off x="2879812" y="2708920"/>
            <a:ext cx="324036" cy="16921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bwMode="auto">
          <a:xfrm>
            <a:off x="2195736" y="944724"/>
            <a:ext cx="1436056" cy="553976"/>
          </a:xfrm>
          <a:prstGeom prst="rect">
            <a:avLst/>
          </a:prstGeom>
          <a:noFill/>
        </p:spPr>
        <p:txBody>
          <a:bodyPr wrap="none" lIns="91419" tIns="45709" rIns="91419" bIns="45709">
            <a:spAutoFit/>
          </a:bodyPr>
          <a:lstStyle/>
          <a:p>
            <a:pPr>
              <a:defRPr/>
            </a:pPr>
            <a:r>
              <a:rPr lang="en-US" sz="1500" b="1" dirty="0" smtClean="0">
                <a:solidFill>
                  <a:srgbClr val="0000FF"/>
                </a:solidFill>
                <a:effectLst>
                  <a:glow rad="139700">
                    <a:srgbClr val="FFFFFF"/>
                  </a:glow>
                </a:effectLst>
                <a:ea typeface="ＭＳ Ｐゴシック" pitchFamily="34" charset="-128"/>
              </a:rPr>
              <a:t>EM Calorimeter</a:t>
            </a:r>
          </a:p>
          <a:p>
            <a:pPr>
              <a:defRPr/>
            </a:pPr>
            <a:r>
              <a:rPr lang="en-US" sz="1500" b="1" dirty="0" smtClean="0">
                <a:solidFill>
                  <a:srgbClr val="0000FF"/>
                </a:solidFill>
                <a:effectLst>
                  <a:glow rad="139700">
                    <a:srgbClr val="FFFFFF"/>
                  </a:glow>
                </a:effectLst>
                <a:ea typeface="ＭＳ Ｐゴシック" pitchFamily="34" charset="-128"/>
              </a:rPr>
              <a:t>(large angle)</a:t>
            </a:r>
            <a:endParaRPr lang="en-US" sz="1500" b="1" dirty="0">
              <a:solidFill>
                <a:srgbClr val="0000FF"/>
              </a:solidFill>
              <a:effectLst>
                <a:glow rad="139700">
                  <a:srgbClr val="FFFFFF"/>
                </a:glow>
              </a:effectLst>
              <a:ea typeface="ＭＳ Ｐゴシック" pitchFamily="34" charset="-128"/>
            </a:endParaRPr>
          </a:p>
        </p:txBody>
      </p:sp>
      <p:sp>
        <p:nvSpPr>
          <p:cNvPr id="56" name="TextBox 55"/>
          <p:cNvSpPr txBox="1"/>
          <p:nvPr/>
        </p:nvSpPr>
        <p:spPr bwMode="auto">
          <a:xfrm>
            <a:off x="6012160" y="5697252"/>
            <a:ext cx="1034023" cy="553976"/>
          </a:xfrm>
          <a:prstGeom prst="rect">
            <a:avLst/>
          </a:prstGeom>
          <a:noFill/>
        </p:spPr>
        <p:txBody>
          <a:bodyPr wrap="none" lIns="91419" tIns="45709" rIns="91419" bIns="45709">
            <a:spAutoFit/>
          </a:bodyPr>
          <a:lstStyle/>
          <a:p>
            <a:pPr>
              <a:defRPr/>
            </a:pPr>
            <a:r>
              <a:rPr lang="en-US" sz="1500" b="1" dirty="0" smtClean="0">
                <a:solidFill>
                  <a:schemeClr val="accent6">
                    <a:lumMod val="75000"/>
                  </a:schemeClr>
                </a:solidFill>
                <a:effectLst>
                  <a:glow rad="139700">
                    <a:srgbClr val="FFFFFF"/>
                  </a:glow>
                </a:effectLst>
                <a:ea typeface="ＭＳ Ｐゴシック" pitchFamily="34" charset="-128"/>
              </a:rPr>
              <a:t>Heavy Gas</a:t>
            </a:r>
          </a:p>
          <a:p>
            <a:pPr>
              <a:defRPr/>
            </a:pPr>
            <a:r>
              <a:rPr lang="en-US" sz="1500" b="1" dirty="0" smtClean="0">
                <a:solidFill>
                  <a:schemeClr val="accent6">
                    <a:lumMod val="75000"/>
                  </a:schemeClr>
                </a:solidFill>
                <a:effectLst>
                  <a:glow rad="139700">
                    <a:srgbClr val="FFFFFF"/>
                  </a:glow>
                </a:effectLst>
                <a:ea typeface="ＭＳ Ｐゴシック" pitchFamily="34" charset="-128"/>
              </a:rPr>
              <a:t>Cherenkov</a:t>
            </a:r>
            <a:endParaRPr lang="en-US" sz="1500" b="1" dirty="0">
              <a:solidFill>
                <a:schemeClr val="accent6">
                  <a:lumMod val="75000"/>
                </a:schemeClr>
              </a:solidFill>
              <a:effectLst>
                <a:glow rad="139700">
                  <a:srgbClr val="FFFFFF"/>
                </a:glow>
              </a:effectLst>
              <a:ea typeface="ＭＳ Ｐゴシック" pitchFamily="34" charset="-128"/>
            </a:endParaRPr>
          </a:p>
        </p:txBody>
      </p:sp>
      <p:grpSp>
        <p:nvGrpSpPr>
          <p:cNvPr id="65" name="Group 64"/>
          <p:cNvGrpSpPr/>
          <p:nvPr/>
        </p:nvGrpSpPr>
        <p:grpSpPr>
          <a:xfrm>
            <a:off x="6228184" y="1772816"/>
            <a:ext cx="504056" cy="3564396"/>
            <a:chOff x="6228184" y="1772816"/>
            <a:chExt cx="504056" cy="3564396"/>
          </a:xfrm>
        </p:grpSpPr>
        <p:sp>
          <p:nvSpPr>
            <p:cNvPr id="58" name="Rectangle 57"/>
            <p:cNvSpPr/>
            <p:nvPr/>
          </p:nvSpPr>
          <p:spPr>
            <a:xfrm>
              <a:off x="6228184" y="1772816"/>
              <a:ext cx="504056" cy="11881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Triangle 58"/>
            <p:cNvSpPr/>
            <p:nvPr/>
          </p:nvSpPr>
          <p:spPr>
            <a:xfrm>
              <a:off x="6228185" y="4077072"/>
              <a:ext cx="432048" cy="72008"/>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Triangle 59"/>
            <p:cNvSpPr/>
            <p:nvPr/>
          </p:nvSpPr>
          <p:spPr>
            <a:xfrm rot="10800000">
              <a:off x="6228184" y="2960948"/>
              <a:ext cx="468052" cy="72008"/>
            </a:xfrm>
            <a:prstGeom prst="rtTriangle">
              <a:avLst/>
            </a:prstGeom>
            <a:solidFill>
              <a:schemeClr val="accent6"/>
            </a:solidFill>
            <a:ln>
              <a:no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228184" y="4149080"/>
              <a:ext cx="504056" cy="11881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6768244" y="1772816"/>
            <a:ext cx="80392" cy="3528392"/>
            <a:chOff x="6768244" y="1772816"/>
            <a:chExt cx="80392" cy="3528392"/>
          </a:xfrm>
        </p:grpSpPr>
        <p:sp>
          <p:nvSpPr>
            <p:cNvPr id="63" name="Rectangle 62"/>
            <p:cNvSpPr/>
            <p:nvPr/>
          </p:nvSpPr>
          <p:spPr>
            <a:xfrm>
              <a:off x="6768244" y="1772816"/>
              <a:ext cx="72008" cy="11521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flipH="1">
              <a:off x="6768244" y="4149080"/>
              <a:ext cx="80392" cy="11521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bwMode="auto">
          <a:xfrm>
            <a:off x="6444208" y="1088740"/>
            <a:ext cx="667128" cy="323143"/>
          </a:xfrm>
          <a:prstGeom prst="rect">
            <a:avLst/>
          </a:prstGeom>
          <a:noFill/>
        </p:spPr>
        <p:txBody>
          <a:bodyPr wrap="none" lIns="91419" tIns="45709" rIns="91419" bIns="45709">
            <a:spAutoFit/>
          </a:bodyPr>
          <a:lstStyle/>
          <a:p>
            <a:pPr>
              <a:defRPr/>
            </a:pPr>
            <a:r>
              <a:rPr lang="en-US" sz="1500" b="1" dirty="0" smtClean="0">
                <a:solidFill>
                  <a:srgbClr val="FF0000"/>
                </a:solidFill>
                <a:effectLst>
                  <a:glow rad="139700">
                    <a:srgbClr val="FFFFFF"/>
                  </a:glow>
                </a:effectLst>
                <a:ea typeface="ＭＳ Ｐゴシック" pitchFamily="34" charset="-128"/>
              </a:rPr>
              <a:t>MRPC</a:t>
            </a:r>
            <a:endParaRPr lang="en-US" sz="1500" b="1" dirty="0">
              <a:solidFill>
                <a:srgbClr val="FF0000"/>
              </a:solidFill>
              <a:effectLst>
                <a:glow rad="139700">
                  <a:srgbClr val="FFFFFF"/>
                </a:glow>
              </a:effectLst>
              <a:ea typeface="ＭＳ Ｐゴシック" pitchFamily="34" charset="-128"/>
            </a:endParaRPr>
          </a:p>
        </p:txBody>
      </p:sp>
      <p:sp>
        <p:nvSpPr>
          <p:cNvPr id="68" name="TextBox 67"/>
          <p:cNvSpPr txBox="1"/>
          <p:nvPr/>
        </p:nvSpPr>
        <p:spPr bwMode="auto">
          <a:xfrm>
            <a:off x="4139952" y="5683336"/>
            <a:ext cx="1034023" cy="553976"/>
          </a:xfrm>
          <a:prstGeom prst="rect">
            <a:avLst/>
          </a:prstGeom>
          <a:noFill/>
        </p:spPr>
        <p:txBody>
          <a:bodyPr wrap="none" lIns="91419" tIns="45709" rIns="91419" bIns="45709">
            <a:spAutoFit/>
          </a:bodyPr>
          <a:lstStyle/>
          <a:p>
            <a:pPr>
              <a:defRPr/>
            </a:pPr>
            <a:r>
              <a:rPr lang="en-US" sz="1500" b="1" dirty="0" smtClean="0">
                <a:solidFill>
                  <a:srgbClr val="00FFCC"/>
                </a:solidFill>
                <a:effectLst>
                  <a:glow rad="139700">
                    <a:srgbClr val="FFFFFF"/>
                  </a:glow>
                </a:effectLst>
                <a:ea typeface="ＭＳ Ｐゴシック" pitchFamily="34" charset="-128"/>
              </a:rPr>
              <a:t>Light Gas</a:t>
            </a:r>
          </a:p>
          <a:p>
            <a:pPr>
              <a:defRPr/>
            </a:pPr>
            <a:r>
              <a:rPr lang="en-US" sz="1500" b="1" dirty="0" smtClean="0">
                <a:solidFill>
                  <a:srgbClr val="00FFCC"/>
                </a:solidFill>
                <a:effectLst>
                  <a:glow rad="139700">
                    <a:srgbClr val="FFFFFF"/>
                  </a:glow>
                </a:effectLst>
                <a:ea typeface="ＭＳ Ｐゴシック" pitchFamily="34" charset="-128"/>
              </a:rPr>
              <a:t>Cherenkov</a:t>
            </a:r>
            <a:endParaRPr lang="en-US" sz="1500" b="1" dirty="0">
              <a:solidFill>
                <a:srgbClr val="00FFCC"/>
              </a:solidFill>
              <a:effectLst>
                <a:glow rad="139700">
                  <a:srgbClr val="FFFFFF"/>
                </a:glow>
              </a:effectLst>
              <a:ea typeface="ＭＳ Ｐゴシック" pitchFamily="34" charset="-128"/>
            </a:endParaRPr>
          </a:p>
        </p:txBody>
      </p:sp>
      <p:cxnSp>
        <p:nvCxnSpPr>
          <p:cNvPr id="73" name="Straight Connector 72"/>
          <p:cNvCxnSpPr/>
          <p:nvPr/>
        </p:nvCxnSpPr>
        <p:spPr>
          <a:xfrm>
            <a:off x="3743908" y="2852936"/>
            <a:ext cx="0" cy="1404156"/>
          </a:xfrm>
          <a:prstGeom prst="line">
            <a:avLst/>
          </a:prstGeom>
          <a:ln w="5715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807804" y="2780928"/>
            <a:ext cx="0" cy="1512168"/>
          </a:xfrm>
          <a:prstGeom prst="line">
            <a:avLst/>
          </a:prstGeom>
          <a:ln w="5715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95536" y="5733256"/>
            <a:ext cx="3456384" cy="923330"/>
          </a:xfrm>
          <a:prstGeom prst="rect">
            <a:avLst/>
          </a:prstGeom>
          <a:noFill/>
        </p:spPr>
        <p:txBody>
          <a:bodyPr wrap="square" rtlCol="0">
            <a:spAutoFit/>
          </a:bodyPr>
          <a:lstStyle/>
          <a:p>
            <a:r>
              <a:rPr lang="en-US" dirty="0" smtClean="0"/>
              <a:t>Note:  Support frame inside of cryostat for detectors and target more difficult with </a:t>
            </a:r>
            <a:r>
              <a:rPr lang="en-US" dirty="0" err="1" smtClean="0"/>
              <a:t>BaBar</a:t>
            </a:r>
            <a:r>
              <a:rPr lang="en-US" dirty="0" smtClean="0"/>
              <a: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3708" y="224644"/>
            <a:ext cx="5184576" cy="1200329"/>
          </a:xfrm>
          <a:prstGeom prst="rect">
            <a:avLst/>
          </a:prstGeom>
          <a:noFill/>
        </p:spPr>
        <p:txBody>
          <a:bodyPr wrap="square" rtlCol="0">
            <a:spAutoFit/>
          </a:bodyPr>
          <a:lstStyle/>
          <a:p>
            <a:pPr algn="ctr"/>
            <a:r>
              <a:rPr lang="en-US" sz="3600" dirty="0" err="1" smtClean="0"/>
              <a:t>BaBar</a:t>
            </a:r>
            <a:r>
              <a:rPr lang="en-US" sz="3600" dirty="0" smtClean="0"/>
              <a:t> Magnet Study and Cost Estimate</a:t>
            </a:r>
            <a:endParaRPr lang="en-US" sz="3600" dirty="0"/>
          </a:p>
        </p:txBody>
      </p:sp>
      <p:pic>
        <p:nvPicPr>
          <p:cNvPr id="2050" name="Picture 2"/>
          <p:cNvPicPr>
            <a:picLocks noChangeAspect="1" noChangeArrowheads="1"/>
          </p:cNvPicPr>
          <p:nvPr/>
        </p:nvPicPr>
        <p:blipFill>
          <a:blip r:embed="rId2" cstate="print"/>
          <a:srcRect/>
          <a:stretch>
            <a:fillRect/>
          </a:stretch>
        </p:blipFill>
        <p:spPr bwMode="auto">
          <a:xfrm>
            <a:off x="6912260" y="944724"/>
            <a:ext cx="1980220" cy="72231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43508" y="152636"/>
            <a:ext cx="1731792" cy="1620180"/>
          </a:xfrm>
          <a:prstGeom prst="rect">
            <a:avLst/>
          </a:prstGeom>
          <a:noFill/>
          <a:ln w="9525">
            <a:noFill/>
            <a:miter lim="800000"/>
            <a:headEnd/>
            <a:tailEnd/>
          </a:ln>
        </p:spPr>
      </p:pic>
      <p:sp>
        <p:nvSpPr>
          <p:cNvPr id="5" name="TextBox 4"/>
          <p:cNvSpPr txBox="1"/>
          <p:nvPr/>
        </p:nvSpPr>
        <p:spPr>
          <a:xfrm>
            <a:off x="431540" y="2024844"/>
            <a:ext cx="8496944" cy="2031325"/>
          </a:xfrm>
          <a:prstGeom prst="rect">
            <a:avLst/>
          </a:prstGeom>
          <a:noFill/>
        </p:spPr>
        <p:txBody>
          <a:bodyPr wrap="square" rtlCol="0">
            <a:spAutoFit/>
          </a:bodyPr>
          <a:lstStyle/>
          <a:p>
            <a:pPr>
              <a:buFont typeface="Arial" pitchFamily="34" charset="0"/>
              <a:buChar char="•"/>
            </a:pPr>
            <a:r>
              <a:rPr lang="en-US" dirty="0" smtClean="0"/>
              <a:t> Received some technical drawings on Dec. 5</a:t>
            </a:r>
            <a:r>
              <a:rPr lang="en-US" baseline="30000" dirty="0" smtClean="0"/>
              <a:t>th</a:t>
            </a:r>
            <a:r>
              <a:rPr lang="en-US" dirty="0" smtClean="0"/>
              <a:t> that was located on the Rutherford Appleton Lab’s website.  These drawings have been added to the wiki page.</a:t>
            </a:r>
          </a:p>
          <a:p>
            <a:pPr>
              <a:buFont typeface="Arial" pitchFamily="34" charset="0"/>
              <a:buChar char="•"/>
            </a:pPr>
            <a:r>
              <a:rPr lang="en-US" dirty="0" smtClean="0"/>
              <a:t> Two major hurdles to overcome to make </a:t>
            </a:r>
            <a:r>
              <a:rPr lang="en-US" dirty="0" err="1" smtClean="0"/>
              <a:t>BaBar</a:t>
            </a:r>
            <a:r>
              <a:rPr lang="en-US" dirty="0" smtClean="0"/>
              <a:t> work for </a:t>
            </a:r>
            <a:r>
              <a:rPr lang="en-US" dirty="0" err="1" smtClean="0"/>
              <a:t>SoLID</a:t>
            </a:r>
            <a:endParaRPr lang="en-US" dirty="0" smtClean="0"/>
          </a:p>
          <a:p>
            <a:pPr marL="342900" indent="-342900">
              <a:buFont typeface="+mj-lt"/>
              <a:buAutoNum type="arabicPeriod"/>
            </a:pPr>
            <a:r>
              <a:rPr lang="en-US" dirty="0" err="1" smtClean="0"/>
              <a:t>BaBar’s</a:t>
            </a:r>
            <a:r>
              <a:rPr lang="en-US" dirty="0" smtClean="0"/>
              <a:t> centerline is at a minimum 18” (457mm) too tall.</a:t>
            </a:r>
          </a:p>
          <a:p>
            <a:pPr marL="342900" indent="-342900">
              <a:buFont typeface="+mj-lt"/>
              <a:buAutoNum type="arabicPeriod"/>
            </a:pPr>
            <a:r>
              <a:rPr lang="en-US" dirty="0" smtClean="0"/>
              <a:t>How to modify </a:t>
            </a:r>
            <a:r>
              <a:rPr lang="en-US" dirty="0" err="1" smtClean="0"/>
              <a:t>BaBar’s</a:t>
            </a:r>
            <a:r>
              <a:rPr lang="en-US" dirty="0" smtClean="0"/>
              <a:t> complex bolted construction and still be structurally sound.</a:t>
            </a:r>
          </a:p>
          <a:p>
            <a:pPr marL="342900" indent="-342900">
              <a:buFont typeface="+mj-lt"/>
              <a:buAutoNum type="arabicPeriod"/>
            </a:pPr>
            <a:endParaRPr lang="en-US" dirty="0" smtClean="0"/>
          </a:p>
          <a:p>
            <a:pPr marL="342900" indent="-342900"/>
            <a:endParaRPr lang="en-US" dirty="0"/>
          </a:p>
        </p:txBody>
      </p:sp>
      <p:pic>
        <p:nvPicPr>
          <p:cNvPr id="2053" name="Picture 5"/>
          <p:cNvPicPr>
            <a:picLocks noChangeAspect="1" noChangeArrowheads="1"/>
          </p:cNvPicPr>
          <p:nvPr/>
        </p:nvPicPr>
        <p:blipFill>
          <a:blip r:embed="rId4" cstate="print"/>
          <a:srcRect/>
          <a:stretch>
            <a:fillRect/>
          </a:stretch>
        </p:blipFill>
        <p:spPr bwMode="auto">
          <a:xfrm>
            <a:off x="2771800" y="3681028"/>
            <a:ext cx="3716847" cy="2804530"/>
          </a:xfrm>
          <a:prstGeom prst="rect">
            <a:avLst/>
          </a:prstGeom>
          <a:noFill/>
          <a:ln w="9525">
            <a:noFill/>
            <a:miter lim="800000"/>
            <a:headEnd/>
            <a:tailEnd/>
          </a:ln>
        </p:spPr>
      </p:pic>
      <p:sp>
        <p:nvSpPr>
          <p:cNvPr id="8" name="TextBox 7"/>
          <p:cNvSpPr txBox="1"/>
          <p:nvPr/>
        </p:nvSpPr>
        <p:spPr>
          <a:xfrm>
            <a:off x="6552220" y="4833156"/>
            <a:ext cx="1152128" cy="369332"/>
          </a:xfrm>
          <a:prstGeom prst="rect">
            <a:avLst/>
          </a:prstGeom>
          <a:noFill/>
        </p:spPr>
        <p:txBody>
          <a:bodyPr wrap="square" rtlCol="0">
            <a:spAutoFit/>
          </a:bodyPr>
          <a:lstStyle/>
          <a:p>
            <a:r>
              <a:rPr lang="en-US" dirty="0" smtClean="0"/>
              <a:t>Doors</a:t>
            </a:r>
            <a:endParaRPr lang="en-US" dirty="0"/>
          </a:p>
        </p:txBody>
      </p:sp>
      <p:sp>
        <p:nvSpPr>
          <p:cNvPr id="9" name="TextBox 8"/>
          <p:cNvSpPr txBox="1"/>
          <p:nvPr/>
        </p:nvSpPr>
        <p:spPr>
          <a:xfrm>
            <a:off x="3023828" y="6165304"/>
            <a:ext cx="1548172" cy="369332"/>
          </a:xfrm>
          <a:prstGeom prst="rect">
            <a:avLst/>
          </a:prstGeom>
          <a:noFill/>
        </p:spPr>
        <p:txBody>
          <a:bodyPr wrap="square" rtlCol="0">
            <a:spAutoFit/>
          </a:bodyPr>
          <a:lstStyle/>
          <a:p>
            <a:r>
              <a:rPr lang="en-US" dirty="0" smtClean="0"/>
              <a:t>Barrel</a:t>
            </a:r>
            <a:endParaRPr lang="en-US" dirty="0"/>
          </a:p>
        </p:txBody>
      </p:sp>
      <p:sp>
        <p:nvSpPr>
          <p:cNvPr id="10" name="TextBox 9"/>
          <p:cNvSpPr txBox="1"/>
          <p:nvPr/>
        </p:nvSpPr>
        <p:spPr>
          <a:xfrm>
            <a:off x="2735796" y="3645024"/>
            <a:ext cx="1080120" cy="369332"/>
          </a:xfrm>
          <a:prstGeom prst="rect">
            <a:avLst/>
          </a:prstGeom>
          <a:noFill/>
        </p:spPr>
        <p:txBody>
          <a:bodyPr wrap="square" rtlCol="0">
            <a:spAutoFit/>
          </a:bodyPr>
          <a:lstStyle/>
          <a:p>
            <a:r>
              <a:rPr lang="en-US" dirty="0" smtClean="0"/>
              <a:t>Arch</a:t>
            </a:r>
            <a:endParaRPr lang="en-US" dirty="0"/>
          </a:p>
        </p:txBody>
      </p:sp>
      <p:sp>
        <p:nvSpPr>
          <p:cNvPr id="11" name="TextBox 10"/>
          <p:cNvSpPr txBox="1"/>
          <p:nvPr/>
        </p:nvSpPr>
        <p:spPr>
          <a:xfrm>
            <a:off x="2015716" y="5733256"/>
            <a:ext cx="1008112" cy="369332"/>
          </a:xfrm>
          <a:prstGeom prst="rect">
            <a:avLst/>
          </a:prstGeom>
          <a:noFill/>
        </p:spPr>
        <p:txBody>
          <a:bodyPr wrap="square" rtlCol="0">
            <a:spAutoFit/>
          </a:bodyPr>
          <a:lstStyle/>
          <a:p>
            <a:r>
              <a:rPr lang="en-US" dirty="0" smtClean="0"/>
              <a:t>Cradle</a:t>
            </a:r>
            <a:endParaRPr lang="en-US" dirty="0"/>
          </a:p>
        </p:txBody>
      </p:sp>
      <p:cxnSp>
        <p:nvCxnSpPr>
          <p:cNvPr id="13" name="Straight Arrow Connector 12"/>
          <p:cNvCxnSpPr/>
          <p:nvPr/>
        </p:nvCxnSpPr>
        <p:spPr>
          <a:xfrm flipV="1">
            <a:off x="2771800" y="5661248"/>
            <a:ext cx="720080"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987824" y="3897052"/>
            <a:ext cx="648072" cy="5400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1"/>
          </p:cNvCxnSpPr>
          <p:nvPr/>
        </p:nvCxnSpPr>
        <p:spPr>
          <a:xfrm flipH="1" flipV="1">
            <a:off x="5508104" y="4833156"/>
            <a:ext cx="1044116" cy="1846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1"/>
          </p:cNvCxnSpPr>
          <p:nvPr/>
        </p:nvCxnSpPr>
        <p:spPr>
          <a:xfrm flipH="1">
            <a:off x="4824028" y="5017822"/>
            <a:ext cx="1728192" cy="5714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563888" y="5013176"/>
            <a:ext cx="216024" cy="11881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655676" y="4077072"/>
            <a:ext cx="1152128" cy="369332"/>
          </a:xfrm>
          <a:prstGeom prst="rect">
            <a:avLst/>
          </a:prstGeom>
          <a:noFill/>
        </p:spPr>
        <p:txBody>
          <a:bodyPr wrap="square" rtlCol="0">
            <a:spAutoFit/>
          </a:bodyPr>
          <a:lstStyle/>
          <a:p>
            <a:r>
              <a:rPr lang="en-US" dirty="0" smtClean="0"/>
              <a:t>Door</a:t>
            </a:r>
            <a:endParaRPr lang="en-US" dirty="0"/>
          </a:p>
        </p:txBody>
      </p:sp>
      <p:cxnSp>
        <p:nvCxnSpPr>
          <p:cNvPr id="25" name="Straight Connector 24"/>
          <p:cNvCxnSpPr/>
          <p:nvPr/>
        </p:nvCxnSpPr>
        <p:spPr>
          <a:xfrm>
            <a:off x="2231740" y="4293096"/>
            <a:ext cx="1044116" cy="18002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076056" y="908720"/>
            <a:ext cx="3384376" cy="3464437"/>
          </a:xfrm>
          <a:prstGeom prst="rect">
            <a:avLst/>
          </a:prstGeom>
          <a:noFill/>
          <a:ln w="9525">
            <a:noFill/>
            <a:miter lim="800000"/>
            <a:headEnd/>
            <a:tailEnd/>
          </a:ln>
        </p:spPr>
      </p:pic>
      <p:sp>
        <p:nvSpPr>
          <p:cNvPr id="4" name="TextBox 3"/>
          <p:cNvSpPr txBox="1"/>
          <p:nvPr/>
        </p:nvSpPr>
        <p:spPr>
          <a:xfrm>
            <a:off x="1655676" y="260648"/>
            <a:ext cx="5832648" cy="646331"/>
          </a:xfrm>
          <a:prstGeom prst="rect">
            <a:avLst/>
          </a:prstGeom>
          <a:noFill/>
        </p:spPr>
        <p:txBody>
          <a:bodyPr wrap="square" rtlCol="0">
            <a:spAutoFit/>
          </a:bodyPr>
          <a:lstStyle/>
          <a:p>
            <a:pPr algn="ctr"/>
            <a:r>
              <a:rPr lang="en-US" sz="3600" dirty="0" smtClean="0"/>
              <a:t>Barrel Flux Return</a:t>
            </a:r>
            <a:endParaRPr lang="en-US" sz="3600" dirty="0"/>
          </a:p>
        </p:txBody>
      </p:sp>
      <p:sp>
        <p:nvSpPr>
          <p:cNvPr id="5" name="TextBox 4"/>
          <p:cNvSpPr txBox="1"/>
          <p:nvPr/>
        </p:nvSpPr>
        <p:spPr>
          <a:xfrm>
            <a:off x="287524" y="1268760"/>
            <a:ext cx="4212468" cy="2031325"/>
          </a:xfrm>
          <a:prstGeom prst="rect">
            <a:avLst/>
          </a:prstGeom>
          <a:noFill/>
        </p:spPr>
        <p:txBody>
          <a:bodyPr wrap="square" rtlCol="0">
            <a:spAutoFit/>
          </a:bodyPr>
          <a:lstStyle/>
          <a:p>
            <a:pPr>
              <a:buFont typeface="Arial" pitchFamily="34" charset="0"/>
              <a:buChar char="•"/>
            </a:pPr>
            <a:r>
              <a:rPr lang="en-US" dirty="0" smtClean="0"/>
              <a:t> Six individual wedge sections</a:t>
            </a:r>
          </a:p>
          <a:p>
            <a:pPr>
              <a:buFont typeface="Arial" pitchFamily="34" charset="0"/>
              <a:buChar char="•"/>
            </a:pPr>
            <a:r>
              <a:rPr lang="en-US" dirty="0"/>
              <a:t> </a:t>
            </a:r>
            <a:r>
              <a:rPr lang="en-US" dirty="0" smtClean="0"/>
              <a:t>Wedge section consist of outer and inner wedge assemblies</a:t>
            </a:r>
          </a:p>
          <a:p>
            <a:pPr>
              <a:buFont typeface="Arial" pitchFamily="34" charset="0"/>
              <a:buChar char="•"/>
            </a:pPr>
            <a:r>
              <a:rPr lang="en-US" dirty="0"/>
              <a:t> </a:t>
            </a:r>
            <a:r>
              <a:rPr lang="en-US" dirty="0" smtClean="0"/>
              <a:t>Each assembly has layers of plates welded to outer side plates</a:t>
            </a:r>
          </a:p>
          <a:p>
            <a:pPr>
              <a:buFont typeface="Arial" pitchFamily="34" charset="0"/>
              <a:buChar char="•"/>
            </a:pPr>
            <a:r>
              <a:rPr lang="en-US" dirty="0"/>
              <a:t> </a:t>
            </a:r>
            <a:r>
              <a:rPr lang="en-US" dirty="0" smtClean="0"/>
              <a:t> Layered plates are welded along their entire 12’ length to side plates</a:t>
            </a:r>
            <a:endParaRPr lang="en-US" dirty="0"/>
          </a:p>
        </p:txBody>
      </p:sp>
      <p:grpSp>
        <p:nvGrpSpPr>
          <p:cNvPr id="10" name="Group 9"/>
          <p:cNvGrpSpPr/>
          <p:nvPr/>
        </p:nvGrpSpPr>
        <p:grpSpPr>
          <a:xfrm>
            <a:off x="827584" y="3897052"/>
            <a:ext cx="2772308" cy="2218279"/>
            <a:chOff x="827584" y="3897052"/>
            <a:chExt cx="2772308" cy="2218279"/>
          </a:xfrm>
        </p:grpSpPr>
        <p:pic>
          <p:nvPicPr>
            <p:cNvPr id="3075" name="Picture 3"/>
            <p:cNvPicPr>
              <a:picLocks noChangeAspect="1" noChangeArrowheads="1"/>
            </p:cNvPicPr>
            <p:nvPr/>
          </p:nvPicPr>
          <p:blipFill>
            <a:blip r:embed="rId3" cstate="print"/>
            <a:srcRect/>
            <a:stretch>
              <a:fillRect/>
            </a:stretch>
          </p:blipFill>
          <p:spPr bwMode="auto">
            <a:xfrm>
              <a:off x="899592" y="3897052"/>
              <a:ext cx="2700300" cy="2218279"/>
            </a:xfrm>
            <a:prstGeom prst="rect">
              <a:avLst/>
            </a:prstGeom>
            <a:noFill/>
            <a:ln w="9525">
              <a:noFill/>
              <a:miter lim="800000"/>
              <a:headEnd/>
              <a:tailEnd/>
            </a:ln>
          </p:spPr>
        </p:pic>
        <p:grpSp>
          <p:nvGrpSpPr>
            <p:cNvPr id="9" name="Group 8"/>
            <p:cNvGrpSpPr/>
            <p:nvPr/>
          </p:nvGrpSpPr>
          <p:grpSpPr>
            <a:xfrm>
              <a:off x="827584" y="5085184"/>
              <a:ext cx="1980220" cy="1017404"/>
              <a:chOff x="1619672" y="5589240"/>
              <a:chExt cx="1980220" cy="1017404"/>
            </a:xfrm>
          </p:grpSpPr>
          <p:sp>
            <p:nvSpPr>
              <p:cNvPr id="6" name="TextBox 5"/>
              <p:cNvSpPr txBox="1"/>
              <p:nvPr/>
            </p:nvSpPr>
            <p:spPr>
              <a:xfrm>
                <a:off x="1619672" y="6237312"/>
                <a:ext cx="1980220" cy="369332"/>
              </a:xfrm>
              <a:prstGeom prst="rect">
                <a:avLst/>
              </a:prstGeom>
              <a:noFill/>
            </p:spPr>
            <p:txBody>
              <a:bodyPr wrap="square" rtlCol="0">
                <a:spAutoFit/>
              </a:bodyPr>
              <a:lstStyle/>
              <a:p>
                <a:r>
                  <a:rPr lang="en-US" dirty="0" smtClean="0"/>
                  <a:t>Side Plate</a:t>
                </a:r>
                <a:endParaRPr lang="en-US" dirty="0"/>
              </a:p>
            </p:txBody>
          </p:sp>
          <p:cxnSp>
            <p:nvCxnSpPr>
              <p:cNvPr id="8" name="Straight Arrow Connector 7"/>
              <p:cNvCxnSpPr/>
              <p:nvPr/>
            </p:nvCxnSpPr>
            <p:spPr>
              <a:xfrm flipV="1">
                <a:off x="2375756" y="5589240"/>
                <a:ext cx="288032" cy="7200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pic>
        <p:nvPicPr>
          <p:cNvPr id="2" name="Picture 2"/>
          <p:cNvPicPr>
            <a:picLocks noChangeAspect="1" noChangeArrowheads="1"/>
          </p:cNvPicPr>
          <p:nvPr/>
        </p:nvPicPr>
        <p:blipFill>
          <a:blip r:embed="rId4" cstate="print"/>
          <a:srcRect/>
          <a:stretch>
            <a:fillRect/>
          </a:stretch>
        </p:blipFill>
        <p:spPr bwMode="auto">
          <a:xfrm>
            <a:off x="4644008" y="4545124"/>
            <a:ext cx="4197636" cy="21227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07504" y="4437112"/>
            <a:ext cx="4633278" cy="1953196"/>
          </a:xfrm>
          <a:prstGeom prst="rect">
            <a:avLst/>
          </a:prstGeom>
          <a:noFill/>
          <a:ln w="9525">
            <a:noFill/>
            <a:miter lim="800000"/>
            <a:headEnd/>
            <a:tailEnd/>
          </a:ln>
        </p:spPr>
      </p:pic>
      <p:pic>
        <p:nvPicPr>
          <p:cNvPr id="2052" name="Picture 4" descr="C:\Users\wseay\Documents\HALL A\EXPERIMENTS\SoLID\BaBAR\Photos\Picture 205.jpg"/>
          <p:cNvPicPr>
            <a:picLocks noChangeAspect="1" noChangeArrowheads="1"/>
          </p:cNvPicPr>
          <p:nvPr/>
        </p:nvPicPr>
        <p:blipFill>
          <a:blip r:embed="rId3" cstate="print"/>
          <a:srcRect/>
          <a:stretch>
            <a:fillRect/>
          </a:stretch>
        </p:blipFill>
        <p:spPr bwMode="auto">
          <a:xfrm>
            <a:off x="215516" y="1088740"/>
            <a:ext cx="3899925" cy="2924944"/>
          </a:xfrm>
          <a:prstGeom prst="rect">
            <a:avLst/>
          </a:prstGeom>
          <a:noFill/>
        </p:spPr>
      </p:pic>
      <p:grpSp>
        <p:nvGrpSpPr>
          <p:cNvPr id="10" name="Group 9"/>
          <p:cNvGrpSpPr/>
          <p:nvPr/>
        </p:nvGrpSpPr>
        <p:grpSpPr>
          <a:xfrm>
            <a:off x="3275856" y="944724"/>
            <a:ext cx="5732314" cy="3389371"/>
            <a:chOff x="3203848" y="764704"/>
            <a:chExt cx="5732314" cy="3389371"/>
          </a:xfrm>
        </p:grpSpPr>
        <p:pic>
          <p:nvPicPr>
            <p:cNvPr id="2051" name="Picture 3" descr="C:\Users\wseay\Documents\HALL A\EXPERIMENTS\SoLID\BaBAR\Photos\BaBar support frame.JPG"/>
            <p:cNvPicPr>
              <a:picLocks noChangeAspect="1" noChangeArrowheads="1"/>
            </p:cNvPicPr>
            <p:nvPr/>
          </p:nvPicPr>
          <p:blipFill>
            <a:blip r:embed="rId4" cstate="print"/>
            <a:srcRect/>
            <a:stretch>
              <a:fillRect/>
            </a:stretch>
          </p:blipFill>
          <p:spPr bwMode="auto">
            <a:xfrm>
              <a:off x="3203848" y="764704"/>
              <a:ext cx="5732314" cy="3389371"/>
            </a:xfrm>
            <a:prstGeom prst="rect">
              <a:avLst/>
            </a:prstGeom>
            <a:noFill/>
          </p:spPr>
        </p:pic>
        <p:grpSp>
          <p:nvGrpSpPr>
            <p:cNvPr id="8" name="Group 7"/>
            <p:cNvGrpSpPr/>
            <p:nvPr/>
          </p:nvGrpSpPr>
          <p:grpSpPr>
            <a:xfrm>
              <a:off x="8028384" y="2708920"/>
              <a:ext cx="684076" cy="1368152"/>
              <a:chOff x="8028384" y="2708920"/>
              <a:chExt cx="684076" cy="1368152"/>
            </a:xfrm>
          </p:grpSpPr>
          <p:sp>
            <p:nvSpPr>
              <p:cNvPr id="11" name="TextBox 10"/>
              <p:cNvSpPr txBox="1"/>
              <p:nvPr/>
            </p:nvSpPr>
            <p:spPr>
              <a:xfrm>
                <a:off x="8028384" y="3176972"/>
                <a:ext cx="684076" cy="369332"/>
              </a:xfrm>
              <a:prstGeom prst="rect">
                <a:avLst/>
              </a:prstGeom>
              <a:noFill/>
            </p:spPr>
            <p:txBody>
              <a:bodyPr wrap="square" rtlCol="0">
                <a:spAutoFit/>
              </a:bodyPr>
              <a:lstStyle/>
              <a:p>
                <a:r>
                  <a:rPr lang="en-US" dirty="0" smtClean="0"/>
                  <a:t>3500</a:t>
                </a:r>
                <a:endParaRPr lang="en-US" dirty="0"/>
              </a:p>
            </p:txBody>
          </p:sp>
          <p:cxnSp>
            <p:nvCxnSpPr>
              <p:cNvPr id="17" name="Straight Arrow Connector 16"/>
              <p:cNvCxnSpPr/>
              <p:nvPr/>
            </p:nvCxnSpPr>
            <p:spPr>
              <a:xfrm>
                <a:off x="8352420" y="3645024"/>
                <a:ext cx="0"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8352420" y="2708920"/>
                <a:ext cx="0"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9" name="TextBox 8"/>
          <p:cNvSpPr txBox="1"/>
          <p:nvPr/>
        </p:nvSpPr>
        <p:spPr>
          <a:xfrm>
            <a:off x="1403648" y="80628"/>
            <a:ext cx="6300700" cy="646331"/>
          </a:xfrm>
          <a:prstGeom prst="rect">
            <a:avLst/>
          </a:prstGeom>
          <a:noFill/>
        </p:spPr>
        <p:txBody>
          <a:bodyPr wrap="square" rtlCol="0">
            <a:spAutoFit/>
          </a:bodyPr>
          <a:lstStyle/>
          <a:p>
            <a:pPr algn="ctr"/>
            <a:r>
              <a:rPr lang="en-US" sz="3600" dirty="0" smtClean="0"/>
              <a:t>Corner Connections of the Barrel</a:t>
            </a:r>
            <a:endParaRPr lang="en-US"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E:\SoLID\BaBAR\Photos\lg_babar1.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376" b="33310"/>
          <a:stretch/>
        </p:blipFill>
        <p:spPr bwMode="auto">
          <a:xfrm>
            <a:off x="406368" y="1376772"/>
            <a:ext cx="3739653" cy="316640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2303748" y="116632"/>
            <a:ext cx="4500500" cy="646331"/>
          </a:xfrm>
          <a:prstGeom prst="rect">
            <a:avLst/>
          </a:prstGeom>
          <a:noFill/>
        </p:spPr>
        <p:txBody>
          <a:bodyPr wrap="square" rtlCol="0">
            <a:spAutoFit/>
          </a:bodyPr>
          <a:lstStyle/>
          <a:p>
            <a:pPr algn="ctr"/>
            <a:r>
              <a:rPr lang="en-US" sz="3600" dirty="0" smtClean="0"/>
              <a:t>Gap Plates</a:t>
            </a:r>
            <a:endParaRPr lang="en-US" sz="3600" dirty="0"/>
          </a:p>
        </p:txBody>
      </p:sp>
      <p:pic>
        <p:nvPicPr>
          <p:cNvPr id="4098" name="Picture 2"/>
          <p:cNvPicPr>
            <a:picLocks noChangeAspect="1" noChangeArrowheads="1"/>
          </p:cNvPicPr>
          <p:nvPr/>
        </p:nvPicPr>
        <p:blipFill>
          <a:blip r:embed="rId3" cstate="print"/>
          <a:srcRect/>
          <a:stretch>
            <a:fillRect/>
          </a:stretch>
        </p:blipFill>
        <p:spPr bwMode="auto">
          <a:xfrm>
            <a:off x="4175956" y="3248980"/>
            <a:ext cx="4383378" cy="2894261"/>
          </a:xfrm>
          <a:prstGeom prst="rect">
            <a:avLst/>
          </a:prstGeom>
          <a:noFill/>
          <a:ln w="9525">
            <a:noFill/>
            <a:miter lim="800000"/>
            <a:headEnd/>
            <a:tailEnd/>
          </a:ln>
        </p:spPr>
      </p:pic>
      <p:grpSp>
        <p:nvGrpSpPr>
          <p:cNvPr id="5" name="Group 4"/>
          <p:cNvGrpSpPr/>
          <p:nvPr/>
        </p:nvGrpSpPr>
        <p:grpSpPr>
          <a:xfrm>
            <a:off x="1871700" y="1628800"/>
            <a:ext cx="2635133" cy="2458809"/>
            <a:chOff x="1900863" y="1618263"/>
            <a:chExt cx="2635133" cy="2458809"/>
          </a:xfrm>
        </p:grpSpPr>
        <p:sp>
          <p:nvSpPr>
            <p:cNvPr id="2" name="Oval 1"/>
            <p:cNvSpPr/>
            <p:nvPr/>
          </p:nvSpPr>
          <p:spPr>
            <a:xfrm>
              <a:off x="1900863" y="1618263"/>
              <a:ext cx="1368152" cy="144016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a:stCxn id="2" idx="5"/>
            </p:cNvCxnSpPr>
            <p:nvPr/>
          </p:nvCxnSpPr>
          <p:spPr>
            <a:xfrm>
              <a:off x="3068654" y="2847516"/>
              <a:ext cx="1467342" cy="1229556"/>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4499992" y="944724"/>
            <a:ext cx="4320480" cy="2308324"/>
          </a:xfrm>
          <a:prstGeom prst="rect">
            <a:avLst/>
          </a:prstGeom>
          <a:noFill/>
        </p:spPr>
        <p:txBody>
          <a:bodyPr wrap="square" rtlCol="0">
            <a:spAutoFit/>
          </a:bodyPr>
          <a:lstStyle/>
          <a:p>
            <a:pPr>
              <a:buFont typeface="Arial" pitchFamily="34" charset="0"/>
              <a:buChar char="•"/>
            </a:pPr>
            <a:r>
              <a:rPr lang="en-US" dirty="0" smtClean="0"/>
              <a:t> Gap plates are used to shore up the corners of the barrel assembly by tying two sections together and distribute the weight of the inner wedge assembly to the outer wedge assembly.</a:t>
            </a:r>
          </a:p>
          <a:p>
            <a:pPr>
              <a:buFont typeface="Arial" pitchFamily="34" charset="0"/>
              <a:buChar char="•"/>
            </a:pPr>
            <a:r>
              <a:rPr lang="en-US" dirty="0" smtClean="0"/>
              <a:t> They also appear to be used to secure the cryostat into position.</a:t>
            </a:r>
          </a:p>
          <a:p>
            <a:endParaRPr lang="en-US" dirty="0"/>
          </a:p>
        </p:txBody>
      </p:sp>
      <p:sp>
        <p:nvSpPr>
          <p:cNvPr id="10" name="TextBox 9"/>
          <p:cNvSpPr txBox="1"/>
          <p:nvPr/>
        </p:nvSpPr>
        <p:spPr>
          <a:xfrm>
            <a:off x="6552220" y="5517232"/>
            <a:ext cx="864096" cy="369332"/>
          </a:xfrm>
          <a:prstGeom prst="rect">
            <a:avLst/>
          </a:prstGeom>
          <a:noFill/>
        </p:spPr>
        <p:txBody>
          <a:bodyPr wrap="square" rtlCol="0">
            <a:spAutoFit/>
          </a:bodyPr>
          <a:lstStyle/>
          <a:p>
            <a:r>
              <a:rPr lang="en-US" dirty="0" smtClean="0"/>
              <a:t>2 MT</a:t>
            </a:r>
            <a:endParaRPr lang="en-US" dirty="0"/>
          </a:p>
        </p:txBody>
      </p:sp>
    </p:spTree>
    <p:extLst>
      <p:ext uri="{BB962C8B-B14F-4D97-AF65-F5344CB8AC3E}">
        <p14:creationId xmlns="" xmlns:p14="http://schemas.microsoft.com/office/powerpoint/2010/main" val="3456655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101540" y="993355"/>
            <a:ext cx="4682928" cy="2638495"/>
            <a:chOff x="2231741" y="800708"/>
            <a:chExt cx="4682928" cy="2638495"/>
          </a:xfrm>
        </p:grpSpPr>
        <p:pic>
          <p:nvPicPr>
            <p:cNvPr id="4099" name="Picture 3"/>
            <p:cNvPicPr>
              <a:picLocks noChangeAspect="1" noChangeArrowheads="1"/>
            </p:cNvPicPr>
            <p:nvPr/>
          </p:nvPicPr>
          <p:blipFill>
            <a:blip r:embed="rId2" cstate="print"/>
            <a:srcRect/>
            <a:stretch>
              <a:fillRect/>
            </a:stretch>
          </p:blipFill>
          <p:spPr bwMode="auto">
            <a:xfrm>
              <a:off x="2231741" y="800708"/>
              <a:ext cx="4682928" cy="2638495"/>
            </a:xfrm>
            <a:prstGeom prst="rect">
              <a:avLst/>
            </a:prstGeom>
            <a:noFill/>
            <a:ln w="9525">
              <a:noFill/>
              <a:miter lim="800000"/>
              <a:headEnd/>
              <a:tailEnd/>
            </a:ln>
          </p:spPr>
        </p:pic>
        <p:sp>
          <p:nvSpPr>
            <p:cNvPr id="4" name="TextBox 3"/>
            <p:cNvSpPr txBox="1"/>
            <p:nvPr/>
          </p:nvSpPr>
          <p:spPr>
            <a:xfrm>
              <a:off x="3959932" y="2060848"/>
              <a:ext cx="1188132" cy="646331"/>
            </a:xfrm>
            <a:prstGeom prst="rect">
              <a:avLst/>
            </a:prstGeom>
            <a:solidFill>
              <a:schemeClr val="bg1"/>
            </a:solidFill>
            <a:ln w="31750">
              <a:solidFill>
                <a:schemeClr val="tx1"/>
              </a:solidFill>
            </a:ln>
          </p:spPr>
          <p:txBody>
            <a:bodyPr wrap="square" rtlCol="0">
              <a:spAutoFit/>
            </a:bodyPr>
            <a:lstStyle/>
            <a:p>
              <a:pPr algn="ctr"/>
              <a:r>
                <a:rPr lang="en-US" dirty="0" smtClean="0"/>
                <a:t>ARCH ASSEMBLY</a:t>
              </a:r>
              <a:endParaRPr lang="en-US" dirty="0"/>
            </a:p>
          </p:txBody>
        </p:sp>
      </p:grpSp>
      <p:grpSp>
        <p:nvGrpSpPr>
          <p:cNvPr id="6" name="Group 5"/>
          <p:cNvGrpSpPr/>
          <p:nvPr/>
        </p:nvGrpSpPr>
        <p:grpSpPr>
          <a:xfrm>
            <a:off x="3849512" y="3681028"/>
            <a:ext cx="4880793" cy="2795685"/>
            <a:chOff x="2051720" y="3501008"/>
            <a:chExt cx="4880793" cy="2795685"/>
          </a:xfrm>
        </p:grpSpPr>
        <p:pic>
          <p:nvPicPr>
            <p:cNvPr id="4098" name="Picture 2"/>
            <p:cNvPicPr>
              <a:picLocks noChangeAspect="1" noChangeArrowheads="1"/>
            </p:cNvPicPr>
            <p:nvPr/>
          </p:nvPicPr>
          <p:blipFill>
            <a:blip r:embed="rId3" cstate="print"/>
            <a:srcRect l="2165"/>
            <a:stretch>
              <a:fillRect/>
            </a:stretch>
          </p:blipFill>
          <p:spPr bwMode="auto">
            <a:xfrm>
              <a:off x="2051720" y="3501008"/>
              <a:ext cx="4880793" cy="2795685"/>
            </a:xfrm>
            <a:prstGeom prst="rect">
              <a:avLst/>
            </a:prstGeom>
            <a:noFill/>
            <a:ln w="9525">
              <a:noFill/>
              <a:miter lim="800000"/>
              <a:headEnd/>
              <a:tailEnd/>
            </a:ln>
          </p:spPr>
        </p:pic>
        <p:sp>
          <p:nvSpPr>
            <p:cNvPr id="5" name="TextBox 4"/>
            <p:cNvSpPr txBox="1"/>
            <p:nvPr/>
          </p:nvSpPr>
          <p:spPr>
            <a:xfrm>
              <a:off x="4031940" y="4329100"/>
              <a:ext cx="1188132" cy="646331"/>
            </a:xfrm>
            <a:prstGeom prst="rect">
              <a:avLst/>
            </a:prstGeom>
            <a:solidFill>
              <a:schemeClr val="bg1"/>
            </a:solidFill>
            <a:ln w="31750">
              <a:solidFill>
                <a:schemeClr val="tx1"/>
              </a:solidFill>
            </a:ln>
          </p:spPr>
          <p:txBody>
            <a:bodyPr wrap="square" rtlCol="0">
              <a:spAutoFit/>
            </a:bodyPr>
            <a:lstStyle/>
            <a:p>
              <a:pPr algn="ctr"/>
              <a:r>
                <a:rPr lang="en-US" dirty="0" smtClean="0"/>
                <a:t>CRADLE ASSEMBLY</a:t>
              </a:r>
              <a:endParaRPr lang="en-US" dirty="0"/>
            </a:p>
          </p:txBody>
        </p:sp>
      </p:grpSp>
      <p:sp>
        <p:nvSpPr>
          <p:cNvPr id="8" name="TextBox 7"/>
          <p:cNvSpPr txBox="1"/>
          <p:nvPr/>
        </p:nvSpPr>
        <p:spPr>
          <a:xfrm>
            <a:off x="2375756" y="152636"/>
            <a:ext cx="4356484" cy="646331"/>
          </a:xfrm>
          <a:prstGeom prst="rect">
            <a:avLst/>
          </a:prstGeom>
          <a:noFill/>
        </p:spPr>
        <p:txBody>
          <a:bodyPr wrap="square" rtlCol="0">
            <a:spAutoFit/>
          </a:bodyPr>
          <a:lstStyle/>
          <a:p>
            <a:pPr algn="ctr"/>
            <a:r>
              <a:rPr lang="en-US" sz="3600" dirty="0" smtClean="0"/>
              <a:t>Barrel</a:t>
            </a:r>
            <a:r>
              <a:rPr lang="en-US" sz="3200" dirty="0" smtClean="0"/>
              <a:t> Support Frame</a:t>
            </a:r>
            <a:endParaRPr lang="en-US" sz="3200" dirty="0"/>
          </a:p>
        </p:txBody>
      </p:sp>
      <p:sp>
        <p:nvSpPr>
          <p:cNvPr id="13" name="TextBox 12"/>
          <p:cNvSpPr txBox="1"/>
          <p:nvPr/>
        </p:nvSpPr>
        <p:spPr>
          <a:xfrm>
            <a:off x="179512" y="1124744"/>
            <a:ext cx="3672408" cy="2862322"/>
          </a:xfrm>
          <a:prstGeom prst="rect">
            <a:avLst/>
          </a:prstGeom>
          <a:noFill/>
        </p:spPr>
        <p:txBody>
          <a:bodyPr wrap="square" rtlCol="0">
            <a:spAutoFit/>
          </a:bodyPr>
          <a:lstStyle/>
          <a:p>
            <a:pPr>
              <a:buFont typeface="Arial" pitchFamily="34" charset="0"/>
              <a:buChar char="•"/>
            </a:pPr>
            <a:r>
              <a:rPr lang="en-US" dirty="0" smtClean="0"/>
              <a:t> Cradle is one large </a:t>
            </a:r>
            <a:r>
              <a:rPr lang="en-US" dirty="0" err="1" smtClean="0"/>
              <a:t>weldment</a:t>
            </a:r>
            <a:r>
              <a:rPr lang="en-US" dirty="0" smtClean="0"/>
              <a:t> designed to carry the entire weight of the barrel and transfer that weight to the floor.</a:t>
            </a:r>
          </a:p>
          <a:p>
            <a:pPr>
              <a:buFont typeface="Arial" pitchFamily="34" charset="0"/>
              <a:buChar char="•"/>
            </a:pPr>
            <a:r>
              <a:rPr lang="en-US" dirty="0" smtClean="0"/>
              <a:t> The arch bolts on top of the cradle and is used to hang the upper three sections of the barrel iron.</a:t>
            </a:r>
          </a:p>
          <a:p>
            <a:pPr>
              <a:buFont typeface="Arial" pitchFamily="34" charset="0"/>
              <a:buChar char="•"/>
            </a:pPr>
            <a:r>
              <a:rPr lang="en-US" dirty="0" smtClean="0"/>
              <a:t> Cradle weight = 22 MT</a:t>
            </a:r>
          </a:p>
          <a:p>
            <a:pPr>
              <a:buFont typeface="Arial" pitchFamily="34" charset="0"/>
              <a:buChar char="•"/>
            </a:pPr>
            <a:r>
              <a:rPr lang="en-US" dirty="0" smtClean="0"/>
              <a:t> W24 X 145 I-beams main section</a:t>
            </a:r>
          </a:p>
          <a:p>
            <a:pPr>
              <a:buFont typeface="Arial" pitchFamily="34" charset="0"/>
              <a:buChar char="•"/>
            </a:pPr>
            <a:r>
              <a:rPr lang="en-US" dirty="0" smtClean="0"/>
              <a:t> W14 x 146 cross member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1275</TotalTime>
  <Words>1083</Words>
  <Application>Microsoft Office PowerPoint</Application>
  <PresentationFormat>On-screen Show (4:3)</PresentationFormat>
  <Paragraphs>138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Jefferson Science Associates,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Whit Seay</dc:creator>
  <cp:lastModifiedBy>Whit Seay</cp:lastModifiedBy>
  <cp:revision>127</cp:revision>
  <dcterms:created xsi:type="dcterms:W3CDTF">2012-12-12T20:24:02Z</dcterms:created>
  <dcterms:modified xsi:type="dcterms:W3CDTF">2012-12-14T14:06:57Z</dcterms:modified>
</cp:coreProperties>
</file>