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370" r:id="rId2"/>
    <p:sldId id="371" r:id="rId3"/>
    <p:sldId id="378" r:id="rId4"/>
    <p:sldId id="373" r:id="rId5"/>
    <p:sldId id="374" r:id="rId6"/>
    <p:sldId id="372" r:id="rId7"/>
    <p:sldId id="376" r:id="rId8"/>
    <p:sldId id="386" r:id="rId9"/>
    <p:sldId id="387" r:id="rId10"/>
    <p:sldId id="379" r:id="rId11"/>
    <p:sldId id="388" r:id="rId12"/>
    <p:sldId id="389" r:id="rId13"/>
    <p:sldId id="391" r:id="rId14"/>
    <p:sldId id="392" r:id="rId15"/>
    <p:sldId id="393" r:id="rId16"/>
    <p:sldId id="394" r:id="rId17"/>
    <p:sldId id="385" r:id="rId18"/>
    <p:sldId id="39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1" autoAdjust="0"/>
    <p:restoredTop sz="94660"/>
  </p:normalViewPr>
  <p:slideViewPr>
    <p:cSldViewPr>
      <p:cViewPr varScale="1">
        <p:scale>
          <a:sx n="86" d="100"/>
          <a:sy n="86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0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E104C-5552-4E69-A16D-21450A91C7D5}" type="datetimeFigureOut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DE60A-308E-4FC5-A1B1-FADA0A9B84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868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>
                <a:solidFill>
                  <a:srgbClr val="002060"/>
                </a:solidFill>
                <a:latin typeface="+mj-lt"/>
                <a:cs typeface="Adobe Hebrew" pitchFamily="18" charset="-79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2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4D8A873A-2CA2-4893-B5A3-21B344BDE212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800" y="533400"/>
            <a:ext cx="457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90030" y="468868"/>
            <a:ext cx="4539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B6F15528-21DE-4FAA-801E-634DDDAF4B2B}" type="slidenum">
              <a:rPr lang="en-US" sz="18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2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8F148449-6996-4455-970D-D61FB83C8587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800" y="533400"/>
            <a:ext cx="457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90030" y="468868"/>
            <a:ext cx="4539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B6F15528-21DE-4FAA-801E-634DDDAF4B2B}" type="slidenum">
              <a:rPr lang="en-US" sz="18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14350" indent="-285750">
              <a:defRPr sz="2400">
                <a:solidFill>
                  <a:schemeClr val="tx1"/>
                </a:solidFill>
              </a:defRPr>
            </a:lvl2pPr>
            <a:lvl3pPr marL="685800" indent="-228600">
              <a:defRPr sz="2000">
                <a:solidFill>
                  <a:schemeClr val="accent3">
                    <a:lumMod val="50000"/>
                  </a:schemeClr>
                </a:solidFill>
              </a:defRPr>
            </a:lvl3pPr>
            <a:lvl4pPr marL="914400" indent="-228600">
              <a:defRPr sz="1800">
                <a:solidFill>
                  <a:schemeClr val="accent6">
                    <a:lumMod val="50000"/>
                  </a:schemeClr>
                </a:solidFill>
              </a:defRPr>
            </a:lvl4pPr>
            <a:lvl5pPr marL="1143000" indent="-228600">
              <a:defRPr sz="1600"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2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800" y="533400"/>
            <a:ext cx="457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90030" y="468868"/>
            <a:ext cx="4539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B6F15528-21DE-4FAA-801E-634DDDAF4B2B}" type="slidenum">
              <a:rPr lang="en-US" sz="18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2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32B95CAD-DB1E-41C9-8307-B1EF63334D0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SoLID DAQ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314F6F74-8689-4E2D-8F8E-165B2FA56609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686800" y="533400"/>
            <a:ext cx="457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690030" y="468868"/>
            <a:ext cx="4539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B6F15528-21DE-4FAA-801E-634DDDAF4B2B}" type="slidenum">
              <a:rPr lang="en-US" sz="18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A39745C8-8DE0-40ED-BF93-86A2AF2C1903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686800" y="533400"/>
            <a:ext cx="457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690030" y="468868"/>
            <a:ext cx="4539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B6F15528-21DE-4FAA-801E-634DDDAF4B2B}" type="slidenum">
              <a:rPr lang="en-US" sz="18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2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EFDFB341-D6CF-4DFA-B438-5907C641E6D4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86800" y="533400"/>
            <a:ext cx="457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90030" y="468868"/>
            <a:ext cx="4539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B6F15528-21DE-4FAA-801E-634DDDAF4B2B}" type="slidenum">
              <a:rPr lang="en-US" sz="18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2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E8BA2796-8814-4343-ACE9-11FD651035E2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686800" y="533400"/>
            <a:ext cx="457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90030" y="468868"/>
            <a:ext cx="4539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B6F15528-21DE-4FAA-801E-634DDDAF4B2B}" type="slidenum">
              <a:rPr lang="en-US" sz="18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844B8D80-7014-49F0-8FC3-444ADD5FBB16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686800" y="533400"/>
            <a:ext cx="457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690030" y="468868"/>
            <a:ext cx="4539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B6F15528-21DE-4FAA-801E-634DDDAF4B2B}" type="slidenum">
              <a:rPr lang="en-US" sz="18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6CF3BF4C-445E-4057-B787-4A4AB3863B12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686800" y="533400"/>
            <a:ext cx="457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690030" y="468868"/>
            <a:ext cx="4539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B6F15528-21DE-4FAA-801E-634DDDAF4B2B}" type="slidenum">
              <a:rPr lang="en-US" sz="18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830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838200"/>
            <a:ext cx="8382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2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9011E4BD-E983-4D75-8B15-61AB2554469D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763000" y="4572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42ED3-6402-44B1-A86B-08EE2B5AF8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latinLnBrk="0" hangingPunct="1">
        <a:spcBef>
          <a:spcPct val="20000"/>
        </a:spcBef>
        <a:spcAft>
          <a:spcPct val="0"/>
        </a:spcAft>
        <a:buClrTx/>
        <a:buSzPct val="90000"/>
        <a:buFont typeface="Wingdings" pitchFamily="2" charset="2"/>
        <a:buChar char="Ø"/>
        <a:defRPr sz="28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514350" indent="-285750" algn="l" rtl="0" eaLnBrk="1" fontAlgn="base" latinLnBrk="0" hangingPunct="1">
        <a:spcBef>
          <a:spcPct val="20000"/>
        </a:spcBef>
        <a:spcAft>
          <a:spcPct val="0"/>
        </a:spcAft>
        <a:buSzPct val="70000"/>
        <a:buFont typeface="Wingdings" pitchFamily="2" charset="2"/>
        <a:buChar char="q"/>
        <a:defRPr sz="2400">
          <a:solidFill>
            <a:schemeClr val="tx1"/>
          </a:solidFill>
          <a:latin typeface="+mn-lt"/>
        </a:defRPr>
      </a:lvl2pPr>
      <a:lvl3pPr marL="685800" indent="-228600" algn="l" rtl="0" eaLnBrk="1" fontAlgn="base" latinLnBrk="0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>
          <a:solidFill>
            <a:schemeClr val="accent3">
              <a:lumMod val="50000"/>
            </a:schemeClr>
          </a:solidFill>
          <a:latin typeface="+mn-lt"/>
        </a:defRPr>
      </a:lvl3pPr>
      <a:lvl4pPr marL="914400" indent="-228600" algn="l" rtl="0" eaLnBrk="1" fontAlgn="base" latinLnBrk="0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accent6">
              <a:lumMod val="50000"/>
            </a:schemeClr>
          </a:solidFill>
          <a:latin typeface="+mn-lt"/>
        </a:defRPr>
      </a:lvl4pPr>
      <a:lvl5pPr marL="1143000" indent="-228600" algn="l" rtl="0" eaLnBrk="1" fontAlgn="base" latinLnBrk="0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>
          <a:solidFill>
            <a:schemeClr val="accent5">
              <a:lumMod val="50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DAQ Update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A. </a:t>
            </a:r>
            <a:r>
              <a:rPr lang="en-US" dirty="0" err="1" smtClean="0"/>
              <a:t>Camsonne</a:t>
            </a:r>
            <a:r>
              <a:rPr lang="en-US" dirty="0" smtClean="0"/>
              <a:t>, R. </a:t>
            </a:r>
            <a:r>
              <a:rPr lang="en-US" dirty="0" err="1" smtClean="0"/>
              <a:t>Miskimen</a:t>
            </a:r>
            <a:r>
              <a:rPr lang="en-US" dirty="0" smtClean="0"/>
              <a:t>, Y. </a:t>
            </a:r>
            <a:r>
              <a:rPr lang="en-US" dirty="0" err="1" smtClean="0"/>
              <a:t>Qiang</a:t>
            </a:r>
            <a:endParaRPr lang="en-US" dirty="0" smtClean="0"/>
          </a:p>
          <a:p>
            <a:pPr marL="514350" indent="-514350"/>
            <a:r>
              <a:rPr lang="en-US" dirty="0" err="1" smtClean="0"/>
              <a:t>SoLID</a:t>
            </a:r>
            <a:r>
              <a:rPr lang="en-US" dirty="0" smtClean="0"/>
              <a:t> Collaboration Meeting</a:t>
            </a:r>
          </a:p>
          <a:p>
            <a:pPr marL="514350" indent="-514350"/>
            <a:r>
              <a:rPr lang="en-US" smtClean="0"/>
              <a:t>Dec 15</a:t>
            </a:r>
            <a:r>
              <a:rPr lang="en-US" baseline="30000" smtClean="0"/>
              <a:t>th</a:t>
            </a:r>
            <a:r>
              <a:rPr lang="en-US" smtClean="0"/>
              <a:t>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SIDIS Event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54075"/>
            <a:ext cx="8382000" cy="5562600"/>
          </a:xfrm>
        </p:spPr>
        <p:txBody>
          <a:bodyPr/>
          <a:lstStyle/>
          <a:p>
            <a:r>
              <a:rPr lang="en-US" dirty="0" smtClean="0"/>
              <a:t>GEM Rates (25 ns window, 11 GeV)</a:t>
            </a:r>
          </a:p>
          <a:p>
            <a:pPr lvl="1"/>
            <a:endParaRPr lang="en-US" dirty="0"/>
          </a:p>
          <a:p>
            <a:pPr marL="685800" lvl="3" indent="0">
              <a:buNone/>
            </a:pPr>
            <a:endParaRPr lang="en-US" dirty="0"/>
          </a:p>
          <a:p>
            <a:pPr marL="685800" lvl="3" indent="0">
              <a:buNone/>
            </a:pPr>
            <a:endParaRPr lang="en-US" dirty="0"/>
          </a:p>
          <a:p>
            <a:r>
              <a:rPr lang="en-US" dirty="0" smtClean="0"/>
              <a:t>Event Size (50 ns window, 11 GeV)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89181079"/>
              </p:ext>
            </p:extLst>
          </p:nvPr>
        </p:nvGraphicFramePr>
        <p:xfrm>
          <a:off x="609600" y="1371600"/>
          <a:ext cx="7848600" cy="1112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w/</a:t>
                      </a:r>
                      <a:r>
                        <a:rPr lang="en-US" baseline="0" dirty="0" smtClean="0"/>
                        <a:t> Threshold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Deconvolution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Proposal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Occupancy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3.2%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0.1%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31977637"/>
              </p:ext>
            </p:extLst>
          </p:nvPr>
        </p:nvGraphicFramePr>
        <p:xfrm>
          <a:off x="609600" y="2971800"/>
          <a:ext cx="7848600" cy="3017520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1219200"/>
                <a:gridCol w="990600"/>
                <a:gridCol w="1371600"/>
                <a:gridCol w="2514600"/>
                <a:gridCol w="1752600"/>
              </a:tblGrid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Detector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Data Size per</a:t>
                      </a:r>
                      <a:r>
                        <a:rPr lang="en-US" sz="1600" baseline="0" dirty="0" smtClean="0"/>
                        <a:t> hit</a:t>
                      </a:r>
                      <a:endParaRPr lang="en-US" sz="1600" dirty="0"/>
                    </a:p>
                  </a:txBody>
                  <a:tcPr/>
                </a:tc>
              </a:tr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GEM (25 ns)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4.9 GHz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122 (</a:t>
                      </a:r>
                      <a:r>
                        <a:rPr lang="en-US" sz="1600" dirty="0" err="1" smtClean="0"/>
                        <a:t>deconv</a:t>
                      </a:r>
                      <a:r>
                        <a:rPr lang="en-US" sz="1600" dirty="0" smtClean="0"/>
                        <a:t>.)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Integral, Time, Position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Bytes</a:t>
                      </a:r>
                      <a:endParaRPr lang="en-US" sz="1600" dirty="0"/>
                    </a:p>
                  </a:txBody>
                  <a:tcPr/>
                </a:tc>
              </a:tr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120 kHz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Energy, Time, Position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Bytes</a:t>
                      </a:r>
                      <a:r>
                        <a:rPr lang="en-US" sz="1600" baseline="0" dirty="0" smtClean="0"/>
                        <a:t> x 2 (PS/SH)</a:t>
                      </a:r>
                      <a:endParaRPr lang="en-US" sz="1600" dirty="0"/>
                    </a:p>
                  </a:txBody>
                  <a:tcPr/>
                </a:tc>
              </a:tr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 MHz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Energy,</a:t>
                      </a:r>
                      <a:r>
                        <a:rPr lang="en-US" sz="1600" baseline="0" dirty="0" smtClean="0"/>
                        <a:t> Time, Position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Bytes x 2 (PS/SH)</a:t>
                      </a:r>
                      <a:endParaRPr lang="en-US" sz="1600" dirty="0"/>
                    </a:p>
                  </a:txBody>
                  <a:tcPr/>
                </a:tc>
              </a:tr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 MHz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Energy, Time, Position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Bytes x 9</a:t>
                      </a:r>
                      <a:r>
                        <a:rPr lang="en-US" sz="1600" baseline="0" dirty="0" smtClean="0"/>
                        <a:t> (split)</a:t>
                      </a:r>
                      <a:endParaRPr lang="en-US" sz="1600" dirty="0"/>
                    </a:p>
                  </a:txBody>
                  <a:tcPr/>
                </a:tc>
              </a:tr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 MHz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Energy, Time,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Position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Bytes x 9 (split)</a:t>
                      </a:r>
                      <a:endParaRPr lang="en-US" sz="1600" dirty="0"/>
                    </a:p>
                  </a:txBody>
                  <a:tcPr/>
                </a:tc>
              </a:tr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MRPC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850</a:t>
                      </a:r>
                      <a:r>
                        <a:rPr lang="en-US" sz="1600" baseline="0" dirty="0" smtClean="0"/>
                        <a:t> MHz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Time, Position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 Bytes</a:t>
                      </a:r>
                      <a:endParaRPr lang="en-US" sz="1600" dirty="0"/>
                    </a:p>
                  </a:txBody>
                  <a:tcPr/>
                </a:tc>
              </a:tr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GEM</a:t>
                      </a:r>
                      <a:r>
                        <a:rPr lang="en-US" sz="1600" baseline="0" dirty="0" smtClean="0"/>
                        <a:t> Pad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 MHz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Energy, Time, Position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Bytes</a:t>
                      </a:r>
                      <a:endParaRPr lang="en-US" sz="1600" dirty="0"/>
                    </a:p>
                  </a:txBody>
                  <a:tcPr/>
                </a:tc>
              </a:tr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2.1 </a:t>
                      </a:r>
                      <a:r>
                        <a:rPr lang="en-US" sz="1600" dirty="0" err="1" smtClean="0"/>
                        <a:t>kB</a:t>
                      </a:r>
                      <a:r>
                        <a:rPr lang="en-US" sz="1600" dirty="0" smtClean="0"/>
                        <a:t>*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74469" y="6019800"/>
            <a:ext cx="6236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 17 </a:t>
            </a:r>
            <a:r>
              <a:rPr lang="en-US" sz="1600" dirty="0" err="1" smtClean="0"/>
              <a:t>kB</a:t>
            </a:r>
            <a:r>
              <a:rPr lang="en-US" sz="1600" dirty="0" smtClean="0"/>
              <a:t> if use only apply threshold on GEM Readout with 3 sample mode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1000" y="1219199"/>
            <a:ext cx="8382000" cy="519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Pct val="90000"/>
              <a:buFont typeface="Wingdings" pitchFamily="2" charset="2"/>
              <a:buChar char="Ø"/>
              <a:defRPr sz="28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285750" algn="l" rtl="0" eaLnBrk="1" fontAlgn="base" latinLnBrk="0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</a:defRPr>
            </a:lvl2pPr>
            <a:lvl3pPr marL="685800" indent="-228600" algn="l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>
                <a:solidFill>
                  <a:schemeClr val="accent3">
                    <a:lumMod val="50000"/>
                  </a:schemeClr>
                </a:solidFill>
                <a:latin typeface="+mn-lt"/>
              </a:defRPr>
            </a:lvl3pPr>
            <a:lvl4pPr marL="914400" indent="-228600" algn="l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00">
                <a:solidFill>
                  <a:schemeClr val="accent6">
                    <a:lumMod val="50000"/>
                  </a:schemeClr>
                </a:solidFill>
                <a:latin typeface="+mn-lt"/>
              </a:defRPr>
            </a:lvl4pPr>
            <a:lvl5pPr marL="1143000" indent="-228600" algn="l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chemeClr val="accent5">
                    <a:lumMod val="50000"/>
                  </a:schemeClr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60 kHz Trigger Rate: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SIDIS Data Rates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83516344"/>
              </p:ext>
            </p:extLst>
          </p:nvPr>
        </p:nvGraphicFramePr>
        <p:xfrm>
          <a:off x="838200" y="1981200"/>
          <a:ext cx="7315200" cy="3114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Crate Name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Crate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Detectors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Data</a:t>
                      </a:r>
                      <a:r>
                        <a:rPr lang="en-US" baseline="0" dirty="0" smtClean="0"/>
                        <a:t> Rate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Rate per Crate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 MB/s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5.9 MB/s*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Large-angle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LC</a:t>
                      </a:r>
                    </a:p>
                    <a:p>
                      <a:pPr algn="ctr"/>
                      <a:r>
                        <a:rPr lang="en-US" dirty="0" smtClean="0"/>
                        <a:t>GEM</a:t>
                      </a:r>
                      <a:r>
                        <a:rPr lang="en-US" baseline="0" dirty="0" smtClean="0"/>
                        <a:t> Pad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 MB/s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0.24 MB/s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FC</a:t>
                      </a:r>
                    </a:p>
                    <a:p>
                      <a:pPr algn="ctr"/>
                      <a:r>
                        <a:rPr lang="en-US" dirty="0" smtClean="0"/>
                        <a:t>GC</a:t>
                      </a:r>
                    </a:p>
                    <a:p>
                      <a:pPr algn="ctr"/>
                      <a:r>
                        <a:rPr lang="en-US" dirty="0" smtClean="0"/>
                        <a:t>HG</a:t>
                      </a:r>
                    </a:p>
                    <a:p>
                      <a:pPr algn="ctr"/>
                      <a:r>
                        <a:rPr lang="en-US" dirty="0" smtClean="0"/>
                        <a:t>GEM</a:t>
                      </a:r>
                      <a:r>
                        <a:rPr lang="en-US" baseline="0" dirty="0" smtClean="0"/>
                        <a:t> Pad</a:t>
                      </a:r>
                    </a:p>
                    <a:p>
                      <a:pPr algn="ctr"/>
                      <a:r>
                        <a:rPr lang="en-US" baseline="0" dirty="0" smtClean="0"/>
                        <a:t>MRPC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 MB/s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4.2 MB/s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5562600"/>
            <a:ext cx="5104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98 MB/s is only apply threshold w/ 3 sample mode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00983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SIDIS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Deconvoluted</a:t>
            </a:r>
            <a:r>
              <a:rPr lang="en-US" dirty="0" smtClean="0"/>
              <a:t> GEM rate consistent with proposal.</a:t>
            </a:r>
          </a:p>
          <a:p>
            <a:r>
              <a:rPr lang="en-US" dirty="0" smtClean="0"/>
              <a:t>GEM occupancy is low, 1 sample may be OK for less noisy environment, but </a:t>
            </a:r>
            <a:r>
              <a:rPr lang="en-US" dirty="0" smtClean="0"/>
              <a:t>cannot be used </a:t>
            </a:r>
            <a:r>
              <a:rPr lang="en-US" dirty="0" smtClean="0"/>
              <a:t> </a:t>
            </a:r>
            <a:r>
              <a:rPr lang="en-US" dirty="0" smtClean="0"/>
              <a:t>if </a:t>
            </a:r>
            <a:r>
              <a:rPr lang="en-US" dirty="0" err="1" smtClean="0"/>
              <a:t>deconvolution</a:t>
            </a:r>
            <a:r>
              <a:rPr lang="en-US" dirty="0" smtClean="0"/>
              <a:t> </a:t>
            </a:r>
            <a:r>
              <a:rPr lang="en-US" dirty="0" smtClean="0"/>
              <a:t>method used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 rates well under control.</a:t>
            </a:r>
          </a:p>
          <a:p>
            <a:r>
              <a:rPr lang="en-US" dirty="0" smtClean="0"/>
              <a:t>Still need to test GEM pad readout.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72322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APV25 GEM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4953000" cy="5562600"/>
          </a:xfrm>
        </p:spPr>
        <p:txBody>
          <a:bodyPr/>
          <a:lstStyle/>
          <a:p>
            <a:r>
              <a:rPr lang="en-US" sz="2000" dirty="0"/>
              <a:t>Switch Capacitor Array </a:t>
            </a:r>
            <a:r>
              <a:rPr lang="en-US" sz="2000" dirty="0" smtClean="0"/>
              <a:t>ASICs</a:t>
            </a:r>
          </a:p>
          <a:p>
            <a:pPr lvl="1"/>
            <a:r>
              <a:rPr lang="en-US" sz="1600" dirty="0" smtClean="0"/>
              <a:t>128 channels</a:t>
            </a:r>
          </a:p>
          <a:p>
            <a:pPr lvl="1"/>
            <a:r>
              <a:rPr lang="en-US" sz="1600" dirty="0" smtClean="0"/>
              <a:t>Sample rate: 40 MHz</a:t>
            </a:r>
          </a:p>
          <a:p>
            <a:pPr lvl="1"/>
            <a:r>
              <a:rPr lang="en-US" sz="1600" dirty="0"/>
              <a:t>B</a:t>
            </a:r>
            <a:r>
              <a:rPr lang="en-US" sz="1600" dirty="0" smtClean="0"/>
              <a:t>uffer length: </a:t>
            </a:r>
            <a:r>
              <a:rPr lang="en-US" sz="1600" dirty="0"/>
              <a:t>192 </a:t>
            </a:r>
            <a:r>
              <a:rPr lang="en-US" sz="1600" dirty="0" smtClean="0"/>
              <a:t>samples, 4.8 us</a:t>
            </a:r>
          </a:p>
          <a:p>
            <a:pPr lvl="1"/>
            <a:r>
              <a:rPr lang="en-US" sz="1600" dirty="0" smtClean="0"/>
              <a:t>Look back: </a:t>
            </a:r>
            <a:r>
              <a:rPr lang="en-US" sz="1600" dirty="0"/>
              <a:t>160 </a:t>
            </a:r>
            <a:r>
              <a:rPr lang="en-US" sz="1600" dirty="0" smtClean="0"/>
              <a:t>samples, 4 us</a:t>
            </a:r>
            <a:endParaRPr lang="en-US" sz="2000" dirty="0" smtClean="0"/>
          </a:p>
          <a:p>
            <a:r>
              <a:rPr lang="en-US" sz="2000" dirty="0" smtClean="0"/>
              <a:t>Readout Time/Max Readout Rate:</a:t>
            </a:r>
          </a:p>
          <a:p>
            <a:pPr lvl="1"/>
            <a:r>
              <a:rPr lang="en-US" sz="1600" dirty="0" smtClean="0"/>
              <a:t>T_APV = 141 x </a:t>
            </a:r>
            <a:r>
              <a:rPr lang="en-US" sz="1600" dirty="0" err="1" smtClean="0"/>
              <a:t>N</a:t>
            </a:r>
            <a:r>
              <a:rPr lang="en-US" sz="1600" baseline="-25000" dirty="0" err="1" smtClean="0"/>
              <a:t>sample</a:t>
            </a:r>
            <a:r>
              <a:rPr lang="en-US" sz="1600" dirty="0" smtClean="0"/>
              <a:t> / 40 MHz</a:t>
            </a:r>
          </a:p>
          <a:p>
            <a:pPr lvl="1"/>
            <a:r>
              <a:rPr lang="en-US" sz="1600" dirty="0" smtClean="0"/>
              <a:t>1 sample mode: 3.5 us, 280 kHz</a:t>
            </a:r>
          </a:p>
          <a:p>
            <a:pPr lvl="1"/>
            <a:r>
              <a:rPr lang="en-US" sz="1600" dirty="0" smtClean="0"/>
              <a:t>3 sample mode: 10.6 us, 90 kHz</a:t>
            </a:r>
          </a:p>
          <a:p>
            <a:r>
              <a:rPr lang="en-US" sz="2000" dirty="0" smtClean="0"/>
              <a:t>PVDIS: 20 kHz</a:t>
            </a:r>
          </a:p>
          <a:p>
            <a:pPr lvl="1"/>
            <a:r>
              <a:rPr lang="en-US" sz="1600" dirty="0" smtClean="0"/>
              <a:t>3 sample mode is feasible and needed</a:t>
            </a:r>
          </a:p>
          <a:p>
            <a:r>
              <a:rPr lang="en-US" sz="2000" dirty="0" smtClean="0"/>
              <a:t>SIDIS: 60 kHz</a:t>
            </a:r>
          </a:p>
          <a:p>
            <a:pPr lvl="1"/>
            <a:r>
              <a:rPr lang="en-US" sz="1600" dirty="0" smtClean="0"/>
              <a:t>1 sample mode if using a global GEM </a:t>
            </a:r>
            <a:r>
              <a:rPr lang="en-US" sz="1600" dirty="0" smtClean="0"/>
              <a:t>trigger, </a:t>
            </a:r>
            <a:r>
              <a:rPr lang="en-US" sz="1600" dirty="0" err="1" smtClean="0"/>
              <a:t>deconvolution</a:t>
            </a:r>
            <a:r>
              <a:rPr lang="en-US" sz="1600" dirty="0" smtClean="0"/>
              <a:t> cannot be applied</a:t>
            </a:r>
            <a:endParaRPr lang="en-US" sz="1600" dirty="0"/>
          </a:p>
          <a:p>
            <a:pPr lvl="1"/>
            <a:r>
              <a:rPr lang="en-US" sz="1600" dirty="0" smtClean="0"/>
              <a:t>3 sample mode if using crate dependent trigger, taking advantage of low occupancy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010414"/>
            <a:ext cx="4038600" cy="5155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1354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APV25 Test Stand at </a:t>
            </a:r>
            <a:r>
              <a:rPr lang="en-US" dirty="0" err="1" smtClean="0"/>
              <a:t>UVa</a:t>
            </a:r>
            <a:r>
              <a:rPr lang="en-US" dirty="0" smtClean="0"/>
              <a:t>/</a:t>
            </a:r>
            <a:r>
              <a:rPr lang="en-US" dirty="0" err="1" smtClean="0"/>
              <a:t>JLab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University of Virginia:</a:t>
            </a:r>
          </a:p>
          <a:p>
            <a:pPr lvl="1"/>
            <a:r>
              <a:rPr lang="en-US" dirty="0" smtClean="0"/>
              <a:t>Running VME system using multi-purpose </a:t>
            </a:r>
            <a:r>
              <a:rPr lang="en-US" dirty="0" err="1" smtClean="0"/>
              <a:t>degitizer</a:t>
            </a:r>
            <a:r>
              <a:rPr lang="en-US" dirty="0" smtClean="0"/>
              <a:t> (MPD) modules with CAEN controller.</a:t>
            </a:r>
          </a:p>
          <a:p>
            <a:pPr lvl="1"/>
            <a:r>
              <a:rPr lang="en-US" dirty="0" smtClean="0"/>
              <a:t>SRS DAQ system.</a:t>
            </a:r>
          </a:p>
          <a:p>
            <a:pPr lvl="1"/>
            <a:r>
              <a:rPr lang="en-US" dirty="0" smtClean="0"/>
              <a:t>Some work ongoing on electronic noise</a:t>
            </a:r>
          </a:p>
          <a:p>
            <a:pPr lvl="1"/>
            <a:r>
              <a:rPr lang="en-US" dirty="0" smtClean="0"/>
              <a:t>Plan to move to </a:t>
            </a:r>
            <a:r>
              <a:rPr lang="en-US" dirty="0" err="1" smtClean="0"/>
              <a:t>JLab</a:t>
            </a:r>
            <a:endParaRPr lang="en-US" dirty="0" smtClean="0"/>
          </a:p>
          <a:p>
            <a:r>
              <a:rPr lang="en-US" dirty="0" smtClean="0"/>
              <a:t>Jefferson Lab</a:t>
            </a:r>
          </a:p>
          <a:p>
            <a:pPr lvl="1"/>
            <a:r>
              <a:rPr lang="en-US" dirty="0" smtClean="0"/>
              <a:t>Test </a:t>
            </a:r>
            <a:r>
              <a:rPr lang="en-US" dirty="0"/>
              <a:t>setup </a:t>
            </a:r>
            <a:r>
              <a:rPr lang="en-US" dirty="0" smtClean="0"/>
              <a:t>deployed</a:t>
            </a:r>
          </a:p>
          <a:p>
            <a:pPr lvl="1"/>
            <a:r>
              <a:rPr lang="en-US" dirty="0" smtClean="0"/>
              <a:t>Development </a:t>
            </a:r>
            <a:r>
              <a:rPr lang="en-US" dirty="0"/>
              <a:t>of readout with Intel VME CPU and </a:t>
            </a:r>
            <a:r>
              <a:rPr lang="en-US" dirty="0" smtClean="0"/>
              <a:t>CODA</a:t>
            </a:r>
          </a:p>
          <a:p>
            <a:pPr lvl="1"/>
            <a:r>
              <a:rPr lang="en-US" dirty="0" smtClean="0"/>
              <a:t>Should </a:t>
            </a:r>
            <a:r>
              <a:rPr lang="en-US" dirty="0"/>
              <a:t>be able to start </a:t>
            </a:r>
            <a:r>
              <a:rPr lang="en-US" dirty="0" smtClean="0"/>
              <a:t>testing </a:t>
            </a:r>
            <a:r>
              <a:rPr lang="en-US" dirty="0"/>
              <a:t>in </a:t>
            </a:r>
            <a:r>
              <a:rPr lang="en-US" dirty="0" smtClean="0"/>
              <a:t>2013</a:t>
            </a:r>
            <a:endParaRPr lang="en-US" dirty="0"/>
          </a:p>
          <a:p>
            <a:r>
              <a:rPr lang="en-US" dirty="0"/>
              <a:t>Evaluation of electronics performance by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2438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work on GEM readout: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tudy threshold and </a:t>
            </a:r>
            <a:r>
              <a:rPr lang="en-US" dirty="0" err="1" smtClean="0"/>
              <a:t>deconvolution</a:t>
            </a:r>
            <a:r>
              <a:rPr lang="en-US" dirty="0" smtClean="0"/>
              <a:t> efficiency</a:t>
            </a:r>
          </a:p>
          <a:p>
            <a:pPr lvl="1"/>
            <a:r>
              <a:rPr lang="en-US" dirty="0" smtClean="0"/>
              <a:t>Data reduction</a:t>
            </a:r>
          </a:p>
          <a:p>
            <a:r>
              <a:rPr lang="en-US" dirty="0" smtClean="0"/>
              <a:t>Trigger Simulation (Software):</a:t>
            </a:r>
          </a:p>
          <a:p>
            <a:pPr lvl="1"/>
            <a:r>
              <a:rPr lang="en-US" dirty="0" smtClean="0"/>
              <a:t>On top of existing physics simulation</a:t>
            </a:r>
          </a:p>
          <a:p>
            <a:pPr lvl="1"/>
            <a:r>
              <a:rPr lang="en-US" dirty="0" smtClean="0"/>
              <a:t>Find optimal trigger logic</a:t>
            </a:r>
          </a:p>
          <a:p>
            <a:pPr lvl="2"/>
            <a:r>
              <a:rPr lang="en-US" dirty="0" smtClean="0"/>
              <a:t>Information needed: Energy sum? Hit pattern?</a:t>
            </a:r>
          </a:p>
          <a:p>
            <a:pPr lvl="2"/>
            <a:r>
              <a:rPr lang="en-US" dirty="0" smtClean="0"/>
              <a:t>Formula to process information</a:t>
            </a:r>
          </a:p>
          <a:p>
            <a:pPr lvl="2"/>
            <a:r>
              <a:rPr lang="en-US" dirty="0" smtClean="0"/>
              <a:t>Bandwidth usage: within limit?</a:t>
            </a:r>
          </a:p>
          <a:p>
            <a:pPr lvl="2"/>
            <a:r>
              <a:rPr lang="en-US" dirty="0" smtClean="0"/>
              <a:t>Minimize background rate</a:t>
            </a:r>
          </a:p>
          <a:p>
            <a:pPr lvl="2"/>
            <a:r>
              <a:rPr lang="en-US" dirty="0" smtClean="0"/>
              <a:t>Maximum efficiency for real events, less bias</a:t>
            </a:r>
          </a:p>
          <a:p>
            <a:pPr lvl="1"/>
            <a:r>
              <a:rPr lang="en-US" dirty="0" smtClean="0"/>
              <a:t>Get more reliable trigger rates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6496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</a:t>
            </a:r>
            <a:r>
              <a:rPr lang="en-US" dirty="0" smtClean="0"/>
              <a:t>Plan (continued.)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Bench Top Tests </a:t>
            </a:r>
            <a:r>
              <a:rPr lang="en-US" dirty="0"/>
              <a:t>of Trigger Electronics:</a:t>
            </a:r>
          </a:p>
          <a:p>
            <a:pPr lvl="1"/>
            <a:r>
              <a:rPr lang="en-US" dirty="0" smtClean="0"/>
              <a:t>Setup a small scale DAQ system</a:t>
            </a:r>
          </a:p>
          <a:p>
            <a:pPr lvl="1"/>
            <a:r>
              <a:rPr lang="en-US" dirty="0" smtClean="0"/>
              <a:t>No detector really needed as FADC can replay “predefined” waveforms</a:t>
            </a:r>
          </a:p>
          <a:p>
            <a:pPr lvl="1"/>
            <a:r>
              <a:rPr lang="en-US" dirty="0" smtClean="0"/>
              <a:t>Test </a:t>
            </a:r>
            <a:r>
              <a:rPr lang="en-US" dirty="0"/>
              <a:t>the capability of the </a:t>
            </a:r>
            <a:r>
              <a:rPr lang="en-US" dirty="0" smtClean="0"/>
              <a:t>processing power of various modules: CTP, SSP, GTP</a:t>
            </a:r>
            <a:endParaRPr lang="en-US" dirty="0"/>
          </a:p>
          <a:p>
            <a:r>
              <a:rPr lang="en-US" dirty="0"/>
              <a:t>Possible Resources:</a:t>
            </a:r>
          </a:p>
          <a:p>
            <a:pPr lvl="1"/>
            <a:r>
              <a:rPr lang="en-US" dirty="0" err="1" smtClean="0"/>
              <a:t>Jlab</a:t>
            </a:r>
            <a:r>
              <a:rPr lang="en-US" dirty="0" smtClean="0"/>
              <a:t>: Pipeline electronics</a:t>
            </a:r>
          </a:p>
          <a:p>
            <a:pPr lvl="1"/>
            <a:r>
              <a:rPr lang="en-US" dirty="0" err="1" smtClean="0"/>
              <a:t>UVa</a:t>
            </a:r>
            <a:r>
              <a:rPr lang="en-US" dirty="0" smtClean="0"/>
              <a:t>: GEM related</a:t>
            </a:r>
          </a:p>
          <a:p>
            <a:pPr lvl="1"/>
            <a:r>
              <a:rPr lang="en-US" dirty="0" smtClean="0"/>
              <a:t>UMass: Testing hardware</a:t>
            </a:r>
          </a:p>
          <a:p>
            <a:pPr lvl="1"/>
            <a:r>
              <a:rPr lang="en-US" dirty="0" smtClean="0"/>
              <a:t>Duke: Min Huang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13163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41099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GEM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show </a:t>
            </a:r>
            <a:r>
              <a:rPr lang="en-US" dirty="0" smtClean="0"/>
              <a:t>stopper</a:t>
            </a:r>
          </a:p>
          <a:p>
            <a:r>
              <a:rPr lang="en-US" dirty="0" smtClean="0"/>
              <a:t>Realistic effect of background</a:t>
            </a:r>
          </a:p>
          <a:p>
            <a:r>
              <a:rPr lang="en-US" dirty="0" smtClean="0"/>
              <a:t>Need to define threshold from MIP signal</a:t>
            </a:r>
          </a:p>
          <a:p>
            <a:r>
              <a:rPr lang="en-US" dirty="0" smtClean="0"/>
              <a:t>Study hit/tracking efficiency as function of threshold</a:t>
            </a:r>
          </a:p>
          <a:p>
            <a:r>
              <a:rPr lang="en-US" dirty="0" smtClean="0"/>
              <a:t>Start work on data reduction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D7942ED3-6402-44B1-A86B-08EE2B5AF80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5035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19200"/>
            <a:ext cx="6400800" cy="4648200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3600" dirty="0" smtClean="0"/>
              <a:t>DAQ Setup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3600" dirty="0" smtClean="0"/>
              <a:t>Event Sizes and Data Rates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3600" dirty="0" smtClean="0"/>
              <a:t>APV25 Test Stand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3600" dirty="0" smtClean="0"/>
              <a:t>Future Plan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PVDIS DAQ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562600"/>
            <a:ext cx="8382000" cy="838200"/>
          </a:xfrm>
        </p:spPr>
        <p:txBody>
          <a:bodyPr/>
          <a:lstStyle/>
          <a:p>
            <a:r>
              <a:rPr lang="en-US" dirty="0" smtClean="0"/>
              <a:t>Trigger rate for each crate: 20 kHz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89587431"/>
              </p:ext>
            </p:extLst>
          </p:nvPr>
        </p:nvGraphicFramePr>
        <p:xfrm>
          <a:off x="381000" y="1143000"/>
          <a:ext cx="8229600" cy="220114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035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Detector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Module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Channels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Modules</a:t>
                      </a:r>
                      <a:endParaRPr lang="en-US" dirty="0"/>
                    </a:p>
                  </a:txBody>
                  <a:tcPr anchor="ctr"/>
                </a:tc>
              </a:tr>
              <a:tr h="597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Calorimeter (CAL)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FADC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114</a:t>
                      </a:r>
                      <a:r>
                        <a:rPr lang="en-US" baseline="0" dirty="0" smtClean="0"/>
                        <a:t> × 30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x 30</a:t>
                      </a:r>
                      <a:endParaRPr lang="en-US" dirty="0"/>
                    </a:p>
                  </a:txBody>
                  <a:tcPr anchor="ctr"/>
                </a:tc>
              </a:tr>
              <a:tr h="597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Gas Cherenkov (GC)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FADC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r>
                        <a:rPr lang="en-US" baseline="0" dirty="0" smtClean="0"/>
                        <a:t> × 30</a:t>
                      </a:r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035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APV25-VME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4800</a:t>
                      </a:r>
                      <a:r>
                        <a:rPr lang="en-US" baseline="0" dirty="0" smtClean="0"/>
                        <a:t> × 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x 30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407894" y="3733800"/>
            <a:ext cx="5410200" cy="1600200"/>
            <a:chOff x="1981200" y="3733800"/>
            <a:chExt cx="5410200" cy="1600200"/>
          </a:xfrm>
        </p:grpSpPr>
        <p:sp>
          <p:nvSpPr>
            <p:cNvPr id="31" name="Rectangle 30"/>
            <p:cNvSpPr/>
            <p:nvPr/>
          </p:nvSpPr>
          <p:spPr>
            <a:xfrm>
              <a:off x="1981200" y="3733800"/>
              <a:ext cx="54102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PVDIS VXS Crate ×30</a:t>
              </a:r>
              <a:endParaRPr lang="en-US" sz="20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505200" y="4191000"/>
              <a:ext cx="1219200" cy="1143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FADC ×8</a:t>
              </a:r>
              <a:endParaRPr lang="en-US" sz="20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943600" y="4191000"/>
              <a:ext cx="685800" cy="1143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SD</a:t>
              </a:r>
              <a:endParaRPr lang="en-US" sz="20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981200" y="4191000"/>
              <a:ext cx="685800" cy="1143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743200" y="4191000"/>
              <a:ext cx="685800" cy="1143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CTP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800600" y="4191000"/>
              <a:ext cx="1066800" cy="1143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APV25 ×5</a:t>
              </a:r>
              <a:endParaRPr lang="en-US" sz="20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4191000"/>
              <a:ext cx="685800" cy="11430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TI</a:t>
              </a:r>
              <a:endParaRPr lang="en-US" sz="2000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5562600" y="4098925"/>
            <a:ext cx="350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dirty="0">
                <a:latin typeface="Century Gothic"/>
              </a:rPr>
              <a:t>C</a:t>
            </a:r>
            <a:r>
              <a:rPr lang="en-US" sz="1600" dirty="0">
                <a:latin typeface="Century Gothic"/>
              </a:rPr>
              <a:t>rate </a:t>
            </a:r>
            <a:r>
              <a:rPr lang="en-US" sz="1600" b="1" dirty="0">
                <a:latin typeface="Century Gothic"/>
              </a:rPr>
              <a:t>T</a:t>
            </a:r>
            <a:r>
              <a:rPr lang="en-US" sz="1600" dirty="0">
                <a:latin typeface="Century Gothic"/>
              </a:rPr>
              <a:t>rigger </a:t>
            </a:r>
            <a:r>
              <a:rPr lang="en-US" sz="1600" b="1" dirty="0">
                <a:latin typeface="Century Gothic"/>
              </a:rPr>
              <a:t>P</a:t>
            </a:r>
            <a:r>
              <a:rPr lang="en-US" sz="1600" dirty="0">
                <a:latin typeface="Century Gothic"/>
              </a:rPr>
              <a:t>rocessor (</a:t>
            </a:r>
            <a:r>
              <a:rPr lang="en-US" sz="1600" b="1" dirty="0">
                <a:solidFill>
                  <a:srgbClr val="FF0000"/>
                </a:solidFill>
                <a:latin typeface="Century Gothic"/>
              </a:rPr>
              <a:t>CTP</a:t>
            </a:r>
            <a:r>
              <a:rPr lang="en-US" sz="1600" dirty="0">
                <a:latin typeface="Century Gothic"/>
              </a:rPr>
              <a:t>)</a:t>
            </a:r>
          </a:p>
          <a:p>
            <a:pPr lvl="1"/>
            <a:r>
              <a:rPr lang="en-US" sz="1600" b="1" dirty="0" smtClean="0">
                <a:latin typeface="Century Gothic"/>
              </a:rPr>
              <a:t>T</a:t>
            </a:r>
            <a:r>
              <a:rPr lang="en-US" sz="1600" dirty="0" smtClean="0">
                <a:latin typeface="Century Gothic"/>
              </a:rPr>
              <a:t>rigger </a:t>
            </a:r>
            <a:r>
              <a:rPr lang="en-US" sz="1600" b="1" dirty="0" smtClean="0">
                <a:latin typeface="Century Gothic"/>
              </a:rPr>
              <a:t>I</a:t>
            </a:r>
            <a:r>
              <a:rPr lang="en-US" sz="1600" dirty="0" smtClean="0">
                <a:latin typeface="Century Gothic"/>
              </a:rPr>
              <a:t>nterface (</a:t>
            </a:r>
            <a:r>
              <a:rPr lang="en-US" sz="1600" b="1" dirty="0" smtClean="0">
                <a:solidFill>
                  <a:srgbClr val="FF0000"/>
                </a:solidFill>
                <a:latin typeface="Century Gothic"/>
              </a:rPr>
              <a:t>TI</a:t>
            </a:r>
            <a:r>
              <a:rPr lang="en-US" sz="1600" dirty="0" smtClean="0">
                <a:latin typeface="Century Gothic"/>
              </a:rPr>
              <a:t>)</a:t>
            </a:r>
            <a:endParaRPr lang="en-US" sz="1600" dirty="0">
              <a:latin typeface="Century Gothic"/>
            </a:endParaRPr>
          </a:p>
          <a:p>
            <a:pPr lvl="1"/>
            <a:r>
              <a:rPr lang="en-US" sz="1600" b="1" dirty="0">
                <a:latin typeface="Century Gothic"/>
              </a:rPr>
              <a:t>S</a:t>
            </a:r>
            <a:r>
              <a:rPr lang="en-US" sz="1600" dirty="0">
                <a:latin typeface="Century Gothic"/>
              </a:rPr>
              <a:t>ignal </a:t>
            </a:r>
            <a:r>
              <a:rPr lang="en-US" sz="1600" b="1" dirty="0">
                <a:latin typeface="Century Gothic"/>
              </a:rPr>
              <a:t>D</a:t>
            </a:r>
            <a:r>
              <a:rPr lang="en-US" sz="1600" dirty="0">
                <a:latin typeface="Century Gothic"/>
              </a:rPr>
              <a:t>istribution (</a:t>
            </a:r>
            <a:r>
              <a:rPr lang="en-US" sz="1600" b="1" dirty="0">
                <a:solidFill>
                  <a:srgbClr val="FF0000"/>
                </a:solidFill>
                <a:latin typeface="Century Gothic"/>
              </a:rPr>
              <a:t>SD</a:t>
            </a:r>
            <a:r>
              <a:rPr lang="en-US" sz="1600" dirty="0">
                <a:latin typeface="Century Gothic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SIDIS DAQ Channel/Module Counts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31917911"/>
              </p:ext>
            </p:extLst>
          </p:nvPr>
        </p:nvGraphicFramePr>
        <p:xfrm>
          <a:off x="381000" y="1003998"/>
          <a:ext cx="8229600" cy="4711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035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Detector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Module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Channels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Modules</a:t>
                      </a:r>
                      <a:endParaRPr lang="en-US" dirty="0"/>
                    </a:p>
                  </a:txBody>
                  <a:tcPr anchor="ctr"/>
                </a:tc>
              </a:tr>
              <a:tr h="597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 Calorimeter (FC)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FADC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 anchor="ctr"/>
                </a:tc>
              </a:tr>
              <a:tr h="597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Large-angle Calorimeter (LC)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FADC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</a:tr>
              <a:tr h="597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Light Gas Cherenkov</a:t>
                      </a:r>
                      <a:r>
                        <a:rPr lang="en-US" baseline="0" dirty="0" smtClean="0"/>
                        <a:t> (GC)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FADC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</a:tr>
              <a:tr h="597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Heavy Gas Cherenkov (HG)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FADC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</a:tr>
              <a:tr h="597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GEM</a:t>
                      </a:r>
                      <a:r>
                        <a:rPr lang="en-US" baseline="0" dirty="0" smtClean="0"/>
                        <a:t> Pad Readout (GP)*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FADC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150(L)/270(F)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10/20</a:t>
                      </a:r>
                      <a:endParaRPr lang="en-US" dirty="0"/>
                    </a:p>
                  </a:txBody>
                  <a:tcPr anchor="ctr"/>
                </a:tc>
              </a:tr>
              <a:tr h="5035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AVP25-VME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180k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180</a:t>
                      </a:r>
                      <a:endParaRPr lang="en-US" dirty="0"/>
                    </a:p>
                  </a:txBody>
                  <a:tcPr anchor="ctr"/>
                </a:tc>
              </a:tr>
              <a:tr h="5035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MRPC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791200"/>
            <a:ext cx="8058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Original scintillator bars in forward will be replaced by GEM pad readout if possible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SIDIS DAQ/Trigger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4495800"/>
            <a:ext cx="7391400" cy="1905000"/>
          </a:xfrm>
        </p:spPr>
        <p:txBody>
          <a:bodyPr/>
          <a:lstStyle/>
          <a:p>
            <a:r>
              <a:rPr lang="en-US" sz="2000" i="1" dirty="0" smtClean="0"/>
              <a:t>e</a:t>
            </a:r>
            <a:r>
              <a:rPr lang="en-US" sz="2000" baseline="30000" dirty="0" smtClean="0"/>
              <a:t>−</a:t>
            </a:r>
            <a:r>
              <a:rPr lang="en-US" sz="2000" dirty="0" smtClean="0"/>
              <a:t>@Large:	LC </a:t>
            </a:r>
            <a:r>
              <a:rPr lang="en-US" sz="2000" i="1" dirty="0" smtClean="0"/>
              <a:t>&amp;</a:t>
            </a:r>
            <a:r>
              <a:rPr lang="en-US" sz="2000" dirty="0" smtClean="0"/>
              <a:t> GP			13 kHz</a:t>
            </a:r>
          </a:p>
          <a:p>
            <a:r>
              <a:rPr lang="en-US" sz="2000" i="1" dirty="0" smtClean="0"/>
              <a:t>e</a:t>
            </a:r>
            <a:r>
              <a:rPr lang="en-US" sz="2000" baseline="30000" dirty="0" smtClean="0"/>
              <a:t>−</a:t>
            </a:r>
            <a:r>
              <a:rPr lang="en-US" sz="2000" dirty="0" smtClean="0"/>
              <a:t>@Forward: 	FC(high) </a:t>
            </a:r>
            <a:r>
              <a:rPr lang="en-US" sz="2000" i="1" dirty="0" smtClean="0"/>
              <a:t>&amp;</a:t>
            </a:r>
            <a:r>
              <a:rPr lang="en-US" sz="2000" dirty="0" smtClean="0"/>
              <a:t> GC		65 kHz</a:t>
            </a:r>
          </a:p>
          <a:p>
            <a:r>
              <a:rPr lang="el-GR" sz="2000" i="1" dirty="0" smtClean="0"/>
              <a:t>π</a:t>
            </a:r>
            <a:r>
              <a:rPr lang="en-US" sz="2000" dirty="0" smtClean="0"/>
              <a:t>@Forward:	FC(low) </a:t>
            </a:r>
            <a:r>
              <a:rPr lang="en-US" sz="2000" i="1" dirty="0" smtClean="0"/>
              <a:t>&amp;</a:t>
            </a:r>
            <a:r>
              <a:rPr lang="en-US" sz="2000" dirty="0" smtClean="0"/>
              <a:t> MRPC </a:t>
            </a:r>
            <a:r>
              <a:rPr lang="en-US" sz="2000" i="1" dirty="0" smtClean="0"/>
              <a:t>&amp;</a:t>
            </a:r>
            <a:r>
              <a:rPr lang="en-US" sz="2000" dirty="0" smtClean="0"/>
              <a:t> GP	15 MHz</a:t>
            </a:r>
          </a:p>
          <a:p>
            <a:r>
              <a:rPr lang="en-US" sz="2000" dirty="0" smtClean="0"/>
              <a:t>Coincidence: 	</a:t>
            </a:r>
            <a:r>
              <a:rPr lang="en-US" sz="2000" i="1" dirty="0" smtClean="0"/>
              <a:t>e</a:t>
            </a:r>
            <a:r>
              <a:rPr lang="en-US" sz="2000" baseline="30000" dirty="0" smtClean="0"/>
              <a:t>−</a:t>
            </a:r>
            <a:r>
              <a:rPr lang="en-US" sz="2000" dirty="0" smtClean="0"/>
              <a:t> </a:t>
            </a:r>
            <a:r>
              <a:rPr lang="en-US" sz="2000" i="1" dirty="0" smtClean="0"/>
              <a:t>&amp;</a:t>
            </a:r>
            <a:r>
              <a:rPr lang="en-US" sz="2000" dirty="0" smtClean="0"/>
              <a:t> </a:t>
            </a:r>
            <a:r>
              <a:rPr lang="el-GR" sz="2000" i="1" dirty="0" smtClean="0"/>
              <a:t>π</a:t>
            </a:r>
            <a:r>
              <a:rPr lang="en-US" sz="2000" dirty="0" smtClean="0"/>
              <a:t>			60 kHz@50 ns</a:t>
            </a:r>
          </a:p>
          <a:p>
            <a:pPr>
              <a:buNone/>
            </a:pPr>
            <a:r>
              <a:rPr lang="en-US" sz="2000" dirty="0" smtClean="0"/>
              <a:t>* Coincidence rate scales with the </a:t>
            </a:r>
            <a:r>
              <a:rPr lang="en-US" sz="2000" b="1" dirty="0" smtClean="0"/>
              <a:t>square</a:t>
            </a:r>
            <a:r>
              <a:rPr lang="en-US" sz="2000" dirty="0" smtClean="0"/>
              <a:t> of luminosity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685800" y="914400"/>
            <a:ext cx="7924800" cy="3520281"/>
            <a:chOff x="685800" y="914400"/>
            <a:chExt cx="7924800" cy="3520281"/>
          </a:xfrm>
        </p:grpSpPr>
        <p:sp>
          <p:nvSpPr>
            <p:cNvPr id="6" name="Rectangle 5"/>
            <p:cNvSpPr/>
            <p:nvPr/>
          </p:nvSpPr>
          <p:spPr>
            <a:xfrm>
              <a:off x="685800" y="914400"/>
              <a:ext cx="3733800" cy="228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Global Trigger VXS Crate</a:t>
              </a:r>
              <a:endParaRPr lang="en-US" sz="1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09800" y="1219200"/>
              <a:ext cx="457200" cy="7620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GTP</a:t>
              </a:r>
              <a:endParaRPr lang="en-US" sz="1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19200" y="1219200"/>
              <a:ext cx="914400" cy="762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SSP x3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743200" y="1219200"/>
              <a:ext cx="457200" cy="762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TS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1219200"/>
              <a:ext cx="1143000" cy="7620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TD x4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334000" y="3962400"/>
              <a:ext cx="32004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Discriminator x20</a:t>
              </a:r>
              <a:endParaRPr lang="en-US" sz="1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19400" y="3657600"/>
              <a:ext cx="5334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MRPC</a:t>
              </a:r>
            </a:p>
            <a:p>
              <a:pPr algn="ctr"/>
              <a:r>
                <a:rPr lang="en-US" sz="1100" dirty="0" smtClean="0"/>
                <a:t>x4</a:t>
              </a:r>
              <a:endParaRPr lang="en-US" sz="11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5800" y="2133600"/>
              <a:ext cx="3733800" cy="228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Large-Angle VXS Crate x5</a:t>
              </a:r>
              <a:endParaRPr lang="en-US" sz="14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752600" y="2438400"/>
              <a:ext cx="16002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FADC x12(LC)</a:t>
              </a:r>
            </a:p>
            <a:p>
              <a:pPr algn="ctr"/>
              <a:r>
                <a:rPr lang="en-US" sz="1400" dirty="0" smtClean="0"/>
                <a:t>+ x2 (GEM Pad)</a:t>
              </a:r>
              <a:endParaRPr lang="en-US" sz="1400" dirty="0"/>
            </a:p>
            <a:p>
              <a:pPr algn="ctr"/>
              <a:endParaRPr lang="en-US" sz="14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62400" y="2438400"/>
              <a:ext cx="457200" cy="7620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TI</a:t>
              </a:r>
              <a:endParaRPr lang="en-US" sz="14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5800" y="3352800"/>
              <a:ext cx="3733800" cy="228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Forward VXS Crate x15</a:t>
              </a:r>
              <a:endParaRPr lang="en-US" sz="14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19200" y="3657600"/>
              <a:ext cx="457200" cy="762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CTP</a:t>
              </a:r>
              <a:endParaRPr lang="en-US" sz="12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752600" y="3657600"/>
              <a:ext cx="9906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FADC x8 (FC)</a:t>
              </a:r>
            </a:p>
            <a:p>
              <a:pPr algn="ctr"/>
              <a:r>
                <a:rPr lang="en-US" sz="1200" dirty="0" smtClean="0"/>
                <a:t>+ x4 (GC+HG+GP)</a:t>
              </a:r>
            </a:p>
            <a:p>
              <a:pPr algn="ctr"/>
              <a:endParaRPr lang="en-US" sz="1200" dirty="0" smtClean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62400" y="3657600"/>
              <a:ext cx="457200" cy="7620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TI</a:t>
              </a:r>
              <a:endParaRPr lang="en-US" sz="14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334000" y="3124200"/>
              <a:ext cx="2133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V1190 x8</a:t>
              </a:r>
              <a:endParaRPr lang="en-US" sz="14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429000" y="2438400"/>
              <a:ext cx="457200" cy="762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SD</a:t>
              </a:r>
              <a:endParaRPr lang="en-US" sz="14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429000" y="3657600"/>
              <a:ext cx="457200" cy="762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SD</a:t>
              </a:r>
              <a:endParaRPr lang="en-US" sz="14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00600" y="914400"/>
              <a:ext cx="3733800" cy="228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GEM Tracker VXS Crate x10</a:t>
              </a:r>
              <a:endParaRPr lang="en-US" sz="1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334000" y="1219200"/>
              <a:ext cx="21336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APV25 x18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8077200" y="1219200"/>
              <a:ext cx="457200" cy="7620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TI</a:t>
              </a:r>
              <a:endParaRPr lang="en-US" sz="14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543800" y="1219200"/>
              <a:ext cx="457200" cy="762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SD</a:t>
              </a:r>
              <a:endParaRPr lang="en-US" sz="14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800600" y="2819400"/>
              <a:ext cx="3733800" cy="228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LC Timing VXS Crate x1</a:t>
              </a:r>
              <a:endParaRPr lang="en-US" sz="14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077200" y="3124200"/>
              <a:ext cx="457200" cy="3810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TI</a:t>
              </a:r>
              <a:endParaRPr lang="en-US" sz="14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543800" y="3124200"/>
              <a:ext cx="457200" cy="381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SD</a:t>
              </a:r>
              <a:endParaRPr lang="en-US" sz="14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85800" y="3657600"/>
              <a:ext cx="457200" cy="762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CPU</a:t>
              </a:r>
              <a:endParaRPr lang="en-US" sz="12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334000" y="2480846"/>
              <a:ext cx="2590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Optional TDC Crates for LC</a:t>
              </a:r>
              <a:endParaRPr lang="en-US" sz="16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800600" y="1219200"/>
              <a:ext cx="457200" cy="762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CPU</a:t>
              </a:r>
              <a:endParaRPr lang="en-US" sz="12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85800" y="2438400"/>
              <a:ext cx="457200" cy="762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CPU</a:t>
              </a:r>
              <a:endParaRPr lang="en-US" sz="12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800600" y="3124200"/>
              <a:ext cx="4572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CPU</a:t>
              </a:r>
              <a:endParaRPr lang="en-US" sz="12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219200" y="2438400"/>
              <a:ext cx="457200" cy="762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CTP</a:t>
              </a:r>
              <a:endParaRPr lang="en-US" sz="12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85800" y="1219200"/>
              <a:ext cx="457200" cy="762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CPU</a:t>
              </a:r>
              <a:endParaRPr lang="en-US" sz="1200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724400" y="2514600"/>
              <a:ext cx="3886200" cy="1920081"/>
            </a:xfrm>
            <a:prstGeom prst="roundRect">
              <a:avLst>
                <a:gd name="adj" fmla="val 3362"/>
              </a:avLst>
            </a:prstGeom>
            <a:noFill/>
            <a:ln w="285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H="1">
              <a:off x="1447800" y="4267200"/>
              <a:ext cx="685800" cy="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>
              <a:off x="1447800" y="3048000"/>
              <a:ext cx="990600" cy="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1676400" y="1371600"/>
              <a:ext cx="762000" cy="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2514600" y="1371600"/>
              <a:ext cx="457200" cy="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3048000" y="1371600"/>
              <a:ext cx="762000" cy="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4191000" y="1828800"/>
              <a:ext cx="0" cy="83820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4343400" y="1828800"/>
              <a:ext cx="0" cy="205740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3657600" y="3048000"/>
              <a:ext cx="457200" cy="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H="1">
              <a:off x="3657600" y="4267200"/>
              <a:ext cx="457200" cy="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H="1">
              <a:off x="7772400" y="1828800"/>
              <a:ext cx="457200" cy="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4343400" y="1371600"/>
              <a:ext cx="3962400" cy="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0" name="Elbow Connector 49"/>
            <p:cNvCxnSpPr/>
            <p:nvPr/>
          </p:nvCxnSpPr>
          <p:spPr>
            <a:xfrm>
              <a:off x="4267200" y="1600200"/>
              <a:ext cx="3962400" cy="1600200"/>
            </a:xfrm>
            <a:prstGeom prst="bentConnector3">
              <a:avLst>
                <a:gd name="adj1" fmla="val 6538"/>
              </a:avLst>
            </a:prstGeom>
            <a:ln>
              <a:headEnd type="oval"/>
              <a:tailEnd type="stealth" w="med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H="1">
              <a:off x="7696200" y="3429000"/>
              <a:ext cx="457200" cy="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V="1">
              <a:off x="1295400" y="1752600"/>
              <a:ext cx="0" cy="205740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flipV="1">
              <a:off x="1447800" y="1752600"/>
              <a:ext cx="0" cy="838200"/>
            </a:xfrm>
            <a:prstGeom prst="straightConnector1">
              <a:avLst/>
            </a:prstGeom>
            <a:ln>
              <a:headEnd type="oval"/>
              <a:tailEnd type="stealth" w="med" len="lg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59" name="Group 58"/>
            <p:cNvGrpSpPr/>
            <p:nvPr/>
          </p:nvGrpSpPr>
          <p:grpSpPr>
            <a:xfrm>
              <a:off x="5715000" y="2007513"/>
              <a:ext cx="1789971" cy="430887"/>
              <a:chOff x="5715000" y="2101351"/>
              <a:chExt cx="1789971" cy="430887"/>
            </a:xfrm>
          </p:grpSpPr>
          <p:grpSp>
            <p:nvGrpSpPr>
              <p:cNvPr id="54" name="Group 53"/>
              <p:cNvGrpSpPr/>
              <p:nvPr/>
            </p:nvGrpSpPr>
            <p:grpSpPr>
              <a:xfrm>
                <a:off x="5715000" y="2221544"/>
                <a:ext cx="457200" cy="190500"/>
                <a:chOff x="4876800" y="1470819"/>
                <a:chExt cx="457200" cy="190500"/>
              </a:xfrm>
            </p:grpSpPr>
            <p:cxnSp>
              <p:nvCxnSpPr>
                <p:cNvPr id="55" name="Straight Arrow Connector 54"/>
                <p:cNvCxnSpPr/>
                <p:nvPr/>
              </p:nvCxnSpPr>
              <p:spPr>
                <a:xfrm>
                  <a:off x="4876800" y="1470819"/>
                  <a:ext cx="457200" cy="0"/>
                </a:xfrm>
                <a:prstGeom prst="straightConnector1">
                  <a:avLst/>
                </a:prstGeom>
                <a:ln>
                  <a:headEnd type="oval"/>
                  <a:tailEnd type="stealth" w="med" len="lg"/>
                </a:ln>
              </p:spPr>
              <p:style>
                <a:lnRef idx="2">
                  <a:schemeClr val="accent6"/>
                </a:lnRef>
                <a:fillRef idx="0">
                  <a:schemeClr val="accent6"/>
                </a:fillRef>
                <a:effectRef idx="1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Arrow Connector 55"/>
                <p:cNvCxnSpPr/>
                <p:nvPr/>
              </p:nvCxnSpPr>
              <p:spPr>
                <a:xfrm>
                  <a:off x="4876800" y="1661319"/>
                  <a:ext cx="457200" cy="0"/>
                </a:xfrm>
                <a:prstGeom prst="straightConnector1">
                  <a:avLst/>
                </a:prstGeom>
                <a:ln>
                  <a:headEnd type="oval"/>
                  <a:tailEnd type="stealth" w="med" len="lg"/>
                </a:ln>
              </p:spPr>
              <p:style>
                <a:lnRef idx="2">
                  <a:schemeClr val="accent3"/>
                </a:lnRef>
                <a:fillRef idx="0">
                  <a:schemeClr val="accent3"/>
                </a:fillRef>
                <a:effectRef idx="1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7" name="TextBox 56"/>
              <p:cNvSpPr txBox="1"/>
              <p:nvPr/>
            </p:nvSpPr>
            <p:spPr>
              <a:xfrm>
                <a:off x="6211027" y="2101351"/>
                <a:ext cx="1293944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Trigger Forming</a:t>
                </a:r>
              </a:p>
              <a:p>
                <a:r>
                  <a:rPr lang="en-US" sz="1100" dirty="0" smtClean="0"/>
                  <a:t>Trigger Distribution</a:t>
                </a:r>
                <a:endParaRPr lang="en-US" sz="1100" dirty="0"/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4800600" y="3657600"/>
              <a:ext cx="3733800" cy="228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LC Timing VME Crate x3</a:t>
              </a:r>
              <a:endParaRPr lang="en-US" sz="1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800600" y="3962400"/>
              <a:ext cx="4572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CPU</a:t>
              </a:r>
              <a:endParaRPr lang="en-US" sz="1200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5715000" y="4526756"/>
            <a:ext cx="33169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/>
            <a:r>
              <a:rPr lang="en-US" sz="1200" b="1" dirty="0">
                <a:latin typeface="Century Gothic"/>
              </a:rPr>
              <a:t>C</a:t>
            </a:r>
            <a:r>
              <a:rPr lang="en-US" sz="1200" dirty="0">
                <a:latin typeface="Century Gothic"/>
              </a:rPr>
              <a:t>rate </a:t>
            </a:r>
            <a:r>
              <a:rPr lang="en-US" sz="1200" b="1" dirty="0">
                <a:latin typeface="Century Gothic"/>
              </a:rPr>
              <a:t>T</a:t>
            </a:r>
            <a:r>
              <a:rPr lang="en-US" sz="1200" dirty="0">
                <a:latin typeface="Century Gothic"/>
              </a:rPr>
              <a:t>rigger </a:t>
            </a:r>
            <a:r>
              <a:rPr lang="en-US" sz="1200" b="1" dirty="0">
                <a:latin typeface="Century Gothic"/>
              </a:rPr>
              <a:t>P</a:t>
            </a:r>
            <a:r>
              <a:rPr lang="en-US" sz="1200" dirty="0">
                <a:latin typeface="Century Gothic"/>
              </a:rPr>
              <a:t>rocessor (</a:t>
            </a:r>
            <a:r>
              <a:rPr lang="en-US" sz="1200" b="1" dirty="0">
                <a:solidFill>
                  <a:srgbClr val="FF0000"/>
                </a:solidFill>
                <a:latin typeface="Century Gothic"/>
              </a:rPr>
              <a:t>CTP</a:t>
            </a:r>
            <a:r>
              <a:rPr lang="en-US" sz="1200" dirty="0">
                <a:latin typeface="Century Gothic"/>
              </a:rPr>
              <a:t>)</a:t>
            </a:r>
          </a:p>
          <a:p>
            <a:pPr lvl="1" algn="r"/>
            <a:r>
              <a:rPr lang="en-US" sz="1200" b="1" dirty="0">
                <a:latin typeface="Century Gothic"/>
              </a:rPr>
              <a:t>S</a:t>
            </a:r>
            <a:r>
              <a:rPr lang="en-US" sz="1200" dirty="0">
                <a:latin typeface="Century Gothic"/>
              </a:rPr>
              <a:t>ub-</a:t>
            </a:r>
            <a:r>
              <a:rPr lang="en-US" sz="1200" b="1" dirty="0">
                <a:latin typeface="Century Gothic"/>
              </a:rPr>
              <a:t>S</a:t>
            </a:r>
            <a:r>
              <a:rPr lang="en-US" sz="1200" dirty="0">
                <a:latin typeface="Century Gothic"/>
              </a:rPr>
              <a:t>ystem </a:t>
            </a:r>
            <a:r>
              <a:rPr lang="en-US" sz="1200" b="1" dirty="0">
                <a:latin typeface="Century Gothic"/>
              </a:rPr>
              <a:t>P</a:t>
            </a:r>
            <a:r>
              <a:rPr lang="en-US" sz="1200" dirty="0">
                <a:latin typeface="Century Gothic"/>
              </a:rPr>
              <a:t>rocessor (</a:t>
            </a:r>
            <a:r>
              <a:rPr lang="en-US" sz="1200" b="1" dirty="0">
                <a:solidFill>
                  <a:srgbClr val="FF0000"/>
                </a:solidFill>
                <a:latin typeface="Century Gothic"/>
              </a:rPr>
              <a:t>SSP</a:t>
            </a:r>
            <a:r>
              <a:rPr lang="en-US" sz="1200" dirty="0">
                <a:latin typeface="Century Gothic"/>
              </a:rPr>
              <a:t>)</a:t>
            </a:r>
          </a:p>
          <a:p>
            <a:pPr lvl="1" algn="r"/>
            <a:r>
              <a:rPr lang="en-US" sz="1200" b="1" dirty="0">
                <a:latin typeface="Century Gothic"/>
              </a:rPr>
              <a:t>G</a:t>
            </a:r>
            <a:r>
              <a:rPr lang="en-US" sz="1200" dirty="0">
                <a:latin typeface="Century Gothic"/>
              </a:rPr>
              <a:t>lobal </a:t>
            </a:r>
            <a:r>
              <a:rPr lang="en-US" sz="1200" b="1" dirty="0">
                <a:latin typeface="Century Gothic"/>
              </a:rPr>
              <a:t>T</a:t>
            </a:r>
            <a:r>
              <a:rPr lang="en-US" sz="1200" dirty="0">
                <a:latin typeface="Century Gothic"/>
              </a:rPr>
              <a:t>rigger </a:t>
            </a:r>
            <a:r>
              <a:rPr lang="en-US" sz="1200" b="1" dirty="0">
                <a:latin typeface="Century Gothic"/>
              </a:rPr>
              <a:t>P</a:t>
            </a:r>
            <a:r>
              <a:rPr lang="en-US" sz="1200" dirty="0">
                <a:latin typeface="Century Gothic"/>
              </a:rPr>
              <a:t>rocessor (</a:t>
            </a:r>
            <a:r>
              <a:rPr lang="en-US" sz="1200" b="1" dirty="0">
                <a:solidFill>
                  <a:srgbClr val="FF0000"/>
                </a:solidFill>
                <a:latin typeface="Century Gothic"/>
              </a:rPr>
              <a:t>GTP</a:t>
            </a:r>
            <a:r>
              <a:rPr lang="en-US" sz="1200" dirty="0">
                <a:latin typeface="Century Gothic"/>
              </a:rPr>
              <a:t>)</a:t>
            </a:r>
          </a:p>
          <a:p>
            <a:pPr lvl="1" algn="r"/>
            <a:r>
              <a:rPr lang="en-US" sz="1200" b="1" dirty="0">
                <a:latin typeface="Century Gothic"/>
              </a:rPr>
              <a:t>T</a:t>
            </a:r>
            <a:r>
              <a:rPr lang="en-US" sz="1200" dirty="0">
                <a:latin typeface="Century Gothic"/>
              </a:rPr>
              <a:t>rigger </a:t>
            </a:r>
            <a:r>
              <a:rPr lang="en-US" sz="1200" b="1" dirty="0">
                <a:latin typeface="Century Gothic"/>
              </a:rPr>
              <a:t>S</a:t>
            </a:r>
            <a:r>
              <a:rPr lang="en-US" sz="1200" dirty="0">
                <a:latin typeface="Century Gothic"/>
              </a:rPr>
              <a:t>upervisor (</a:t>
            </a:r>
            <a:r>
              <a:rPr lang="en-US" sz="1200" b="1" dirty="0">
                <a:solidFill>
                  <a:srgbClr val="FF0000"/>
                </a:solidFill>
                <a:latin typeface="Century Gothic"/>
              </a:rPr>
              <a:t>TS</a:t>
            </a:r>
            <a:r>
              <a:rPr lang="en-US" sz="1200" dirty="0">
                <a:latin typeface="Century Gothic"/>
              </a:rPr>
              <a:t>)</a:t>
            </a:r>
          </a:p>
          <a:p>
            <a:pPr lvl="1" algn="r"/>
            <a:r>
              <a:rPr lang="en-US" sz="1200" b="1" dirty="0">
                <a:latin typeface="Century Gothic"/>
              </a:rPr>
              <a:t>T</a:t>
            </a:r>
            <a:r>
              <a:rPr lang="en-US" sz="1200" dirty="0">
                <a:latin typeface="Century Gothic"/>
              </a:rPr>
              <a:t>rigger </a:t>
            </a:r>
            <a:r>
              <a:rPr lang="en-US" sz="1200" b="1" dirty="0">
                <a:latin typeface="Century Gothic"/>
              </a:rPr>
              <a:t>I</a:t>
            </a:r>
            <a:r>
              <a:rPr lang="en-US" sz="1200" dirty="0">
                <a:latin typeface="Century Gothic"/>
              </a:rPr>
              <a:t>nterface/</a:t>
            </a:r>
            <a:r>
              <a:rPr lang="en-US" sz="1200" b="1" dirty="0">
                <a:latin typeface="Century Gothic"/>
              </a:rPr>
              <a:t>D</a:t>
            </a:r>
            <a:r>
              <a:rPr lang="en-US" sz="1200" dirty="0">
                <a:latin typeface="Century Gothic"/>
              </a:rPr>
              <a:t>istribution(</a:t>
            </a:r>
            <a:r>
              <a:rPr lang="en-US" sz="1200" b="1" dirty="0">
                <a:solidFill>
                  <a:srgbClr val="FF0000"/>
                </a:solidFill>
                <a:latin typeface="Century Gothic"/>
              </a:rPr>
              <a:t>TI/D</a:t>
            </a:r>
            <a:r>
              <a:rPr lang="en-US" sz="1200" dirty="0">
                <a:latin typeface="Century Gothic"/>
              </a:rPr>
              <a:t>)</a:t>
            </a:r>
          </a:p>
          <a:p>
            <a:pPr lvl="1" algn="r"/>
            <a:r>
              <a:rPr lang="en-US" sz="1200" b="1" dirty="0">
                <a:latin typeface="Century Gothic"/>
              </a:rPr>
              <a:t>S</a:t>
            </a:r>
            <a:r>
              <a:rPr lang="en-US" sz="1200" dirty="0">
                <a:latin typeface="Century Gothic"/>
              </a:rPr>
              <a:t>ignal </a:t>
            </a:r>
            <a:r>
              <a:rPr lang="en-US" sz="1200" b="1" dirty="0">
                <a:latin typeface="Century Gothic"/>
              </a:rPr>
              <a:t>D</a:t>
            </a:r>
            <a:r>
              <a:rPr lang="en-US" sz="1200" dirty="0">
                <a:latin typeface="Century Gothic"/>
              </a:rPr>
              <a:t>istribution (</a:t>
            </a:r>
            <a:r>
              <a:rPr lang="en-US" sz="1200" b="1" dirty="0">
                <a:solidFill>
                  <a:srgbClr val="FF0000"/>
                </a:solidFill>
                <a:latin typeface="Century Gothic"/>
              </a:rPr>
              <a:t>SD</a:t>
            </a:r>
            <a:r>
              <a:rPr lang="en-US" sz="1200" dirty="0">
                <a:latin typeface="Century Gothic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J/</a:t>
            </a:r>
            <a:r>
              <a:rPr lang="el-GR" dirty="0" smtClean="0"/>
              <a:t>φ</a:t>
            </a:r>
            <a:r>
              <a:rPr lang="en-US" dirty="0" smtClean="0"/>
              <a:t> DAQ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257800"/>
          </a:xfrm>
        </p:spPr>
        <p:txBody>
          <a:bodyPr/>
          <a:lstStyle/>
          <a:p>
            <a:r>
              <a:rPr lang="en-US" dirty="0" smtClean="0"/>
              <a:t>Same hardware as SIDIS</a:t>
            </a:r>
          </a:p>
          <a:p>
            <a:r>
              <a:rPr lang="en-US" dirty="0" smtClean="0"/>
              <a:t>Different Trigger Logic:</a:t>
            </a:r>
          </a:p>
          <a:p>
            <a:pPr lvl="1"/>
            <a:r>
              <a:rPr lang="en-US" i="1" dirty="0" smtClean="0"/>
              <a:t>e</a:t>
            </a:r>
            <a:r>
              <a:rPr lang="en-US" baseline="30000" dirty="0" smtClean="0"/>
              <a:t>−</a:t>
            </a:r>
            <a:r>
              <a:rPr lang="en-US" dirty="0" smtClean="0"/>
              <a:t>(scattered):		FC(medium) </a:t>
            </a:r>
            <a:r>
              <a:rPr lang="en-US" i="1" dirty="0" smtClean="0"/>
              <a:t>&amp;</a:t>
            </a:r>
            <a:r>
              <a:rPr lang="en-US" dirty="0" smtClean="0"/>
              <a:t> GC</a:t>
            </a:r>
          </a:p>
          <a:p>
            <a:pPr lvl="1"/>
            <a:r>
              <a:rPr lang="en-US" dirty="0" err="1" smtClean="0"/>
              <a:t>Lepton@Large-angle</a:t>
            </a:r>
            <a:r>
              <a:rPr lang="en-US" dirty="0" smtClean="0"/>
              <a:t>:	LC </a:t>
            </a:r>
            <a:r>
              <a:rPr lang="en-US" i="1" dirty="0" smtClean="0"/>
              <a:t>&amp;</a:t>
            </a:r>
            <a:r>
              <a:rPr lang="en-US" dirty="0" smtClean="0"/>
              <a:t> GP</a:t>
            </a:r>
          </a:p>
          <a:p>
            <a:pPr lvl="1"/>
            <a:r>
              <a:rPr lang="en-US" dirty="0" err="1" smtClean="0"/>
              <a:t>Lepton@Forward</a:t>
            </a:r>
            <a:r>
              <a:rPr lang="en-US" dirty="0" smtClean="0"/>
              <a:t>:	FC(high) </a:t>
            </a:r>
            <a:r>
              <a:rPr lang="en-US" i="1" dirty="0" smtClean="0"/>
              <a:t>&amp;</a:t>
            </a:r>
            <a:r>
              <a:rPr lang="en-US" dirty="0" smtClean="0"/>
              <a:t> GC</a:t>
            </a:r>
          </a:p>
          <a:p>
            <a:pPr lvl="1"/>
            <a:r>
              <a:rPr lang="en-US" dirty="0" smtClean="0"/>
              <a:t>Triple Coincidence:	</a:t>
            </a:r>
            <a:r>
              <a:rPr lang="en-US" i="1" dirty="0" smtClean="0"/>
              <a:t>e</a:t>
            </a:r>
            <a:r>
              <a:rPr lang="en-US" baseline="30000" dirty="0" smtClean="0"/>
              <a:t>−</a:t>
            </a:r>
            <a:r>
              <a:rPr lang="en-US" dirty="0" smtClean="0"/>
              <a:t> </a:t>
            </a:r>
            <a:r>
              <a:rPr lang="en-US" i="1" dirty="0" smtClean="0"/>
              <a:t>&amp;</a:t>
            </a:r>
            <a:r>
              <a:rPr lang="en-US" dirty="0" smtClean="0"/>
              <a:t> </a:t>
            </a:r>
            <a:r>
              <a:rPr lang="en-US" i="1" dirty="0" smtClean="0"/>
              <a:t>l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r>
              <a:rPr lang="en-US" i="1" dirty="0" smtClean="0"/>
              <a:t>&amp;</a:t>
            </a:r>
            <a:r>
              <a:rPr lang="en-US" dirty="0" smtClean="0"/>
              <a:t> </a:t>
            </a:r>
            <a:r>
              <a:rPr lang="en-US" i="1" dirty="0" smtClean="0"/>
              <a:t>l</a:t>
            </a:r>
            <a:r>
              <a:rPr lang="en-US" baseline="30000" dirty="0" smtClean="0"/>
              <a:t> −</a:t>
            </a:r>
            <a:endParaRPr lang="en-US" dirty="0" smtClean="0"/>
          </a:p>
          <a:p>
            <a:r>
              <a:rPr lang="en-US" dirty="0" smtClean="0"/>
              <a:t>Trigger Rate:</a:t>
            </a:r>
          </a:p>
          <a:p>
            <a:pPr lvl="1"/>
            <a:r>
              <a:rPr lang="en-US" dirty="0" smtClean="0"/>
              <a:t>15 kHz for triple coincidence with 100 ns window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DAQ Hardware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94292786"/>
              </p:ext>
            </p:extLst>
          </p:nvPr>
        </p:nvGraphicFramePr>
        <p:xfrm>
          <a:off x="381000" y="990600"/>
          <a:ext cx="8382000" cy="4820920"/>
        </p:xfrm>
        <a:graphic>
          <a:graphicData uri="http://schemas.openxmlformats.org/drawingml/2006/table">
            <a:tbl>
              <a:tblPr firstRow="1" firstCol="1" lastRow="1" bandRow="1">
                <a:tableStyleId>{00A15C55-8517-42AA-B614-E9B94910E393}</a:tableStyleId>
              </a:tblPr>
              <a:tblGrid>
                <a:gridCol w="1397000"/>
                <a:gridCol w="1397000"/>
                <a:gridCol w="1397000"/>
                <a:gridCol w="1397000"/>
                <a:gridCol w="1397000"/>
                <a:gridCol w="139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Module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PVDIS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SIDIS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</a:t>
                      </a:r>
                      <a:r>
                        <a:rPr lang="en-US" baseline="0" dirty="0" smtClean="0"/>
                        <a:t> Cost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VXS</a:t>
                      </a:r>
                      <a:r>
                        <a:rPr lang="en-US" baseline="0" dirty="0" smtClean="0"/>
                        <a:t> Crate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$11,500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$356,500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VME</a:t>
                      </a:r>
                      <a:r>
                        <a:rPr lang="en-US" baseline="0" dirty="0" smtClean="0"/>
                        <a:t> CPU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$3,400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$105,400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CTP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$150,000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$2,500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$75,000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FADC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$4,500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$1,125,000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AVP25-VME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180</a:t>
                      </a:r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UVa</a:t>
                      </a:r>
                      <a:r>
                        <a:rPr lang="en-US" dirty="0" smtClean="0"/>
                        <a:t>/China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$90,000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GTP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$5,000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$3,500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$3,500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$12,000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MRPC-VME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China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$1,842,000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$1,872,400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$1,922,400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77511" y="5943600"/>
            <a:ext cx="40616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 Optional SIDIS Large-angle Timing:  $292,980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PVDIS Event Size and Data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54075"/>
            <a:ext cx="8382000" cy="5562600"/>
          </a:xfrm>
        </p:spPr>
        <p:txBody>
          <a:bodyPr/>
          <a:lstStyle/>
          <a:p>
            <a:r>
              <a:rPr lang="en-US" dirty="0" smtClean="0"/>
              <a:t>GEM Rates per Sector (25 ns window, LH</a:t>
            </a:r>
            <a:r>
              <a:rPr lang="en-US" baseline="-25000" dirty="0" smtClean="0"/>
              <a:t>2</a:t>
            </a:r>
            <a:r>
              <a:rPr lang="en-US" dirty="0" smtClean="0"/>
              <a:t>, 11 GeV)</a:t>
            </a:r>
          </a:p>
          <a:p>
            <a:pPr lvl="1"/>
            <a:r>
              <a:rPr lang="en-US" dirty="0" smtClean="0"/>
              <a:t>	</a:t>
            </a:r>
            <a:endParaRPr lang="en-US" dirty="0"/>
          </a:p>
          <a:p>
            <a:pPr lvl="2"/>
            <a:r>
              <a:rPr lang="en-US" dirty="0" smtClean="0"/>
              <a:t>	</a:t>
            </a:r>
          </a:p>
          <a:p>
            <a:pPr marL="685800" lvl="3" indent="0">
              <a:buNone/>
            </a:pPr>
            <a:r>
              <a:rPr lang="en-US" dirty="0"/>
              <a:t>	</a:t>
            </a:r>
          </a:p>
          <a:p>
            <a:r>
              <a:rPr lang="en-US" dirty="0" smtClean="0"/>
              <a:t>Event Size per Sector (50 ns window, 11 GeV)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Data Rate per Sector:</a:t>
            </a:r>
          </a:p>
          <a:p>
            <a:pPr lvl="1"/>
            <a:r>
              <a:rPr lang="en-US" dirty="0" smtClean="0"/>
              <a:t>20 kHz x 7 </a:t>
            </a:r>
            <a:r>
              <a:rPr lang="en-US" dirty="0" err="1" smtClean="0"/>
              <a:t>kB</a:t>
            </a:r>
            <a:r>
              <a:rPr lang="en-US" dirty="0" smtClean="0"/>
              <a:t> = 140 MB/s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35855"/>
              </p:ext>
            </p:extLst>
          </p:nvPr>
        </p:nvGraphicFramePr>
        <p:xfrm>
          <a:off x="609600" y="1371600"/>
          <a:ext cx="7848600" cy="11125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w/</a:t>
                      </a:r>
                      <a:r>
                        <a:rPr lang="en-US" baseline="0" dirty="0" smtClean="0"/>
                        <a:t> Threshold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Deconvolution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Occupancy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1.1%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54010734"/>
              </p:ext>
            </p:extLst>
          </p:nvPr>
        </p:nvGraphicFramePr>
        <p:xfrm>
          <a:off x="609600" y="3048000"/>
          <a:ext cx="7848600" cy="1676400"/>
        </p:xfrm>
        <a:graphic>
          <a:graphicData uri="http://schemas.openxmlformats.org/drawingml/2006/table">
            <a:tbl>
              <a:tblPr firstRow="1" firstCol="1" lastRow="1" bandRow="1">
                <a:tableStyleId>{21E4AEA4-8DFA-4A89-87EB-49C32662AFE0}</a:tableStyleId>
              </a:tblPr>
              <a:tblGrid>
                <a:gridCol w="1231153"/>
                <a:gridCol w="826247"/>
                <a:gridCol w="1524000"/>
                <a:gridCol w="2438400"/>
                <a:gridCol w="1828800"/>
              </a:tblGrid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Detector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Data Size per</a:t>
                      </a:r>
                      <a:r>
                        <a:rPr lang="en-US" sz="1600" baseline="0" dirty="0" smtClean="0"/>
                        <a:t> hit</a:t>
                      </a:r>
                      <a:endParaRPr lang="en-US" sz="1600" dirty="0"/>
                    </a:p>
                  </a:txBody>
                  <a:tcPr/>
                </a:tc>
              </a:tr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GEM (25 ns)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47 GHz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555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(threshold)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3xSamples</a:t>
                      </a:r>
                      <a:r>
                        <a:rPr lang="en-US" sz="1600" baseline="0" dirty="0" smtClean="0"/>
                        <a:t>, Time, Position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 Bytes</a:t>
                      </a:r>
                      <a:endParaRPr lang="en-US" sz="1600" dirty="0"/>
                    </a:p>
                  </a:txBody>
                  <a:tcPr/>
                </a:tc>
              </a:tr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Calorimetry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 MHz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Energy, Time, Position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Bytes</a:t>
                      </a:r>
                      <a:r>
                        <a:rPr lang="en-US" sz="1600" baseline="0" dirty="0" smtClean="0"/>
                        <a:t> x 2 (PS/SH)</a:t>
                      </a:r>
                      <a:endParaRPr lang="en-US" sz="1600" dirty="0"/>
                    </a:p>
                  </a:txBody>
                  <a:tcPr/>
                </a:tc>
              </a:tr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Gas Cher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 kHz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Energy,</a:t>
                      </a:r>
                      <a:r>
                        <a:rPr lang="en-US" sz="1600" baseline="0" dirty="0" smtClean="0"/>
                        <a:t> Time, Position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Bytes x 9 (Split)</a:t>
                      </a:r>
                      <a:endParaRPr lang="en-US" sz="1600" dirty="0"/>
                    </a:p>
                  </a:txBody>
                  <a:tcPr/>
                </a:tc>
              </a:tr>
              <a:tr h="3182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 </a:t>
                      </a:r>
                      <a:r>
                        <a:rPr lang="en-US" sz="1600" dirty="0" err="1" smtClean="0"/>
                        <a:t>kB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1689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PVDIS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Rates per sector are manageable.</a:t>
            </a:r>
          </a:p>
          <a:p>
            <a:r>
              <a:rPr lang="en-US" dirty="0" smtClean="0"/>
              <a:t>High occupancy in GEM: 3 samples are absolutely needed. Deconvolution helps, but </a:t>
            </a:r>
            <a:r>
              <a:rPr lang="en-US" dirty="0"/>
              <a:t>might be safer to send non </a:t>
            </a:r>
            <a:r>
              <a:rPr lang="en-US" dirty="0" smtClean="0"/>
              <a:t>de-convoluted </a:t>
            </a:r>
            <a:r>
              <a:rPr lang="en-US" dirty="0"/>
              <a:t>signal for offline </a:t>
            </a:r>
            <a:r>
              <a:rPr lang="en-US" dirty="0" smtClean="0"/>
              <a:t>treatment as long as bandwidth allows.</a:t>
            </a:r>
          </a:p>
          <a:p>
            <a:r>
              <a:rPr lang="en-US" dirty="0" smtClean="0"/>
              <a:t>Need two Ethernet links for each crate: ~ 200 MB/s.</a:t>
            </a:r>
          </a:p>
          <a:p>
            <a:r>
              <a:rPr lang="en-US" dirty="0"/>
              <a:t>Test convolution behavior at very high </a:t>
            </a:r>
            <a:r>
              <a:rPr lang="en-US" dirty="0" smtClean="0"/>
              <a:t>rate.</a:t>
            </a:r>
            <a:endParaRPr lang="en-US" dirty="0"/>
          </a:p>
          <a:p>
            <a:r>
              <a:rPr lang="en-US" dirty="0" smtClean="0"/>
              <a:t>Strategy </a:t>
            </a:r>
            <a:r>
              <a:rPr lang="en-US" dirty="0"/>
              <a:t>for </a:t>
            </a:r>
            <a:r>
              <a:rPr lang="en-US" dirty="0" smtClean="0"/>
              <a:t>online data reduction before recording:</a:t>
            </a:r>
            <a:endParaRPr lang="en-US" dirty="0"/>
          </a:p>
          <a:p>
            <a:pPr lvl="1"/>
            <a:r>
              <a:rPr lang="en-US" dirty="0"/>
              <a:t>Trace back from shower to define region of interest</a:t>
            </a:r>
          </a:p>
          <a:p>
            <a:pPr lvl="1"/>
            <a:r>
              <a:rPr lang="en-US" dirty="0"/>
              <a:t>PID cut</a:t>
            </a:r>
          </a:p>
          <a:p>
            <a:pPr lvl="1"/>
            <a:r>
              <a:rPr lang="en-US" dirty="0" smtClean="0"/>
              <a:t>Online coarse </a:t>
            </a:r>
            <a:r>
              <a:rPr lang="en-US" dirty="0"/>
              <a:t>tracking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4E0DEA8-D753-472B-A760-43F4FE10C68E}" type="datetime1">
              <a:rPr lang="en-US" smtClean="0"/>
              <a:pPr/>
              <a:t>12/15/2012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5928011"/>
      </p:ext>
    </p:extLst>
  </p:cSld>
  <p:clrMapOvr>
    <a:masterClrMapping/>
  </p:clrMapOvr>
</p:sld>
</file>

<file path=ppt/theme/theme1.xml><?xml version="1.0" encoding="utf-8"?>
<a:theme xmlns:a="http://schemas.openxmlformats.org/drawingml/2006/main" name="JLab_theme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JLab_theme_2</Template>
  <TotalTime>10922</TotalTime>
  <Words>1284</Words>
  <Application>Microsoft Office PowerPoint</Application>
  <PresentationFormat>On-screen Show (4:3)</PresentationFormat>
  <Paragraphs>442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JLab_theme_2</vt:lpstr>
      <vt:lpstr>SoLID DAQ Update</vt:lpstr>
      <vt:lpstr>Overview</vt:lpstr>
      <vt:lpstr>PVDIS DAQ Setup</vt:lpstr>
      <vt:lpstr>SIDIS DAQ Channel/Module Counts</vt:lpstr>
      <vt:lpstr>SIDIS DAQ/Trigger Setup</vt:lpstr>
      <vt:lpstr>J/φ DAQ Setup</vt:lpstr>
      <vt:lpstr>Total DAQ Hardware</vt:lpstr>
      <vt:lpstr>PVDIS Event Size and Data Rate</vt:lpstr>
      <vt:lpstr>Comments on PVDIS</vt:lpstr>
      <vt:lpstr>SIDIS Event Size</vt:lpstr>
      <vt:lpstr>SIDIS Data Rates</vt:lpstr>
      <vt:lpstr>Comments on SIDIS</vt:lpstr>
      <vt:lpstr>APV25 GEM Readout</vt:lpstr>
      <vt:lpstr>APV25 Test Stand at UVa/JLab</vt:lpstr>
      <vt:lpstr>Future Plan</vt:lpstr>
      <vt:lpstr>Future Plan (continued.)</vt:lpstr>
      <vt:lpstr>Backup</vt:lpstr>
      <vt:lpstr>Comments on GEM Readout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DAQ</dc:title>
  <dc:creator>Camsonne</dc:creator>
  <cp:lastModifiedBy>Yi Qiang</cp:lastModifiedBy>
  <cp:revision>296</cp:revision>
  <dcterms:created xsi:type="dcterms:W3CDTF">2012-06-04T12:58:42Z</dcterms:created>
  <dcterms:modified xsi:type="dcterms:W3CDTF">2012-12-15T16:08:33Z</dcterms:modified>
</cp:coreProperties>
</file>