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79" r:id="rId5"/>
    <p:sldId id="265" r:id="rId6"/>
    <p:sldId id="274" r:id="rId7"/>
    <p:sldId id="262" r:id="rId8"/>
    <p:sldId id="263" r:id="rId9"/>
    <p:sldId id="264" r:id="rId10"/>
    <p:sldId id="275" r:id="rId11"/>
    <p:sldId id="260" r:id="rId12"/>
    <p:sldId id="278" r:id="rId13"/>
    <p:sldId id="266" r:id="rId14"/>
    <p:sldId id="267" r:id="rId15"/>
    <p:sldId id="276" r:id="rId16"/>
    <p:sldId id="270" r:id="rId17"/>
    <p:sldId id="271" r:id="rId18"/>
    <p:sldId id="272" r:id="rId19"/>
    <p:sldId id="273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23" autoAdjust="0"/>
  </p:normalViewPr>
  <p:slideViewPr>
    <p:cSldViewPr>
      <p:cViewPr varScale="1">
        <p:scale>
          <a:sx n="62" d="100"/>
          <a:sy n="62" d="100"/>
        </p:scale>
        <p:origin x="-3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CC4896-E9EB-4684-9065-F20F3D6F2983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F9A667-73D4-4BCD-BEC9-383C7C8A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one slide about the</a:t>
            </a:r>
            <a:r>
              <a:rPr lang="en-US" baseline="0" dirty="0" smtClean="0"/>
              <a:t> solution of </a:t>
            </a:r>
            <a:r>
              <a:rPr lang="en-US" baseline="0" dirty="0" err="1" smtClean="0"/>
              <a:t>Xs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9A667-73D4-4BCD-BEC9-383C7C8A30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955B-C271-4F5B-81C9-A908A9ED4B18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54EA-4453-48E5-8942-094016F3A310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8ACC-A7D9-4211-8B63-CAFEC0A03FBD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9EB7-D777-4424-AB64-28FF5C6CD092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EDFE-7137-4A42-8050-CF15D5AE9272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5389-0666-4154-A668-AE06751128BF}" type="datetime1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CA74-8383-45EB-9A14-1700E8588235}" type="datetime1">
              <a:rPr lang="en-US" smtClean="0"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2166-8586-4069-AE88-CDDC4AE5325B}" type="datetime1">
              <a:rPr lang="en-US" smtClean="0"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DAF3-7BCE-4624-8DFB-0111BD57E30B}" type="datetime1">
              <a:rPr lang="en-US" smtClean="0"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26E-3E34-4FE8-B7A1-A0AC9E8C9B2E}" type="datetime1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21A6-91F2-414D-A1D5-D28B96AF6948}" type="datetime1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0A11-1277-49AA-828B-25645F8AA86D}" type="datetime1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Experimental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Xin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Qian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Caltech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995"/>
            <a:ext cx="1857143" cy="185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0"/>
            <a:ext cx="5651500" cy="10795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36520" y="53340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Thanks inputs from </a:t>
            </a:r>
            <a:r>
              <a:rPr lang="en-US" sz="2800" dirty="0" err="1" smtClean="0"/>
              <a:t>Jian</a:t>
            </a:r>
            <a:r>
              <a:rPr lang="en-US" sz="2800" dirty="0" smtClean="0"/>
              <a:t>-Ping, Bob Michael, Paul and </a:t>
            </a:r>
            <a:r>
              <a:rPr lang="en-US" sz="2800" dirty="0" err="1" smtClean="0"/>
              <a:t>Haiyan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7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of </a:t>
            </a:r>
            <a:r>
              <a:rPr lang="en-US" dirty="0" err="1" smtClean="0"/>
              <a:t>SoLID</a:t>
            </a:r>
            <a:r>
              <a:rPr lang="en-US" dirty="0" smtClean="0"/>
              <a:t>-J/</a:t>
            </a:r>
            <a:r>
              <a:rPr lang="el-GR" dirty="0" smtClean="0"/>
              <a:t>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4-fold coincidence:</a:t>
            </a:r>
          </a:p>
          <a:p>
            <a:pPr lvl="1"/>
            <a:r>
              <a:rPr lang="en-US" dirty="0"/>
              <a:t>2g-only:   </a:t>
            </a:r>
            <a:r>
              <a:rPr lang="en-US" b="1" dirty="0"/>
              <a:t>0.68 k</a:t>
            </a:r>
            <a:r>
              <a:rPr lang="en-US" dirty="0"/>
              <a:t> events</a:t>
            </a:r>
          </a:p>
          <a:p>
            <a:pPr lvl="1"/>
            <a:r>
              <a:rPr lang="en-US" dirty="0"/>
              <a:t>2g + 3g:  </a:t>
            </a:r>
            <a:r>
              <a:rPr lang="en-US" b="1" dirty="0"/>
              <a:t>2.9 k</a:t>
            </a:r>
            <a:r>
              <a:rPr lang="en-US" dirty="0"/>
              <a:t> events</a:t>
            </a:r>
          </a:p>
          <a:p>
            <a:r>
              <a:rPr lang="en-US" dirty="0"/>
              <a:t>3-fold no proton:</a:t>
            </a:r>
          </a:p>
          <a:p>
            <a:pPr lvl="1"/>
            <a:r>
              <a:rPr lang="en-US" dirty="0"/>
              <a:t>2g-only: </a:t>
            </a:r>
            <a:r>
              <a:rPr lang="en-US" b="1" dirty="0">
                <a:solidFill>
                  <a:srgbClr val="FF0000"/>
                </a:solidFill>
              </a:rPr>
              <a:t>2.1 k</a:t>
            </a:r>
            <a:r>
              <a:rPr lang="en-US" dirty="0"/>
              <a:t> events</a:t>
            </a:r>
          </a:p>
          <a:p>
            <a:pPr lvl="1"/>
            <a:r>
              <a:rPr lang="en-US" dirty="0"/>
              <a:t>2g+3g: </a:t>
            </a:r>
            <a:r>
              <a:rPr lang="en-US" b="1" dirty="0"/>
              <a:t>8.08 k </a:t>
            </a:r>
            <a:r>
              <a:rPr lang="en-US" dirty="0"/>
              <a:t>events</a:t>
            </a:r>
          </a:p>
          <a:p>
            <a:r>
              <a:rPr lang="en-US" dirty="0" smtClean="0"/>
              <a:t>Goal: </a:t>
            </a:r>
            <a:r>
              <a:rPr lang="en-US" b="1" dirty="0" smtClean="0"/>
              <a:t>&lt;10% </a:t>
            </a:r>
            <a:r>
              <a:rPr lang="en-US" dirty="0" smtClean="0"/>
              <a:t>Cross section measurement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28" y="2057400"/>
            <a:ext cx="483887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Requirement of J/</a:t>
            </a:r>
            <a:r>
              <a:rPr lang="el-GR" dirty="0" smtClean="0"/>
              <a:t>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3657600" cy="58674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11 </a:t>
            </a:r>
            <a:r>
              <a:rPr lang="en-US" sz="3000" dirty="0" err="1" smtClean="0"/>
              <a:t>GeV</a:t>
            </a:r>
            <a:r>
              <a:rPr lang="en-US" sz="3000" dirty="0" smtClean="0"/>
              <a:t> + 15 cm Proton Target</a:t>
            </a:r>
          </a:p>
          <a:p>
            <a:endParaRPr lang="en-US" sz="3000" dirty="0" smtClean="0"/>
          </a:p>
          <a:p>
            <a:r>
              <a:rPr lang="en-US" sz="3000" dirty="0" smtClean="0"/>
              <a:t>Luminosity: &gt;= </a:t>
            </a:r>
            <a:r>
              <a:rPr lang="en-US" sz="3000" b="1" dirty="0" smtClean="0"/>
              <a:t> </a:t>
            </a:r>
            <a:r>
              <a:rPr lang="en-US" sz="3000" b="1" dirty="0"/>
              <a:t>10</a:t>
            </a:r>
            <a:r>
              <a:rPr lang="en-US" sz="3000" b="1" baseline="30000" dirty="0"/>
              <a:t>37</a:t>
            </a:r>
            <a:r>
              <a:rPr lang="en-US" sz="3000" b="1" dirty="0"/>
              <a:t> </a:t>
            </a:r>
            <a:r>
              <a:rPr lang="en-US" sz="3000" b="1" dirty="0" smtClean="0"/>
              <a:t>N/cm</a:t>
            </a:r>
            <a:r>
              <a:rPr lang="en-US" sz="3000" b="1" baseline="30000" dirty="0" smtClean="0"/>
              <a:t>2</a:t>
            </a:r>
            <a:r>
              <a:rPr lang="en-US" sz="3000" b="1" dirty="0" smtClean="0"/>
              <a:t>/s</a:t>
            </a:r>
          </a:p>
          <a:p>
            <a:endParaRPr lang="en-US" sz="3000" dirty="0" smtClean="0"/>
          </a:p>
          <a:p>
            <a:r>
              <a:rPr lang="en-US" sz="3000" dirty="0" smtClean="0"/>
              <a:t>DAQ: </a:t>
            </a:r>
            <a:r>
              <a:rPr lang="en-US" sz="3000" b="1" dirty="0" smtClean="0"/>
              <a:t>Triple Coincidence Trigger </a:t>
            </a:r>
            <a:endParaRPr lang="en-US" sz="3000" dirty="0"/>
          </a:p>
          <a:p>
            <a:pPr lvl="1"/>
            <a:r>
              <a:rPr lang="en-US" sz="2600" dirty="0" smtClean="0"/>
              <a:t> scattered electron, decay electron and decay positron from J/</a:t>
            </a:r>
            <a:r>
              <a:rPr lang="el-GR" sz="2600" dirty="0" smtClean="0"/>
              <a:t>ψ</a:t>
            </a:r>
            <a:r>
              <a:rPr lang="en-US" sz="2600" dirty="0" smtClean="0"/>
              <a:t> ~ 3 kHz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19" y="838200"/>
            <a:ext cx="5825836" cy="41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5200" y="5181600"/>
            <a:ext cx="5652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PID: E&amp;M calorimeter for decay e</a:t>
            </a:r>
            <a:r>
              <a:rPr lang="en-US" sz="2400" baseline="30000" dirty="0"/>
              <a:t>-</a:t>
            </a:r>
            <a:r>
              <a:rPr lang="en-US" sz="2400" dirty="0"/>
              <a:t>/e</a:t>
            </a:r>
            <a:r>
              <a:rPr lang="en-US" sz="2400" baseline="30000" dirty="0"/>
              <a:t>+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additional gas Cerenkov for scattered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   MRPC-TOF </a:t>
            </a:r>
            <a:r>
              <a:rPr lang="en-US" sz="2400" dirty="0"/>
              <a:t>for recoil proton</a:t>
            </a:r>
            <a:endParaRPr lang="en-US" sz="2400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8" y="0"/>
            <a:ext cx="9118242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Cross Section Validation (</a:t>
            </a:r>
            <a:r>
              <a:rPr lang="en-US" sz="3600" dirty="0" err="1" smtClean="0"/>
              <a:t>Leptonic+Photon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PR12-006: ATHENNA SoLID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75832"/>
              </p:ext>
            </p:extLst>
          </p:nvPr>
        </p:nvGraphicFramePr>
        <p:xfrm>
          <a:off x="1981200" y="533400"/>
          <a:ext cx="5181600" cy="72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1638000" imgH="228600" progId="Equation.DSMT4">
                  <p:embed/>
                </p:oleObj>
              </mc:Choice>
              <mc:Fallback>
                <p:oleObj name="Equation" r:id="rId3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533400"/>
                        <a:ext cx="5181600" cy="72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951715"/>
              </p:ext>
            </p:extLst>
          </p:nvPr>
        </p:nvGraphicFramePr>
        <p:xfrm>
          <a:off x="0" y="1234440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0675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Bethe-</a:t>
                      </a:r>
                      <a:r>
                        <a:rPr lang="en-US" sz="2400" dirty="0" err="1" smtClean="0"/>
                        <a:t>Heitler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aseline="0" dirty="0" smtClean="0"/>
                        <a:t>φ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η</a:t>
                      </a:r>
                      <a:endParaRPr lang="en-US" sz="2400" dirty="0" smtClean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Xs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0.1 </a:t>
                      </a:r>
                      <a:r>
                        <a:rPr lang="en-US" sz="2400" b="1" dirty="0" err="1" smtClean="0"/>
                        <a:t>ub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1ub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1ub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50 </a:t>
                      </a:r>
                      <a:r>
                        <a:rPr lang="en-US" sz="2400" b="1" dirty="0" err="1" smtClean="0"/>
                        <a:t>nb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 </a:t>
                      </a:r>
                      <a:r>
                        <a:rPr lang="en-US" sz="2400" b="1" dirty="0" err="1" smtClean="0"/>
                        <a:t>ub</a:t>
                      </a:r>
                      <a:endParaRPr lang="en-US" sz="2400" b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Decay Channel</a:t>
                      </a:r>
                      <a:r>
                        <a:rPr lang="en-US" sz="2400" baseline="0" dirty="0" smtClean="0"/>
                        <a:t> and BR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</a:t>
                      </a:r>
                      <a:r>
                        <a:rPr lang="en-US" sz="2400" b="1" baseline="30000" dirty="0" err="1" smtClean="0"/>
                        <a:t>+</a:t>
                      </a:r>
                      <a:r>
                        <a:rPr lang="en-US" sz="2400" b="1" dirty="0" err="1" smtClean="0"/>
                        <a:t>e</a:t>
                      </a:r>
                      <a:r>
                        <a:rPr lang="en-US" sz="2400" b="1" baseline="30000" dirty="0" smtClean="0"/>
                        <a:t>-</a:t>
                      </a:r>
                    </a:p>
                    <a:p>
                      <a:endParaRPr lang="en-US" sz="2400" b="1" baseline="30000" dirty="0" smtClean="0"/>
                    </a:p>
                    <a:p>
                      <a:r>
                        <a:rPr lang="en-US" sz="2400" b="1" baseline="0" dirty="0" smtClean="0"/>
                        <a:t>1.0</a:t>
                      </a:r>
                      <a:endParaRPr lang="en-US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</a:t>
                      </a:r>
                      <a:r>
                        <a:rPr lang="en-US" sz="2400" b="1" baseline="30000" dirty="0" err="1" smtClean="0"/>
                        <a:t>+</a:t>
                      </a:r>
                      <a:r>
                        <a:rPr lang="en-US" sz="2400" b="1" dirty="0" err="1" smtClean="0"/>
                        <a:t>e</a:t>
                      </a:r>
                      <a:r>
                        <a:rPr lang="en-US" sz="2400" b="1" baseline="30000" dirty="0" smtClean="0"/>
                        <a:t>-</a:t>
                      </a:r>
                    </a:p>
                    <a:p>
                      <a:endParaRPr lang="en-US" sz="2400" b="1" baseline="30000" dirty="0" smtClean="0"/>
                    </a:p>
                    <a:p>
                      <a:r>
                        <a:rPr lang="en-US" sz="2400" b="1" baseline="0" dirty="0" smtClean="0"/>
                        <a:t>7.3e-5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</a:t>
                      </a:r>
                      <a:r>
                        <a:rPr lang="en-US" sz="2400" b="1" baseline="30000" dirty="0" err="1" smtClean="0"/>
                        <a:t>+</a:t>
                      </a:r>
                      <a:r>
                        <a:rPr lang="en-US" sz="2400" b="1" dirty="0" err="1" smtClean="0"/>
                        <a:t>e</a:t>
                      </a:r>
                      <a:r>
                        <a:rPr lang="en-US" sz="2400" b="1" baseline="30000" dirty="0" smtClean="0"/>
                        <a:t>-</a:t>
                      </a:r>
                    </a:p>
                    <a:p>
                      <a:endParaRPr lang="en-US" sz="2400" b="1" baseline="30000" dirty="0" smtClean="0"/>
                    </a:p>
                    <a:p>
                      <a:r>
                        <a:rPr lang="en-US" sz="2400" b="1" baseline="0" dirty="0" smtClean="0"/>
                        <a:t>4.71e-5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</a:t>
                      </a:r>
                      <a:r>
                        <a:rPr lang="en-US" sz="2400" b="1" baseline="30000" dirty="0" err="1" smtClean="0"/>
                        <a:t>+</a:t>
                      </a:r>
                      <a:r>
                        <a:rPr lang="en-US" sz="2400" b="1" dirty="0" err="1" smtClean="0"/>
                        <a:t>e</a:t>
                      </a:r>
                      <a:r>
                        <a:rPr lang="en-US" sz="2400" b="1" baseline="30000" dirty="0" smtClean="0"/>
                        <a:t>-</a:t>
                      </a:r>
                    </a:p>
                    <a:p>
                      <a:endParaRPr lang="en-US" sz="2400" b="1" baseline="30000" dirty="0" smtClean="0"/>
                    </a:p>
                    <a:p>
                      <a:r>
                        <a:rPr lang="en-US" sz="2400" b="1" baseline="0" dirty="0" smtClean="0"/>
                        <a:t>2.97e-4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Γγ</a:t>
                      </a:r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0.39</a:t>
                      </a:r>
                      <a:endParaRPr lang="en-US" sz="2400" b="1" dirty="0"/>
                    </a:p>
                  </a:txBody>
                  <a:tcPr/>
                </a:tc>
              </a:tr>
              <a:tr h="7067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Compared to </a:t>
                      </a:r>
                      <a:r>
                        <a:rPr lang="en-US" sz="2400" dirty="0" err="1" smtClean="0"/>
                        <a:t>Jpsi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&gt;10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X2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x1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X0.5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Large</a:t>
                      </a:r>
                      <a:endParaRPr lang="en-US" sz="2400" b="1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SoLID</a:t>
                      </a:r>
                      <a:r>
                        <a:rPr lang="en-US" sz="2400" dirty="0" smtClean="0"/>
                        <a:t> capability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good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good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good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good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good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5410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Channels: SIDIS channel, </a:t>
            </a:r>
            <a:r>
              <a:rPr lang="en-US" sz="2400" dirty="0" err="1" smtClean="0"/>
              <a:t>e+p</a:t>
            </a:r>
            <a:r>
              <a:rPr lang="en-US" sz="2400" dirty="0" smtClean="0"/>
              <a:t> elastic for optics calibration, </a:t>
            </a:r>
            <a:r>
              <a:rPr lang="en-US" sz="2400" dirty="0"/>
              <a:t>Exclusive Channel </a:t>
            </a:r>
            <a:r>
              <a:rPr lang="en-US" sz="2400" dirty="0" smtClean="0"/>
              <a:t>( neutral </a:t>
            </a:r>
            <a:r>
              <a:rPr lang="en-US" sz="2400" dirty="0" err="1" smtClean="0"/>
              <a:t>pions</a:t>
            </a:r>
            <a:r>
              <a:rPr lang="en-US" sz="2400" dirty="0" smtClean="0"/>
              <a:t>, </a:t>
            </a:r>
            <a:r>
              <a:rPr lang="en-US" sz="2400" dirty="0"/>
              <a:t>Omega and </a:t>
            </a:r>
            <a:r>
              <a:rPr lang="en-US" sz="2400" dirty="0" smtClean="0"/>
              <a:t>Rho) also missing mass technique.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927"/>
            <a:ext cx="8229600" cy="1143000"/>
          </a:xfrm>
        </p:spPr>
        <p:txBody>
          <a:bodyPr/>
          <a:lstStyle/>
          <a:p>
            <a:r>
              <a:rPr lang="en-US" dirty="0"/>
              <a:t>Requirement of J/</a:t>
            </a:r>
            <a:r>
              <a:rPr lang="el-GR" dirty="0"/>
              <a:t>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/>
              <a:t>Detector resolution:  </a:t>
            </a:r>
            <a:r>
              <a:rPr lang="el-GR" dirty="0"/>
              <a:t>δ</a:t>
            </a:r>
            <a:r>
              <a:rPr lang="en-US" dirty="0"/>
              <a:t>P/P&lt;2%, </a:t>
            </a:r>
            <a:r>
              <a:rPr lang="el-GR" dirty="0"/>
              <a:t>δθ</a:t>
            </a:r>
            <a:r>
              <a:rPr lang="en-US" dirty="0"/>
              <a:t>~0.6mr</a:t>
            </a:r>
            <a:br>
              <a:rPr lang="en-US" dirty="0"/>
            </a:br>
            <a:r>
              <a:rPr lang="el-GR" dirty="0"/>
              <a:t>δφ</a:t>
            </a:r>
            <a:r>
              <a:rPr lang="en-US" dirty="0"/>
              <a:t>~6mr, and </a:t>
            </a:r>
            <a:r>
              <a:rPr lang="el-GR" dirty="0"/>
              <a:t>δ</a:t>
            </a:r>
            <a:r>
              <a:rPr lang="en-US" dirty="0"/>
              <a:t>z</a:t>
            </a:r>
            <a:r>
              <a:rPr lang="en-US" baseline="-25000" dirty="0"/>
              <a:t>vertex</a:t>
            </a:r>
            <a:r>
              <a:rPr lang="en-US" dirty="0"/>
              <a:t>~1cm essential for background reduction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657600" cy="369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916783"/>
            <a:ext cx="445370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598438"/>
              </p:ext>
            </p:extLst>
          </p:nvPr>
        </p:nvGraphicFramePr>
        <p:xfrm>
          <a:off x="228600" y="30480"/>
          <a:ext cx="8915400" cy="682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133600"/>
                <a:gridCol w="2209800"/>
                <a:gridCol w="2133600"/>
              </a:tblGrid>
              <a:tr h="573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J/</a:t>
                      </a:r>
                      <a:r>
                        <a:rPr lang="el-GR" dirty="0" smtClean="0"/>
                        <a:t>ψ</a:t>
                      </a:r>
                      <a:endParaRPr lang="en-US" dirty="0"/>
                    </a:p>
                  </a:txBody>
                  <a:tcPr/>
                </a:tc>
              </a:tr>
              <a:tr h="1253051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 (N/cm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~5x10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38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 Radiation Hardness + Baffle design + pileup</a:t>
                      </a:r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&lt;=10</a:t>
                      </a:r>
                      <a:r>
                        <a:rPr lang="en-US" baseline="30000" dirty="0" smtClean="0"/>
                        <a:t>37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Sheet of flames in proton-SIDIS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More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than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rgbClr val="0070C0"/>
                          </a:solidFill>
                        </a:rPr>
                        <a:t>37 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sym typeface="Wingdings" pitchFamily="2" charset="2"/>
                        </a:rPr>
                        <a:t>detector requirement</a:t>
                      </a:r>
                      <a:endParaRPr lang="en-US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63885">
                <a:tc>
                  <a:txBody>
                    <a:bodyPr/>
                    <a:lstStyle/>
                    <a:p>
                      <a:r>
                        <a:rPr lang="en-US" dirty="0" smtClean="0"/>
                        <a:t>PID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uncertainty in pion contamination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 GC + E&amp;M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MRPC + HG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</a:t>
                      </a:r>
                      <a:r>
                        <a:rPr lang="el-GR" dirty="0" smtClean="0">
                          <a:sym typeface="Wingdings" pitchFamily="2" charset="2"/>
                        </a:rPr>
                        <a:t>π</a:t>
                      </a:r>
                      <a:endParaRPr lang="en-US" dirty="0" smtClean="0">
                        <a:sym typeface="Wingdings" pitchFamily="2" charset="2"/>
                      </a:endParaRPr>
                    </a:p>
                    <a:p>
                      <a:r>
                        <a:rPr lang="en-US" dirty="0" smtClean="0">
                          <a:sym typeface="Wingdings" pitchFamily="2" charset="2"/>
                        </a:rPr>
                        <a:t>E&amp;M + LC 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MRPC</a:t>
                      </a:r>
                      <a:r>
                        <a:rPr lang="en-US" dirty="0" err="1" smtClean="0">
                          <a:sym typeface="Wingdings" pitchFamily="2" charset="2"/>
                        </a:rPr>
                        <a:t>Proton</a:t>
                      </a:r>
                      <a:endParaRPr lang="en-US" dirty="0"/>
                    </a:p>
                  </a:txBody>
                  <a:tcPr/>
                </a:tc>
              </a:tr>
              <a:tr h="718709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 Resolution/Calibration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Angular</a:t>
                      </a:r>
                      <a:r>
                        <a:rPr lang="en-US" baseline="0" dirty="0" smtClean="0"/>
                        <a:t> and momentum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Absolute momentum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6388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Polarimetry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0.4% in beam polarization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&gt;60% 3He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&gt;70% NH3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spin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flip &amp; yoke design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963885">
                <a:tc>
                  <a:txBody>
                    <a:bodyPr/>
                    <a:lstStyle/>
                    <a:p>
                      <a:r>
                        <a:rPr lang="en-US" dirty="0" smtClean="0"/>
                        <a:t>DAQ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~30x15 kHz total trigger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~100 kHz trigger rate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, GEM pad readout?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Triple</a:t>
                      </a:r>
                      <a:r>
                        <a:rPr lang="en-US" baseline="0" dirty="0" smtClean="0"/>
                        <a:t> coincidence</a:t>
                      </a:r>
                      <a:endParaRPr lang="en-US" dirty="0"/>
                    </a:p>
                  </a:txBody>
                  <a:tcPr/>
                </a:tc>
              </a:tr>
              <a:tr h="71613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Farm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dirty="0" smtClean="0"/>
                        <a:t>Tracking/optics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Essential to reduce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file size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Essential to keep coincidence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Important at higher luminosity</a:t>
                      </a:r>
                      <a:endParaRPr lang="en-US" dirty="0"/>
                    </a:p>
                  </a:txBody>
                  <a:tcPr/>
                </a:tc>
              </a:tr>
              <a:tr h="67472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Systematic uncertainty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&lt;0.5% relative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Abs.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1e-3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(neutron) + 6% relative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&lt;10% </a:t>
                      </a:r>
                      <a:r>
                        <a:rPr lang="en-US" dirty="0" err="1" smtClean="0"/>
                        <a:t>Xs</a:t>
                      </a:r>
                      <a:r>
                        <a:rPr lang="en-US" dirty="0" smtClean="0"/>
                        <a:t> measurement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Detector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" y="990600"/>
            <a:ext cx="9220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E&amp;M calorimeter: </a:t>
            </a:r>
            <a:r>
              <a:rPr lang="en-US" b="1" dirty="0" smtClean="0">
                <a:solidFill>
                  <a:srgbClr val="FF0000"/>
                </a:solidFill>
              </a:rPr>
              <a:t>~100:1 </a:t>
            </a:r>
            <a:r>
              <a:rPr lang="en-US" dirty="0" smtClean="0">
                <a:solidFill>
                  <a:srgbClr val="FF0000"/>
                </a:solidFill>
              </a:rPr>
              <a:t>Pion rejection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Light Gas Cerenkov </a:t>
            </a:r>
            <a:r>
              <a:rPr lang="en-US" b="1" dirty="0" smtClean="0">
                <a:solidFill>
                  <a:srgbClr val="FF0000"/>
                </a:solidFill>
              </a:rPr>
              <a:t>~1000:1</a:t>
            </a:r>
            <a:r>
              <a:rPr lang="en-US" dirty="0" smtClean="0">
                <a:solidFill>
                  <a:srgbClr val="FF0000"/>
                </a:solidFill>
              </a:rPr>
              <a:t> Pion rejection</a:t>
            </a:r>
          </a:p>
          <a:p>
            <a:r>
              <a:rPr lang="en-US" dirty="0" smtClean="0"/>
              <a:t>GEM position resolution: </a:t>
            </a:r>
            <a:r>
              <a:rPr lang="en-US" b="1" dirty="0" smtClean="0"/>
              <a:t>~ 100 um </a:t>
            </a:r>
            <a:r>
              <a:rPr lang="en-US" dirty="0" smtClean="0"/>
              <a:t>(10 degree readout) </a:t>
            </a:r>
          </a:p>
          <a:p>
            <a:pPr lvl="1"/>
            <a:r>
              <a:rPr lang="en-US" dirty="0" smtClean="0"/>
              <a:t>GEM pad readout in trigger?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Heavy Gas Cerenkov: </a:t>
            </a:r>
            <a:r>
              <a:rPr lang="en-US" b="1" dirty="0" smtClean="0">
                <a:solidFill>
                  <a:srgbClr val="0070C0"/>
                </a:solidFill>
              </a:rPr>
              <a:t>&gt;10:1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dirty="0" err="1" smtClean="0">
                <a:solidFill>
                  <a:srgbClr val="0070C0"/>
                </a:solidFill>
              </a:rPr>
              <a:t>aon</a:t>
            </a:r>
            <a:r>
              <a:rPr lang="en-US" dirty="0" smtClean="0">
                <a:solidFill>
                  <a:srgbClr val="0070C0"/>
                </a:solidFill>
              </a:rPr>
              <a:t> rejection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MRPC TOF: </a:t>
            </a:r>
            <a:r>
              <a:rPr lang="en-US" b="1" dirty="0" smtClean="0">
                <a:solidFill>
                  <a:srgbClr val="0070C0"/>
                </a:solidFill>
              </a:rPr>
              <a:t>80 </a:t>
            </a:r>
            <a:r>
              <a:rPr lang="en-US" b="1" dirty="0" err="1" smtClean="0">
                <a:solidFill>
                  <a:srgbClr val="0070C0"/>
                </a:solidFill>
              </a:rPr>
              <a:t>ps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timing resolution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</a:t>
            </a:r>
            <a:r>
              <a:rPr lang="en-US" dirty="0" smtClean="0"/>
              <a:t> Color Legend: </a:t>
            </a:r>
            <a:r>
              <a:rPr lang="en-US" dirty="0" smtClean="0">
                <a:solidFill>
                  <a:srgbClr val="FF0000"/>
                </a:solidFill>
              </a:rPr>
              <a:t>PVDIS,  </a:t>
            </a:r>
            <a:r>
              <a:rPr lang="en-US" dirty="0" smtClean="0">
                <a:solidFill>
                  <a:srgbClr val="0070C0"/>
                </a:solidFill>
              </a:rPr>
              <a:t>SIDIS</a:t>
            </a:r>
            <a:r>
              <a:rPr lang="en-US" dirty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smtClean="0"/>
              <a:t>J/</a:t>
            </a:r>
            <a:r>
              <a:rPr lang="el-GR" dirty="0" smtClean="0"/>
              <a:t>ψ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Magnetic field:  </a:t>
            </a:r>
            <a:r>
              <a:rPr lang="en-US" dirty="0" smtClean="0">
                <a:sym typeface="Wingdings" pitchFamily="2" charset="2"/>
              </a:rPr>
              <a:t> ~2% momentum resolution</a:t>
            </a:r>
          </a:p>
          <a:p>
            <a:r>
              <a:rPr lang="en-US" dirty="0" smtClean="0">
                <a:sym typeface="Wingdings" pitchFamily="2" charset="2"/>
              </a:rPr>
              <a:t>Yoke design:  force limit on coils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43000"/>
          </a:xfrm>
        </p:spPr>
        <p:txBody>
          <a:bodyPr/>
          <a:lstStyle/>
          <a:p>
            <a:r>
              <a:rPr lang="en-US" dirty="0" smtClean="0"/>
              <a:t>Starting Model of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Along z, the trajectory is a circle.</a:t>
            </a:r>
          </a:p>
          <a:p>
            <a:r>
              <a:rPr lang="en-US" sz="2800" dirty="0" smtClean="0"/>
              <a:t>With Radius R, and distance along z</a:t>
            </a:r>
          </a:p>
          <a:p>
            <a:pPr lvl="1"/>
            <a:r>
              <a:rPr lang="en-US" sz="2400" dirty="0" smtClean="0"/>
              <a:t>One can get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/P</a:t>
            </a:r>
            <a:r>
              <a:rPr lang="en-US" sz="2400" baseline="-25000" dirty="0" smtClean="0"/>
              <a:t>L  </a:t>
            </a:r>
            <a:r>
              <a:rPr lang="en-US" sz="2400" dirty="0" smtClean="0"/>
              <a:t>-&gt; polar angle</a:t>
            </a:r>
          </a:p>
          <a:p>
            <a:pPr lvl="1"/>
            <a:r>
              <a:rPr lang="en-US" sz="2400" dirty="0" smtClean="0"/>
              <a:t>Combine R and magnetic field, one can get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-&gt; </a:t>
            </a:r>
            <a:r>
              <a:rPr lang="en-US" sz="2400" dirty="0"/>
              <a:t>P</a:t>
            </a:r>
            <a:endParaRPr lang="en-US" sz="2400" dirty="0" smtClean="0"/>
          </a:p>
          <a:p>
            <a:pPr lvl="1"/>
            <a:r>
              <a:rPr lang="en-US" sz="2400" dirty="0" err="1" smtClean="0"/>
              <a:t>Azimuthal</a:t>
            </a:r>
            <a:r>
              <a:rPr lang="en-US" sz="2400" dirty="0" smtClean="0"/>
              <a:t> angle can be determined at the point when the particles enter magnetic field + theta angle</a:t>
            </a:r>
          </a:p>
          <a:p>
            <a:pPr lvl="1"/>
            <a:r>
              <a:rPr lang="en-US" sz="2400" dirty="0" smtClean="0"/>
              <a:t>Vertex can be determined by </a:t>
            </a:r>
            <a:br>
              <a:rPr lang="en-US" sz="2400" dirty="0" smtClean="0"/>
            </a:br>
            <a:r>
              <a:rPr lang="en-US" sz="2400" dirty="0" smtClean="0"/>
              <a:t>unfolding the trajectory + </a:t>
            </a:r>
            <a:br>
              <a:rPr lang="en-US" sz="2400" dirty="0" smtClean="0"/>
            </a:br>
            <a:r>
              <a:rPr lang="en-US" sz="2400" dirty="0" smtClean="0"/>
              <a:t>polar angle + hit positions.</a:t>
            </a:r>
          </a:p>
          <a:p>
            <a:r>
              <a:rPr lang="en-US" sz="2800" dirty="0" smtClean="0"/>
              <a:t>With MC, we can</a:t>
            </a:r>
            <a:br>
              <a:rPr lang="en-US" sz="2800" dirty="0" smtClean="0"/>
            </a:br>
            <a:r>
              <a:rPr lang="en-US" sz="2800" dirty="0" smtClean="0"/>
              <a:t>do optics (input/output</a:t>
            </a:r>
            <a:br>
              <a:rPr lang="en-US" sz="2800" dirty="0" smtClean="0"/>
            </a:br>
            <a:r>
              <a:rPr lang="en-US" sz="2800" dirty="0" smtClean="0"/>
              <a:t>known)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956305"/>
              </p:ext>
            </p:extLst>
          </p:nvPr>
        </p:nvGraphicFramePr>
        <p:xfrm>
          <a:off x="7366000" y="533400"/>
          <a:ext cx="1625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3" imgW="609480" imgH="685800" progId="Equation.3">
                  <p:embed/>
                </p:oleObj>
              </mc:Choice>
              <mc:Fallback>
                <p:oleObj name="Equation" r:id="rId3" imgW="609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533400"/>
                        <a:ext cx="1625600" cy="18288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3" descr="optics_examp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886200"/>
            <a:ext cx="4419600" cy="297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0"/>
            <a:ext cx="6019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Initial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Similar to </a:t>
            </a:r>
            <a:r>
              <a:rPr lang="en-US" sz="3500" dirty="0" err="1" smtClean="0"/>
              <a:t>BigBite</a:t>
            </a:r>
            <a:r>
              <a:rPr lang="en-US" sz="3500" dirty="0" smtClean="0"/>
              <a:t>:</a:t>
            </a:r>
            <a:br>
              <a:rPr lang="en-US" sz="3500" dirty="0" smtClean="0"/>
            </a:br>
            <a:r>
              <a:rPr lang="en-US" sz="3500" dirty="0" smtClean="0"/>
              <a:t>Multi-Carbon foils</a:t>
            </a:r>
            <a:br>
              <a:rPr lang="en-US" sz="3500" dirty="0" smtClean="0"/>
            </a:br>
            <a:r>
              <a:rPr lang="en-US" sz="3500" dirty="0" smtClean="0"/>
              <a:t>for vertex reconstruction.</a:t>
            </a:r>
          </a:p>
          <a:p>
            <a:r>
              <a:rPr lang="en-US" sz="3500" dirty="0" smtClean="0"/>
              <a:t>Sieve for angular calibration</a:t>
            </a:r>
          </a:p>
          <a:p>
            <a:r>
              <a:rPr lang="en-US" sz="3500" dirty="0" smtClean="0"/>
              <a:t>e-p elastic scattering</a:t>
            </a:r>
            <a:br>
              <a:rPr lang="en-US" sz="3500" dirty="0" smtClean="0"/>
            </a:br>
            <a:r>
              <a:rPr lang="en-US" sz="3500" dirty="0" smtClean="0"/>
              <a:t>for momentum</a:t>
            </a:r>
            <a:br>
              <a:rPr lang="en-US" sz="3500" dirty="0" smtClean="0"/>
            </a:br>
            <a:r>
              <a:rPr lang="en-US" sz="3500" dirty="0" smtClean="0"/>
              <a:t>calibration</a:t>
            </a:r>
            <a:br>
              <a:rPr lang="en-US" sz="3500" dirty="0" smtClean="0"/>
            </a:br>
            <a:r>
              <a:rPr lang="en-US" sz="3500" dirty="0" smtClean="0"/>
              <a:t>at 1 and 2 pass.</a:t>
            </a:r>
          </a:p>
          <a:p>
            <a:r>
              <a:rPr lang="en-US" sz="3500" dirty="0" smtClean="0"/>
              <a:t>Need lower mag.</a:t>
            </a:r>
            <a:br>
              <a:rPr lang="en-US" sz="3500" dirty="0" smtClean="0"/>
            </a:br>
            <a:r>
              <a:rPr lang="en-US" sz="3500" dirty="0" smtClean="0"/>
              <a:t>field setting for</a:t>
            </a:r>
            <a:br>
              <a:rPr lang="en-US" sz="3500" dirty="0" smtClean="0"/>
            </a:br>
            <a:r>
              <a:rPr lang="en-US" sz="3500" dirty="0" err="1" smtClean="0"/>
              <a:t>SoLID</a:t>
            </a:r>
            <a:endParaRPr lang="en-US" sz="3500" dirty="0" smtClean="0"/>
          </a:p>
          <a:p>
            <a:r>
              <a:rPr lang="en-US" sz="3500" dirty="0" smtClean="0"/>
              <a:t>Other ideas?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0"/>
            <a:ext cx="43434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86200" y="3486150"/>
            <a:ext cx="2887662" cy="3371850"/>
            <a:chOff x="5557851" y="2939199"/>
            <a:chExt cx="2887505" cy="3371154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557851" y="2939199"/>
              <a:ext cx="2887505" cy="3264789"/>
              <a:chOff x="5594364" y="3121764"/>
              <a:chExt cx="2887505" cy="3264789"/>
            </a:xfrm>
          </p:grpSpPr>
          <p:pic>
            <p:nvPicPr>
              <p:cNvPr id="8" name="Picture 10" descr="sieve.jpe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4818553" y="4022246"/>
                <a:ext cx="2857500" cy="130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00243" y="3121764"/>
                <a:ext cx="1581626" cy="3264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6240439" y="6035772"/>
              <a:ext cx="1304854" cy="274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Constantia" pitchFamily="18" charset="0"/>
                </a:rPr>
                <a:t>BigBite Sieve Slit</a:t>
              </a: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r="50000"/>
          <a:stretch>
            <a:fillRect/>
          </a:stretch>
        </p:blipFill>
        <p:spPr bwMode="auto">
          <a:xfrm>
            <a:off x="6767138" y="3200400"/>
            <a:ext cx="21482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Optics Working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Current Optics Model is good for director review etc.</a:t>
            </a:r>
          </a:p>
          <a:p>
            <a:r>
              <a:rPr lang="en-US" dirty="0" smtClean="0"/>
              <a:t>Future working plan includes:</a:t>
            </a:r>
          </a:p>
          <a:p>
            <a:pPr lvl="1"/>
            <a:r>
              <a:rPr lang="en-US" dirty="0" smtClean="0"/>
              <a:t>Design the </a:t>
            </a:r>
            <a:r>
              <a:rPr lang="en-US" b="1" dirty="0" smtClean="0"/>
              <a:t>detailed optics working plan </a:t>
            </a:r>
            <a:r>
              <a:rPr lang="en-US" dirty="0" smtClean="0"/>
              <a:t>(beam energies/current, beam time, target, settings, and checks)</a:t>
            </a:r>
          </a:p>
          <a:p>
            <a:pPr lvl="1"/>
            <a:r>
              <a:rPr lang="en-US" dirty="0" smtClean="0"/>
              <a:t>Generate </a:t>
            </a:r>
            <a:r>
              <a:rPr lang="en-US" b="1" dirty="0" smtClean="0"/>
              <a:t>simulated data </a:t>
            </a:r>
            <a:r>
              <a:rPr lang="en-US" dirty="0" smtClean="0"/>
              <a:t>to demonstrate optics reconstruction according to optics working plan.</a:t>
            </a:r>
          </a:p>
          <a:p>
            <a:pPr lvl="1"/>
            <a:r>
              <a:rPr lang="en-US" dirty="0" smtClean="0"/>
              <a:t>We MUST achieve this before data taking, since tracking needs this information as input (online).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"/>
            <a:ext cx="8229600" cy="962025"/>
          </a:xfrm>
        </p:spPr>
        <p:txBody>
          <a:bodyPr/>
          <a:lstStyle/>
          <a:p>
            <a:r>
              <a:rPr lang="en-US" dirty="0" smtClean="0"/>
              <a:t>System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Electron ID:  Light Gas Cerenkov + E&amp;M calorimeter (PVDIS)</a:t>
            </a:r>
          </a:p>
          <a:p>
            <a:r>
              <a:rPr lang="en-US" dirty="0"/>
              <a:t>Pion ID:  Heavy Gas Cerenkov + MRPC (SIDIS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Yoke Design + Target/phase space (SIDIS + J/</a:t>
            </a:r>
            <a:r>
              <a:rPr lang="el-GR" dirty="0"/>
              <a:t>ψ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DAQ + online farm with tracking ability</a:t>
            </a:r>
          </a:p>
          <a:p>
            <a:pPr lvl="1"/>
            <a:r>
              <a:rPr lang="en-US" dirty="0">
                <a:sym typeface="Wingdings" pitchFamily="2" charset="2"/>
              </a:rPr>
              <a:t>Fast GEM calibration, also calorimeter calibration</a:t>
            </a:r>
          </a:p>
          <a:p>
            <a:pPr lvl="1"/>
            <a:r>
              <a:rPr lang="en-US" dirty="0">
                <a:sym typeface="Wingdings" pitchFamily="2" charset="2"/>
              </a:rPr>
              <a:t>Quick optics calibration, essential input to </a:t>
            </a:r>
            <a:r>
              <a:rPr lang="en-US" dirty="0" smtClean="0">
                <a:sym typeface="Wingdings" pitchFamily="2" charset="2"/>
              </a:rPr>
              <a:t>tracking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Detector reconfiguration between PVDIS and SIDIS+J/</a:t>
            </a:r>
            <a:r>
              <a:rPr lang="el-GR" dirty="0" smtClean="0"/>
              <a:t>ψ</a:t>
            </a:r>
            <a:endParaRPr lang="en-US" dirty="0" smtClean="0"/>
          </a:p>
          <a:p>
            <a:r>
              <a:rPr lang="en-US" dirty="0" smtClean="0"/>
              <a:t>Detector reconfiguration for proton-SIDIS due to sheet of flames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9050"/>
            <a:ext cx="8229600" cy="1143000"/>
          </a:xfrm>
        </p:spPr>
        <p:txBody>
          <a:bodyPr/>
          <a:lstStyle/>
          <a:p>
            <a:r>
              <a:rPr lang="en-US" dirty="0"/>
              <a:t>Physics Program of </a:t>
            </a:r>
            <a:r>
              <a:rPr lang="en-US" dirty="0" err="1"/>
              <a:t>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867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Parity </a:t>
            </a:r>
            <a:r>
              <a:rPr lang="en-US" b="1" dirty="0"/>
              <a:t>Violation DIS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Quark Axial charge, Charge Symmetry Violation 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Inclusive DIS</a:t>
            </a:r>
          </a:p>
          <a:p>
            <a:pPr lvl="1"/>
            <a:endParaRPr lang="en-US" b="1" dirty="0" smtClean="0"/>
          </a:p>
          <a:p>
            <a:r>
              <a:rPr lang="en-US" b="1" dirty="0" err="1" smtClean="0"/>
              <a:t>SoLID</a:t>
            </a:r>
            <a:r>
              <a:rPr lang="en-US" b="1" dirty="0" smtClean="0"/>
              <a:t>-Spin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7030A0"/>
                </a:solidFill>
              </a:rPr>
              <a:t>Nucleon Spin, </a:t>
            </a:r>
            <a:r>
              <a:rPr lang="en-US" dirty="0">
                <a:solidFill>
                  <a:srgbClr val="7030A0"/>
                </a:solidFill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ensor Charge, TMD, Quark OAM …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Semi-inclusive Deep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Inelastic Scattering (SIDIS)</a:t>
            </a:r>
          </a:p>
          <a:p>
            <a:pPr lvl="1"/>
            <a:endParaRPr lang="en-US" b="1" dirty="0" smtClean="0"/>
          </a:p>
          <a:p>
            <a:r>
              <a:rPr lang="en-US" b="1" dirty="0" err="1" smtClean="0"/>
              <a:t>SoLID</a:t>
            </a:r>
            <a:r>
              <a:rPr lang="en-US" b="1" dirty="0" smtClean="0"/>
              <a:t>-J/</a:t>
            </a:r>
            <a:r>
              <a:rPr lang="el-GR" b="1" dirty="0"/>
              <a:t>ψ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Nucleon Mass, Non-</a:t>
            </a:r>
            <a:r>
              <a:rPr lang="en-US" dirty="0" err="1">
                <a:solidFill>
                  <a:schemeClr val="accent6"/>
                </a:solidFill>
              </a:rPr>
              <a:t>perturbative</a:t>
            </a:r>
            <a:r>
              <a:rPr lang="en-US" dirty="0">
                <a:solidFill>
                  <a:schemeClr val="accent6"/>
                </a:solidFill>
              </a:rPr>
              <a:t> gluons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Exclusive Process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608431"/>
              </p:ext>
            </p:extLst>
          </p:nvPr>
        </p:nvGraphicFramePr>
        <p:xfrm>
          <a:off x="5562600" y="3733800"/>
          <a:ext cx="3200400" cy="55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3" imgW="1244520" imgH="215640" progId="Equation.DSMT4">
                  <p:embed/>
                </p:oleObj>
              </mc:Choice>
              <mc:Fallback>
                <p:oleObj name="Equation" r:id="rId3" imgW="12445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3733800"/>
                        <a:ext cx="3200400" cy="555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94705"/>
              </p:ext>
            </p:extLst>
          </p:nvPr>
        </p:nvGraphicFramePr>
        <p:xfrm>
          <a:off x="6019800" y="1828800"/>
          <a:ext cx="27813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5" imgW="939600" imgH="215640" progId="Equation.DSMT4">
                  <p:embed/>
                </p:oleObj>
              </mc:Choice>
              <mc:Fallback>
                <p:oleObj name="Equation" r:id="rId5" imgW="9396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1828800"/>
                        <a:ext cx="27813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04621"/>
              </p:ext>
            </p:extLst>
          </p:nvPr>
        </p:nvGraphicFramePr>
        <p:xfrm>
          <a:off x="4495800" y="5902569"/>
          <a:ext cx="3733800" cy="57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Equation" r:id="rId7" imgW="1320480" imgH="203040" progId="Equation.DSMT4">
                  <p:embed/>
                </p:oleObj>
              </mc:Choice>
              <mc:Fallback>
                <p:oleObj name="Equation" r:id="rId7" imgW="1320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5800" y="5902569"/>
                        <a:ext cx="3733800" cy="574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Requirement of PVDIS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Large scattering angle, x-range 0.25</a:t>
            </a:r>
            <a:r>
              <a:rPr lang="en-US" dirty="0" smtClean="0">
                <a:sym typeface="Wingdings" pitchFamily="2" charset="2"/>
              </a:rPr>
              <a:t>0.75,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W&gt;2.0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, factor of 2 in Q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range for each x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~5x10</a:t>
            </a:r>
            <a:r>
              <a:rPr lang="en-US" b="1" baseline="30000" dirty="0" smtClean="0"/>
              <a:t>38</a:t>
            </a:r>
            <a:r>
              <a:rPr lang="en-US" b="1" dirty="0" smtClean="0"/>
              <a:t> N/cm</a:t>
            </a:r>
            <a:r>
              <a:rPr lang="en-US" b="1" baseline="30000" dirty="0" smtClean="0"/>
              <a:t>2</a:t>
            </a:r>
            <a:r>
              <a:rPr lang="en-US" b="1" dirty="0" smtClean="0"/>
              <a:t>/s</a:t>
            </a:r>
            <a:r>
              <a:rPr lang="en-US" dirty="0" smtClean="0"/>
              <a:t>  at 11 </a:t>
            </a:r>
            <a:r>
              <a:rPr lang="en-US" dirty="0" err="1" smtClean="0"/>
              <a:t>GeV</a:t>
            </a:r>
            <a:r>
              <a:rPr lang="en-US" dirty="0" smtClean="0"/>
              <a:t> to reach better than 1% error in each bin </a:t>
            </a:r>
            <a:r>
              <a:rPr lang="en-US" dirty="0" smtClean="0">
                <a:sym typeface="Wingdings" pitchFamily="2" charset="2"/>
              </a:rPr>
              <a:t> Radiation hardness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10</a:t>
            </a:r>
            <a:r>
              <a:rPr lang="en-US" b="1" baseline="30000" dirty="0" smtClean="0"/>
              <a:t>-3</a:t>
            </a:r>
            <a:r>
              <a:rPr lang="en-US" dirty="0" smtClean="0"/>
              <a:t> uncertainty in </a:t>
            </a:r>
            <a:br>
              <a:rPr lang="en-US" dirty="0" smtClean="0"/>
            </a:br>
            <a:r>
              <a:rPr lang="en-US" dirty="0" smtClean="0"/>
              <a:t>pion contamination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DAQ: ~ 15 kHz per</a:t>
            </a:r>
            <a:br>
              <a:rPr lang="en-US" dirty="0" smtClean="0"/>
            </a:br>
            <a:r>
              <a:rPr lang="en-US" dirty="0" smtClean="0"/>
              <a:t>sector </a:t>
            </a:r>
            <a:r>
              <a:rPr lang="en-US" dirty="0" smtClean="0">
                <a:sym typeface="Wingdings" pitchFamily="2" charset="2"/>
              </a:rPr>
              <a:t> 450 kHz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in total.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Precision </a:t>
            </a:r>
            <a:r>
              <a:rPr lang="en-US" dirty="0" err="1" smtClean="0"/>
              <a:t>polarimetry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0.4%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Precise kinematics calibration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62400" y="2667000"/>
            <a:ext cx="4953000" cy="3411978"/>
            <a:chOff x="838200" y="1485168"/>
            <a:chExt cx="7778966" cy="4967052"/>
          </a:xfrm>
        </p:grpSpPr>
        <p:pic>
          <p:nvPicPr>
            <p:cNvPr id="7" name="Picture 4" descr="deut_BinEstima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485168"/>
              <a:ext cx="7778966" cy="49670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1600200" y="1509948"/>
              <a:ext cx="7016965" cy="4079615"/>
              <a:chOff x="1600200" y="1509948"/>
              <a:chExt cx="7016965" cy="4079615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1600200" y="1509948"/>
                <a:ext cx="7016965" cy="6155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00FF"/>
                    </a:solidFill>
                  </a:rPr>
                  <a:t>Errors (%)  for  A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PV</a:t>
                </a:r>
                <a:r>
                  <a:rPr lang="en-US" dirty="0">
                    <a:solidFill>
                      <a:srgbClr val="0000FF"/>
                    </a:solidFill>
                  </a:rPr>
                  <a:t>  for  bins in  Q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</a:rPr>
                  <a:t>  and  X</a:t>
                </a:r>
                <a:r>
                  <a:rPr lang="en-US" dirty="0"/>
                  <a:t>.   </a:t>
                </a:r>
                <a:r>
                  <a:rPr lang="en-US" sz="1600" dirty="0"/>
                  <a:t>Total  120 days at 11 </a:t>
                </a:r>
                <a:r>
                  <a:rPr lang="en-US" sz="1600" dirty="0" err="1"/>
                  <a:t>GeV</a:t>
                </a:r>
                <a:r>
                  <a:rPr lang="en-US" sz="1600" dirty="0"/>
                  <a:t>   and  60 days at 6.6 </a:t>
                </a:r>
                <a:r>
                  <a:rPr lang="en-US" sz="1600" dirty="0" err="1"/>
                  <a:t>GeV</a:t>
                </a:r>
                <a:r>
                  <a:rPr lang="en-US" sz="1600" dirty="0"/>
                  <a:t>    for 50 </a:t>
                </a:r>
                <a:r>
                  <a:rPr lang="en-US" sz="1600" dirty="0" err="1"/>
                  <a:t>uA</a:t>
                </a:r>
                <a:r>
                  <a:rPr lang="en-US" sz="1600" dirty="0"/>
                  <a:t>  and  </a:t>
                </a:r>
                <a:r>
                  <a:rPr lang="en-US" sz="1600" dirty="0" err="1"/>
                  <a:t>p</a:t>
                </a:r>
                <a:r>
                  <a:rPr lang="en-US" sz="1600" baseline="-25000" dirty="0" err="1"/>
                  <a:t>e</a:t>
                </a:r>
                <a:r>
                  <a:rPr lang="en-US" sz="1600" dirty="0"/>
                  <a:t> = 0.85.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419600" y="3429000"/>
                <a:ext cx="533400" cy="609600"/>
              </a:xfrm>
              <a:prstGeom prst="rect">
                <a:avLst/>
              </a:prstGeom>
              <a:solidFill>
                <a:srgbClr val="FF0000">
                  <a:alpha val="0"/>
                </a:srgb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98996" y="2666800"/>
                <a:ext cx="274320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Standard model test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2542703">
                <a:off x="3664702" y="2958659"/>
                <a:ext cx="762000" cy="3164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209799" y="4419601"/>
                <a:ext cx="1439391" cy="1169962"/>
              </a:xfrm>
              <a:prstGeom prst="rect">
                <a:avLst/>
              </a:prstGeom>
              <a:solidFill>
                <a:schemeClr val="tx1">
                  <a:alpha val="0"/>
                </a:scheme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09800" y="4495800"/>
                <a:ext cx="1439390" cy="940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Sea</a:t>
                </a:r>
                <a:br>
                  <a:rPr lang="en-US" dirty="0" smtClean="0"/>
                </a:br>
                <a:r>
                  <a:rPr lang="en-US" dirty="0" err="1" smtClean="0"/>
                  <a:t>quaks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72200" y="2514600"/>
                <a:ext cx="533400" cy="975986"/>
              </a:xfrm>
              <a:prstGeom prst="rect">
                <a:avLst/>
              </a:prstGeom>
              <a:solidFill>
                <a:srgbClr val="0070C0">
                  <a:alpha val="0"/>
                </a:srgbClr>
              </a:solidFill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705600" y="2623065"/>
                <a:ext cx="1911565" cy="1344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Charge symmetry violation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00600" y="2761969"/>
                <a:ext cx="1295400" cy="2380160"/>
              </a:xfrm>
              <a:prstGeom prst="rect">
                <a:avLst/>
              </a:prstGeom>
              <a:solidFill>
                <a:srgbClr val="7030A0">
                  <a:alpha val="0"/>
                </a:srgbClr>
              </a:solidFill>
              <a:ln w="508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07198" y="3962401"/>
                <a:ext cx="1485900" cy="940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Higher twist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2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raised by Paul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HERMES calorimeter paper: 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Achieved </a:t>
            </a:r>
            <a:r>
              <a:rPr lang="en-US" dirty="0"/>
              <a:t>p</a:t>
            </a:r>
            <a:r>
              <a:rPr lang="en-US" dirty="0" smtClean="0"/>
              <a:t>ion rejection</a:t>
            </a:r>
          </a:p>
          <a:p>
            <a:r>
              <a:rPr lang="en-US" dirty="0" smtClean="0"/>
              <a:t>What is the rate dependence in pion rejection factor?</a:t>
            </a:r>
          </a:p>
          <a:p>
            <a:r>
              <a:rPr lang="en-US" dirty="0" smtClean="0"/>
              <a:t>What is the effect of pile-up?</a:t>
            </a:r>
          </a:p>
          <a:p>
            <a:r>
              <a:rPr lang="en-US" dirty="0" smtClean="0"/>
              <a:t>Radiation load on detectors:</a:t>
            </a:r>
          </a:p>
          <a:p>
            <a:pPr lvl="1"/>
            <a:r>
              <a:rPr lang="en-US" dirty="0" smtClean="0"/>
              <a:t>How much power is deposited at various angle and on various elements?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18334"/>
            <a:ext cx="9144000" cy="15396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realistic estimation in GC, multi-variable-analysis in E&amp;M calorimeter to further reduce </a:t>
            </a:r>
            <a:r>
              <a:rPr lang="el-GR" sz="2800" dirty="0" smtClean="0"/>
              <a:t>π</a:t>
            </a:r>
            <a:r>
              <a:rPr lang="en-US" sz="2800" dirty="0" smtClean="0"/>
              <a:t>/e ratio</a:t>
            </a:r>
          </a:p>
          <a:p>
            <a:r>
              <a:rPr lang="en-US" sz="2800" dirty="0" smtClean="0"/>
              <a:t>Need measurement of pion asymmetry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C:\Users\xqian\Desktop\work\12gev_transversity\PVDIS_pie\upd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53032"/>
            <a:ext cx="6096000" cy="438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76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Preliminary Combination of E&amp;M calorimeter and Gas Cerenkov (GC)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219200" y="762000"/>
            <a:ext cx="1676400" cy="533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9160"/>
            <a:ext cx="5657468" cy="40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60336" y="0"/>
            <a:ext cx="8229600" cy="1066800"/>
          </a:xfrm>
        </p:spPr>
        <p:txBody>
          <a:bodyPr/>
          <a:lstStyle/>
          <a:p>
            <a:r>
              <a:rPr lang="en-US" sz="2800" dirty="0"/>
              <a:t>Projections on Collins Asymmetry </a:t>
            </a:r>
            <a:r>
              <a:rPr lang="en-US" sz="2800" dirty="0" smtClean="0"/>
              <a:t>(90 Days)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5240" y="501319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/>
              <a:t>Goal: &lt;10% Tensor Charge,    </a:t>
            </a:r>
            <a:r>
              <a:rPr lang="en-US" sz="3200" dirty="0" smtClean="0"/>
              <a:t>for </a:t>
            </a:r>
            <a:r>
              <a:rPr lang="en-US" sz="3200" dirty="0"/>
              <a:t>e</a:t>
            </a:r>
            <a:r>
              <a:rPr lang="en-US" sz="3200" dirty="0" smtClean="0"/>
              <a:t>ach bin, we require</a:t>
            </a:r>
            <a:br>
              <a:rPr lang="en-US" sz="3200" dirty="0" smtClean="0"/>
            </a:br>
            <a:r>
              <a:rPr lang="en-US" sz="3200" b="1" dirty="0" smtClean="0"/>
              <a:t>&lt;0.2% stat. </a:t>
            </a:r>
            <a:r>
              <a:rPr lang="en-US" sz="3200" dirty="0" smtClean="0"/>
              <a:t>on neutron </a:t>
            </a:r>
            <a:r>
              <a:rPr lang="en-US" sz="3200" dirty="0" smtClean="0">
                <a:sym typeface="Wingdings" pitchFamily="2" charset="2"/>
              </a:rPr>
              <a:t> &lt;3e-4 on raw asymmetry</a:t>
            </a:r>
          </a:p>
          <a:p>
            <a:r>
              <a:rPr lang="en-US" sz="3200" b="1" dirty="0" smtClean="0">
                <a:sym typeface="Wingdings" pitchFamily="2" charset="2"/>
              </a:rPr>
              <a:t>6% relative sys. + ~0.1% absolute sys. (neutron) </a:t>
            </a:r>
            <a:endParaRPr lang="en-US" sz="2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smtClean="0"/>
              <a:t>Hall A Collaboration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1371600"/>
            <a:ext cx="2819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Collins  1/48 bins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4-D </a:t>
            </a:r>
            <a:r>
              <a:rPr lang="en-US" sz="2400" dirty="0"/>
              <a:t>Mapping of </a:t>
            </a:r>
            <a:r>
              <a:rPr lang="en-US" sz="2400" dirty="0" smtClean="0"/>
              <a:t>Asymmetries</a:t>
            </a:r>
          </a:p>
          <a:p>
            <a:endParaRPr lang="en-US" sz="2400" dirty="0"/>
          </a:p>
          <a:p>
            <a:r>
              <a:rPr lang="en-US" sz="2400" dirty="0" smtClean="0"/>
              <a:t>Similar for </a:t>
            </a:r>
            <a:r>
              <a:rPr lang="en-US" sz="2400" dirty="0" err="1" smtClean="0"/>
              <a:t>Sivers</a:t>
            </a:r>
            <a:r>
              <a:rPr lang="en-US" sz="2400" dirty="0" smtClean="0"/>
              <a:t>, DSA of 3He, less requirement for proton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en-US" dirty="0" smtClean="0"/>
              <a:t>Requirement of SIDIS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785794"/>
            <a:ext cx="4643438" cy="607220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Kinematics Coverage:	</a:t>
            </a:r>
          </a:p>
          <a:p>
            <a:pPr lvl="1"/>
            <a:r>
              <a:rPr lang="en-US" sz="2000" b="1" dirty="0" smtClean="0"/>
              <a:t>0.05 </a:t>
            </a:r>
            <a:r>
              <a:rPr lang="en-US" sz="2000" b="1" dirty="0" smtClean="0">
                <a:sym typeface="Wingdings" pitchFamily="2" charset="2"/>
              </a:rPr>
              <a:t>~ 0.6 in x (valence)</a:t>
            </a:r>
          </a:p>
          <a:p>
            <a:pPr lvl="1"/>
            <a:r>
              <a:rPr lang="en-US" sz="2000" b="1" dirty="0" smtClean="0">
                <a:sym typeface="Wingdings" pitchFamily="2" charset="2"/>
              </a:rPr>
              <a:t>0.3 ~ 0.7 in z (factorization region)</a:t>
            </a:r>
          </a:p>
          <a:p>
            <a:pPr lvl="1"/>
            <a:r>
              <a:rPr lang="en-US" sz="2000" b="1" dirty="0" smtClean="0">
                <a:sym typeface="Wingdings" pitchFamily="2" charset="2"/>
              </a:rPr>
              <a:t>P</a:t>
            </a:r>
            <a:r>
              <a:rPr lang="en-US" sz="2000" b="1" baseline="-25000" dirty="0" smtClean="0">
                <a:sym typeface="Wingdings" pitchFamily="2" charset="2"/>
              </a:rPr>
              <a:t>T</a:t>
            </a:r>
            <a:r>
              <a:rPr lang="en-US" sz="2000" b="1" dirty="0" smtClean="0">
                <a:sym typeface="Wingdings" pitchFamily="2" charset="2"/>
              </a:rPr>
              <a:t> up to ~ 1 </a:t>
            </a:r>
            <a:r>
              <a:rPr lang="en-US" sz="2000" b="1" dirty="0" err="1" smtClean="0">
                <a:sym typeface="Wingdings" pitchFamily="2" charset="2"/>
              </a:rPr>
              <a:t>GeV</a:t>
            </a:r>
            <a:r>
              <a:rPr lang="en-US" sz="2000" b="1" dirty="0" smtClean="0">
                <a:sym typeface="Wingdings" pitchFamily="2" charset="2"/>
              </a:rPr>
              <a:t> (TMD Physics)</a:t>
            </a:r>
          </a:p>
          <a:p>
            <a:pPr lvl="1"/>
            <a:r>
              <a:rPr lang="en-US" sz="2000" b="1" dirty="0" smtClean="0">
                <a:sym typeface="Wingdings" pitchFamily="2" charset="2"/>
              </a:rPr>
              <a:t>Fixed target  Q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 coverage 1-8 GeV</a:t>
            </a:r>
            <a:r>
              <a:rPr lang="en-US" sz="2000" b="1" baseline="30000" dirty="0" smtClean="0">
                <a:sym typeface="Wingdings" pitchFamily="2" charset="2"/>
              </a:rPr>
              <a:t>2 </a:t>
            </a:r>
            <a:r>
              <a:rPr lang="en-US" sz="2000" b="1" dirty="0" smtClean="0">
                <a:sym typeface="Wingdings" pitchFamily="2" charset="2"/>
              </a:rPr>
              <a:t>(~ 2 GeV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 in </a:t>
            </a:r>
            <a:r>
              <a:rPr lang="el-GR" sz="2000" b="1" dirty="0" smtClean="0">
                <a:sym typeface="Wingdings" pitchFamily="2" charset="2"/>
              </a:rPr>
              <a:t>Δ</a:t>
            </a:r>
            <a:r>
              <a:rPr lang="en-US" sz="2000" b="1" dirty="0" smtClean="0">
                <a:sym typeface="Wingdings" pitchFamily="2" charset="2"/>
              </a:rPr>
              <a:t>Q</a:t>
            </a:r>
            <a:r>
              <a:rPr lang="en-US" sz="2000" b="1" baseline="30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 at fixed x)</a:t>
            </a:r>
          </a:p>
          <a:p>
            <a:r>
              <a:rPr lang="en-US" sz="2400" dirty="0"/>
              <a:t>Polarized </a:t>
            </a:r>
            <a:r>
              <a:rPr lang="en-US" sz="2400" baseline="30000" dirty="0"/>
              <a:t>3</a:t>
            </a:r>
            <a:r>
              <a:rPr lang="en-US" sz="2400" dirty="0"/>
              <a:t>He Target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b="1" dirty="0" err="1" smtClean="0"/>
              <a:t>Unpolarized</a:t>
            </a:r>
            <a:r>
              <a:rPr lang="en-US" sz="2000" b="1" dirty="0" smtClean="0"/>
              <a:t> ~ 10</a:t>
            </a:r>
            <a:r>
              <a:rPr lang="en-US" sz="2000" b="1" baseline="30000" dirty="0" smtClean="0"/>
              <a:t>37</a:t>
            </a:r>
            <a:r>
              <a:rPr lang="en-US" sz="2000" b="1" dirty="0" smtClean="0"/>
              <a:t> N/cm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/s</a:t>
            </a:r>
          </a:p>
          <a:p>
            <a:pPr lvl="1"/>
            <a:r>
              <a:rPr lang="en-US" sz="2000" b="1" dirty="0" smtClean="0"/>
              <a:t>~ 60% higher polarization</a:t>
            </a:r>
          </a:p>
          <a:p>
            <a:pPr lvl="1"/>
            <a:r>
              <a:rPr lang="en-US" sz="2000" b="1" dirty="0" smtClean="0"/>
              <a:t>Fast spin flip (&lt;20 </a:t>
            </a:r>
            <a:r>
              <a:rPr lang="en-US" sz="2000" b="1" dirty="0" err="1" smtClean="0"/>
              <a:t>mins</a:t>
            </a:r>
            <a:r>
              <a:rPr lang="en-US" sz="2000" b="1" dirty="0" smtClean="0"/>
              <a:t>)</a:t>
            </a:r>
          </a:p>
          <a:p>
            <a:r>
              <a:rPr lang="en-US" sz="2400" dirty="0" smtClean="0"/>
              <a:t>Polarized NH3 Target:</a:t>
            </a:r>
          </a:p>
          <a:p>
            <a:pPr lvl="1"/>
            <a:r>
              <a:rPr lang="en-US" sz="2000" dirty="0" err="1" smtClean="0"/>
              <a:t>Unpolarized</a:t>
            </a:r>
            <a:r>
              <a:rPr lang="en-US" sz="2000" dirty="0" smtClean="0"/>
              <a:t> ~ </a:t>
            </a:r>
            <a:r>
              <a:rPr lang="en-US" sz="2000" b="1" dirty="0" smtClean="0"/>
              <a:t>10</a:t>
            </a:r>
            <a:r>
              <a:rPr lang="en-US" sz="2000" b="1" baseline="30000" dirty="0" smtClean="0"/>
              <a:t>36</a:t>
            </a:r>
            <a:r>
              <a:rPr lang="en-US" sz="2000" b="1" dirty="0" smtClean="0"/>
              <a:t> </a:t>
            </a:r>
            <a:r>
              <a:rPr lang="en-US" sz="2000" b="1" dirty="0"/>
              <a:t>N/cm</a:t>
            </a:r>
            <a:r>
              <a:rPr lang="en-US" sz="2000" b="1" baseline="30000" dirty="0"/>
              <a:t>2</a:t>
            </a:r>
            <a:r>
              <a:rPr lang="en-US" sz="2000" b="1" dirty="0"/>
              <a:t>/s</a:t>
            </a:r>
            <a:endParaRPr lang="en-US" sz="2000" dirty="0" smtClean="0"/>
          </a:p>
          <a:p>
            <a:pPr lvl="1"/>
            <a:r>
              <a:rPr lang="en-US" sz="2000" b="1" dirty="0" smtClean="0"/>
              <a:t>~70% higher polarization with spin flip</a:t>
            </a:r>
          </a:p>
          <a:p>
            <a:endParaRPr lang="en-US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495800" cy="6072206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00" y="762000"/>
            <a:ext cx="41686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4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Requirement of SIDIS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274320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DAQ:</a:t>
            </a:r>
          </a:p>
          <a:p>
            <a:pPr lvl="1"/>
            <a:r>
              <a:rPr lang="en-US" sz="2000" b="1" dirty="0"/>
              <a:t>~ 3kHz Physics Coincidence</a:t>
            </a:r>
            <a:endParaRPr lang="en-US" sz="2000" dirty="0"/>
          </a:p>
          <a:p>
            <a:pPr lvl="1"/>
            <a:r>
              <a:rPr lang="en-US" sz="2000" dirty="0"/>
              <a:t>~ 100 kHz Single electron</a:t>
            </a:r>
          </a:p>
          <a:p>
            <a:pPr lvl="1"/>
            <a:r>
              <a:rPr lang="en-US" sz="2000" dirty="0"/>
              <a:t>~ 60 kHz Coincidence</a:t>
            </a:r>
          </a:p>
          <a:p>
            <a:pPr lvl="1"/>
            <a:r>
              <a:rPr lang="en-US" sz="2000" b="1" dirty="0"/>
              <a:t>Limits: 300 MB/s to </a:t>
            </a:r>
            <a:r>
              <a:rPr lang="en-US" sz="2000" b="1" dirty="0" smtClean="0"/>
              <a:t>tape.</a:t>
            </a:r>
          </a:p>
          <a:p>
            <a:pPr lvl="1"/>
            <a:endParaRPr lang="en-US" sz="2000" b="1" dirty="0" smtClean="0"/>
          </a:p>
          <a:p>
            <a:r>
              <a:rPr lang="en-US" sz="2800" dirty="0" smtClean="0"/>
              <a:t>Electron </a:t>
            </a:r>
            <a:r>
              <a:rPr lang="en-US" sz="2800" dirty="0"/>
              <a:t>PID:</a:t>
            </a:r>
          </a:p>
          <a:p>
            <a:pPr lvl="1"/>
            <a:r>
              <a:rPr lang="en-US" sz="2000" b="1" dirty="0"/>
              <a:t>&lt;1% Pion contamination (asymmetry point of view) </a:t>
            </a:r>
            <a:endParaRPr lang="en-US" sz="2000" b="1" dirty="0" smtClean="0"/>
          </a:p>
          <a:p>
            <a:pPr lvl="1"/>
            <a:endParaRPr lang="en-US" sz="2000" b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6172200" cy="457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5562600"/>
            <a:ext cx="6019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Pion PID:</a:t>
            </a:r>
          </a:p>
          <a:p>
            <a:pPr lvl="1"/>
            <a:r>
              <a:rPr lang="en-US" sz="2000" b="1" dirty="0"/>
              <a:t>&lt;1% </a:t>
            </a:r>
            <a:r>
              <a:rPr lang="en-US" sz="2000" b="1" dirty="0" err="1"/>
              <a:t>Kaons</a:t>
            </a:r>
            <a:r>
              <a:rPr lang="en-US" sz="2000" b="1" dirty="0"/>
              <a:t> and Protons</a:t>
            </a:r>
          </a:p>
          <a:p>
            <a:pPr lvl="1"/>
            <a:r>
              <a:rPr lang="en-US" sz="2000" b="1" dirty="0"/>
              <a:t>&lt;1% electron contamination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of SIDIS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33800" cy="4781550"/>
          </a:xfrm>
        </p:spPr>
        <p:txBody>
          <a:bodyPr>
            <a:normAutofit/>
          </a:bodyPr>
          <a:lstStyle/>
          <a:p>
            <a:r>
              <a:rPr lang="en-US" sz="2400" dirty="0"/>
              <a:t>Optics of Reconstruction:</a:t>
            </a:r>
          </a:p>
          <a:p>
            <a:pPr lvl="1"/>
            <a:r>
              <a:rPr lang="en-US" sz="2000" b="1" dirty="0"/>
              <a:t>&lt; a few % in </a:t>
            </a:r>
            <a:r>
              <a:rPr lang="el-GR" sz="2000" b="1" dirty="0"/>
              <a:t>δ</a:t>
            </a:r>
            <a:r>
              <a:rPr lang="en-US" sz="2000" b="1" dirty="0"/>
              <a:t>P/P.</a:t>
            </a:r>
          </a:p>
          <a:p>
            <a:pPr lvl="1"/>
            <a:r>
              <a:rPr lang="en-US" sz="2000" b="1" dirty="0"/>
              <a:t>&lt; 1 </a:t>
            </a:r>
            <a:r>
              <a:rPr lang="en-US" sz="2000" b="1" dirty="0" err="1"/>
              <a:t>mr</a:t>
            </a:r>
            <a:r>
              <a:rPr lang="en-US" sz="2000" b="1" dirty="0"/>
              <a:t> in polar angle.</a:t>
            </a:r>
          </a:p>
          <a:p>
            <a:pPr lvl="1"/>
            <a:r>
              <a:rPr lang="en-US" sz="2000" b="1" dirty="0"/>
              <a:t>&lt; 10 </a:t>
            </a:r>
            <a:r>
              <a:rPr lang="en-US" sz="2000" b="1" dirty="0" err="1"/>
              <a:t>mr</a:t>
            </a:r>
            <a:r>
              <a:rPr lang="en-US" sz="2000" b="1" dirty="0"/>
              <a:t> in azimuthal angle </a:t>
            </a:r>
          </a:p>
          <a:p>
            <a:pPr lvl="1"/>
            <a:r>
              <a:rPr lang="en-US" sz="2000" b="1" dirty="0"/>
              <a:t>~ 1-2 cm vertex resolution</a:t>
            </a:r>
          </a:p>
          <a:p>
            <a:pPr lvl="1"/>
            <a:r>
              <a:rPr lang="en-US" sz="2000" b="1" dirty="0" smtClean="0"/>
              <a:t>Similar </a:t>
            </a:r>
            <a:r>
              <a:rPr lang="en-US" sz="2000" b="1" dirty="0"/>
              <a:t>precision </a:t>
            </a:r>
            <a:r>
              <a:rPr lang="en-US" sz="2000" b="1" dirty="0" smtClean="0"/>
              <a:t>required</a:t>
            </a:r>
            <a:endParaRPr lang="en-US" sz="2000" b="1" dirty="0"/>
          </a:p>
          <a:p>
            <a:pPr lvl="1"/>
            <a:r>
              <a:rPr lang="en-US" sz="2000" b="1" dirty="0" smtClean="0"/>
              <a:t>MC results supported a </a:t>
            </a:r>
            <a:r>
              <a:rPr lang="en-US" sz="2000" b="1" dirty="0"/>
              <a:t>factor of 2-3 </a:t>
            </a:r>
            <a:r>
              <a:rPr lang="en-US" sz="2000" b="1" dirty="0" smtClean="0"/>
              <a:t>better</a:t>
            </a:r>
            <a:br>
              <a:rPr lang="en-US" sz="2000" b="1" dirty="0" smtClean="0"/>
            </a:br>
            <a:r>
              <a:rPr lang="en-US" sz="2000" b="1" dirty="0" smtClean="0"/>
              <a:t>performance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54102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1623</TotalTime>
  <Words>996</Words>
  <Application>Microsoft Office PowerPoint</Application>
  <PresentationFormat>On-screen Show (4:3)</PresentationFormat>
  <Paragraphs>250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Theme1</vt:lpstr>
      <vt:lpstr>Equation</vt:lpstr>
      <vt:lpstr>Experimental Requirements</vt:lpstr>
      <vt:lpstr>Physics Program of SoLID</vt:lpstr>
      <vt:lpstr>Requirement of PVDIS</vt:lpstr>
      <vt:lpstr>Concerns raised by Paul</vt:lpstr>
      <vt:lpstr>PowerPoint Presentation</vt:lpstr>
      <vt:lpstr>Projections on Collins Asymmetry (90 Days)</vt:lpstr>
      <vt:lpstr>Requirement of SIDIS</vt:lpstr>
      <vt:lpstr>Requirement of SIDIS</vt:lpstr>
      <vt:lpstr>Requirement of SIDIS</vt:lpstr>
      <vt:lpstr>Projection of SoLID-J/ψ</vt:lpstr>
      <vt:lpstr>Requirement of J/ψ</vt:lpstr>
      <vt:lpstr>Cross Section Validation (Leptonic+Photon)</vt:lpstr>
      <vt:lpstr>Requirement of J/ψ</vt:lpstr>
      <vt:lpstr>PowerPoint Presentation</vt:lpstr>
      <vt:lpstr>Detector Requirement</vt:lpstr>
      <vt:lpstr>Starting Model of Optics</vt:lpstr>
      <vt:lpstr>Initial Idea</vt:lpstr>
      <vt:lpstr>Optics Working Plan</vt:lpstr>
      <vt:lpstr>System Integration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Requirements</dc:title>
  <dc:creator>xqian</dc:creator>
  <cp:lastModifiedBy>xqian</cp:lastModifiedBy>
  <cp:revision>76</cp:revision>
  <cp:lastPrinted>2012-12-10T23:08:22Z</cp:lastPrinted>
  <dcterms:created xsi:type="dcterms:W3CDTF">2006-08-16T00:00:00Z</dcterms:created>
  <dcterms:modified xsi:type="dcterms:W3CDTF">2012-12-14T00:44:04Z</dcterms:modified>
</cp:coreProperties>
</file>