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80" r:id="rId4"/>
    <p:sldId id="281" r:id="rId5"/>
    <p:sldId id="282" r:id="rId6"/>
    <p:sldId id="289" r:id="rId7"/>
    <p:sldId id="290" r:id="rId8"/>
    <p:sldId id="287" r:id="rId9"/>
    <p:sldId id="262" r:id="rId10"/>
    <p:sldId id="277" r:id="rId11"/>
    <p:sldId id="278" r:id="rId12"/>
    <p:sldId id="260" r:id="rId13"/>
    <p:sldId id="264" r:id="rId14"/>
    <p:sldId id="286" r:id="rId15"/>
    <p:sldId id="273" r:id="rId16"/>
    <p:sldId id="283" r:id="rId17"/>
    <p:sldId id="284" r:id="rId18"/>
    <p:sldId id="275" r:id="rId19"/>
    <p:sldId id="274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FC000"/>
    <a:srgbClr val="DFF002"/>
    <a:srgbClr val="FFFFFF"/>
    <a:srgbClr val="A6C36B"/>
    <a:srgbClr val="000000"/>
    <a:srgbClr val="F76D6D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0644" autoAdjust="0"/>
    <p:restoredTop sz="95663" autoAdjust="0"/>
  </p:normalViewPr>
  <p:slideViewPr>
    <p:cSldViewPr>
      <p:cViewPr>
        <p:scale>
          <a:sx n="110" d="100"/>
          <a:sy n="110" d="100"/>
        </p:scale>
        <p:origin x="-171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15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9D4CF-4C2A-4695-B773-681999C3A379}" type="datetimeFigureOut">
              <a:rPr lang="zh-CN" altLang="en-US" smtClean="0"/>
              <a:pPr/>
              <a:t>2012-12-14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68B20-D437-4F22-8123-3CFDD4FFF5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4BB35-29BE-43F5-8B83-F9CF9436D19E}" type="datetimeFigureOut">
              <a:rPr lang="zh-CN" altLang="en-US" smtClean="0"/>
              <a:pPr/>
              <a:t>2012-12-14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DB367-0AF6-484A-8F3D-2999F8B4ED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B367-0AF6-484A-8F3D-2999F8B4EDE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DB367-0AF6-484A-8F3D-2999F8B4EDE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65AB0386-B2BE-407C-AE69-129003D8D76A}" type="datetime1">
              <a:rPr lang="zh-CN" altLang="en-US" smtClean="0"/>
              <a:pPr/>
              <a:t>2012-12-14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9612BEAB-E06E-4A4B-808A-A76F172212A3}" type="datetime1">
              <a:rPr lang="zh-CN" altLang="en-US" smtClean="0"/>
              <a:pPr/>
              <a:t>2012-12-14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4E19B091-993A-4D4F-8DEA-134819F6A263}" type="datetime1">
              <a:rPr lang="zh-CN" altLang="en-US" smtClean="0"/>
              <a:pPr/>
              <a:t>2012-12-14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C0D0EB96-20AF-4CF9-82EA-99474F46CA87}" type="datetime1">
              <a:rPr lang="zh-CN" altLang="en-US" smtClean="0"/>
              <a:pPr/>
              <a:t>2012-12-14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AEC73B43-22AE-4277-A3EC-8048B34B0BB5}" type="datetime1">
              <a:rPr lang="zh-CN" altLang="en-US" smtClean="0"/>
              <a:pPr/>
              <a:t>2012-12-14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956E51B-3B88-45D0-96B9-3D621D3E1A1D}" type="datetime1">
              <a:rPr lang="zh-CN" altLang="en-US" smtClean="0"/>
              <a:pPr/>
              <a:t>2012-12-14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3593B9C5-5D01-4618-BE21-528304FCC857}" type="datetime1">
              <a:rPr lang="zh-CN" altLang="en-US" smtClean="0"/>
              <a:pPr/>
              <a:t>2012-12-14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E3A36427-9297-49D4-8156-1AB38B23753D}" type="datetime1">
              <a:rPr lang="zh-CN" altLang="en-US" smtClean="0"/>
              <a:pPr/>
              <a:t>2012-12-14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8EA5A09-63AC-4DD4-A75C-2D6932FA5DEF}" type="datetime1">
              <a:rPr lang="zh-CN" altLang="en-US" smtClean="0"/>
              <a:pPr/>
              <a:t>2012-12-14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A45138D5-01D0-4B34-B1E1-B241843854FB}" type="datetime1">
              <a:rPr lang="zh-CN" altLang="en-US" smtClean="0"/>
              <a:pPr/>
              <a:t>2012-12-14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D89133C1-97C3-4709-B8C1-BC0D4360FAEA}" type="datetime1">
              <a:rPr lang="zh-CN" altLang="en-US" smtClean="0"/>
              <a:pPr/>
              <a:t>2012-12-14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8229600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8596" y="6357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5801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CCD8488B-6C94-40A0-A71E-8A433FF865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Status of MRPC-TOF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7290" y="4214818"/>
            <a:ext cx="6400800" cy="1285884"/>
          </a:xfrm>
        </p:spPr>
        <p:txBody>
          <a:bodyPr>
            <a:normAutofit lnSpcReduction="10000"/>
          </a:bodyPr>
          <a:lstStyle/>
          <a:p>
            <a:r>
              <a:rPr lang="en-US" altLang="zh-CN" smtClean="0"/>
              <a:t>Wang Yi</a:t>
            </a:r>
            <a:endParaRPr lang="en-US" altLang="zh-CN" dirty="0" smtClean="0"/>
          </a:p>
          <a:p>
            <a:r>
              <a:rPr lang="en-US" altLang="zh-CN" dirty="0" smtClean="0"/>
              <a:t>Department of Engineering Physics</a:t>
            </a:r>
          </a:p>
          <a:p>
            <a:r>
              <a:rPr lang="en-US" altLang="zh-CN" dirty="0" err="1" smtClean="0"/>
              <a:t>Tsinghua</a:t>
            </a:r>
            <a:r>
              <a:rPr lang="en-US" altLang="zh-CN" dirty="0" smtClean="0"/>
              <a:t> University, Beijing, China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5.Results &amp; Comparison: Calibration</a:t>
            </a:r>
            <a:endParaRPr lang="en-US" altLang="zh-CN" sz="3600" b="1" dirty="0" smtClean="0"/>
          </a:p>
        </p:txBody>
      </p:sp>
      <p:sp>
        <p:nvSpPr>
          <p:cNvPr id="18" name="矩形 17"/>
          <p:cNvSpPr/>
          <p:nvPr/>
        </p:nvSpPr>
        <p:spPr>
          <a:xfrm>
            <a:off x="0" y="2214554"/>
            <a:ext cx="5357818" cy="464344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t="1788"/>
          <a:stretch>
            <a:fillRect/>
          </a:stretch>
        </p:blipFill>
        <p:spPr bwMode="auto">
          <a:xfrm>
            <a:off x="214282" y="2500306"/>
            <a:ext cx="2444877" cy="392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785794"/>
            <a:ext cx="2457724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Example: r175</a:t>
            </a:r>
          </a:p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Operated on May 13</a:t>
            </a:r>
            <a:r>
              <a:rPr lang="en-US" altLang="zh-CN" sz="1200" b="1" baseline="30000" dirty="0" smtClean="0">
                <a:latin typeface="Gungsuh" pitchFamily="18" charset="-127"/>
                <a:ea typeface="Gungsuh" pitchFamily="18" charset="-127"/>
              </a:rPr>
              <a:t>th</a:t>
            </a:r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 </a:t>
            </a:r>
          </a:p>
          <a:p>
            <a:endParaRPr lang="en-US" altLang="zh-CN" sz="1200" b="1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High Voltage: ±6800V</a:t>
            </a:r>
          </a:p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Condition: 10m from</a:t>
            </a:r>
          </a:p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	target, shielded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596" y="6357958"/>
            <a:ext cx="2109873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PMT before calibration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 t="957" b="391"/>
          <a:stretch>
            <a:fillRect/>
          </a:stretch>
        </p:blipFill>
        <p:spPr bwMode="auto">
          <a:xfrm>
            <a:off x="2643174" y="2500306"/>
            <a:ext cx="25106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857488" y="6357958"/>
            <a:ext cx="2222083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MRPC before calibration</a:t>
            </a:r>
          </a:p>
        </p:txBody>
      </p:sp>
      <p:pic>
        <p:nvPicPr>
          <p:cNvPr id="1029" name="Picture 5" descr="E:\Users\fanxm\Desktop\Calibration\ChargeCut2-1678 48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071546"/>
            <a:ext cx="3323689" cy="2292355"/>
          </a:xfrm>
          <a:prstGeom prst="rect">
            <a:avLst/>
          </a:prstGeom>
          <a:noFill/>
        </p:spPr>
      </p:pic>
      <p:pic>
        <p:nvPicPr>
          <p:cNvPr id="1030" name="Picture 6" descr="E:\Users\fanxm\Desktop\Calibration\PositionCut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3786190"/>
            <a:ext cx="3292499" cy="2270842"/>
          </a:xfrm>
          <a:prstGeom prst="rect">
            <a:avLst/>
          </a:prstGeom>
          <a:noFill/>
        </p:spPr>
      </p:pic>
      <p:sp>
        <p:nvSpPr>
          <p:cNvPr id="20" name="矩形 19"/>
          <p:cNvSpPr/>
          <p:nvPr/>
        </p:nvSpPr>
        <p:spPr>
          <a:xfrm>
            <a:off x="5357818" y="6488668"/>
            <a:ext cx="143584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4 calibrations</a:t>
            </a:r>
            <a:endParaRPr lang="zh-CN" altLang="en-US" dirty="0"/>
          </a:p>
        </p:txBody>
      </p:sp>
      <p:sp>
        <p:nvSpPr>
          <p:cNvPr id="21" name="下弧形箭头 20"/>
          <p:cNvSpPr/>
          <p:nvPr/>
        </p:nvSpPr>
        <p:spPr>
          <a:xfrm>
            <a:off x="6715140" y="6572248"/>
            <a:ext cx="642942" cy="285752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72132" y="714356"/>
            <a:ext cx="173932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Charge Cut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</a:t>
            </a:r>
            <a:r>
              <a:rPr lang="el-GR" dirty="0" smtClean="0"/>
              <a:t> σ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5572132" y="3429000"/>
            <a:ext cx="183595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Position Cut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</a:t>
            </a:r>
            <a:r>
              <a:rPr lang="el-GR" dirty="0" smtClean="0"/>
              <a:t> σ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2009724" y="428604"/>
            <a:ext cx="7134276" cy="5929354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0" y="4857760"/>
            <a:ext cx="2714612" cy="200024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b="1688"/>
          <a:stretch>
            <a:fillRect/>
          </a:stretch>
        </p:blipFill>
        <p:spPr bwMode="auto">
          <a:xfrm>
            <a:off x="5572132" y="500042"/>
            <a:ext cx="333295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 r="3746" b="1198"/>
          <a:stretch>
            <a:fillRect/>
          </a:stretch>
        </p:blipFill>
        <p:spPr bwMode="auto">
          <a:xfrm>
            <a:off x="2357422" y="500042"/>
            <a:ext cx="328614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071802" y="5857892"/>
            <a:ext cx="1750800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Calibration of PMT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7950" y="5857892"/>
            <a:ext cx="1863011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Calibration of MRPC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24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5.Results &amp; Comparison: Calibration</a:t>
            </a:r>
            <a:endParaRPr lang="en-US" altLang="zh-CN" sz="36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0" y="785794"/>
            <a:ext cx="2457724" cy="156966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Example: r175</a:t>
            </a:r>
          </a:p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Operated on May 13</a:t>
            </a:r>
            <a:r>
              <a:rPr lang="en-US" altLang="zh-CN" sz="1200" b="1" baseline="30000" dirty="0" smtClean="0">
                <a:latin typeface="Gungsuh" pitchFamily="18" charset="-127"/>
                <a:ea typeface="Gungsuh" pitchFamily="18" charset="-127"/>
              </a:rPr>
              <a:t>th</a:t>
            </a:r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 </a:t>
            </a:r>
          </a:p>
          <a:p>
            <a:endParaRPr lang="en-US" altLang="zh-CN" sz="1200" b="1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High Voltage: ±6800V</a:t>
            </a:r>
          </a:p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Condition: 10m from</a:t>
            </a:r>
          </a:p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	target, shielded</a:t>
            </a:r>
          </a:p>
          <a:p>
            <a:endParaRPr lang="en-US" altLang="zh-CN" sz="1200" b="1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en-US" altLang="zh-CN" sz="1200" b="1" dirty="0" smtClean="0">
                <a:latin typeface="Gungsuh" pitchFamily="18" charset="-127"/>
                <a:ea typeface="Gungsuh" pitchFamily="18" charset="-127"/>
              </a:rPr>
              <a:t>Time resolution: 76ps</a:t>
            </a:r>
          </a:p>
        </p:txBody>
      </p:sp>
      <p:sp>
        <p:nvSpPr>
          <p:cNvPr id="21" name="矩形 20"/>
          <p:cNvSpPr/>
          <p:nvPr/>
        </p:nvSpPr>
        <p:spPr>
          <a:xfrm>
            <a:off x="142844" y="5000636"/>
            <a:ext cx="2283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/>
              <a:t>σ</a:t>
            </a:r>
            <a:r>
              <a:rPr lang="en-US" altLang="zh-CN" sz="1100" dirty="0" smtClean="0"/>
              <a:t>-</a:t>
            </a:r>
            <a:r>
              <a:rPr lang="en-US" sz="1100" dirty="0" smtClean="0"/>
              <a:t>PMT </a:t>
            </a:r>
            <a:r>
              <a:rPr lang="en-US" altLang="zh-CN" dirty="0" smtClean="0"/>
              <a:t>= 2.937(102.8ps)</a:t>
            </a:r>
            <a:endParaRPr lang="zh-CN" altLang="en-US" sz="1100" dirty="0"/>
          </a:p>
        </p:txBody>
      </p:sp>
      <p:sp>
        <p:nvSpPr>
          <p:cNvPr id="22" name="矩形 21"/>
          <p:cNvSpPr/>
          <p:nvPr/>
        </p:nvSpPr>
        <p:spPr>
          <a:xfrm>
            <a:off x="142844" y="5429264"/>
            <a:ext cx="2366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/>
              <a:t>σ</a:t>
            </a:r>
            <a:r>
              <a:rPr lang="en-US" altLang="zh-CN" sz="1100" dirty="0" smtClean="0"/>
              <a:t>-MRPC</a:t>
            </a:r>
            <a:r>
              <a:rPr lang="en-US" sz="1100" dirty="0" smtClean="0"/>
              <a:t> </a:t>
            </a:r>
            <a:r>
              <a:rPr lang="en-US" altLang="zh-CN" dirty="0" smtClean="0"/>
              <a:t>= 3.646(127.6ps)</a:t>
            </a:r>
            <a:endParaRPr lang="zh-CN" altLang="en-US" sz="1100" dirty="0"/>
          </a:p>
        </p:txBody>
      </p:sp>
      <p:sp>
        <p:nvSpPr>
          <p:cNvPr id="23" name="矩形 22"/>
          <p:cNvSpPr/>
          <p:nvPr/>
        </p:nvSpPr>
        <p:spPr>
          <a:xfrm>
            <a:off x="142844" y="5857892"/>
            <a:ext cx="2132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/>
              <a:t>σ</a:t>
            </a:r>
            <a:r>
              <a:rPr lang="en-US" altLang="zh-CN" sz="1100" dirty="0" smtClean="0"/>
              <a:t>-MRPC</a:t>
            </a:r>
            <a:r>
              <a:rPr lang="en-US" sz="1100" dirty="0" smtClean="0"/>
              <a:t> </a:t>
            </a:r>
            <a:r>
              <a:rPr lang="en-US" altLang="zh-CN" dirty="0" smtClean="0"/>
              <a:t>= 2.16(75.6ps)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14282" y="5429264"/>
            <a:ext cx="6500858" cy="1285883"/>
            <a:chOff x="214282" y="5429264"/>
            <a:chExt cx="6500858" cy="1285883"/>
          </a:xfrm>
        </p:grpSpPr>
        <p:sp>
          <p:nvSpPr>
            <p:cNvPr id="25" name="内容占位符 2"/>
            <p:cNvSpPr txBox="1">
              <a:spLocks/>
            </p:cNvSpPr>
            <p:nvPr/>
          </p:nvSpPr>
          <p:spPr>
            <a:xfrm>
              <a:off x="214282" y="6357958"/>
              <a:ext cx="6500858" cy="357189"/>
            </a:xfrm>
            <a:prstGeom prst="rect">
              <a:avLst/>
            </a:prstGeom>
            <a:solidFill>
              <a:srgbClr val="FFC000"/>
            </a:solidFill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altLang="zh-CN" b="1" dirty="0">
                  <a:latin typeface="+mn-lt"/>
                  <a:ea typeface="+mn-ea"/>
                </a:rPr>
                <a:t>In this test, T</a:t>
              </a:r>
              <a:r>
                <a:rPr lang="en-US" altLang="zh-CN" b="1" baseline="-25000" dirty="0">
                  <a:latin typeface="+mn-lt"/>
                  <a:ea typeface="+mn-ea"/>
                </a:rPr>
                <a:t>0</a:t>
              </a:r>
              <a:r>
                <a:rPr lang="en-US" altLang="zh-CN" b="1" dirty="0">
                  <a:latin typeface="+mn-lt"/>
                  <a:ea typeface="+mn-ea"/>
                </a:rPr>
                <a:t> is about </a:t>
              </a:r>
              <a:r>
                <a:rPr lang="en-US" altLang="zh-CN" b="1" dirty="0" smtClean="0">
                  <a:latin typeface="+mn-lt"/>
                  <a:ea typeface="+mn-ea"/>
                </a:rPr>
                <a:t>100ps</a:t>
              </a:r>
              <a:r>
                <a:rPr lang="en-US" altLang="zh-CN" b="1" dirty="0">
                  <a:latin typeface="+mn-lt"/>
                  <a:ea typeface="+mn-ea"/>
                </a:rPr>
                <a:t>, the time resolution is deteriorated.   </a:t>
              </a:r>
            </a:p>
          </p:txBody>
        </p:sp>
        <p:cxnSp>
          <p:nvCxnSpPr>
            <p:cNvPr id="26" name="直接箭头连接符 25"/>
            <p:cNvCxnSpPr/>
            <p:nvPr/>
          </p:nvCxnSpPr>
          <p:spPr>
            <a:xfrm rot="16200000" flipV="1">
              <a:off x="1750199" y="5679297"/>
              <a:ext cx="1000132" cy="5000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5.Results &amp; Comparison: HV Scan</a:t>
            </a:r>
            <a:endParaRPr lang="en-US" altLang="zh-CN" sz="3600" b="1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3074" name="Picture 2" descr="C:\Users\Fan\Desktop\Voltag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571480"/>
            <a:ext cx="6470899" cy="4572031"/>
          </a:xfrm>
          <a:prstGeom prst="rect">
            <a:avLst/>
          </a:prstGeom>
          <a:noFill/>
        </p:spPr>
      </p:pic>
      <p:cxnSp>
        <p:nvCxnSpPr>
          <p:cNvPr id="11" name="直接连接符 10"/>
          <p:cNvCxnSpPr/>
          <p:nvPr/>
        </p:nvCxnSpPr>
        <p:spPr>
          <a:xfrm>
            <a:off x="5000628" y="4071942"/>
            <a:ext cx="1571636" cy="1588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00826" y="3929066"/>
            <a:ext cx="2446504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Time Resolution: ~75ps</a:t>
            </a:r>
            <a:endParaRPr lang="zh-CN" altLang="en-US" sz="14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786314" y="1785926"/>
            <a:ext cx="1857388" cy="1588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72264" y="1643050"/>
            <a:ext cx="1762021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Efficiency: &gt;95%</a:t>
            </a:r>
            <a:endParaRPr lang="zh-CN" altLang="en-US" sz="1400" b="1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5.Results &amp; Comparison: Rate Scan</a:t>
            </a:r>
            <a:endParaRPr lang="en-US" altLang="zh-CN" sz="3600" b="1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1028" name="Picture 4" descr="C:\Users\Fan\Desktop\Graph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2" y="571479"/>
            <a:ext cx="6500201" cy="459273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642918"/>
            <a:ext cx="1584088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Voltage: 6800V</a:t>
            </a:r>
            <a:endParaRPr lang="zh-CN" altLang="en-US" sz="14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572000" y="2857496"/>
            <a:ext cx="2000264" cy="1588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72264" y="2643182"/>
            <a:ext cx="2307042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Flux:11kHz/cm²</a:t>
            </a:r>
          </a:p>
          <a:p>
            <a:endParaRPr lang="en-US" altLang="zh-CN" sz="1400" b="1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Efficiency:~95%</a:t>
            </a:r>
          </a:p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Time Resolution: 78ps</a:t>
            </a:r>
            <a:endParaRPr lang="zh-CN" altLang="en-US" sz="14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rot="5400000" flipH="1" flipV="1">
            <a:off x="3608381" y="2820983"/>
            <a:ext cx="3214710" cy="1588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214942" y="3929066"/>
            <a:ext cx="1357322" cy="1588"/>
          </a:xfrm>
          <a:prstGeom prst="line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72264" y="3714752"/>
            <a:ext cx="2307042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Flux:16kHz/cm²</a:t>
            </a:r>
          </a:p>
          <a:p>
            <a:endParaRPr lang="en-US" altLang="zh-CN" sz="1400" b="1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Efficiency:~95%</a:t>
            </a:r>
          </a:p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Time Resolution: 82ps</a:t>
            </a:r>
            <a:endParaRPr lang="zh-CN" altLang="en-US" sz="1400" b="1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工作\JLab\文章和报告\Jlab文章经过修改并修正的图表\3. Flux - Time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4286248" cy="3021210"/>
          </a:xfrm>
          <a:prstGeom prst="rect">
            <a:avLst/>
          </a:prstGeom>
          <a:noFill/>
        </p:spPr>
      </p:pic>
      <p:pic>
        <p:nvPicPr>
          <p:cNvPr id="7169" name="Picture 1" descr="F:\工作\JLab\文章和报告\Jlab文章经过修改并修正的图表\3. Flux - Time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6429420" cy="27291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5.Results &amp; Comparison: Flux vs. Time</a:t>
            </a:r>
            <a:endParaRPr lang="en-US" altLang="zh-CN" sz="3600" b="1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71472" y="642918"/>
            <a:ext cx="3865161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Run188, 6800V (5m to target, shielded)</a:t>
            </a:r>
            <a:endParaRPr lang="zh-CN" altLang="en-US" sz="14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3608589"/>
            <a:ext cx="4253087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Run193, 6800V (5m to target, not shielded)</a:t>
            </a:r>
            <a:endParaRPr lang="zh-CN" altLang="en-US" sz="1400" b="1" dirty="0">
              <a:latin typeface="Gungsuh" pitchFamily="18" charset="-127"/>
              <a:ea typeface="Gungsuh" pitchFamily="18" charset="-127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500166" y="1000108"/>
            <a:ext cx="4365851" cy="1655216"/>
            <a:chOff x="1500166" y="1000108"/>
            <a:chExt cx="4365851" cy="1655216"/>
          </a:xfrm>
        </p:grpSpPr>
        <p:sp>
          <p:nvSpPr>
            <p:cNvPr id="18" name="TextBox 17"/>
            <p:cNvSpPr txBox="1"/>
            <p:nvPr/>
          </p:nvSpPr>
          <p:spPr>
            <a:xfrm>
              <a:off x="2143108" y="2285992"/>
              <a:ext cx="1283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2.5kHz/cm²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00166" y="1714488"/>
              <a:ext cx="1105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6kHz/cm²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3438" y="1000108"/>
              <a:ext cx="122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12kHz/cm²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71538" y="4143380"/>
            <a:ext cx="3527413" cy="797960"/>
            <a:chOff x="1071538" y="4143380"/>
            <a:chExt cx="3527413" cy="797960"/>
          </a:xfrm>
        </p:grpSpPr>
        <p:sp>
          <p:nvSpPr>
            <p:cNvPr id="21" name="TextBox 20"/>
            <p:cNvSpPr txBox="1"/>
            <p:nvPr/>
          </p:nvSpPr>
          <p:spPr>
            <a:xfrm>
              <a:off x="3071802" y="4572008"/>
              <a:ext cx="1527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14-15kHz/cm²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71538" y="4143380"/>
              <a:ext cx="1527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16-18kHz/cm²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内容占位符 1"/>
          <p:cNvSpPr>
            <a:spLocks noGrp="1"/>
          </p:cNvSpPr>
          <p:nvPr>
            <p:ph idx="1"/>
          </p:nvPr>
        </p:nvSpPr>
        <p:spPr>
          <a:xfrm>
            <a:off x="4786314" y="3929066"/>
            <a:ext cx="4357686" cy="2928934"/>
          </a:xfrm>
        </p:spPr>
        <p:txBody>
          <a:bodyPr>
            <a:normAutofit/>
          </a:bodyPr>
          <a:lstStyle/>
          <a:p>
            <a:endParaRPr lang="en-US" altLang="zh-CN" sz="1800" dirty="0" smtClean="0"/>
          </a:p>
          <a:p>
            <a:r>
              <a:rPr lang="en-US" altLang="zh-CN" sz="1800" dirty="0" smtClean="0"/>
              <a:t>During a run, flux is not on a stable level, which from less than  3kHz/cm² to 16kHz/cm².</a:t>
            </a:r>
          </a:p>
          <a:p>
            <a:r>
              <a:rPr lang="en-US" altLang="zh-CN" sz="1800" dirty="0" smtClean="0"/>
              <a:t>We can observe the performance by selecting data from different flux.</a:t>
            </a:r>
          </a:p>
          <a:p>
            <a:endParaRPr lang="zh-CN" altLang="en-US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7000860" y="3143248"/>
            <a:ext cx="1785982" cy="64294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Charge spectrum at different rate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500042"/>
            <a:ext cx="3000364" cy="3714776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5.Results &amp; Comparison : Charge Distribution</a:t>
            </a:r>
            <a:endParaRPr lang="en-US" altLang="zh-CN" sz="3600" b="1" dirty="0" smtClean="0"/>
          </a:p>
        </p:txBody>
      </p:sp>
      <p:pic>
        <p:nvPicPr>
          <p:cNvPr id="1027" name="Picture 3" descr="K:\Wavefor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44" y="747694"/>
            <a:ext cx="2754059" cy="1671119"/>
          </a:xfrm>
          <a:prstGeom prst="rect">
            <a:avLst/>
          </a:prstGeom>
          <a:noFill/>
        </p:spPr>
      </p:pic>
      <p:pic>
        <p:nvPicPr>
          <p:cNvPr id="1028" name="Picture 4" descr="K:\R17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7444" y="2533644"/>
            <a:ext cx="2774304" cy="1538602"/>
          </a:xfrm>
          <a:prstGeom prst="rect">
            <a:avLst/>
          </a:prstGeom>
          <a:noFill/>
        </p:spPr>
      </p:pic>
      <p:sp>
        <p:nvSpPr>
          <p:cNvPr id="39" name="左箭头 38"/>
          <p:cNvSpPr/>
          <p:nvPr/>
        </p:nvSpPr>
        <p:spPr>
          <a:xfrm rot="5400000" flipH="1">
            <a:off x="1339404" y="2311816"/>
            <a:ext cx="331171" cy="346199"/>
          </a:xfrm>
          <a:prstGeom prst="leftArrow">
            <a:avLst>
              <a:gd name="adj1" fmla="val 44074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403145" y="1306498"/>
            <a:ext cx="2143191" cy="894697"/>
            <a:chOff x="714348" y="1500174"/>
            <a:chExt cx="2653480" cy="997931"/>
          </a:xfrm>
        </p:grpSpPr>
        <p:grpSp>
          <p:nvGrpSpPr>
            <p:cNvPr id="35" name="组合 34"/>
            <p:cNvGrpSpPr/>
            <p:nvPr/>
          </p:nvGrpSpPr>
          <p:grpSpPr>
            <a:xfrm>
              <a:off x="714348" y="1928802"/>
              <a:ext cx="2653480" cy="569303"/>
              <a:chOff x="775512" y="1928802"/>
              <a:chExt cx="2653480" cy="569303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775512" y="2221106"/>
                <a:ext cx="2653480" cy="276999"/>
                <a:chOff x="1132702" y="5929330"/>
                <a:chExt cx="2653480" cy="276999"/>
              </a:xfrm>
            </p:grpSpPr>
            <p:cxnSp>
              <p:nvCxnSpPr>
                <p:cNvPr id="9" name="直接连接符 8"/>
                <p:cNvCxnSpPr/>
                <p:nvPr/>
              </p:nvCxnSpPr>
              <p:spPr>
                <a:xfrm>
                  <a:off x="1132702" y="5983942"/>
                  <a:ext cx="2643206" cy="158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2819251" y="5929330"/>
                  <a:ext cx="96693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b="1" dirty="0" smtClean="0">
                      <a:solidFill>
                        <a:srgbClr val="FF0000"/>
                      </a:solidFill>
                      <a:latin typeface="Gungsuh" pitchFamily="18" charset="-127"/>
                      <a:ea typeface="Gungsuh" pitchFamily="18" charset="-127"/>
                    </a:rPr>
                    <a:t>Base Line</a:t>
                  </a:r>
                  <a:endParaRPr lang="zh-CN" altLang="en-US" sz="1200" b="1" dirty="0">
                    <a:solidFill>
                      <a:srgbClr val="FF0000"/>
                    </a:solidFill>
                    <a:latin typeface="Gungsuh" pitchFamily="18" charset="-127"/>
                    <a:ea typeface="Gungsuh" pitchFamily="18" charset="-127"/>
                  </a:endParaRPr>
                </a:p>
              </p:txBody>
            </p:sp>
          </p:grpSp>
          <p:cxnSp>
            <p:nvCxnSpPr>
              <p:cNvPr id="31" name="直接连接符 30"/>
              <p:cNvCxnSpPr/>
              <p:nvPr/>
            </p:nvCxnSpPr>
            <p:spPr>
              <a:xfrm rot="5400000" flipH="1" flipV="1">
                <a:off x="1286602" y="2142366"/>
                <a:ext cx="427878" cy="75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rot="5400000" flipH="1" flipV="1">
                <a:off x="1858106" y="2142366"/>
                <a:ext cx="427878" cy="75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1285852" y="1500174"/>
              <a:ext cx="7104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Signal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60" name="内容占位符 1"/>
          <p:cNvSpPr>
            <a:spLocks noGrp="1"/>
          </p:cNvSpPr>
          <p:nvPr>
            <p:ph idx="1"/>
          </p:nvPr>
        </p:nvSpPr>
        <p:spPr>
          <a:xfrm>
            <a:off x="0" y="4000504"/>
            <a:ext cx="4214810" cy="25717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altLang="zh-CN" sz="1800" dirty="0" smtClean="0"/>
          </a:p>
          <a:p>
            <a:r>
              <a:rPr lang="en-US" altLang="zh-CN" sz="1800" dirty="0" smtClean="0"/>
              <a:t>Significant reduction of charge distribution can be seen as the background rate increases.</a:t>
            </a:r>
          </a:p>
          <a:p>
            <a:r>
              <a:rPr lang="en-US" altLang="zh-CN" sz="1800" dirty="0" smtClean="0"/>
              <a:t> The reduction of electrical field is caused mainly by both background irradiation and electron beams. </a:t>
            </a:r>
          </a:p>
          <a:p>
            <a:r>
              <a:rPr lang="en-US" altLang="zh-CN" sz="1800" dirty="0" smtClean="0"/>
              <a:t>Rate capability of the counter is higher than 15kHz/cm².</a:t>
            </a:r>
            <a:endParaRPr lang="zh-CN" altLang="en-US" sz="1800" dirty="0"/>
          </a:p>
        </p:txBody>
      </p:sp>
      <p:pic>
        <p:nvPicPr>
          <p:cNvPr id="6145" name="Picture 1" descr="F:\工作\JLab\文章和报告\Jlab电荷随计数率的变化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7" y="571480"/>
            <a:ext cx="2666556" cy="1500198"/>
          </a:xfrm>
          <a:prstGeom prst="rect">
            <a:avLst/>
          </a:prstGeom>
          <a:noFill/>
        </p:spPr>
      </p:pic>
      <p:pic>
        <p:nvPicPr>
          <p:cNvPr id="6146" name="Picture 2" descr="F:\工作\JLab\文章和报告\Jlab电荷随计数率的变化\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143116"/>
            <a:ext cx="2643206" cy="1487061"/>
          </a:xfrm>
          <a:prstGeom prst="rect">
            <a:avLst/>
          </a:prstGeom>
          <a:noFill/>
        </p:spPr>
      </p:pic>
      <p:pic>
        <p:nvPicPr>
          <p:cNvPr id="6147" name="Picture 3" descr="F:\工作\JLab\文章和报告\Jlab电荷随计数率的变化\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714753"/>
            <a:ext cx="2428892" cy="1366488"/>
          </a:xfrm>
          <a:prstGeom prst="rect">
            <a:avLst/>
          </a:prstGeom>
          <a:noFill/>
        </p:spPr>
      </p:pic>
      <p:pic>
        <p:nvPicPr>
          <p:cNvPr id="6148" name="Picture 4" descr="F:\工作\JLab\文章和报告\Jlab电荷随计数率的变化\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5214950"/>
            <a:ext cx="2643206" cy="14870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D:\资料\照片\Iphone4s手机照片\IMG_0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4143372" cy="3107529"/>
          </a:xfrm>
          <a:prstGeom prst="rect">
            <a:avLst/>
          </a:prstGeom>
          <a:noFill/>
        </p:spPr>
      </p:pic>
      <p:sp>
        <p:nvSpPr>
          <p:cNvPr id="20" name="矩形 19"/>
          <p:cNvSpPr/>
          <p:nvPr/>
        </p:nvSpPr>
        <p:spPr>
          <a:xfrm>
            <a:off x="5000629" y="4214809"/>
            <a:ext cx="3571900" cy="185738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857232"/>
            <a:ext cx="4071940" cy="336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5.Results &amp; Comparison : Beam Test</a:t>
            </a:r>
            <a:endParaRPr lang="en-US" altLang="zh-CN" sz="3600" b="1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5286380" y="4214818"/>
          <a:ext cx="1438275" cy="358775"/>
        </p:xfrm>
        <a:graphic>
          <a:graphicData uri="http://schemas.openxmlformats.org/presentationml/2006/ole">
            <p:oleObj spid="_x0000_s5122" name="Equation" r:id="rId5" imgW="863280" imgH="215640" progId="Equation.3">
              <p:embed/>
            </p:oleObj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286381" y="5429255"/>
          <a:ext cx="3163887" cy="501650"/>
        </p:xfrm>
        <a:graphic>
          <a:graphicData uri="http://schemas.openxmlformats.org/presentationml/2006/ole">
            <p:oleObj spid="_x0000_s5123" name="公式" r:id="rId6" imgW="1841400" imgH="291960" progId="Equation.3">
              <p:embed/>
            </p:oleObj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5286380" y="4857755"/>
          <a:ext cx="1520825" cy="379413"/>
        </p:xfrm>
        <a:graphic>
          <a:graphicData uri="http://schemas.openxmlformats.org/presentationml/2006/ole">
            <p:oleObj spid="_x0000_s5124" name="Equation" r:id="rId7" imgW="914400" imgH="228600" progId="Equation.3">
              <p:embed/>
            </p:oleObj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4357694"/>
            <a:ext cx="2857520" cy="204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0" y="785794"/>
            <a:ext cx="3706464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2000" b="1" u="dbl" kern="0" dirty="0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Beam </a:t>
            </a:r>
            <a:r>
              <a:rPr lang="en-US" altLang="zh-CN" sz="2000" b="1" u="dbl" kern="0" dirty="0" err="1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Test@HZDR</a:t>
            </a:r>
            <a:r>
              <a:rPr lang="en-US" altLang="zh-CN" sz="2000" b="1" kern="0" dirty="0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  June, 2012</a:t>
            </a:r>
            <a:endParaRPr lang="zh-CN" altLang="en-US" sz="2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5.Results &amp; Comparison : Beam Test</a:t>
            </a:r>
            <a:endParaRPr lang="en-US" altLang="zh-CN" sz="3600" b="1" dirty="0" smtClean="0"/>
          </a:p>
        </p:txBody>
      </p:sp>
      <p:pic>
        <p:nvPicPr>
          <p:cNvPr id="18" name="Picture 2" descr="D:\wjb_PhD\Beam test [201206_HZDR]\output\8-strip_MRPC_0.25mm\HVsc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38"/>
            <a:ext cx="41957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D:\wjb_PhD\Beam test [201206_HZDR]\output\8-strip_MRPC_0.25mm\8-strip 10^10ohmc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214438"/>
            <a:ext cx="4676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灯片编号占位符 3"/>
          <p:cNvSpPr txBox="1">
            <a:spLocks/>
          </p:cNvSpPr>
          <p:nvPr/>
        </p:nvSpPr>
        <p:spPr>
          <a:xfrm>
            <a:off x="685801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8488B-6C94-40A0-A71E-8A433FF865B4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4414" y="4071942"/>
            <a:ext cx="2432076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Time Resolution &lt; 40ps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785794"/>
            <a:ext cx="3706464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2000" b="1" u="dbl" kern="0" dirty="0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Beam </a:t>
            </a:r>
            <a:r>
              <a:rPr lang="en-US" altLang="zh-CN" sz="2000" b="1" u="dbl" kern="0" dirty="0" err="1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Test@HZDR</a:t>
            </a:r>
            <a:r>
              <a:rPr lang="en-US" altLang="zh-CN" sz="2000" b="1" kern="0" dirty="0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  June, 2012</a:t>
            </a:r>
            <a:endParaRPr lang="zh-CN" alt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5715016"/>
            <a:ext cx="931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HV scan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43636" y="5715016"/>
            <a:ext cx="107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Rate scan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6.Conclusions</a:t>
            </a:r>
            <a:endParaRPr lang="en-US" altLang="zh-CN" sz="3600" b="1" dirty="0" smtClean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714356"/>
            <a:ext cx="8401080" cy="4286280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Performance of MRPC is measured. The time resolution can reach 70-80ps and the efficiency is higher than 95%. The flux is up to 16kHz/cm².</a:t>
            </a:r>
          </a:p>
          <a:p>
            <a:r>
              <a:rPr lang="en-US" altLang="zh-CN" dirty="0" smtClean="0"/>
              <a:t>The MRPC module is placed within 10m to the Target for 2 months, without significant performance deterioration. This means that the module can withstand long time irradiation.</a:t>
            </a:r>
          </a:p>
          <a:p>
            <a:r>
              <a:rPr lang="en-US" altLang="zh-CN" dirty="0" smtClean="0"/>
              <a:t>The Irradiation is uniformed. During Test, the current is large even when the rate is not very high, which means the photon or neutron background irradiation is very strong.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End</a:t>
            </a:r>
            <a:endParaRPr lang="zh-CN" altLang="en-US" sz="4000" b="1" dirty="0"/>
          </a:p>
        </p:txBody>
      </p:sp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mtClean="0"/>
              <a:t>Thank you!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840303"/>
          </a:xfrm>
        </p:spPr>
        <p:txBody>
          <a:bodyPr/>
          <a:lstStyle/>
          <a:p>
            <a:r>
              <a:rPr lang="en-US" altLang="zh-CN" dirty="0" smtClean="0"/>
              <a:t>Conceptual design of TOF</a:t>
            </a:r>
          </a:p>
          <a:p>
            <a:r>
              <a:rPr lang="en-US" altLang="zh-CN" dirty="0" smtClean="0"/>
              <a:t>Beam test results </a:t>
            </a:r>
          </a:p>
          <a:p>
            <a:pPr lvl="1"/>
            <a:r>
              <a:rPr lang="en-US" altLang="zh-CN" dirty="0" smtClean="0"/>
              <a:t>Layout</a:t>
            </a:r>
          </a:p>
          <a:p>
            <a:pPr lvl="1"/>
            <a:r>
              <a:rPr lang="en-US" altLang="zh-CN" dirty="0" smtClean="0"/>
              <a:t>Preparation</a:t>
            </a:r>
          </a:p>
          <a:p>
            <a:pPr lvl="1"/>
            <a:r>
              <a:rPr lang="en-US" altLang="zh-CN" dirty="0" smtClean="0"/>
              <a:t>Some Details on Setup</a:t>
            </a:r>
          </a:p>
          <a:p>
            <a:r>
              <a:rPr lang="en-US" altLang="zh-CN" smtClean="0"/>
              <a:t> </a:t>
            </a:r>
          </a:p>
          <a:p>
            <a:r>
              <a:rPr lang="en-US" altLang="zh-CN" dirty="0" smtClean="0"/>
              <a:t>Conclusion</a:t>
            </a:r>
          </a:p>
          <a:p>
            <a:pPr lvl="1"/>
            <a:r>
              <a:rPr lang="en-US" altLang="zh-CN" dirty="0" smtClean="0"/>
              <a:t>Test Results</a:t>
            </a:r>
          </a:p>
          <a:p>
            <a:pPr lvl="1"/>
            <a:r>
              <a:rPr lang="en-US" altLang="zh-CN" dirty="0" smtClean="0"/>
              <a:t>Comparison</a:t>
            </a:r>
          </a:p>
          <a:p>
            <a:pPr lvl="1"/>
            <a:r>
              <a:rPr lang="en-US" altLang="zh-CN" dirty="0" smtClean="0"/>
              <a:t>Conclusion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357298"/>
            <a:ext cx="423850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00034" y="571480"/>
            <a:ext cx="8072494" cy="6072230"/>
          </a:xfrm>
        </p:spPr>
        <p:txBody>
          <a:bodyPr/>
          <a:lstStyle/>
          <a:p>
            <a:r>
              <a:rPr lang="en-US" altLang="zh-CN" dirty="0" smtClean="0"/>
              <a:t>The MRPC is developed for the TOF of </a:t>
            </a:r>
            <a:r>
              <a:rPr lang="en-US" altLang="zh-CN" dirty="0" err="1" smtClean="0"/>
              <a:t>SoLID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Main Requirements for TOF:</a:t>
            </a:r>
          </a:p>
          <a:p>
            <a:pPr lvl="1"/>
            <a:r>
              <a:rPr lang="zh-CN" altLang="en-US" dirty="0" smtClean="0">
                <a:sym typeface="Symbol"/>
              </a:rPr>
              <a:t> </a:t>
            </a:r>
            <a:r>
              <a:rPr lang="en-US" altLang="zh-CN" dirty="0" smtClean="0">
                <a:sym typeface="Symbol"/>
              </a:rPr>
              <a:t>/k separation up to 2.5GeV/c </a:t>
            </a:r>
          </a:p>
          <a:p>
            <a:pPr lvl="1"/>
            <a:r>
              <a:rPr lang="en-US" altLang="zh-CN" dirty="0" smtClean="0">
                <a:sym typeface="Symbol"/>
              </a:rPr>
              <a:t>Time resolution &lt; 80ps</a:t>
            </a:r>
          </a:p>
          <a:p>
            <a:pPr lvl="1"/>
            <a:r>
              <a:rPr lang="en-US" altLang="zh-CN" dirty="0" smtClean="0">
                <a:sym typeface="Symbol"/>
              </a:rPr>
              <a:t>Rate capability &gt; 10kHz/cm²</a:t>
            </a:r>
          </a:p>
          <a:p>
            <a:r>
              <a:rPr lang="en-US" altLang="zh-CN" dirty="0" smtClean="0"/>
              <a:t>MRPC TOF wall we designed contain 150 MRPC modules in total, with 50 gas boxes and 3 counters in each box, covering the area of 10m².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1.Conceptual design of SOLID-TOF</a:t>
            </a:r>
            <a:endParaRPr lang="zh-CN" altLang="en-US" sz="40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86578" y="6356350"/>
            <a:ext cx="2133600" cy="365125"/>
          </a:xfrm>
        </p:spPr>
        <p:txBody>
          <a:bodyPr/>
          <a:lstStyle/>
          <a:p>
            <a:fld id="{CCD8488B-6C94-40A0-A71E-8A433FF865B4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6" name="Picture 9" descr="F:\工作\12GeV\JLab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86124"/>
            <a:ext cx="2813649" cy="291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组合 74"/>
          <p:cNvGrpSpPr/>
          <p:nvPr/>
        </p:nvGrpSpPr>
        <p:grpSpPr>
          <a:xfrm>
            <a:off x="0" y="3643314"/>
            <a:ext cx="5272833" cy="2441034"/>
            <a:chOff x="-1285884" y="3786190"/>
            <a:chExt cx="5272833" cy="2441034"/>
          </a:xfrm>
        </p:grpSpPr>
        <p:grpSp>
          <p:nvGrpSpPr>
            <p:cNvPr id="124" name="组合 123"/>
            <p:cNvGrpSpPr/>
            <p:nvPr/>
          </p:nvGrpSpPr>
          <p:grpSpPr>
            <a:xfrm rot="16200000">
              <a:off x="357173" y="2928919"/>
              <a:ext cx="2000234" cy="3714776"/>
              <a:chOff x="4286248" y="2610122"/>
              <a:chExt cx="2000234" cy="3714776"/>
            </a:xfrm>
          </p:grpSpPr>
          <p:sp>
            <p:nvSpPr>
              <p:cNvPr id="122" name="梯形 121"/>
              <p:cNvSpPr/>
              <p:nvPr/>
            </p:nvSpPr>
            <p:spPr>
              <a:xfrm flipV="1">
                <a:off x="4286248" y="2610122"/>
                <a:ext cx="1643074" cy="3714776"/>
              </a:xfrm>
              <a:prstGeom prst="trapezoid">
                <a:avLst>
                  <a:gd name="adj" fmla="val 204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DotumChe" pitchFamily="49" charset="-127"/>
                  <a:ea typeface="DotumChe" pitchFamily="49" charset="-127"/>
                </a:endParaRPr>
              </a:p>
            </p:txBody>
          </p:sp>
          <p:grpSp>
            <p:nvGrpSpPr>
              <p:cNvPr id="114" name="组合 113"/>
              <p:cNvGrpSpPr/>
              <p:nvPr/>
            </p:nvGrpSpPr>
            <p:grpSpPr>
              <a:xfrm>
                <a:off x="4429124" y="2681560"/>
                <a:ext cx="1357322" cy="3558252"/>
                <a:chOff x="1098834" y="2799706"/>
                <a:chExt cx="1357322" cy="3558252"/>
              </a:xfrm>
            </p:grpSpPr>
            <p:grpSp>
              <p:nvGrpSpPr>
                <p:cNvPr id="87" name="组合 86"/>
                <p:cNvGrpSpPr/>
                <p:nvPr/>
              </p:nvGrpSpPr>
              <p:grpSpPr>
                <a:xfrm rot="16200000">
                  <a:off x="1178695" y="5322107"/>
                  <a:ext cx="1214446" cy="857256"/>
                  <a:chOff x="1200981" y="4429134"/>
                  <a:chExt cx="1214446" cy="857256"/>
                </a:xfrm>
              </p:grpSpPr>
              <p:sp>
                <p:nvSpPr>
                  <p:cNvPr id="20" name="梯形 19"/>
                  <p:cNvSpPr/>
                  <p:nvPr/>
                </p:nvSpPr>
                <p:spPr>
                  <a:xfrm rot="5400000" flipV="1">
                    <a:off x="1379576" y="4250539"/>
                    <a:ext cx="857256" cy="1214446"/>
                  </a:xfrm>
                  <a:prstGeom prst="trapezoid">
                    <a:avLst>
                      <a:gd name="adj" fmla="val 9308"/>
                    </a:avLst>
                  </a:prstGeom>
                  <a:solidFill>
                    <a:schemeClr val="accent3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 rot="5400000">
                    <a:off x="1583439" y="4820083"/>
                    <a:ext cx="6588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22" name="矩形 21"/>
                  <p:cNvSpPr/>
                  <p:nvPr/>
                </p:nvSpPr>
                <p:spPr>
                  <a:xfrm rot="5400000">
                    <a:off x="1677787" y="4816951"/>
                    <a:ext cx="6732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23" name="矩形 22"/>
                  <p:cNvSpPr/>
                  <p:nvPr/>
                </p:nvSpPr>
                <p:spPr>
                  <a:xfrm rot="5400000">
                    <a:off x="1771954" y="4815268"/>
                    <a:ext cx="6876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24" name="矩形 23"/>
                  <p:cNvSpPr/>
                  <p:nvPr/>
                </p:nvSpPr>
                <p:spPr>
                  <a:xfrm rot="5400000">
                    <a:off x="1964090" y="4817105"/>
                    <a:ext cx="7164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25" name="矩形 24"/>
                  <p:cNvSpPr/>
                  <p:nvPr/>
                </p:nvSpPr>
                <p:spPr>
                  <a:xfrm rot="5400000">
                    <a:off x="1868074" y="4815853"/>
                    <a:ext cx="7020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81" name="矩形 80"/>
                  <p:cNvSpPr/>
                  <p:nvPr/>
                </p:nvSpPr>
                <p:spPr>
                  <a:xfrm rot="5400000">
                    <a:off x="1486103" y="4818769"/>
                    <a:ext cx="642942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82" name="矩形 81"/>
                  <p:cNvSpPr/>
                  <p:nvPr/>
                </p:nvSpPr>
                <p:spPr>
                  <a:xfrm rot="5400000">
                    <a:off x="998992" y="4823849"/>
                    <a:ext cx="571504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83" name="矩形 82"/>
                  <p:cNvSpPr/>
                  <p:nvPr/>
                </p:nvSpPr>
                <p:spPr>
                  <a:xfrm rot="5400000">
                    <a:off x="1190146" y="4819482"/>
                    <a:ext cx="6012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84" name="矩形 83"/>
                  <p:cNvSpPr/>
                  <p:nvPr/>
                </p:nvSpPr>
                <p:spPr>
                  <a:xfrm rot="5400000">
                    <a:off x="1389296" y="4820014"/>
                    <a:ext cx="6300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85" name="矩形 84"/>
                  <p:cNvSpPr/>
                  <p:nvPr/>
                </p:nvSpPr>
                <p:spPr>
                  <a:xfrm rot="5400000">
                    <a:off x="1290164" y="4817799"/>
                    <a:ext cx="6156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86" name="矩形 85"/>
                  <p:cNvSpPr/>
                  <p:nvPr/>
                </p:nvSpPr>
                <p:spPr>
                  <a:xfrm rot="5400000">
                    <a:off x="1093530" y="4822614"/>
                    <a:ext cx="5868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</p:grpSp>
            <p:grpSp>
              <p:nvGrpSpPr>
                <p:cNvPr id="88" name="组合 87"/>
                <p:cNvGrpSpPr/>
                <p:nvPr/>
              </p:nvGrpSpPr>
              <p:grpSpPr>
                <a:xfrm rot="16200000">
                  <a:off x="1173470" y="4068744"/>
                  <a:ext cx="1214446" cy="1071570"/>
                  <a:chOff x="1200981" y="4429134"/>
                  <a:chExt cx="1214446" cy="857256"/>
                </a:xfrm>
              </p:grpSpPr>
              <p:sp>
                <p:nvSpPr>
                  <p:cNvPr id="89" name="梯形 88"/>
                  <p:cNvSpPr/>
                  <p:nvPr/>
                </p:nvSpPr>
                <p:spPr>
                  <a:xfrm rot="5400000" flipV="1">
                    <a:off x="1379576" y="4250539"/>
                    <a:ext cx="857256" cy="1214446"/>
                  </a:xfrm>
                  <a:prstGeom prst="trapezoid">
                    <a:avLst>
                      <a:gd name="adj" fmla="val 9308"/>
                    </a:avLst>
                  </a:prstGeom>
                  <a:solidFill>
                    <a:schemeClr val="accent3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0" name="矩形 89"/>
                  <p:cNvSpPr/>
                  <p:nvPr/>
                </p:nvSpPr>
                <p:spPr>
                  <a:xfrm rot="5400000">
                    <a:off x="1583439" y="4820083"/>
                    <a:ext cx="6588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1" name="矩形 90"/>
                  <p:cNvSpPr/>
                  <p:nvPr/>
                </p:nvSpPr>
                <p:spPr>
                  <a:xfrm rot="5400000">
                    <a:off x="1677787" y="4816951"/>
                    <a:ext cx="6732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2" name="矩形 91"/>
                  <p:cNvSpPr/>
                  <p:nvPr/>
                </p:nvSpPr>
                <p:spPr>
                  <a:xfrm rot="5400000">
                    <a:off x="1771954" y="4815268"/>
                    <a:ext cx="6876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3" name="矩形 92"/>
                  <p:cNvSpPr/>
                  <p:nvPr/>
                </p:nvSpPr>
                <p:spPr>
                  <a:xfrm rot="5400000">
                    <a:off x="1964090" y="4817105"/>
                    <a:ext cx="7164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4" name="矩形 93"/>
                  <p:cNvSpPr/>
                  <p:nvPr/>
                </p:nvSpPr>
                <p:spPr>
                  <a:xfrm rot="5400000">
                    <a:off x="1868074" y="4815853"/>
                    <a:ext cx="7020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5" name="矩形 94"/>
                  <p:cNvSpPr/>
                  <p:nvPr/>
                </p:nvSpPr>
                <p:spPr>
                  <a:xfrm rot="5400000">
                    <a:off x="1486103" y="4818769"/>
                    <a:ext cx="642942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6" name="矩形 95"/>
                  <p:cNvSpPr/>
                  <p:nvPr/>
                </p:nvSpPr>
                <p:spPr>
                  <a:xfrm rot="5400000">
                    <a:off x="998992" y="4823849"/>
                    <a:ext cx="571504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7" name="矩形 96"/>
                  <p:cNvSpPr/>
                  <p:nvPr/>
                </p:nvSpPr>
                <p:spPr>
                  <a:xfrm rot="5400000">
                    <a:off x="1190146" y="4819482"/>
                    <a:ext cx="6012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8" name="矩形 97"/>
                  <p:cNvSpPr/>
                  <p:nvPr/>
                </p:nvSpPr>
                <p:spPr>
                  <a:xfrm rot="5400000">
                    <a:off x="1389296" y="4820014"/>
                    <a:ext cx="6300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99" name="矩形 98"/>
                  <p:cNvSpPr/>
                  <p:nvPr/>
                </p:nvSpPr>
                <p:spPr>
                  <a:xfrm rot="5400000">
                    <a:off x="1290164" y="4817799"/>
                    <a:ext cx="6156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0" name="矩形 99"/>
                  <p:cNvSpPr/>
                  <p:nvPr/>
                </p:nvSpPr>
                <p:spPr>
                  <a:xfrm rot="5400000">
                    <a:off x="1093530" y="4822614"/>
                    <a:ext cx="5868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</p:grpSp>
            <p:grpSp>
              <p:nvGrpSpPr>
                <p:cNvPr id="101" name="组合 100"/>
                <p:cNvGrpSpPr/>
                <p:nvPr/>
              </p:nvGrpSpPr>
              <p:grpSpPr>
                <a:xfrm rot="16200000">
                  <a:off x="1170272" y="2728268"/>
                  <a:ext cx="1214446" cy="1357322"/>
                  <a:chOff x="1200981" y="4429134"/>
                  <a:chExt cx="1214446" cy="857256"/>
                </a:xfrm>
              </p:grpSpPr>
              <p:sp>
                <p:nvSpPr>
                  <p:cNvPr id="102" name="梯形 101"/>
                  <p:cNvSpPr/>
                  <p:nvPr/>
                </p:nvSpPr>
                <p:spPr>
                  <a:xfrm rot="5400000" flipV="1">
                    <a:off x="1379576" y="4250539"/>
                    <a:ext cx="857256" cy="1214446"/>
                  </a:xfrm>
                  <a:prstGeom prst="trapezoid">
                    <a:avLst>
                      <a:gd name="adj" fmla="val 9308"/>
                    </a:avLst>
                  </a:prstGeom>
                  <a:solidFill>
                    <a:schemeClr val="accent3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3" name="矩形 102"/>
                  <p:cNvSpPr/>
                  <p:nvPr/>
                </p:nvSpPr>
                <p:spPr>
                  <a:xfrm rot="5400000">
                    <a:off x="1583439" y="4820083"/>
                    <a:ext cx="6588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4" name="矩形 103"/>
                  <p:cNvSpPr/>
                  <p:nvPr/>
                </p:nvSpPr>
                <p:spPr>
                  <a:xfrm rot="5400000">
                    <a:off x="1677787" y="4816951"/>
                    <a:ext cx="6732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 rot="5400000">
                    <a:off x="1771954" y="4815268"/>
                    <a:ext cx="6876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6" name="矩形 105"/>
                  <p:cNvSpPr/>
                  <p:nvPr/>
                </p:nvSpPr>
                <p:spPr>
                  <a:xfrm rot="5400000">
                    <a:off x="1964090" y="4817105"/>
                    <a:ext cx="7164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 rot="5400000">
                    <a:off x="1868074" y="4815853"/>
                    <a:ext cx="702000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8" name="矩形 107"/>
                  <p:cNvSpPr/>
                  <p:nvPr/>
                </p:nvSpPr>
                <p:spPr>
                  <a:xfrm rot="5400000">
                    <a:off x="1486103" y="4818769"/>
                    <a:ext cx="642942" cy="71438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 rot="5400000">
                    <a:off x="998992" y="4823849"/>
                    <a:ext cx="571504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10" name="矩形 109"/>
                  <p:cNvSpPr/>
                  <p:nvPr/>
                </p:nvSpPr>
                <p:spPr>
                  <a:xfrm rot="5400000">
                    <a:off x="1190146" y="4819482"/>
                    <a:ext cx="6012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 rot="5400000">
                    <a:off x="1389296" y="4820014"/>
                    <a:ext cx="6300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12" name="矩形 111"/>
                  <p:cNvSpPr/>
                  <p:nvPr/>
                </p:nvSpPr>
                <p:spPr>
                  <a:xfrm rot="5400000">
                    <a:off x="1290164" y="4817799"/>
                    <a:ext cx="6156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 rot="5400000">
                    <a:off x="1093530" y="4822614"/>
                    <a:ext cx="586800" cy="7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DotumChe" pitchFamily="49" charset="-127"/>
                      <a:ea typeface="DotumChe" pitchFamily="49" charset="-127"/>
                    </a:endParaRPr>
                  </a:p>
                </p:txBody>
              </p:sp>
            </p:grpSp>
          </p:grpSp>
          <p:sp>
            <p:nvSpPr>
              <p:cNvPr id="116" name="TextBox 115"/>
              <p:cNvSpPr txBox="1"/>
              <p:nvPr/>
            </p:nvSpPr>
            <p:spPr>
              <a:xfrm rot="5400000">
                <a:off x="5391811" y="5501632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MRPC1</a:t>
                </a:r>
                <a:endParaRPr lang="zh-CN" altLang="en-US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 rot="5400000">
                <a:off x="5525968" y="4358624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MRPC2</a:t>
                </a:r>
                <a:endParaRPr lang="zh-CN" altLang="en-US" dirty="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 rot="5400000">
                <a:off x="5668844" y="3287055"/>
                <a:ext cx="86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MRPC3</a:t>
                </a:r>
                <a:endParaRPr lang="zh-CN" altLang="en-US" dirty="0"/>
              </a:p>
            </p:txBody>
          </p:sp>
        </p:grpSp>
        <p:cxnSp>
          <p:nvCxnSpPr>
            <p:cNvPr id="134" name="直接箭头连接符 133"/>
            <p:cNvCxnSpPr/>
            <p:nvPr/>
          </p:nvCxnSpPr>
          <p:spPr>
            <a:xfrm rot="5400000">
              <a:off x="3072596" y="5000636"/>
              <a:ext cx="570710" cy="79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直接箭头连接符 135"/>
            <p:cNvCxnSpPr/>
            <p:nvPr/>
          </p:nvCxnSpPr>
          <p:spPr>
            <a:xfrm rot="5400000">
              <a:off x="-1393073" y="4964917"/>
              <a:ext cx="1357322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直接箭头连接符 138"/>
            <p:cNvCxnSpPr/>
            <p:nvPr/>
          </p:nvCxnSpPr>
          <p:spPr>
            <a:xfrm>
              <a:off x="-428660" y="5929330"/>
              <a:ext cx="35719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直接箭头连接符 140"/>
            <p:cNvCxnSpPr/>
            <p:nvPr/>
          </p:nvCxnSpPr>
          <p:spPr>
            <a:xfrm rot="5400000">
              <a:off x="2858282" y="5857098"/>
              <a:ext cx="571504" cy="1588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直接箭头连接符 142"/>
            <p:cNvCxnSpPr/>
            <p:nvPr/>
          </p:nvCxnSpPr>
          <p:spPr>
            <a:xfrm rot="5400000">
              <a:off x="-536611" y="5964255"/>
              <a:ext cx="214314" cy="1588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直接箭头连接符 145"/>
            <p:cNvCxnSpPr/>
            <p:nvPr/>
          </p:nvCxnSpPr>
          <p:spPr>
            <a:xfrm>
              <a:off x="3214678" y="5286388"/>
              <a:ext cx="357190" cy="1588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直接箭头连接符 149"/>
            <p:cNvCxnSpPr/>
            <p:nvPr/>
          </p:nvCxnSpPr>
          <p:spPr>
            <a:xfrm>
              <a:off x="3214678" y="4641858"/>
              <a:ext cx="357190" cy="1588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直接箭头连接符 150"/>
            <p:cNvCxnSpPr/>
            <p:nvPr/>
          </p:nvCxnSpPr>
          <p:spPr>
            <a:xfrm>
              <a:off x="-857288" y="4286256"/>
              <a:ext cx="357190" cy="1588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直接箭头连接符 151"/>
            <p:cNvCxnSpPr/>
            <p:nvPr/>
          </p:nvCxnSpPr>
          <p:spPr>
            <a:xfrm>
              <a:off x="-857288" y="5643578"/>
              <a:ext cx="357190" cy="1588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1000100" y="5857892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100cm</a:t>
              </a:r>
              <a:endParaRPr lang="zh-CN" altLang="en-US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286116" y="4786322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16cm</a:t>
              </a:r>
              <a:endParaRPr lang="zh-CN" altLang="en-US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-1285884" y="4714884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28cm</a:t>
              </a:r>
              <a:endParaRPr lang="zh-CN" altLang="en-US" dirty="0"/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3714744" y="4643446"/>
            <a:ext cx="4786346" cy="2214554"/>
            <a:chOff x="3714744" y="4643446"/>
            <a:chExt cx="4786346" cy="2214554"/>
          </a:xfrm>
        </p:grpSpPr>
        <p:sp>
          <p:nvSpPr>
            <p:cNvPr id="13" name="矩形 12"/>
            <p:cNvSpPr/>
            <p:nvPr/>
          </p:nvSpPr>
          <p:spPr>
            <a:xfrm>
              <a:off x="5000628" y="6211669"/>
              <a:ext cx="3500462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en-US" altLang="zh-CN" dirty="0" smtClean="0"/>
                <a:t>The MRPC module we tested is the prototype of smallest one.</a:t>
              </a:r>
            </a:p>
          </p:txBody>
        </p:sp>
        <p:cxnSp>
          <p:nvCxnSpPr>
            <p:cNvPr id="16" name="直接箭头连接符 15"/>
            <p:cNvCxnSpPr/>
            <p:nvPr/>
          </p:nvCxnSpPr>
          <p:spPr>
            <a:xfrm rot="10800000">
              <a:off x="3714744" y="4643446"/>
              <a:ext cx="1362805" cy="157327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857356" y="6286520"/>
            <a:ext cx="206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Total channel ~3300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1.Introduction: MRPC module</a:t>
            </a:r>
            <a:endParaRPr lang="zh-CN" altLang="en-US" sz="40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29" name="内容占位符 2"/>
          <p:cNvSpPr txBox="1">
            <a:spLocks/>
          </p:cNvSpPr>
          <p:nvPr/>
        </p:nvSpPr>
        <p:spPr>
          <a:xfrm>
            <a:off x="357158" y="785794"/>
            <a:ext cx="8215370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lang="en-US" altLang="zh-CN" sz="2400" dirty="0" smtClean="0"/>
              <a:t>prototype of high rate MRPC modules with low resistivity glass electrodes can work under the flux of </a:t>
            </a:r>
            <a:r>
              <a:rPr lang="en-US" altLang="zh-CN" sz="2400" dirty="0" smtClean="0"/>
              <a:t>6</a:t>
            </a:r>
            <a:r>
              <a:rPr lang="en-US" altLang="zh-CN" sz="2400" dirty="0" smtClean="0"/>
              <a:t>0kHz/cm² </a:t>
            </a:r>
            <a:r>
              <a:rPr lang="en-US" altLang="zh-CN" sz="2400" dirty="0" smtClean="0"/>
              <a:t>in previous test in HZDR and GSI.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zh-CN" sz="2400" dirty="0" smtClean="0"/>
              <a:t>r</a:t>
            </a:r>
            <a:r>
              <a:rPr kumimoji="0" lang="en-US" altLang="zh-CN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esistivity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glass is black in color, and the volume resistivity can reach </a:t>
            </a:r>
            <a:r>
              <a:rPr lang="en-US" altLang="zh-CN" sz="2400" dirty="0" smtClean="0">
                <a:latin typeface="Calibri" pitchFamily="34" charset="0"/>
              </a:rPr>
              <a:t>~10</a:t>
            </a:r>
            <a:r>
              <a:rPr lang="en-US" altLang="zh-CN" sz="2400" baseline="30000" dirty="0" smtClean="0">
                <a:latin typeface="Calibri" pitchFamily="34" charset="0"/>
              </a:rPr>
              <a:t>10</a:t>
            </a:r>
            <a:r>
              <a:rPr lang="en-US" altLang="zh-CN" sz="2400" dirty="0" smtClean="0">
                <a:latin typeface="Calibri" pitchFamily="34" charset="0"/>
                <a:sym typeface="Symbol" pitchFamily="18" charset="2"/>
              </a:rPr>
              <a:t>.cm. (For float glass, the volume resistivity is </a:t>
            </a:r>
            <a:r>
              <a:rPr lang="en-US" altLang="zh-CN" sz="2400" dirty="0" smtClean="0">
                <a:latin typeface="Calibri" pitchFamily="34" charset="0"/>
              </a:rPr>
              <a:t>~10</a:t>
            </a:r>
            <a:r>
              <a:rPr lang="en-US" altLang="zh-CN" sz="2400" baseline="30000" dirty="0" smtClean="0">
                <a:latin typeface="Calibri" pitchFamily="34" charset="0"/>
              </a:rPr>
              <a:t>12</a:t>
            </a:r>
            <a:r>
              <a:rPr lang="en-US" altLang="zh-CN" sz="2400" dirty="0" smtClean="0">
                <a:latin typeface="Calibri" pitchFamily="34" charset="0"/>
                <a:sym typeface="Symbol" pitchFamily="18" charset="2"/>
              </a:rPr>
              <a:t>.cm)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Picture 11" descr="F:\工作\12GeV\文章和报告\Mod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500570"/>
            <a:ext cx="4457573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 30"/>
          <p:cNvSpPr/>
          <p:nvPr/>
        </p:nvSpPr>
        <p:spPr>
          <a:xfrm>
            <a:off x="4071934" y="3857628"/>
            <a:ext cx="2489217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en-US" altLang="zh-CN" b="1" dirty="0" smtClean="0">
                <a:latin typeface="Calibri" pitchFamily="34" charset="0"/>
              </a:rPr>
              <a:t>Volume resistivity:         ~10</a:t>
            </a:r>
            <a:r>
              <a:rPr lang="en-US" altLang="zh-CN" b="1" baseline="30000" dirty="0" smtClean="0">
                <a:latin typeface="Calibri" pitchFamily="34" charset="0"/>
              </a:rPr>
              <a:t>10</a:t>
            </a:r>
            <a:r>
              <a:rPr lang="en-US" altLang="zh-CN" b="1" dirty="0" smtClean="0">
                <a:latin typeface="Calibri" pitchFamily="34" charset="0"/>
                <a:sym typeface="Symbol" pitchFamily="18" charset="2"/>
              </a:rPr>
              <a:t>.cm</a:t>
            </a:r>
            <a:endParaRPr lang="en-US" altLang="zh-CN" b="1" dirty="0"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32" name="图片 31" descr="F:\工作\JLab\文章和报告\Fig-MRPC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3929058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-9524" y="857232"/>
            <a:ext cx="4286280" cy="600076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446516" y="2500306"/>
            <a:ext cx="291156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The design of MRPC readout 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1.Introduction: MRPC module</a:t>
            </a:r>
            <a:endParaRPr lang="zh-CN" altLang="en-US" sz="4000" b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5</a:t>
            </a:fld>
            <a:endParaRPr lang="zh-CN" altLang="en-US"/>
          </a:p>
        </p:txBody>
      </p:sp>
      <p:grpSp>
        <p:nvGrpSpPr>
          <p:cNvPr id="2" name="组合 40"/>
          <p:cNvGrpSpPr/>
          <p:nvPr/>
        </p:nvGrpSpPr>
        <p:grpSpPr>
          <a:xfrm>
            <a:off x="142876" y="1071547"/>
            <a:ext cx="4105059" cy="2428891"/>
            <a:chOff x="4429124" y="1071547"/>
            <a:chExt cx="4105059" cy="2428891"/>
          </a:xfrm>
        </p:grpSpPr>
        <p:pic>
          <p:nvPicPr>
            <p:cNvPr id="8" name="图片 7" descr="%FVUJN`UDCHTU9P_W`6)PL6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FE3AF"/>
                </a:clrFrom>
                <a:clrTo>
                  <a:srgbClr val="EFE3A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5389787" y="496878"/>
              <a:ext cx="2007945" cy="315728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直接连接符 9"/>
            <p:cNvCxnSpPr/>
            <p:nvPr/>
          </p:nvCxnSpPr>
          <p:spPr>
            <a:xfrm rot="5400000">
              <a:off x="7658957" y="3016057"/>
              <a:ext cx="501986" cy="13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5400000">
              <a:off x="4552038" y="2970041"/>
              <a:ext cx="786445" cy="13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rot="10800000">
              <a:off x="4945261" y="3204291"/>
              <a:ext cx="2964689" cy="139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rot="5400000">
              <a:off x="7186766" y="2043458"/>
              <a:ext cx="1819701" cy="137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5400000">
              <a:off x="6045317" y="3114513"/>
              <a:ext cx="310889" cy="46096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100" dirty="0" smtClean="0"/>
                <a:t>363mm</a:t>
              </a:r>
              <a:endParaRPr lang="zh-CN" altLang="en-US" sz="1100" dirty="0"/>
            </a:p>
          </p:txBody>
        </p:sp>
        <p:cxnSp>
          <p:nvCxnSpPr>
            <p:cNvPr id="30" name="直接连接符 29"/>
            <p:cNvCxnSpPr/>
            <p:nvPr/>
          </p:nvCxnSpPr>
          <p:spPr>
            <a:xfrm rot="10800000" flipH="1" flipV="1">
              <a:off x="7909950" y="1133597"/>
              <a:ext cx="309508" cy="6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rot="10800000" flipH="1" flipV="1">
              <a:off x="7898970" y="2953297"/>
              <a:ext cx="320488" cy="6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 rot="5400000">
              <a:off x="8148257" y="1874986"/>
              <a:ext cx="310889" cy="46096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100" dirty="0" smtClean="0"/>
                <a:t>219mm</a:t>
              </a:r>
              <a:endParaRPr lang="zh-CN" altLang="en-US" sz="1100" dirty="0"/>
            </a:p>
          </p:txBody>
        </p:sp>
        <p:cxnSp>
          <p:nvCxnSpPr>
            <p:cNvPr id="36" name="直接箭头连接符 35"/>
            <p:cNvCxnSpPr/>
            <p:nvPr/>
          </p:nvCxnSpPr>
          <p:spPr>
            <a:xfrm rot="5400000">
              <a:off x="4100127" y="2043458"/>
              <a:ext cx="1443211" cy="137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rot="10800000" flipH="1" flipV="1">
              <a:off x="4635066" y="1321841"/>
              <a:ext cx="309508" cy="6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rot="10800000" flipH="1" flipV="1">
              <a:off x="4625459" y="2765750"/>
              <a:ext cx="320488" cy="6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5400000">
              <a:off x="4504160" y="1937734"/>
              <a:ext cx="310889" cy="46096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100" dirty="0" smtClean="0"/>
                <a:t>171mm</a:t>
              </a:r>
              <a:endParaRPr lang="zh-CN" altLang="en-US" sz="1100" dirty="0"/>
            </a:p>
          </p:txBody>
        </p:sp>
      </p:grpSp>
      <p:graphicFrame>
        <p:nvGraphicFramePr>
          <p:cNvPr id="45" name="表格 44"/>
          <p:cNvGraphicFramePr>
            <a:graphicFrameLocks noGrp="1"/>
          </p:cNvGraphicFramePr>
          <p:nvPr/>
        </p:nvGraphicFramePr>
        <p:xfrm>
          <a:off x="4429124" y="2857496"/>
          <a:ext cx="2928958" cy="843861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325005"/>
                <a:gridCol w="1603953"/>
              </a:tblGrid>
              <a:tr h="28128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Interval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3mm</a:t>
                      </a:r>
                      <a:endParaRPr lang="zh-CN" altLang="en-US" sz="1200" b="0" dirty="0"/>
                    </a:p>
                  </a:txBody>
                  <a:tcPr anchor="ctr"/>
                </a:tc>
              </a:tr>
              <a:tr h="28128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Strip width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25mm</a:t>
                      </a:r>
                      <a:endParaRPr lang="zh-CN" altLang="en-US" sz="1200" b="0" dirty="0"/>
                    </a:p>
                  </a:txBody>
                  <a:tcPr anchor="ctr"/>
                </a:tc>
              </a:tr>
              <a:tr h="28128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Readout</a:t>
                      </a:r>
                      <a:r>
                        <a:rPr lang="en-US" altLang="zh-CN" sz="1200" b="0" baseline="0" dirty="0" smtClean="0"/>
                        <a:t> mode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Differential</a:t>
                      </a:r>
                      <a:endParaRPr lang="zh-CN" altLang="en-US" sz="12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7" name="矩形 46"/>
          <p:cNvSpPr/>
          <p:nvPr/>
        </p:nvSpPr>
        <p:spPr>
          <a:xfrm>
            <a:off x="4429124" y="3857628"/>
            <a:ext cx="129875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Dimensions</a:t>
            </a:r>
          </a:p>
        </p:txBody>
      </p:sp>
      <p:graphicFrame>
        <p:nvGraphicFramePr>
          <p:cNvPr id="49" name="表格 48"/>
          <p:cNvGraphicFramePr>
            <a:graphicFrameLocks noGrp="1"/>
          </p:cNvGraphicFramePr>
          <p:nvPr/>
        </p:nvGraphicFramePr>
        <p:xfrm>
          <a:off x="4429124" y="4214818"/>
          <a:ext cx="4429125" cy="219456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956289"/>
                <a:gridCol w="1157612"/>
                <a:gridCol w="1157612"/>
                <a:gridCol w="1157612"/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Length/mm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Width/mm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Thickness/mm</a:t>
                      </a:r>
                      <a:endParaRPr lang="zh-CN" altLang="en-US" sz="1200" b="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Gas gap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-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-</a:t>
                      </a:r>
                      <a:endParaRPr lang="zh-CN" altLang="en-US" sz="12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/>
                        <a:t>0.25×10</a:t>
                      </a:r>
                      <a:endParaRPr lang="zh-CN" altLang="en-US" sz="1200" b="0" dirty="0" smtClean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Inner glass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320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130-171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0.7</a:t>
                      </a:r>
                      <a:endParaRPr lang="zh-CN" altLang="en-US" sz="1200" b="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Outer glass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330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138-182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1.1</a:t>
                      </a:r>
                      <a:endParaRPr lang="zh-CN" altLang="en-US" sz="1200" b="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Mylar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335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153-198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0.18</a:t>
                      </a:r>
                      <a:endParaRPr lang="zh-CN" altLang="en-US" sz="1200" b="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 Inner PCB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350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smtClean="0"/>
                        <a:t>182-228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1.6</a:t>
                      </a:r>
                      <a:endParaRPr lang="zh-CN" altLang="en-US" sz="1200" b="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Outer PCB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350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172-218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0.8</a:t>
                      </a:r>
                      <a:endParaRPr lang="zh-CN" altLang="en-US" sz="1200" b="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Honeycomb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330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153-198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6</a:t>
                      </a:r>
                      <a:endParaRPr lang="zh-CN" altLang="en-US" sz="12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3" name="矩形 72"/>
          <p:cNvSpPr/>
          <p:nvPr/>
        </p:nvSpPr>
        <p:spPr>
          <a:xfrm>
            <a:off x="3286116" y="4498979"/>
            <a:ext cx="8242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/>
              <a:t>Outer glass</a:t>
            </a:r>
            <a:endParaRPr lang="zh-CN" altLang="en-US" sz="1100" dirty="0"/>
          </a:p>
        </p:txBody>
      </p:sp>
      <p:sp>
        <p:nvSpPr>
          <p:cNvPr id="74" name="矩形 73"/>
          <p:cNvSpPr/>
          <p:nvPr/>
        </p:nvSpPr>
        <p:spPr>
          <a:xfrm>
            <a:off x="3286116" y="4572008"/>
            <a:ext cx="7938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/>
              <a:t>Inner glass</a:t>
            </a:r>
            <a:endParaRPr lang="zh-CN" altLang="en-US" sz="1100" dirty="0"/>
          </a:p>
        </p:txBody>
      </p:sp>
      <p:sp>
        <p:nvSpPr>
          <p:cNvPr id="75" name="矩形 74"/>
          <p:cNvSpPr/>
          <p:nvPr/>
        </p:nvSpPr>
        <p:spPr>
          <a:xfrm>
            <a:off x="3286116" y="4356103"/>
            <a:ext cx="5180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/>
              <a:t>Mylar</a:t>
            </a:r>
            <a:endParaRPr lang="zh-CN" altLang="en-US" sz="1100" dirty="0"/>
          </a:p>
        </p:txBody>
      </p:sp>
      <p:grpSp>
        <p:nvGrpSpPr>
          <p:cNvPr id="62" name="组合 61"/>
          <p:cNvGrpSpPr/>
          <p:nvPr/>
        </p:nvGrpSpPr>
        <p:grpSpPr>
          <a:xfrm>
            <a:off x="-928726" y="3786190"/>
            <a:ext cx="4143404" cy="2714644"/>
            <a:chOff x="-928726" y="3786190"/>
            <a:chExt cx="4143404" cy="2714644"/>
          </a:xfrm>
        </p:grpSpPr>
        <p:sp>
          <p:nvSpPr>
            <p:cNvPr id="115" name="矩形 114"/>
            <p:cNvSpPr/>
            <p:nvPr/>
          </p:nvSpPr>
          <p:spPr>
            <a:xfrm>
              <a:off x="-571536" y="3786190"/>
              <a:ext cx="3786214" cy="271464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 flipV="1">
              <a:off x="-500098" y="4032254"/>
              <a:ext cx="3286212" cy="43200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-357222" y="4460882"/>
              <a:ext cx="3429024" cy="57600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-785850" y="4537083"/>
              <a:ext cx="3429024" cy="79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-290547" y="5033970"/>
              <a:ext cx="3429024" cy="115200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-928726" y="4643446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>
            <a:xfrm>
              <a:off x="-571536" y="4518031"/>
              <a:ext cx="3429024" cy="252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-928726" y="4714884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78"/>
            <p:cNvSpPr/>
            <p:nvPr/>
          </p:nvSpPr>
          <p:spPr>
            <a:xfrm>
              <a:off x="-928726" y="4786322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-928726" y="4857760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-928726" y="4929198"/>
              <a:ext cx="3429024" cy="79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/>
          </p:nvSpPr>
          <p:spPr>
            <a:xfrm>
              <a:off x="-576299" y="5010162"/>
              <a:ext cx="3429024" cy="252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-857288" y="5181616"/>
              <a:ext cx="3429024" cy="79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-928726" y="5286388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矩形 104"/>
            <p:cNvSpPr/>
            <p:nvPr/>
          </p:nvSpPr>
          <p:spPr>
            <a:xfrm>
              <a:off x="-928726" y="5357826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-576299" y="5152242"/>
              <a:ext cx="3429024" cy="252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-928726" y="5429264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>
            <a:xfrm>
              <a:off x="-928726" y="5500702"/>
              <a:ext cx="3429024" cy="504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矩形 109"/>
            <p:cNvSpPr/>
            <p:nvPr/>
          </p:nvSpPr>
          <p:spPr>
            <a:xfrm>
              <a:off x="-857288" y="5572140"/>
              <a:ext cx="3429024" cy="79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-571536" y="5651515"/>
              <a:ext cx="3429024" cy="252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-357222" y="5683265"/>
              <a:ext cx="3429024" cy="57600"/>
            </a:xfrm>
            <a:prstGeom prst="rect">
              <a:avLst/>
            </a:prstGeom>
            <a:solidFill>
              <a:srgbClr val="92D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矩形 112"/>
            <p:cNvSpPr/>
            <p:nvPr/>
          </p:nvSpPr>
          <p:spPr>
            <a:xfrm flipV="1">
              <a:off x="-571536" y="5742003"/>
              <a:ext cx="3286212" cy="43200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8" name="矩形 117"/>
          <p:cNvSpPr/>
          <p:nvPr/>
        </p:nvSpPr>
        <p:spPr>
          <a:xfrm>
            <a:off x="3286116" y="5000636"/>
            <a:ext cx="7441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/>
              <a:t>Inner PCB</a:t>
            </a:r>
            <a:endParaRPr lang="zh-CN" altLang="en-US" sz="1100" dirty="0"/>
          </a:p>
        </p:txBody>
      </p:sp>
      <p:sp>
        <p:nvSpPr>
          <p:cNvPr id="119" name="矩形 118"/>
          <p:cNvSpPr/>
          <p:nvPr/>
        </p:nvSpPr>
        <p:spPr>
          <a:xfrm>
            <a:off x="3286116" y="5572140"/>
            <a:ext cx="7745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/>
              <a:t>Outer PCB</a:t>
            </a:r>
            <a:endParaRPr lang="zh-CN" altLang="en-US" sz="1100" dirty="0"/>
          </a:p>
        </p:txBody>
      </p:sp>
      <p:sp>
        <p:nvSpPr>
          <p:cNvPr id="120" name="矩形 119"/>
          <p:cNvSpPr/>
          <p:nvPr/>
        </p:nvSpPr>
        <p:spPr>
          <a:xfrm>
            <a:off x="3286116" y="5857892"/>
            <a:ext cx="873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/>
              <a:t>Honeycomb</a:t>
            </a:r>
            <a:endParaRPr lang="zh-CN" altLang="en-US" sz="1100" dirty="0"/>
          </a:p>
        </p:txBody>
      </p:sp>
      <p:cxnSp>
        <p:nvCxnSpPr>
          <p:cNvPr id="122" name="直接箭头连接符 121"/>
          <p:cNvCxnSpPr/>
          <p:nvPr/>
        </p:nvCxnSpPr>
        <p:spPr>
          <a:xfrm rot="10800000" flipV="1">
            <a:off x="3071802" y="4500567"/>
            <a:ext cx="285752" cy="69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4" name="直接箭头连接符 123"/>
          <p:cNvCxnSpPr/>
          <p:nvPr/>
        </p:nvCxnSpPr>
        <p:spPr>
          <a:xfrm rot="10800000">
            <a:off x="2714613" y="4641855"/>
            <a:ext cx="642943" cy="1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5" name="直接箭头连接符 124"/>
          <p:cNvCxnSpPr/>
          <p:nvPr/>
        </p:nvCxnSpPr>
        <p:spPr>
          <a:xfrm rot="10800000">
            <a:off x="2571736" y="472123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9" name="直接箭头连接符 128"/>
          <p:cNvCxnSpPr/>
          <p:nvPr/>
        </p:nvCxnSpPr>
        <p:spPr>
          <a:xfrm rot="10800000">
            <a:off x="3143240" y="5143512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1" name="直接箭头连接符 130"/>
          <p:cNvCxnSpPr/>
          <p:nvPr/>
        </p:nvCxnSpPr>
        <p:spPr>
          <a:xfrm rot="10800000">
            <a:off x="3071802" y="571501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3" name="直接箭头连接符 132"/>
          <p:cNvCxnSpPr/>
          <p:nvPr/>
        </p:nvCxnSpPr>
        <p:spPr>
          <a:xfrm rot="10800000">
            <a:off x="2786050" y="600076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65" name="表格 64"/>
          <p:cNvGraphicFramePr>
            <a:graphicFrameLocks noGrp="1"/>
          </p:cNvGraphicFramePr>
          <p:nvPr/>
        </p:nvGraphicFramePr>
        <p:xfrm>
          <a:off x="4429124" y="1071546"/>
          <a:ext cx="4143404" cy="118872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874398"/>
                <a:gridCol w="2269006"/>
              </a:tblGrid>
              <a:tr h="33337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Gas Mixture(Pre-mixed)</a:t>
                      </a:r>
                      <a:endParaRPr lang="zh-CN" alt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sym typeface="Symbol" pitchFamily="18" charset="2"/>
                        </a:rPr>
                        <a:t>Freon  90%</a:t>
                      </a:r>
                    </a:p>
                    <a:p>
                      <a:r>
                        <a:rPr lang="en-US" altLang="zh-CN" sz="1200" dirty="0" err="1" smtClean="0">
                          <a:sym typeface="Symbol" pitchFamily="18" charset="2"/>
                        </a:rPr>
                        <a:t>iso</a:t>
                      </a:r>
                      <a:r>
                        <a:rPr lang="en-US" altLang="zh-CN" sz="1200" dirty="0" smtClean="0">
                          <a:sym typeface="Symbol" pitchFamily="18" charset="2"/>
                        </a:rPr>
                        <a:t>-butane </a:t>
                      </a:r>
                      <a:r>
                        <a:rPr lang="en-US" altLang="zh-CN" sz="1200" baseline="0" dirty="0" smtClean="0">
                          <a:sym typeface="Symbol" pitchFamily="18" charset="2"/>
                        </a:rPr>
                        <a:t> </a:t>
                      </a:r>
                      <a:r>
                        <a:rPr lang="en-US" altLang="zh-CN" sz="1200" dirty="0" smtClean="0">
                          <a:sym typeface="Symbol" pitchFamily="18" charset="2"/>
                        </a:rPr>
                        <a:t>5%</a:t>
                      </a:r>
                    </a:p>
                    <a:p>
                      <a:r>
                        <a:rPr lang="en-US" altLang="zh-CN" sz="1200" dirty="0" smtClean="0">
                          <a:sym typeface="Symbol" pitchFamily="18" charset="2"/>
                        </a:rPr>
                        <a:t>SF6 5%</a:t>
                      </a:r>
                      <a:endParaRPr lang="en-US" altLang="zh-CN" sz="1200" dirty="0">
                        <a:sym typeface="Symbol" pitchFamily="18" charset="2"/>
                      </a:endParaRPr>
                    </a:p>
                  </a:txBody>
                  <a:tcPr anchor="ctr"/>
                </a:tc>
              </a:tr>
              <a:tr h="23812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Working Voltage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±6800V</a:t>
                      </a:r>
                    </a:p>
                  </a:txBody>
                  <a:tcPr anchor="ctr"/>
                </a:tc>
              </a:tr>
              <a:tr h="14287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Electrical field</a:t>
                      </a:r>
                      <a:endParaRPr lang="zh-CN" alt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 smtClean="0"/>
                        <a:t>~108.8kV/cm</a:t>
                      </a:r>
                      <a:endParaRPr lang="zh-CN" altLang="en-US" sz="1200" b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43000" y="285750"/>
            <a:ext cx="7286625" cy="714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Calibri" pitchFamily="34" charset="0"/>
              </a:rPr>
              <a:t>TOF electronics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714500" y="1214438"/>
            <a:ext cx="57150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dirty="0"/>
              <a:t> </a:t>
            </a:r>
            <a:r>
              <a:rPr lang="en-US" altLang="zh-CN" sz="2400" dirty="0"/>
              <a:t>Fast preamplifier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r>
              <a:rPr lang="en-US" altLang="zh-CN" sz="2400" dirty="0"/>
              <a:t>    Maxim3760 (RICE Univ.) </a:t>
            </a:r>
          </a:p>
          <a:p>
            <a:r>
              <a:rPr lang="en-US" altLang="zh-CN" sz="2400" dirty="0"/>
              <a:t>    </a:t>
            </a:r>
            <a:r>
              <a:rPr lang="en-US" altLang="zh-CN" sz="2400" dirty="0" err="1"/>
              <a:t>Ninos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(TOT)  </a:t>
            </a:r>
            <a:r>
              <a:rPr lang="en-US" altLang="zh-CN" sz="2400" dirty="0"/>
              <a:t>(ALICE)</a:t>
            </a:r>
          </a:p>
          <a:p>
            <a:r>
              <a:rPr lang="en-US" altLang="zh-CN" sz="2400" dirty="0"/>
              <a:t>    </a:t>
            </a:r>
            <a:r>
              <a:rPr lang="en-US" altLang="zh-CN" sz="2400" dirty="0" err="1"/>
              <a:t>Padi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(TOT)    </a:t>
            </a:r>
            <a:r>
              <a:rPr lang="en-US" altLang="zh-CN" sz="2400" dirty="0"/>
              <a:t>(GSI)</a:t>
            </a:r>
          </a:p>
          <a:p>
            <a:r>
              <a:rPr lang="en-US" altLang="zh-CN" sz="2400" dirty="0"/>
              <a:t>    CAD </a:t>
            </a:r>
            <a:r>
              <a:rPr lang="en-US" altLang="zh-CN" sz="2400" dirty="0" smtClean="0"/>
              <a:t>(TOT)(</a:t>
            </a:r>
            <a:r>
              <a:rPr lang="en-US" altLang="zh-CN" sz="2400" dirty="0" err="1" smtClean="0"/>
              <a:t>Tsinghua</a:t>
            </a:r>
            <a:r>
              <a:rPr lang="en-US" altLang="zh-CN" sz="2400" dirty="0"/>
              <a:t>)</a:t>
            </a:r>
          </a:p>
          <a:p>
            <a:r>
              <a:rPr lang="en-US" altLang="zh-CN" sz="24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/>
              <a:t> QDC (CAEN, 25fC/bin)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400" dirty="0"/>
              <a:t> TDC</a:t>
            </a:r>
          </a:p>
          <a:p>
            <a:r>
              <a:rPr lang="en-US" altLang="zh-CN" sz="2400" dirty="0"/>
              <a:t>  HPTDC (ALICE, 25ps/</a:t>
            </a:r>
            <a:r>
              <a:rPr lang="en-US" altLang="zh-CN" sz="2400" dirty="0" err="1"/>
              <a:t>ch</a:t>
            </a:r>
            <a:r>
              <a:rPr lang="en-US" altLang="zh-CN" sz="2400" dirty="0"/>
              <a:t>)</a:t>
            </a:r>
          </a:p>
          <a:p>
            <a:r>
              <a:rPr lang="en-US" altLang="zh-CN" sz="2400" dirty="0"/>
              <a:t>  GET4    (GSI, 25ps/</a:t>
            </a:r>
            <a:r>
              <a:rPr lang="en-US" altLang="zh-CN" sz="2400" dirty="0" err="1"/>
              <a:t>ch</a:t>
            </a:r>
            <a:r>
              <a:rPr lang="en-US" altLang="zh-CN" sz="2400" dirty="0"/>
              <a:t>)</a:t>
            </a:r>
          </a:p>
          <a:p>
            <a:r>
              <a:rPr lang="en-US" altLang="zh-CN" sz="2400" dirty="0"/>
              <a:t>  FPGA TDC </a:t>
            </a:r>
            <a:r>
              <a:rPr lang="en-US" altLang="zh-CN" sz="2400" dirty="0" smtClean="0"/>
              <a:t>(GSI and other)</a:t>
            </a:r>
            <a:endParaRPr lang="en-US" altLang="zh-CN" sz="2400" dirty="0"/>
          </a:p>
          <a:p>
            <a:endParaRPr lang="en-US" altLang="zh-CN" sz="2400" dirty="0"/>
          </a:p>
          <a:p>
            <a:pPr>
              <a:buFont typeface="Arial" pitchFamily="34" charset="0"/>
              <a:buChar char="•"/>
            </a:pPr>
            <a:r>
              <a:rPr lang="en-US" altLang="zh-CN" sz="2400" dirty="0"/>
              <a:t> DAQ</a:t>
            </a:r>
            <a:endParaRPr lang="zh-CN" alt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5" name="灯片编号占位符 1"/>
          <p:cNvSpPr txBox="1">
            <a:spLocks/>
          </p:cNvSpPr>
          <p:nvPr/>
        </p:nvSpPr>
        <p:spPr>
          <a:xfrm>
            <a:off x="8215313" y="6356350"/>
            <a:ext cx="471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47394-684F-4F4C-8A85-6C1B8AADD5A0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857224" y="285728"/>
            <a:ext cx="7429500" cy="725487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Comparison of different FEE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内容占位符 6"/>
          <p:cNvGraphicFramePr>
            <a:graphicFrameLocks/>
          </p:cNvGraphicFramePr>
          <p:nvPr/>
        </p:nvGraphicFramePr>
        <p:xfrm>
          <a:off x="468313" y="1628775"/>
          <a:ext cx="828092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495085"/>
                <a:gridCol w="1469857"/>
                <a:gridCol w="1469857"/>
                <a:gridCol w="14698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CAD-1.0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PADI-1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NINO-25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NINO-13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Peaking time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~1ns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&lt;1ns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0.6ns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Linear range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1000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altLang="zh-CN" dirty="0" smtClean="0"/>
                        <a:t>A</a:t>
                      </a:r>
                      <a:r>
                        <a:rPr lang="en-US" altLang="zh-CN" baseline="30000" dirty="0" smtClean="0"/>
                        <a:t>*1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-60-60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altLang="zh-CN" dirty="0" smtClean="0"/>
                        <a:t>A</a:t>
                      </a:r>
                      <a:r>
                        <a:rPr lang="en-US" altLang="zh-CN" baseline="30000" dirty="0" smtClean="0"/>
                        <a:t>*1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0-100fC</a:t>
                      </a:r>
                      <a:r>
                        <a:rPr lang="en-US" altLang="zh-CN" baseline="30000" dirty="0" smtClean="0"/>
                        <a:t>*2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0-100fC</a:t>
                      </a:r>
                      <a:r>
                        <a:rPr lang="en-US" altLang="zh-CN" baseline="30000" dirty="0" smtClean="0"/>
                        <a:t>*2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Time jitter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&lt;20ps, </a:t>
                      </a:r>
                      <a:r>
                        <a:rPr lang="en-US" altLang="zh-CN" dirty="0" err="1" smtClean="0"/>
                        <a:t>rms</a:t>
                      </a:r>
                      <a:r>
                        <a:rPr lang="en-US" altLang="zh-CN" baseline="30000" dirty="0" smtClean="0"/>
                        <a:t>*3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&lt;15ps, </a:t>
                      </a:r>
                      <a:r>
                        <a:rPr lang="en-US" altLang="zh-CN" dirty="0" err="1" smtClean="0"/>
                        <a:t>rms</a:t>
                      </a:r>
                      <a:r>
                        <a:rPr lang="en-US" altLang="zh-CN" baseline="30000" dirty="0" smtClean="0"/>
                        <a:t>*4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10-25ps, </a:t>
                      </a:r>
                      <a:r>
                        <a:rPr lang="en-US" altLang="zh-CN" dirty="0" err="1" smtClean="0"/>
                        <a:t>rms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6-25ps, </a:t>
                      </a:r>
                      <a:r>
                        <a:rPr lang="en-US" altLang="zh-CN" dirty="0" err="1" smtClean="0"/>
                        <a:t>rms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Power consumption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10mW/</a:t>
                      </a:r>
                      <a:r>
                        <a:rPr lang="en-US" altLang="zh-CN" dirty="0" err="1" smtClean="0"/>
                        <a:t>ch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&lt;30mW/</a:t>
                      </a:r>
                      <a:r>
                        <a:rPr lang="en-US" altLang="zh-CN" dirty="0" err="1" smtClean="0"/>
                        <a:t>ch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30mW/</a:t>
                      </a:r>
                      <a:r>
                        <a:rPr lang="en-US" altLang="zh-CN" dirty="0" err="1" smtClean="0"/>
                        <a:t>ch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5mW/</a:t>
                      </a:r>
                      <a:r>
                        <a:rPr lang="en-US" altLang="zh-CN" dirty="0" err="1" smtClean="0"/>
                        <a:t>ch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Input type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S.E.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DIFF.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DIFF.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DIFF.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Input impedance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50-70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48-58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30-100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30-100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W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Discriminator threshold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263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altLang="zh-CN" dirty="0" smtClean="0"/>
                        <a:t>A</a:t>
                      </a:r>
                      <a:r>
                        <a:rPr lang="en-US" altLang="zh-CN" baseline="30000" dirty="0" smtClean="0"/>
                        <a:t>*1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10-400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altLang="zh-CN" dirty="0" smtClean="0"/>
                        <a:t>A</a:t>
                      </a:r>
                      <a:r>
                        <a:rPr lang="en-US" altLang="zh-CN" baseline="30000" dirty="0" smtClean="0"/>
                        <a:t>*1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20-100fC</a:t>
                      </a:r>
                      <a:r>
                        <a:rPr lang="en-US" altLang="zh-CN" baseline="30000" dirty="0" smtClean="0"/>
                        <a:t>*2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20-100fC</a:t>
                      </a:r>
                      <a:r>
                        <a:rPr lang="en-US" altLang="zh-CN" baseline="30000" dirty="0" smtClean="0"/>
                        <a:t>*2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CMOS</a:t>
                      </a:r>
                      <a:r>
                        <a:rPr lang="en-US" altLang="zh-CN" baseline="0" dirty="0" smtClean="0"/>
                        <a:t> p</a:t>
                      </a:r>
                      <a:r>
                        <a:rPr lang="en-US" altLang="zh-CN" dirty="0" smtClean="0"/>
                        <a:t>rocess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0.35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0.18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0.25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0.13</a:t>
                      </a:r>
                      <a:r>
                        <a:rPr lang="en-US" altLang="zh-CN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altLang="zh-CN" dirty="0" smtClean="0"/>
                        <a:t>m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9750" y="5157788"/>
            <a:ext cx="7920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*1: for current pulse with 0.3ns rise time, 1-2ns FWHM, and 0.3ns fall time</a:t>
            </a:r>
          </a:p>
          <a:p>
            <a:r>
              <a:rPr lang="en-US" altLang="zh-CN"/>
              <a:t>*2: for square current pulse with 200ps width</a:t>
            </a:r>
          </a:p>
          <a:p>
            <a:r>
              <a:rPr lang="en-US" altLang="zh-CN"/>
              <a:t>*3: for 200</a:t>
            </a:r>
            <a:r>
              <a:rPr lang="en-US" altLang="zh-CN">
                <a:latin typeface="Symbol" pitchFamily="18" charset="2"/>
              </a:rPr>
              <a:t>m</a:t>
            </a:r>
            <a:r>
              <a:rPr lang="en-US" altLang="zh-CN"/>
              <a:t>A input current</a:t>
            </a:r>
          </a:p>
          <a:p>
            <a:r>
              <a:rPr lang="en-US" altLang="zh-CN"/>
              <a:t>*4: for 100</a:t>
            </a:r>
            <a:r>
              <a:rPr lang="en-US" altLang="zh-CN">
                <a:latin typeface="Symbol" pitchFamily="18" charset="2"/>
              </a:rPr>
              <a:t>m</a:t>
            </a:r>
            <a:r>
              <a:rPr lang="en-US" altLang="zh-CN"/>
              <a:t>A input current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E:\Sam\Pictures\N82\2010-09\150920106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107646"/>
            <a:ext cx="3071834" cy="230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Cosmic test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0" y="785794"/>
            <a:ext cx="4950394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altLang="zh-CN" sz="2000" b="1" u="dbl" kern="0" dirty="0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Cosmic ray </a:t>
            </a:r>
            <a:r>
              <a:rPr lang="en-US" altLang="zh-CN" sz="2000" b="1" u="dbl" kern="0" dirty="0" err="1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test@Tsinghua</a:t>
            </a:r>
            <a:r>
              <a:rPr lang="en-US" altLang="zh-CN" sz="2000" b="1" kern="0" dirty="0" smtClean="0">
                <a:solidFill>
                  <a:sysClr val="windowText" lastClr="000000"/>
                </a:solidFill>
                <a:latin typeface="Cambria" pitchFamily="18" charset="0"/>
                <a:ea typeface="华文彩云" pitchFamily="2" charset="-122"/>
                <a:cs typeface="Times New Roman" pitchFamily="18" charset="0"/>
              </a:rPr>
              <a:t>  August, 2011</a:t>
            </a:r>
            <a:endParaRPr lang="zh-CN" alt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6248" y="5643578"/>
            <a:ext cx="355103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Efficiency &gt; 95% @ 96kV/cm (6.0kV)</a:t>
            </a:r>
          </a:p>
          <a:p>
            <a:r>
              <a:rPr lang="en-US" altLang="zh-CN" dirty="0" smtClean="0"/>
              <a:t>Time resolution: ~ 52ps</a:t>
            </a:r>
          </a:p>
        </p:txBody>
      </p:sp>
      <p:grpSp>
        <p:nvGrpSpPr>
          <p:cNvPr id="8" name="组合 483"/>
          <p:cNvGrpSpPr/>
          <p:nvPr/>
        </p:nvGrpSpPr>
        <p:grpSpPr>
          <a:xfrm>
            <a:off x="1142976" y="3000372"/>
            <a:ext cx="1857388" cy="214314"/>
            <a:chOff x="2928926" y="357166"/>
            <a:chExt cx="1857388" cy="214314"/>
          </a:xfrm>
        </p:grpSpPr>
        <p:sp>
          <p:nvSpPr>
            <p:cNvPr id="9" name="矩形 8"/>
            <p:cNvSpPr/>
            <p:nvPr/>
          </p:nvSpPr>
          <p:spPr>
            <a:xfrm>
              <a:off x="3500430" y="395352"/>
              <a:ext cx="785818" cy="142876"/>
            </a:xfrm>
            <a:prstGeom prst="rect">
              <a:avLst/>
            </a:prstGeom>
            <a:solidFill>
              <a:srgbClr val="7F7F7F">
                <a:alpha val="54902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2928926" y="357166"/>
              <a:ext cx="642942" cy="214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PMT3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4143372" y="357166"/>
              <a:ext cx="642942" cy="214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PMT4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785918" y="1785926"/>
            <a:ext cx="1214058" cy="214314"/>
            <a:chOff x="1357290" y="2571744"/>
            <a:chExt cx="1214058" cy="214314"/>
          </a:xfrm>
        </p:grpSpPr>
        <p:sp>
          <p:nvSpPr>
            <p:cNvPr id="23" name="矩形 22"/>
            <p:cNvSpPr/>
            <p:nvPr/>
          </p:nvSpPr>
          <p:spPr>
            <a:xfrm>
              <a:off x="1357290" y="2609844"/>
              <a:ext cx="785818" cy="142876"/>
            </a:xfrm>
            <a:prstGeom prst="rect">
              <a:avLst/>
            </a:prstGeom>
            <a:solidFill>
              <a:srgbClr val="7F7F7F">
                <a:alpha val="54902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 flipH="1">
              <a:off x="1928794" y="2571744"/>
              <a:ext cx="642554" cy="214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PMT0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grpSp>
        <p:nvGrpSpPr>
          <p:cNvPr id="16" name="组合 612"/>
          <p:cNvGrpSpPr/>
          <p:nvPr/>
        </p:nvGrpSpPr>
        <p:grpSpPr>
          <a:xfrm>
            <a:off x="1142976" y="2071678"/>
            <a:ext cx="1857388" cy="214314"/>
            <a:chOff x="1357290" y="1785926"/>
            <a:chExt cx="1857388" cy="214314"/>
          </a:xfrm>
        </p:grpSpPr>
        <p:sp>
          <p:nvSpPr>
            <p:cNvPr id="17" name="矩形 16"/>
            <p:cNvSpPr/>
            <p:nvPr/>
          </p:nvSpPr>
          <p:spPr>
            <a:xfrm>
              <a:off x="1928794" y="1829654"/>
              <a:ext cx="785818" cy="142876"/>
            </a:xfrm>
            <a:prstGeom prst="rect">
              <a:avLst/>
            </a:prstGeom>
            <a:solidFill>
              <a:srgbClr val="7F7F7F">
                <a:alpha val="54902"/>
              </a:srgb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2571736" y="1785926"/>
              <a:ext cx="642942" cy="214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PMT2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1357290" y="1785926"/>
              <a:ext cx="642942" cy="2143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 smtClean="0">
                  <a:solidFill>
                    <a:srgbClr val="FF0000"/>
                  </a:solidFill>
                  <a:latin typeface="Gungsuh" pitchFamily="18" charset="-127"/>
                  <a:ea typeface="Gungsuh" pitchFamily="18" charset="-127"/>
                </a:rPr>
                <a:t>PMT1</a:t>
              </a:r>
              <a:endParaRPr lang="zh-CN" altLang="en-US" sz="1200" b="1" dirty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71538" y="2428868"/>
            <a:ext cx="2071702" cy="428628"/>
          </a:xfrm>
          <a:prstGeom prst="rect">
            <a:avLst/>
          </a:prstGeom>
          <a:solidFill>
            <a:srgbClr val="7F7F7F">
              <a:alpha val="54902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Gungsuh" pitchFamily="18" charset="-127"/>
                <a:ea typeface="Gungsuh" pitchFamily="18" charset="-127"/>
              </a:rPr>
              <a:t>MRPC</a:t>
            </a:r>
            <a:endParaRPr lang="zh-CN" altLang="en-US" dirty="0">
              <a:solidFill>
                <a:schemeClr val="tx1"/>
              </a:solidFill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rot="5400000">
            <a:off x="928663" y="2357433"/>
            <a:ext cx="2357453" cy="500065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71538" y="3714752"/>
            <a:ext cx="185871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Cosmic Ray </a:t>
            </a:r>
            <a:r>
              <a:rPr lang="en-US" altLang="zh-CN" dirty="0" err="1" smtClean="0"/>
              <a:t>Muon</a:t>
            </a:r>
            <a:endParaRPr lang="en-US" altLang="zh-CN" dirty="0" smtClean="0"/>
          </a:p>
        </p:txBody>
      </p:sp>
      <p:pic>
        <p:nvPicPr>
          <p:cNvPr id="19457" name="Picture 1" descr="F:\工作\JLab\文章和报告\efficiency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08"/>
            <a:ext cx="3429024" cy="2382243"/>
          </a:xfrm>
          <a:prstGeom prst="rect">
            <a:avLst/>
          </a:prstGeom>
          <a:noFill/>
        </p:spPr>
      </p:pic>
      <p:pic>
        <p:nvPicPr>
          <p:cNvPr id="2" name="Picture 1" descr="F:\工作\JLab\文章和报告\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429000"/>
            <a:ext cx="2703836" cy="2071702"/>
          </a:xfrm>
          <a:prstGeom prst="rect">
            <a:avLst/>
          </a:prstGeom>
          <a:noFill/>
        </p:spPr>
      </p:pic>
      <p:pic>
        <p:nvPicPr>
          <p:cNvPr id="3" name="Picture 1" descr="F:\工作\JLab\文章和报告\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643314"/>
            <a:ext cx="2651589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2.Beam </a:t>
            </a:r>
            <a:r>
              <a:rPr lang="en-US" altLang="zh-CN" sz="3200" b="1" dirty="0" smtClean="0"/>
              <a:t>test @ Hall A</a:t>
            </a:r>
            <a:endParaRPr lang="zh-CN" altLang="en-US" sz="4000" b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8488B-6C94-40A0-A71E-8A433FF865B4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86345" y="714356"/>
            <a:ext cx="785818" cy="3000396"/>
          </a:xfrm>
          <a:prstGeom prst="rect">
            <a:avLst/>
          </a:prstGeom>
          <a:solidFill>
            <a:srgbClr val="7F7F7F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/>
              <a:t>Shield</a:t>
            </a:r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 rot="10800000">
            <a:off x="1928825" y="1928778"/>
            <a:ext cx="3786213" cy="185738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6"/>
          <p:cNvSpPr txBox="1"/>
          <p:nvPr/>
        </p:nvSpPr>
        <p:spPr>
          <a:xfrm rot="1561742">
            <a:off x="142907" y="1185649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Gungsuh" pitchFamily="18" charset="-127"/>
                <a:ea typeface="Gungsuh" pitchFamily="18" charset="-127"/>
              </a:rPr>
              <a:t>High Energy </a:t>
            </a:r>
            <a:r>
              <a:rPr lang="en-US" altLang="zh-CN" b="1" dirty="0" smtClean="0">
                <a:latin typeface="Gungsuh" pitchFamily="18" charset="-127"/>
                <a:ea typeface="Gungsuh" pitchFamily="18" charset="-127"/>
              </a:rPr>
              <a:t>e-</a:t>
            </a:r>
            <a:endParaRPr lang="zh-CN" altLang="en-US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60965" y="1736141"/>
            <a:ext cx="256444" cy="148076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211166" y="2219612"/>
            <a:ext cx="44274" cy="3839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143667" y="2000240"/>
            <a:ext cx="198318" cy="226684"/>
          </a:xfrm>
          <a:prstGeom prst="rect">
            <a:avLst/>
          </a:prstGeom>
          <a:solidFill>
            <a:srgbClr val="F76D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143667" y="2603513"/>
            <a:ext cx="198318" cy="226684"/>
          </a:xfrm>
          <a:prstGeom prst="rect">
            <a:avLst/>
          </a:prstGeom>
          <a:solidFill>
            <a:srgbClr val="F76D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214796" y="2229728"/>
            <a:ext cx="45801" cy="3839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140136" y="2010356"/>
            <a:ext cx="205155" cy="226684"/>
          </a:xfrm>
          <a:prstGeom prst="rect">
            <a:avLst/>
          </a:prstGeom>
          <a:solidFill>
            <a:srgbClr val="F76D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140136" y="2613629"/>
            <a:ext cx="205155" cy="226684"/>
          </a:xfrm>
          <a:prstGeom prst="rect">
            <a:avLst/>
          </a:prstGeom>
          <a:solidFill>
            <a:srgbClr val="F76D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504520" y="2284571"/>
            <a:ext cx="205155" cy="219372"/>
          </a:xfrm>
          <a:prstGeom prst="ellipse">
            <a:avLst/>
          </a:prstGeom>
          <a:solidFill>
            <a:srgbClr val="F76D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590888" y="2284571"/>
            <a:ext cx="39662" cy="21937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n w="6350"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21" name="TextBox 72"/>
          <p:cNvSpPr txBox="1"/>
          <p:nvPr/>
        </p:nvSpPr>
        <p:spPr>
          <a:xfrm>
            <a:off x="5929353" y="3214686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 smtClean="0">
                <a:latin typeface="Gungsuh" pitchFamily="18" charset="-127"/>
                <a:ea typeface="Gungsuh" pitchFamily="18" charset="-127"/>
              </a:rPr>
              <a:t>Top View</a:t>
            </a:r>
            <a:endParaRPr lang="zh-CN" altLang="en-US" sz="1400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429287" y="2389704"/>
            <a:ext cx="2714644" cy="158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173"/>
          <p:cNvSpPr txBox="1"/>
          <p:nvPr/>
        </p:nvSpPr>
        <p:spPr>
          <a:xfrm>
            <a:off x="5987969" y="170437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>
                <a:latin typeface="DotumChe" pitchFamily="49" charset="-127"/>
                <a:ea typeface="DotumChe" pitchFamily="49" charset="-127"/>
              </a:rPr>
              <a:t>PMT1</a:t>
            </a:r>
            <a:endParaRPr lang="zh-CN" altLang="en-US" sz="1200" b="1" dirty="0"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24" name="TextBox 174"/>
          <p:cNvSpPr txBox="1"/>
          <p:nvPr/>
        </p:nvSpPr>
        <p:spPr>
          <a:xfrm>
            <a:off x="5987969" y="277594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>
                <a:latin typeface="DotumChe" pitchFamily="49" charset="-127"/>
                <a:ea typeface="DotumChe" pitchFamily="49" charset="-127"/>
              </a:rPr>
              <a:t>PMT2</a:t>
            </a:r>
            <a:endParaRPr lang="zh-CN" altLang="en-US" sz="1200" b="1" dirty="0"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25" name="TextBox 175"/>
          <p:cNvSpPr txBox="1"/>
          <p:nvPr/>
        </p:nvSpPr>
        <p:spPr>
          <a:xfrm>
            <a:off x="7000923" y="1723241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>
                <a:latin typeface="DotumChe" pitchFamily="49" charset="-127"/>
                <a:ea typeface="DotumChe" pitchFamily="49" charset="-127"/>
              </a:rPr>
              <a:t>PMT3</a:t>
            </a:r>
            <a:endParaRPr lang="zh-CN" altLang="en-US" sz="1200" b="1" dirty="0"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26" name="TextBox 176"/>
          <p:cNvSpPr txBox="1"/>
          <p:nvPr/>
        </p:nvSpPr>
        <p:spPr>
          <a:xfrm>
            <a:off x="7000923" y="2786058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>
                <a:latin typeface="DotumChe" pitchFamily="49" charset="-127"/>
                <a:ea typeface="DotumChe" pitchFamily="49" charset="-127"/>
              </a:rPr>
              <a:t>PMT4</a:t>
            </a:r>
            <a:endParaRPr lang="zh-CN" altLang="en-US" sz="1200" b="1" dirty="0"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27" name="TextBox 177"/>
          <p:cNvSpPr txBox="1"/>
          <p:nvPr/>
        </p:nvSpPr>
        <p:spPr>
          <a:xfrm>
            <a:off x="6286543" y="2500306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 smtClean="0">
                <a:latin typeface="DotumChe" pitchFamily="49" charset="-127"/>
                <a:ea typeface="DotumChe" pitchFamily="49" charset="-127"/>
              </a:rPr>
              <a:t>PMT0</a:t>
            </a:r>
            <a:endParaRPr lang="zh-CN" altLang="en-US" sz="1200" b="1" dirty="0"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28" name="圆柱形 27"/>
          <p:cNvSpPr/>
          <p:nvPr/>
        </p:nvSpPr>
        <p:spPr>
          <a:xfrm rot="6908072">
            <a:off x="2089017" y="1814704"/>
            <a:ext cx="627858" cy="721460"/>
          </a:xfrm>
          <a:prstGeom prst="can">
            <a:avLst>
              <a:gd name="adj" fmla="val 50000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TextBox 7"/>
          <p:cNvSpPr txBox="1"/>
          <p:nvPr/>
        </p:nvSpPr>
        <p:spPr>
          <a:xfrm>
            <a:off x="2143140" y="242886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Gungsuh" pitchFamily="18" charset="-127"/>
                <a:ea typeface="Gungsuh" pitchFamily="18" charset="-127"/>
              </a:rPr>
              <a:t>Target</a:t>
            </a:r>
            <a:endParaRPr lang="zh-CN" altLang="en-US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rot="10800000">
            <a:off x="0" y="1000108"/>
            <a:ext cx="2071702" cy="100010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" name="图片 31" descr="F:\工作\JLab\文章和报告\Jlab文章经过修改并修正的图表\1. System of Te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3929066"/>
            <a:ext cx="5143500" cy="25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" descr="C:\Users\Fan\Desktop\P1000430.jpg"/>
          <p:cNvPicPr>
            <a:picLocks noChangeAspect="1" noChangeArrowheads="1"/>
          </p:cNvPicPr>
          <p:nvPr/>
        </p:nvPicPr>
        <p:blipFill>
          <a:blip r:embed="rId3" cstate="print"/>
          <a:srcRect l="1501" t="11333"/>
          <a:stretch>
            <a:fillRect/>
          </a:stretch>
        </p:blipFill>
        <p:spPr bwMode="auto">
          <a:xfrm>
            <a:off x="285720" y="3643314"/>
            <a:ext cx="3597686" cy="2428892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785786" y="6286520"/>
            <a:ext cx="101341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Gungsuh" pitchFamily="18" charset="-127"/>
                <a:ea typeface="Gungsuh" pitchFamily="18" charset="-127"/>
              </a:rPr>
              <a:t>Target</a:t>
            </a:r>
            <a:endParaRPr lang="zh-CN" altLang="en-US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36" name="直接箭头连接符 35"/>
          <p:cNvCxnSpPr>
            <a:stCxn id="34" idx="0"/>
          </p:cNvCxnSpPr>
          <p:nvPr/>
        </p:nvCxnSpPr>
        <p:spPr>
          <a:xfrm rot="16200000" flipV="1">
            <a:off x="431918" y="5425942"/>
            <a:ext cx="1643074" cy="780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28926" y="6286520"/>
            <a:ext cx="149752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Gungsuh" pitchFamily="18" charset="-127"/>
                <a:ea typeface="Gungsuh" pitchFamily="18" charset="-127"/>
              </a:rPr>
              <a:t>Test setup</a:t>
            </a:r>
            <a:endParaRPr lang="zh-CN" altLang="en-US" b="1" dirty="0"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 rot="5400000" flipH="1" flipV="1">
            <a:off x="3321835" y="5822173"/>
            <a:ext cx="642942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86380" y="6357958"/>
            <a:ext cx="277710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diagram of DAQ system</a:t>
            </a:r>
            <a:endParaRPr lang="zh-CN" altLang="en-US" b="1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8429</TotalTime>
  <Words>930</Words>
  <Application>Microsoft Office PowerPoint</Application>
  <PresentationFormat>全屏显示(4:3)</PresentationFormat>
  <Paragraphs>273</Paragraphs>
  <Slides>19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Office 主题</vt:lpstr>
      <vt:lpstr>Equation</vt:lpstr>
      <vt:lpstr>公式</vt:lpstr>
      <vt:lpstr>Status of MRPC-TOF</vt:lpstr>
      <vt:lpstr>Outline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Test of High Rate MRPC In Jlab</dc:title>
  <dc:creator>Fan</dc:creator>
  <cp:lastModifiedBy>Wang Yi</cp:lastModifiedBy>
  <cp:revision>566</cp:revision>
  <dcterms:created xsi:type="dcterms:W3CDTF">2012-06-25T04:17:45Z</dcterms:created>
  <dcterms:modified xsi:type="dcterms:W3CDTF">2012-12-14T07:58:40Z</dcterms:modified>
</cp:coreProperties>
</file>