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84" r:id="rId2"/>
  </p:sldMasterIdLst>
  <p:notesMasterIdLst>
    <p:notesMasterId r:id="rId14"/>
  </p:notesMasterIdLst>
  <p:sldIdLst>
    <p:sldId id="320" r:id="rId3"/>
    <p:sldId id="359" r:id="rId4"/>
    <p:sldId id="360" r:id="rId5"/>
    <p:sldId id="361" r:id="rId6"/>
    <p:sldId id="340" r:id="rId7"/>
    <p:sldId id="341" r:id="rId8"/>
    <p:sldId id="342" r:id="rId9"/>
    <p:sldId id="343" r:id="rId10"/>
    <p:sldId id="344" r:id="rId11"/>
    <p:sldId id="357" r:id="rId12"/>
    <p:sldId id="362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C7DD-F579-4588-B3DD-C66A5A098643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C9AB5-8735-4DF2-AB6C-1821CDEC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4E6AC8-9A32-4B65-AD75-2F17F9AA7A0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C9E3D9-83BB-42BC-B4D9-6600A9F40971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C2893-BF4A-4F3A-AFAF-FA3A555FD88B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C2893-BF4A-4F3A-AFAF-FA3A555FD88B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577C40-9FC1-431E-BC6E-A6379268AB72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C2893-BF4A-4F3A-AFAF-FA3A555FD8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396-CA44-4B83-804D-27C571EFDC3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800A-6E2C-4CFF-96DC-121C4B7C77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B30-CAD1-4A71-BF79-99833CA506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396-CA44-4B83-804D-27C571EFDC3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FCA2-CFE4-47EC-AEF4-29E7A60FAB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6C6-122E-48A7-A9F0-9D5DE1A9E9F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7A11-27C4-41B5-BF7F-08673073040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0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4499-DAED-4106-99A2-DDABA806599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6E9-F478-43E1-A146-78E0329E764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52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813-C408-4E7F-8861-E432A487648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3A54-E050-4E40-9093-10DAE587E3C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FCA2-CFE4-47EC-AEF4-29E7A60FAB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D1E4-77B9-4E66-B277-9367F74252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800A-6E2C-4CFF-96DC-121C4B7C77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B30-CAD1-4A71-BF79-99833CA506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6C6-122E-48A7-A9F0-9D5DE1A9E9F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7A11-27C4-41B5-BF7F-08673073040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1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4499-DAED-4106-99A2-DDABA806599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6E9-F478-43E1-A146-78E0329E764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813-C408-4E7F-8861-E432A487648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3A54-E050-4E40-9093-10DAE587E3C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D1E4-77B9-4E66-B277-9367F74252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F8BA2-3347-4A81-90FD-A7AF4C4F6F4E}" type="slidenum">
              <a:rPr lang="en-US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F8BA2-3347-4A81-90FD-A7AF4C4F6F4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0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629" y="700445"/>
            <a:ext cx="7772400" cy="81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 Vectoring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6267088"/>
            <a:ext cx="6400800" cy="590912"/>
          </a:xfrm>
        </p:spPr>
        <p:txBody>
          <a:bodyPr/>
          <a:lstStyle/>
          <a:p>
            <a:pPr algn="r"/>
            <a:r>
              <a:rPr lang="en-US" dirty="0" smtClean="0"/>
              <a:t>T.K. Hemmick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823478"/>
            <a:ext cx="4040187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3477"/>
            <a:ext cx="4041680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71888"/>
            <a:ext cx="4067175" cy="30753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552950" cy="314448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896112"/>
          </a:xfrm>
        </p:spPr>
        <p:txBody>
          <a:bodyPr/>
          <a:lstStyle/>
          <a:p>
            <a:r>
              <a:rPr lang="en-US" dirty="0" smtClean="0"/>
              <a:t>Angular Resolution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381000" y="1143000"/>
            <a:ext cx="3855052" cy="2617304"/>
            <a:chOff x="304800" y="1123596"/>
            <a:chExt cx="4500563" cy="2991204"/>
          </a:xfrm>
        </p:grpSpPr>
        <p:grpSp>
          <p:nvGrpSpPr>
            <p:cNvPr id="4" name="Group 21"/>
            <p:cNvGrpSpPr/>
            <p:nvPr/>
          </p:nvGrpSpPr>
          <p:grpSpPr>
            <a:xfrm>
              <a:off x="304800" y="1447800"/>
              <a:ext cx="4500563" cy="2667000"/>
              <a:chOff x="304800" y="1447800"/>
              <a:chExt cx="4500563" cy="26670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447800"/>
                <a:ext cx="4500563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47800" y="1676400"/>
                <a:ext cx="2466410" cy="545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Track Recon. Fails</a:t>
                </a:r>
              </a:p>
              <a:p>
                <a:r>
                  <a:rPr lang="en-US" sz="1100" dirty="0" smtClean="0"/>
                  <a:t>(Rely on Charge </a:t>
                </a:r>
                <a:r>
                  <a:rPr lang="en-US" sz="1100" dirty="0" err="1" smtClean="0"/>
                  <a:t>Centroid</a:t>
                </a:r>
                <a:r>
                  <a:rPr lang="en-US" sz="1100" dirty="0" smtClean="0"/>
                  <a:t>)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05000" y="2209800"/>
                <a:ext cx="2047133" cy="35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Uncertain Boundary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95028" y="2547257"/>
                <a:ext cx="2159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Track Recon. Successful</a:t>
                </a:r>
                <a:endParaRPr lang="en-US" sz="14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1066800" y="1981200"/>
                <a:ext cx="381000" cy="22860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1371600" y="2438400"/>
                <a:ext cx="533400" cy="30480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3" idx="1"/>
              </p:cNvCxnSpPr>
              <p:nvPr/>
            </p:nvCxnSpPr>
            <p:spPr>
              <a:xfrm flipH="1">
                <a:off x="1690227" y="2701146"/>
                <a:ext cx="304800" cy="150911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08668" y="1123596"/>
              <a:ext cx="4342889" cy="316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MC Simulation of Angle and Position Resolution</a:t>
              </a:r>
              <a:endParaRPr lang="en-US" sz="1200" b="1" dirty="0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38400" y="762000"/>
            <a:ext cx="362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first look at the Angular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1524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200" dirty="0" smtClean="0"/>
              <a:t>As a first attempt to determine the angular and position resolution, we do so without the aid of a reference track, determined by the high precision reference detectors within the beam test set up.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The angular resolution is determined here by simply taking the spread in the distribution of the reconstructed vector angle.  This is known to be a reasonable approximation since the beam divergence is minimal.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991" y="3260035"/>
            <a:ext cx="155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Cao, Stony Brook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4648200"/>
            <a:ext cx="172835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Preliminary Results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962400"/>
            <a:ext cx="172835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Preliminary Results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idea for synchronous background rejection.</a:t>
            </a:r>
          </a:p>
          <a:p>
            <a:r>
              <a:rPr lang="en-US" dirty="0" smtClean="0"/>
              <a:t>Ghosts of bunches past:</a:t>
            </a:r>
          </a:p>
          <a:p>
            <a:pPr lvl="1"/>
            <a:r>
              <a:rPr lang="en-US" dirty="0" smtClean="0"/>
              <a:t>Stubs appear to “end early”.</a:t>
            </a:r>
          </a:p>
          <a:p>
            <a:r>
              <a:rPr lang="en-US" dirty="0" smtClean="0"/>
              <a:t>Ghosts of bunches future:</a:t>
            </a:r>
          </a:p>
          <a:p>
            <a:pPr lvl="1"/>
            <a:r>
              <a:rPr lang="en-US" dirty="0" smtClean="0"/>
              <a:t>Stubs appear to “begin late”.</a:t>
            </a:r>
          </a:p>
          <a:p>
            <a:r>
              <a:rPr lang="en-US" dirty="0" smtClean="0"/>
              <a:t>Quantitative question:</a:t>
            </a:r>
          </a:p>
          <a:p>
            <a:pPr lvl="1"/>
            <a:r>
              <a:rPr lang="en-US" dirty="0" smtClean="0"/>
              <a:t>Does it hurt, does it help?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23825"/>
            <a:ext cx="8229600" cy="822473"/>
          </a:xfrm>
        </p:spPr>
        <p:txBody>
          <a:bodyPr/>
          <a:lstStyle/>
          <a:p>
            <a:r>
              <a:rPr lang="en-US" dirty="0" smtClean="0"/>
              <a:t>Background in </a:t>
            </a:r>
            <a:r>
              <a:rPr lang="en-US" dirty="0" err="1" smtClean="0"/>
              <a:t>SoLID</a:t>
            </a:r>
            <a:r>
              <a:rPr lang="en-US" dirty="0" smtClean="0"/>
              <a:t> Trackers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9174"/>
            <a:ext cx="8229600" cy="1058826"/>
          </a:xfrm>
        </p:spPr>
        <p:txBody>
          <a:bodyPr/>
          <a:lstStyle/>
          <a:p>
            <a:r>
              <a:rPr lang="en-US" dirty="0" smtClean="0"/>
              <a:t>Studies by Richard Holmes.</a:t>
            </a:r>
          </a:p>
          <a:p>
            <a:r>
              <a:rPr lang="en-US" dirty="0" smtClean="0"/>
              <a:t>PVDIS w/no baffles…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3" y="1169378"/>
            <a:ext cx="6899423" cy="450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8428" y="1408265"/>
            <a:ext cx="19030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Signal Projective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1795" y="1428410"/>
            <a:ext cx="1904689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Bkg</a:t>
            </a:r>
            <a:r>
              <a:rPr lang="en-US" sz="1600" dirty="0" smtClean="0"/>
              <a:t> non-Projective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91157" y="3738018"/>
            <a:ext cx="13003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Signal MIP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5159" y="3745231"/>
            <a:ext cx="203132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BKG Large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0"/>
            <a:ext cx="8229600" cy="754912"/>
          </a:xfrm>
        </p:spPr>
        <p:txBody>
          <a:bodyPr/>
          <a:lstStyle/>
          <a:p>
            <a:r>
              <a:rPr lang="en-US" dirty="0" smtClean="0"/>
              <a:t>How to measure both?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36" y="4146698"/>
            <a:ext cx="8229600" cy="2711302"/>
          </a:xfrm>
        </p:spPr>
        <p:txBody>
          <a:bodyPr/>
          <a:lstStyle/>
          <a:p>
            <a:r>
              <a:rPr lang="en-US" dirty="0" smtClean="0"/>
              <a:t>E-deposit measurements plagued by Landau Tail.</a:t>
            </a:r>
          </a:p>
          <a:p>
            <a:pPr lvl="1"/>
            <a:r>
              <a:rPr lang="en-US" dirty="0" smtClean="0"/>
              <a:t>Measure more samples on the track.</a:t>
            </a:r>
          </a:p>
          <a:p>
            <a:pPr lvl="1"/>
            <a:r>
              <a:rPr lang="en-US" dirty="0" smtClean="0"/>
              <a:t>Use a “truncated mean” to refine </a:t>
            </a:r>
            <a:r>
              <a:rPr lang="en-US" dirty="0" err="1" smtClean="0"/>
              <a:t>dE</a:t>
            </a:r>
            <a:r>
              <a:rPr lang="en-US" dirty="0" smtClean="0"/>
              <a:t>/dx.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does e/pi separation at low momentum.</a:t>
            </a:r>
          </a:p>
          <a:p>
            <a:r>
              <a:rPr lang="en-US" dirty="0" smtClean="0"/>
              <a:t>Thick collection gap = track vector.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" y="865768"/>
            <a:ext cx="4582056" cy="297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737441" y="1029587"/>
            <a:ext cx="4132263" cy="2489200"/>
            <a:chOff x="3429000" y="3740426"/>
            <a:chExt cx="4132295" cy="24889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06868" y="4349958"/>
              <a:ext cx="190501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75131" y="5035682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75131" y="5188065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75131" y="5340449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67206" y="5562674"/>
              <a:ext cx="1646251" cy="0"/>
            </a:xfrm>
            <a:prstGeom prst="line">
              <a:avLst/>
            </a:prstGeom>
            <a:ln w="38100" cmpd="sng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1630" y="5586484"/>
              <a:ext cx="190501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916367" y="3740426"/>
              <a:ext cx="2408256" cy="2209555"/>
            </a:xfrm>
            <a:prstGeom prst="straightConnector1">
              <a:avLst/>
            </a:prstGeom>
            <a:ln w="19050"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067326" y="4915046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219727" y="4762663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372129" y="4686471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515005" y="4515040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5191139" y="5048381"/>
              <a:ext cx="133351" cy="479372"/>
            </a:xfrm>
            <a:custGeom>
              <a:avLst/>
              <a:gdLst>
                <a:gd name="connsiteX0" fmla="*/ 29016 w 133791"/>
                <a:gd name="connsiteY0" fmla="*/ 0 h 479262"/>
                <a:gd name="connsiteX1" fmla="*/ 38541 w 133791"/>
                <a:gd name="connsiteY1" fmla="*/ 219075 h 479262"/>
                <a:gd name="connsiteX2" fmla="*/ 48066 w 133791"/>
                <a:gd name="connsiteY2" fmla="*/ 247650 h 479262"/>
                <a:gd name="connsiteX3" fmla="*/ 67116 w 133791"/>
                <a:gd name="connsiteY3" fmla="*/ 276225 h 479262"/>
                <a:gd name="connsiteX4" fmla="*/ 86166 w 133791"/>
                <a:gd name="connsiteY4" fmla="*/ 342900 h 479262"/>
                <a:gd name="connsiteX5" fmla="*/ 105216 w 133791"/>
                <a:gd name="connsiteY5" fmla="*/ 400050 h 479262"/>
                <a:gd name="connsiteX6" fmla="*/ 114741 w 133791"/>
                <a:gd name="connsiteY6" fmla="*/ 447675 h 479262"/>
                <a:gd name="connsiteX7" fmla="*/ 133791 w 133791"/>
                <a:gd name="connsiteY7" fmla="*/ 476250 h 4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91" h="479262">
                  <a:moveTo>
                    <a:pt x="29016" y="0"/>
                  </a:moveTo>
                  <a:cubicBezTo>
                    <a:pt x="0" y="87047"/>
                    <a:pt x="14106" y="31742"/>
                    <a:pt x="38541" y="219075"/>
                  </a:cubicBezTo>
                  <a:cubicBezTo>
                    <a:pt x="39840" y="229031"/>
                    <a:pt x="43576" y="238670"/>
                    <a:pt x="48066" y="247650"/>
                  </a:cubicBezTo>
                  <a:cubicBezTo>
                    <a:pt x="53186" y="257889"/>
                    <a:pt x="60766" y="266700"/>
                    <a:pt x="67116" y="276225"/>
                  </a:cubicBezTo>
                  <a:cubicBezTo>
                    <a:pt x="73466" y="298450"/>
                    <a:pt x="79368" y="320808"/>
                    <a:pt x="86166" y="342900"/>
                  </a:cubicBezTo>
                  <a:cubicBezTo>
                    <a:pt x="92071" y="362092"/>
                    <a:pt x="101278" y="380359"/>
                    <a:pt x="105216" y="400050"/>
                  </a:cubicBezTo>
                  <a:cubicBezTo>
                    <a:pt x="108391" y="415925"/>
                    <a:pt x="110814" y="431969"/>
                    <a:pt x="114741" y="447675"/>
                  </a:cubicBezTo>
                  <a:cubicBezTo>
                    <a:pt x="122638" y="479262"/>
                    <a:pt x="115058" y="476250"/>
                    <a:pt x="133791" y="4762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84789" y="5008698"/>
              <a:ext cx="92076" cy="563500"/>
            </a:xfrm>
            <a:custGeom>
              <a:avLst/>
              <a:gdLst>
                <a:gd name="connsiteX0" fmla="*/ 6210 w 91935"/>
                <a:gd name="connsiteY0" fmla="*/ 20698 h 563623"/>
                <a:gd name="connsiteX1" fmla="*/ 34785 w 91935"/>
                <a:gd name="connsiteY1" fmla="*/ 115948 h 563623"/>
                <a:gd name="connsiteX2" fmla="*/ 44310 w 91935"/>
                <a:gd name="connsiteY2" fmla="*/ 154048 h 563623"/>
                <a:gd name="connsiteX3" fmla="*/ 63360 w 91935"/>
                <a:gd name="connsiteY3" fmla="*/ 201673 h 563623"/>
                <a:gd name="connsiteX4" fmla="*/ 91935 w 91935"/>
                <a:gd name="connsiteY4" fmla="*/ 296923 h 563623"/>
                <a:gd name="connsiteX5" fmla="*/ 72885 w 91935"/>
                <a:gd name="connsiteY5" fmla="*/ 354073 h 563623"/>
                <a:gd name="connsiteX6" fmla="*/ 34785 w 91935"/>
                <a:gd name="connsiteY6" fmla="*/ 411223 h 563623"/>
                <a:gd name="connsiteX7" fmla="*/ 15735 w 91935"/>
                <a:gd name="connsiteY7" fmla="*/ 563623 h 56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35" h="563623">
                  <a:moveTo>
                    <a:pt x="6210" y="20698"/>
                  </a:moveTo>
                  <a:cubicBezTo>
                    <a:pt x="28164" y="108515"/>
                    <a:pt x="0" y="0"/>
                    <a:pt x="34785" y="115948"/>
                  </a:cubicBezTo>
                  <a:cubicBezTo>
                    <a:pt x="38547" y="128487"/>
                    <a:pt x="40170" y="141629"/>
                    <a:pt x="44310" y="154048"/>
                  </a:cubicBezTo>
                  <a:cubicBezTo>
                    <a:pt x="49717" y="170268"/>
                    <a:pt x="57517" y="185605"/>
                    <a:pt x="63360" y="201673"/>
                  </a:cubicBezTo>
                  <a:cubicBezTo>
                    <a:pt x="81912" y="252690"/>
                    <a:pt x="80563" y="251436"/>
                    <a:pt x="91935" y="296923"/>
                  </a:cubicBezTo>
                  <a:cubicBezTo>
                    <a:pt x="85585" y="315973"/>
                    <a:pt x="84024" y="337365"/>
                    <a:pt x="72885" y="354073"/>
                  </a:cubicBezTo>
                  <a:lnTo>
                    <a:pt x="34785" y="411223"/>
                  </a:lnTo>
                  <a:cubicBezTo>
                    <a:pt x="9575" y="512065"/>
                    <a:pt x="15735" y="461241"/>
                    <a:pt x="15735" y="56362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43513" y="5019809"/>
              <a:ext cx="49213" cy="566675"/>
            </a:xfrm>
            <a:custGeom>
              <a:avLst/>
              <a:gdLst>
                <a:gd name="connsiteX0" fmla="*/ 28575 w 48734"/>
                <a:gd name="connsiteY0" fmla="*/ 0 h 566649"/>
                <a:gd name="connsiteX1" fmla="*/ 38100 w 48734"/>
                <a:gd name="connsiteY1" fmla="*/ 285750 h 566649"/>
                <a:gd name="connsiteX2" fmla="*/ 47625 w 48734"/>
                <a:gd name="connsiteY2" fmla="*/ 314325 h 566649"/>
                <a:gd name="connsiteX3" fmla="*/ 28575 w 48734"/>
                <a:gd name="connsiteY3" fmla="*/ 371475 h 566649"/>
                <a:gd name="connsiteX4" fmla="*/ 0 w 48734"/>
                <a:gd name="connsiteY4" fmla="*/ 495300 h 566649"/>
                <a:gd name="connsiteX5" fmla="*/ 0 w 48734"/>
                <a:gd name="connsiteY5" fmla="*/ 533400 h 5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34" h="566649">
                  <a:moveTo>
                    <a:pt x="28575" y="0"/>
                  </a:moveTo>
                  <a:cubicBezTo>
                    <a:pt x="31750" y="95250"/>
                    <a:pt x="32335" y="190622"/>
                    <a:pt x="38100" y="285750"/>
                  </a:cubicBezTo>
                  <a:cubicBezTo>
                    <a:pt x="38707" y="295772"/>
                    <a:pt x="48734" y="304346"/>
                    <a:pt x="47625" y="314325"/>
                  </a:cubicBezTo>
                  <a:cubicBezTo>
                    <a:pt x="45407" y="334283"/>
                    <a:pt x="34092" y="352167"/>
                    <a:pt x="28575" y="371475"/>
                  </a:cubicBezTo>
                  <a:cubicBezTo>
                    <a:pt x="13257" y="425087"/>
                    <a:pt x="9924" y="445681"/>
                    <a:pt x="0" y="495300"/>
                  </a:cubicBezTo>
                  <a:cubicBezTo>
                    <a:pt x="21890" y="560969"/>
                    <a:pt x="33249" y="566649"/>
                    <a:pt x="0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095888" y="5003936"/>
              <a:ext cx="114301" cy="569850"/>
            </a:xfrm>
            <a:custGeom>
              <a:avLst/>
              <a:gdLst>
                <a:gd name="connsiteX0" fmla="*/ 66932 w 114557"/>
                <a:gd name="connsiteY0" fmla="*/ 6705 h 570441"/>
                <a:gd name="connsiteX1" fmla="*/ 85982 w 114557"/>
                <a:gd name="connsiteY1" fmla="*/ 159105 h 570441"/>
                <a:gd name="connsiteX2" fmla="*/ 95507 w 114557"/>
                <a:gd name="connsiteY2" fmla="*/ 197205 h 570441"/>
                <a:gd name="connsiteX3" fmla="*/ 105032 w 114557"/>
                <a:gd name="connsiteY3" fmla="*/ 330555 h 570441"/>
                <a:gd name="connsiteX4" fmla="*/ 114557 w 114557"/>
                <a:gd name="connsiteY4" fmla="*/ 359130 h 570441"/>
                <a:gd name="connsiteX5" fmla="*/ 85982 w 114557"/>
                <a:gd name="connsiteY5" fmla="*/ 435330 h 570441"/>
                <a:gd name="connsiteX6" fmla="*/ 66932 w 114557"/>
                <a:gd name="connsiteY6" fmla="*/ 473430 h 570441"/>
                <a:gd name="connsiteX7" fmla="*/ 257 w 114557"/>
                <a:gd name="connsiteY7" fmla="*/ 511530 h 570441"/>
                <a:gd name="connsiteX8" fmla="*/ 57407 w 114557"/>
                <a:gd name="connsiteY8" fmla="*/ 549630 h 570441"/>
                <a:gd name="connsiteX9" fmla="*/ 95507 w 114557"/>
                <a:gd name="connsiteY9" fmla="*/ 568680 h 5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57" h="570441">
                  <a:moveTo>
                    <a:pt x="66932" y="6705"/>
                  </a:moveTo>
                  <a:cubicBezTo>
                    <a:pt x="91591" y="80681"/>
                    <a:pt x="67264" y="0"/>
                    <a:pt x="85982" y="159105"/>
                  </a:cubicBezTo>
                  <a:cubicBezTo>
                    <a:pt x="87512" y="172106"/>
                    <a:pt x="92332" y="184505"/>
                    <a:pt x="95507" y="197205"/>
                  </a:cubicBezTo>
                  <a:cubicBezTo>
                    <a:pt x="98682" y="241655"/>
                    <a:pt x="99825" y="286297"/>
                    <a:pt x="105032" y="330555"/>
                  </a:cubicBezTo>
                  <a:cubicBezTo>
                    <a:pt x="106205" y="340526"/>
                    <a:pt x="114557" y="349090"/>
                    <a:pt x="114557" y="359130"/>
                  </a:cubicBezTo>
                  <a:cubicBezTo>
                    <a:pt x="114557" y="407293"/>
                    <a:pt x="105690" y="400842"/>
                    <a:pt x="85982" y="435330"/>
                  </a:cubicBezTo>
                  <a:cubicBezTo>
                    <a:pt x="78937" y="447658"/>
                    <a:pt x="76173" y="462649"/>
                    <a:pt x="66932" y="473430"/>
                  </a:cubicBezTo>
                  <a:cubicBezTo>
                    <a:pt x="43866" y="500340"/>
                    <a:pt x="29304" y="501848"/>
                    <a:pt x="257" y="511530"/>
                  </a:cubicBezTo>
                  <a:cubicBezTo>
                    <a:pt x="33740" y="561755"/>
                    <a:pt x="0" y="525027"/>
                    <a:pt x="57407" y="549630"/>
                  </a:cubicBezTo>
                  <a:cubicBezTo>
                    <a:pt x="105966" y="570441"/>
                    <a:pt x="69724" y="568680"/>
                    <a:pt x="95507" y="5686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81614" y="4976952"/>
              <a:ext cx="85726" cy="604770"/>
            </a:xfrm>
            <a:custGeom>
              <a:avLst/>
              <a:gdLst>
                <a:gd name="connsiteX0" fmla="*/ 28575 w 86513"/>
                <a:gd name="connsiteY0" fmla="*/ 4579 h 604654"/>
                <a:gd name="connsiteX1" fmla="*/ 47625 w 86513"/>
                <a:gd name="connsiteY1" fmla="*/ 204604 h 604654"/>
                <a:gd name="connsiteX2" fmla="*/ 57150 w 86513"/>
                <a:gd name="connsiteY2" fmla="*/ 252229 h 604654"/>
                <a:gd name="connsiteX3" fmla="*/ 38100 w 86513"/>
                <a:gd name="connsiteY3" fmla="*/ 290329 h 604654"/>
                <a:gd name="connsiteX4" fmla="*/ 19050 w 86513"/>
                <a:gd name="connsiteY4" fmla="*/ 318904 h 604654"/>
                <a:gd name="connsiteX5" fmla="*/ 9525 w 86513"/>
                <a:gd name="connsiteY5" fmla="*/ 366529 h 604654"/>
                <a:gd name="connsiteX6" fmla="*/ 0 w 86513"/>
                <a:gd name="connsiteY6" fmla="*/ 395104 h 604654"/>
                <a:gd name="connsiteX7" fmla="*/ 19050 w 86513"/>
                <a:gd name="connsiteY7" fmla="*/ 461779 h 604654"/>
                <a:gd name="connsiteX8" fmla="*/ 76200 w 86513"/>
                <a:gd name="connsiteY8" fmla="*/ 509404 h 604654"/>
                <a:gd name="connsiteX9" fmla="*/ 85725 w 86513"/>
                <a:gd name="connsiteY9" fmla="*/ 604654 h 60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13" h="604654">
                  <a:moveTo>
                    <a:pt x="28575" y="4579"/>
                  </a:moveTo>
                  <a:cubicBezTo>
                    <a:pt x="57553" y="91512"/>
                    <a:pt x="29833" y="0"/>
                    <a:pt x="47625" y="204604"/>
                  </a:cubicBezTo>
                  <a:cubicBezTo>
                    <a:pt x="49027" y="220733"/>
                    <a:pt x="53975" y="236354"/>
                    <a:pt x="57150" y="252229"/>
                  </a:cubicBezTo>
                  <a:cubicBezTo>
                    <a:pt x="50800" y="264929"/>
                    <a:pt x="45145" y="278001"/>
                    <a:pt x="38100" y="290329"/>
                  </a:cubicBezTo>
                  <a:cubicBezTo>
                    <a:pt x="32420" y="300268"/>
                    <a:pt x="23070" y="308185"/>
                    <a:pt x="19050" y="318904"/>
                  </a:cubicBezTo>
                  <a:cubicBezTo>
                    <a:pt x="13366" y="334063"/>
                    <a:pt x="13452" y="350823"/>
                    <a:pt x="9525" y="366529"/>
                  </a:cubicBezTo>
                  <a:cubicBezTo>
                    <a:pt x="7090" y="376269"/>
                    <a:pt x="3175" y="385579"/>
                    <a:pt x="0" y="395104"/>
                  </a:cubicBezTo>
                  <a:cubicBezTo>
                    <a:pt x="1270" y="400185"/>
                    <a:pt x="13584" y="453580"/>
                    <a:pt x="19050" y="461779"/>
                  </a:cubicBezTo>
                  <a:cubicBezTo>
                    <a:pt x="33718" y="483781"/>
                    <a:pt x="55115" y="495347"/>
                    <a:pt x="76200" y="509404"/>
                  </a:cubicBezTo>
                  <a:cubicBezTo>
                    <a:pt x="86513" y="591905"/>
                    <a:pt x="85725" y="560006"/>
                    <a:pt x="85725" y="60465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00611" y="5048381"/>
              <a:ext cx="133351" cy="476197"/>
            </a:xfrm>
            <a:custGeom>
              <a:avLst/>
              <a:gdLst>
                <a:gd name="connsiteX0" fmla="*/ 133350 w 133350"/>
                <a:gd name="connsiteY0" fmla="*/ 0 h 476250"/>
                <a:gd name="connsiteX1" fmla="*/ 123825 w 133350"/>
                <a:gd name="connsiteY1" fmla="*/ 171450 h 476250"/>
                <a:gd name="connsiteX2" fmla="*/ 104775 w 133350"/>
                <a:gd name="connsiteY2" fmla="*/ 209550 h 476250"/>
                <a:gd name="connsiteX3" fmla="*/ 95250 w 133350"/>
                <a:gd name="connsiteY3" fmla="*/ 247650 h 476250"/>
                <a:gd name="connsiteX4" fmla="*/ 76200 w 133350"/>
                <a:gd name="connsiteY4" fmla="*/ 276225 h 476250"/>
                <a:gd name="connsiteX5" fmla="*/ 57150 w 133350"/>
                <a:gd name="connsiteY5" fmla="*/ 333375 h 476250"/>
                <a:gd name="connsiteX6" fmla="*/ 19050 w 133350"/>
                <a:gd name="connsiteY6" fmla="*/ 419100 h 476250"/>
                <a:gd name="connsiteX7" fmla="*/ 9525 w 133350"/>
                <a:gd name="connsiteY7" fmla="*/ 447675 h 476250"/>
                <a:gd name="connsiteX8" fmla="*/ 0 w 133350"/>
                <a:gd name="connsiteY8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476250">
                  <a:moveTo>
                    <a:pt x="133350" y="0"/>
                  </a:moveTo>
                  <a:cubicBezTo>
                    <a:pt x="130175" y="57150"/>
                    <a:pt x="131559" y="114737"/>
                    <a:pt x="123825" y="171450"/>
                  </a:cubicBezTo>
                  <a:cubicBezTo>
                    <a:pt x="121907" y="185519"/>
                    <a:pt x="109761" y="196255"/>
                    <a:pt x="104775" y="209550"/>
                  </a:cubicBezTo>
                  <a:cubicBezTo>
                    <a:pt x="100178" y="221807"/>
                    <a:pt x="100407" y="235618"/>
                    <a:pt x="95250" y="247650"/>
                  </a:cubicBezTo>
                  <a:cubicBezTo>
                    <a:pt x="90741" y="258172"/>
                    <a:pt x="80849" y="265764"/>
                    <a:pt x="76200" y="276225"/>
                  </a:cubicBezTo>
                  <a:cubicBezTo>
                    <a:pt x="68045" y="294575"/>
                    <a:pt x="68289" y="316667"/>
                    <a:pt x="57150" y="333375"/>
                  </a:cubicBezTo>
                  <a:cubicBezTo>
                    <a:pt x="26961" y="378658"/>
                    <a:pt x="41720" y="351090"/>
                    <a:pt x="19050" y="419100"/>
                  </a:cubicBezTo>
                  <a:lnTo>
                    <a:pt x="9525" y="447675"/>
                  </a:ln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895861" y="5067429"/>
              <a:ext cx="30163" cy="457149"/>
            </a:xfrm>
            <a:custGeom>
              <a:avLst/>
              <a:gdLst>
                <a:gd name="connsiteX0" fmla="*/ 0 w 30186"/>
                <a:gd name="connsiteY0" fmla="*/ 0 h 457200"/>
                <a:gd name="connsiteX1" fmla="*/ 9525 w 30186"/>
                <a:gd name="connsiteY1" fmla="*/ 361950 h 457200"/>
                <a:gd name="connsiteX2" fmla="*/ 28575 w 30186"/>
                <a:gd name="connsiteY2" fmla="*/ 409575 h 457200"/>
                <a:gd name="connsiteX3" fmla="*/ 19050 w 30186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6" h="457200">
                  <a:moveTo>
                    <a:pt x="0" y="0"/>
                  </a:moveTo>
                  <a:cubicBezTo>
                    <a:pt x="3175" y="120650"/>
                    <a:pt x="1125" y="241551"/>
                    <a:pt x="9525" y="361950"/>
                  </a:cubicBezTo>
                  <a:cubicBezTo>
                    <a:pt x="10715" y="379006"/>
                    <a:pt x="26874" y="392562"/>
                    <a:pt x="28575" y="409575"/>
                  </a:cubicBezTo>
                  <a:cubicBezTo>
                    <a:pt x="30186" y="425684"/>
                    <a:pt x="19050" y="457200"/>
                    <a:pt x="1905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38711" y="5105525"/>
              <a:ext cx="142876" cy="476197"/>
            </a:xfrm>
            <a:custGeom>
              <a:avLst/>
              <a:gdLst>
                <a:gd name="connsiteX0" fmla="*/ 85725 w 142875"/>
                <a:gd name="connsiteY0" fmla="*/ 0 h 476250"/>
                <a:gd name="connsiteX1" fmla="*/ 95250 w 142875"/>
                <a:gd name="connsiteY1" fmla="*/ 57150 h 476250"/>
                <a:gd name="connsiteX2" fmla="*/ 104775 w 142875"/>
                <a:gd name="connsiteY2" fmla="*/ 104775 h 476250"/>
                <a:gd name="connsiteX3" fmla="*/ 123825 w 142875"/>
                <a:gd name="connsiteY3" fmla="*/ 247650 h 476250"/>
                <a:gd name="connsiteX4" fmla="*/ 142875 w 142875"/>
                <a:gd name="connsiteY4" fmla="*/ 276225 h 476250"/>
                <a:gd name="connsiteX5" fmla="*/ 123825 w 142875"/>
                <a:gd name="connsiteY5" fmla="*/ 333375 h 476250"/>
                <a:gd name="connsiteX6" fmla="*/ 85725 w 142875"/>
                <a:gd name="connsiteY6" fmla="*/ 342900 h 476250"/>
                <a:gd name="connsiteX7" fmla="*/ 57150 w 142875"/>
                <a:gd name="connsiteY7" fmla="*/ 361950 h 476250"/>
                <a:gd name="connsiteX8" fmla="*/ 19050 w 142875"/>
                <a:gd name="connsiteY8" fmla="*/ 419100 h 476250"/>
                <a:gd name="connsiteX9" fmla="*/ 0 w 142875"/>
                <a:gd name="connsiteY9" fmla="*/ 447675 h 476250"/>
                <a:gd name="connsiteX10" fmla="*/ 0 w 142875"/>
                <a:gd name="connsiteY10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476250">
                  <a:moveTo>
                    <a:pt x="85725" y="0"/>
                  </a:moveTo>
                  <a:cubicBezTo>
                    <a:pt x="88900" y="19050"/>
                    <a:pt x="91795" y="38149"/>
                    <a:pt x="95250" y="57150"/>
                  </a:cubicBezTo>
                  <a:cubicBezTo>
                    <a:pt x="98146" y="73078"/>
                    <a:pt x="102883" y="88697"/>
                    <a:pt x="104775" y="104775"/>
                  </a:cubicBezTo>
                  <a:cubicBezTo>
                    <a:pt x="108049" y="132603"/>
                    <a:pt x="104071" y="208141"/>
                    <a:pt x="123825" y="247650"/>
                  </a:cubicBezTo>
                  <a:cubicBezTo>
                    <a:pt x="128945" y="257889"/>
                    <a:pt x="136525" y="266700"/>
                    <a:pt x="142875" y="276225"/>
                  </a:cubicBezTo>
                  <a:cubicBezTo>
                    <a:pt x="136525" y="295275"/>
                    <a:pt x="136893" y="318129"/>
                    <a:pt x="123825" y="333375"/>
                  </a:cubicBezTo>
                  <a:cubicBezTo>
                    <a:pt x="115306" y="343314"/>
                    <a:pt x="97757" y="337743"/>
                    <a:pt x="85725" y="342900"/>
                  </a:cubicBezTo>
                  <a:cubicBezTo>
                    <a:pt x="75203" y="347409"/>
                    <a:pt x="66675" y="355600"/>
                    <a:pt x="57150" y="361950"/>
                  </a:cubicBezTo>
                  <a:lnTo>
                    <a:pt x="19050" y="419100"/>
                  </a:lnTo>
                  <a:cubicBezTo>
                    <a:pt x="12700" y="428625"/>
                    <a:pt x="0" y="436227"/>
                    <a:pt x="0" y="447675"/>
                  </a:cubicBez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57761" y="5143620"/>
              <a:ext cx="114301" cy="390482"/>
            </a:xfrm>
            <a:custGeom>
              <a:avLst/>
              <a:gdLst>
                <a:gd name="connsiteX0" fmla="*/ 0 w 114300"/>
                <a:gd name="connsiteY0" fmla="*/ 0 h 390525"/>
                <a:gd name="connsiteX1" fmla="*/ 38100 w 114300"/>
                <a:gd name="connsiteY1" fmla="*/ 180975 h 390525"/>
                <a:gd name="connsiteX2" fmla="*/ 57150 w 114300"/>
                <a:gd name="connsiteY2" fmla="*/ 209550 h 390525"/>
                <a:gd name="connsiteX3" fmla="*/ 66675 w 114300"/>
                <a:gd name="connsiteY3" fmla="*/ 257175 h 390525"/>
                <a:gd name="connsiteX4" fmla="*/ 95250 w 114300"/>
                <a:gd name="connsiteY4" fmla="*/ 295275 h 390525"/>
                <a:gd name="connsiteX5" fmla="*/ 114300 w 114300"/>
                <a:gd name="connsiteY5" fmla="*/ 333375 h 390525"/>
                <a:gd name="connsiteX6" fmla="*/ 104775 w 114300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90525">
                  <a:moveTo>
                    <a:pt x="0" y="0"/>
                  </a:moveTo>
                  <a:cubicBezTo>
                    <a:pt x="12700" y="60325"/>
                    <a:pt x="21880" y="121500"/>
                    <a:pt x="38100" y="180975"/>
                  </a:cubicBezTo>
                  <a:cubicBezTo>
                    <a:pt x="41112" y="192019"/>
                    <a:pt x="53130" y="198831"/>
                    <a:pt x="57150" y="209550"/>
                  </a:cubicBezTo>
                  <a:cubicBezTo>
                    <a:pt x="62834" y="224709"/>
                    <a:pt x="60100" y="242381"/>
                    <a:pt x="66675" y="257175"/>
                  </a:cubicBezTo>
                  <a:cubicBezTo>
                    <a:pt x="73122" y="271682"/>
                    <a:pt x="86836" y="281813"/>
                    <a:pt x="95250" y="295275"/>
                  </a:cubicBezTo>
                  <a:cubicBezTo>
                    <a:pt x="102775" y="307316"/>
                    <a:pt x="107950" y="320675"/>
                    <a:pt x="114300" y="333375"/>
                  </a:cubicBezTo>
                  <a:cubicBezTo>
                    <a:pt x="104152" y="384113"/>
                    <a:pt x="104775" y="364811"/>
                    <a:pt x="104775" y="3905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62510" y="5086477"/>
              <a:ext cx="142876" cy="466673"/>
            </a:xfrm>
            <a:custGeom>
              <a:avLst/>
              <a:gdLst>
                <a:gd name="connsiteX0" fmla="*/ 142875 w 142875"/>
                <a:gd name="connsiteY0" fmla="*/ 0 h 466725"/>
                <a:gd name="connsiteX1" fmla="*/ 133350 w 142875"/>
                <a:gd name="connsiteY1" fmla="*/ 228600 h 466725"/>
                <a:gd name="connsiteX2" fmla="*/ 114300 w 142875"/>
                <a:gd name="connsiteY2" fmla="*/ 304800 h 466725"/>
                <a:gd name="connsiteX3" fmla="*/ 85725 w 142875"/>
                <a:gd name="connsiteY3" fmla="*/ 323850 h 466725"/>
                <a:gd name="connsiteX4" fmla="*/ 76200 w 142875"/>
                <a:gd name="connsiteY4" fmla="*/ 361950 h 466725"/>
                <a:gd name="connsiteX5" fmla="*/ 85725 w 142875"/>
                <a:gd name="connsiteY5" fmla="*/ 390525 h 466725"/>
                <a:gd name="connsiteX6" fmla="*/ 57150 w 142875"/>
                <a:gd name="connsiteY6" fmla="*/ 428625 h 466725"/>
                <a:gd name="connsiteX7" fmla="*/ 38100 w 142875"/>
                <a:gd name="connsiteY7" fmla="*/ 457200 h 466725"/>
                <a:gd name="connsiteX8" fmla="*/ 0 w 142875"/>
                <a:gd name="connsiteY8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66725">
                  <a:moveTo>
                    <a:pt x="142875" y="0"/>
                  </a:moveTo>
                  <a:cubicBezTo>
                    <a:pt x="139700" y="76200"/>
                    <a:pt x="138597" y="152515"/>
                    <a:pt x="133350" y="228600"/>
                  </a:cubicBezTo>
                  <a:cubicBezTo>
                    <a:pt x="133216" y="230547"/>
                    <a:pt x="121899" y="295301"/>
                    <a:pt x="114300" y="304800"/>
                  </a:cubicBezTo>
                  <a:cubicBezTo>
                    <a:pt x="107149" y="313739"/>
                    <a:pt x="95250" y="317500"/>
                    <a:pt x="85725" y="323850"/>
                  </a:cubicBezTo>
                  <a:cubicBezTo>
                    <a:pt x="82550" y="336550"/>
                    <a:pt x="76200" y="348859"/>
                    <a:pt x="76200" y="361950"/>
                  </a:cubicBezTo>
                  <a:cubicBezTo>
                    <a:pt x="76200" y="371990"/>
                    <a:pt x="88483" y="380871"/>
                    <a:pt x="85725" y="390525"/>
                  </a:cubicBezTo>
                  <a:cubicBezTo>
                    <a:pt x="81364" y="405789"/>
                    <a:pt x="66377" y="415707"/>
                    <a:pt x="57150" y="428625"/>
                  </a:cubicBezTo>
                  <a:cubicBezTo>
                    <a:pt x="50496" y="437940"/>
                    <a:pt x="47625" y="450850"/>
                    <a:pt x="38100" y="457200"/>
                  </a:cubicBezTo>
                  <a:cubicBezTo>
                    <a:pt x="27208" y="464462"/>
                    <a:pt x="0" y="466725"/>
                    <a:pt x="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32348" y="5091239"/>
              <a:ext cx="161926" cy="439688"/>
            </a:xfrm>
            <a:custGeom>
              <a:avLst/>
              <a:gdLst>
                <a:gd name="connsiteX0" fmla="*/ 160935 w 160935"/>
                <a:gd name="connsiteY0" fmla="*/ 0 h 438912"/>
                <a:gd name="connsiteX1" fmla="*/ 131674 w 160935"/>
                <a:gd name="connsiteY1" fmla="*/ 36576 h 438912"/>
                <a:gd name="connsiteX2" fmla="*/ 102413 w 160935"/>
                <a:gd name="connsiteY2" fmla="*/ 117043 h 438912"/>
                <a:gd name="connsiteX3" fmla="*/ 80468 w 160935"/>
                <a:gd name="connsiteY3" fmla="*/ 160935 h 438912"/>
                <a:gd name="connsiteX4" fmla="*/ 51207 w 160935"/>
                <a:gd name="connsiteY4" fmla="*/ 219456 h 438912"/>
                <a:gd name="connsiteX5" fmla="*/ 65837 w 160935"/>
                <a:gd name="connsiteY5" fmla="*/ 270663 h 438912"/>
                <a:gd name="connsiteX6" fmla="*/ 102413 w 160935"/>
                <a:gd name="connsiteY6" fmla="*/ 329184 h 438912"/>
                <a:gd name="connsiteX7" fmla="*/ 80468 w 160935"/>
                <a:gd name="connsiteY7" fmla="*/ 343815 h 438912"/>
                <a:gd name="connsiteX8" fmla="*/ 65837 w 160935"/>
                <a:gd name="connsiteY8" fmla="*/ 365760 h 438912"/>
                <a:gd name="connsiteX9" fmla="*/ 43892 w 160935"/>
                <a:gd name="connsiteY9" fmla="*/ 395021 h 438912"/>
                <a:gd name="connsiteX10" fmla="*/ 29261 w 160935"/>
                <a:gd name="connsiteY10" fmla="*/ 416967 h 438912"/>
                <a:gd name="connsiteX11" fmla="*/ 0 w 160935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5" h="438912">
                  <a:moveTo>
                    <a:pt x="160935" y="0"/>
                  </a:moveTo>
                  <a:cubicBezTo>
                    <a:pt x="151181" y="12192"/>
                    <a:pt x="137824" y="22225"/>
                    <a:pt x="131674" y="36576"/>
                  </a:cubicBezTo>
                  <a:cubicBezTo>
                    <a:pt x="89343" y="135349"/>
                    <a:pt x="140980" y="78478"/>
                    <a:pt x="102413" y="117043"/>
                  </a:cubicBezTo>
                  <a:cubicBezTo>
                    <a:pt x="95098" y="131674"/>
                    <a:pt x="88301" y="146575"/>
                    <a:pt x="80468" y="160935"/>
                  </a:cubicBezTo>
                  <a:cubicBezTo>
                    <a:pt x="50852" y="215233"/>
                    <a:pt x="65027" y="177997"/>
                    <a:pt x="51207" y="219456"/>
                  </a:cubicBezTo>
                  <a:cubicBezTo>
                    <a:pt x="56084" y="236525"/>
                    <a:pt x="57898" y="254785"/>
                    <a:pt x="65837" y="270663"/>
                  </a:cubicBezTo>
                  <a:cubicBezTo>
                    <a:pt x="125475" y="389940"/>
                    <a:pt x="77538" y="254558"/>
                    <a:pt x="102413" y="329184"/>
                  </a:cubicBezTo>
                  <a:cubicBezTo>
                    <a:pt x="95098" y="334061"/>
                    <a:pt x="86685" y="337598"/>
                    <a:pt x="80468" y="343815"/>
                  </a:cubicBezTo>
                  <a:cubicBezTo>
                    <a:pt x="74251" y="350032"/>
                    <a:pt x="70947" y="358606"/>
                    <a:pt x="65837" y="365760"/>
                  </a:cubicBezTo>
                  <a:cubicBezTo>
                    <a:pt x="58751" y="375681"/>
                    <a:pt x="50978" y="385100"/>
                    <a:pt x="43892" y="395021"/>
                  </a:cubicBezTo>
                  <a:cubicBezTo>
                    <a:pt x="38782" y="402175"/>
                    <a:pt x="35478" y="410750"/>
                    <a:pt x="29261" y="416967"/>
                  </a:cubicBezTo>
                  <a:cubicBezTo>
                    <a:pt x="20640" y="425588"/>
                    <a:pt x="0" y="438912"/>
                    <a:pt x="0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67273" y="5127747"/>
              <a:ext cx="155576" cy="439689"/>
            </a:xfrm>
            <a:custGeom>
              <a:avLst/>
              <a:gdLst>
                <a:gd name="connsiteX0" fmla="*/ 155162 w 155162"/>
                <a:gd name="connsiteY0" fmla="*/ 0 h 438912"/>
                <a:gd name="connsiteX1" fmla="*/ 133216 w 155162"/>
                <a:gd name="connsiteY1" fmla="*/ 73152 h 438912"/>
                <a:gd name="connsiteX2" fmla="*/ 103955 w 155162"/>
                <a:gd name="connsiteY2" fmla="*/ 87783 h 438912"/>
                <a:gd name="connsiteX3" fmla="*/ 96640 w 155162"/>
                <a:gd name="connsiteY3" fmla="*/ 138989 h 438912"/>
                <a:gd name="connsiteX4" fmla="*/ 89325 w 155162"/>
                <a:gd name="connsiteY4" fmla="*/ 160935 h 438912"/>
                <a:gd name="connsiteX5" fmla="*/ 82010 w 155162"/>
                <a:gd name="connsiteY5" fmla="*/ 219456 h 438912"/>
                <a:gd name="connsiteX6" fmla="*/ 67379 w 155162"/>
                <a:gd name="connsiteY6" fmla="*/ 256032 h 438912"/>
                <a:gd name="connsiteX7" fmla="*/ 45434 w 155162"/>
                <a:gd name="connsiteY7" fmla="*/ 351130 h 438912"/>
                <a:gd name="connsiteX8" fmla="*/ 38118 w 155162"/>
                <a:gd name="connsiteY8" fmla="*/ 373075 h 438912"/>
                <a:gd name="connsiteX9" fmla="*/ 16173 w 155162"/>
                <a:gd name="connsiteY9" fmla="*/ 380391 h 438912"/>
                <a:gd name="connsiteX10" fmla="*/ 1542 w 155162"/>
                <a:gd name="connsiteY10" fmla="*/ 402336 h 438912"/>
                <a:gd name="connsiteX11" fmla="*/ 8858 w 155162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162" h="438912">
                  <a:moveTo>
                    <a:pt x="155162" y="0"/>
                  </a:moveTo>
                  <a:cubicBezTo>
                    <a:pt x="151363" y="15193"/>
                    <a:pt x="139892" y="64250"/>
                    <a:pt x="133216" y="73152"/>
                  </a:cubicBezTo>
                  <a:cubicBezTo>
                    <a:pt x="126673" y="81876"/>
                    <a:pt x="113709" y="82906"/>
                    <a:pt x="103955" y="87783"/>
                  </a:cubicBezTo>
                  <a:cubicBezTo>
                    <a:pt x="101517" y="104852"/>
                    <a:pt x="100021" y="122082"/>
                    <a:pt x="96640" y="138989"/>
                  </a:cubicBezTo>
                  <a:cubicBezTo>
                    <a:pt x="95128" y="146550"/>
                    <a:pt x="90704" y="153348"/>
                    <a:pt x="89325" y="160935"/>
                  </a:cubicBezTo>
                  <a:cubicBezTo>
                    <a:pt x="85808" y="180277"/>
                    <a:pt x="86431" y="200301"/>
                    <a:pt x="82010" y="219456"/>
                  </a:cubicBezTo>
                  <a:cubicBezTo>
                    <a:pt x="79057" y="232251"/>
                    <a:pt x="70893" y="243380"/>
                    <a:pt x="67379" y="256032"/>
                  </a:cubicBezTo>
                  <a:cubicBezTo>
                    <a:pt x="58672" y="287378"/>
                    <a:pt x="53324" y="319569"/>
                    <a:pt x="45434" y="351130"/>
                  </a:cubicBezTo>
                  <a:cubicBezTo>
                    <a:pt x="43564" y="358611"/>
                    <a:pt x="43570" y="367623"/>
                    <a:pt x="38118" y="373075"/>
                  </a:cubicBezTo>
                  <a:cubicBezTo>
                    <a:pt x="32666" y="378527"/>
                    <a:pt x="23488" y="377952"/>
                    <a:pt x="16173" y="380391"/>
                  </a:cubicBezTo>
                  <a:cubicBezTo>
                    <a:pt x="11296" y="387706"/>
                    <a:pt x="2632" y="393612"/>
                    <a:pt x="1542" y="402336"/>
                  </a:cubicBezTo>
                  <a:cubicBezTo>
                    <a:pt x="0" y="414673"/>
                    <a:pt x="8858" y="438912"/>
                    <a:pt x="8858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754573" y="5121398"/>
              <a:ext cx="139701" cy="423816"/>
            </a:xfrm>
            <a:custGeom>
              <a:avLst/>
              <a:gdLst>
                <a:gd name="connsiteX0" fmla="*/ 138989 w 138989"/>
                <a:gd name="connsiteY0" fmla="*/ 0 h 424282"/>
                <a:gd name="connsiteX1" fmla="*/ 117043 w 138989"/>
                <a:gd name="connsiteY1" fmla="*/ 21946 h 424282"/>
                <a:gd name="connsiteX2" fmla="*/ 109728 w 138989"/>
                <a:gd name="connsiteY2" fmla="*/ 51206 h 424282"/>
                <a:gd name="connsiteX3" fmla="*/ 73152 w 138989"/>
                <a:gd name="connsiteY3" fmla="*/ 102413 h 424282"/>
                <a:gd name="connsiteX4" fmla="*/ 58522 w 138989"/>
                <a:gd name="connsiteY4" fmla="*/ 124358 h 424282"/>
                <a:gd name="connsiteX5" fmla="*/ 36576 w 138989"/>
                <a:gd name="connsiteY5" fmla="*/ 131674 h 424282"/>
                <a:gd name="connsiteX6" fmla="*/ 36576 w 138989"/>
                <a:gd name="connsiteY6" fmla="*/ 204826 h 424282"/>
                <a:gd name="connsiteX7" fmla="*/ 58522 w 138989"/>
                <a:gd name="connsiteY7" fmla="*/ 234086 h 424282"/>
                <a:gd name="connsiteX8" fmla="*/ 51206 w 138989"/>
                <a:gd name="connsiteY8" fmla="*/ 256032 h 424282"/>
                <a:gd name="connsiteX9" fmla="*/ 43891 w 138989"/>
                <a:gd name="connsiteY9" fmla="*/ 285293 h 424282"/>
                <a:gd name="connsiteX10" fmla="*/ 21946 w 138989"/>
                <a:gd name="connsiteY10" fmla="*/ 299923 h 424282"/>
                <a:gd name="connsiteX11" fmla="*/ 14630 w 138989"/>
                <a:gd name="connsiteY11" fmla="*/ 329184 h 424282"/>
                <a:gd name="connsiteX12" fmla="*/ 0 w 138989"/>
                <a:gd name="connsiteY12" fmla="*/ 351130 h 424282"/>
                <a:gd name="connsiteX13" fmla="*/ 14630 w 138989"/>
                <a:gd name="connsiteY13" fmla="*/ 424282 h 424282"/>
                <a:gd name="connsiteX14" fmla="*/ 29261 w 138989"/>
                <a:gd name="connsiteY14" fmla="*/ 409651 h 4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89" h="424282">
                  <a:moveTo>
                    <a:pt x="138989" y="0"/>
                  </a:moveTo>
                  <a:cubicBezTo>
                    <a:pt x="131674" y="7315"/>
                    <a:pt x="122176" y="12964"/>
                    <a:pt x="117043" y="21946"/>
                  </a:cubicBezTo>
                  <a:cubicBezTo>
                    <a:pt x="112055" y="30675"/>
                    <a:pt x="113811" y="42019"/>
                    <a:pt x="109728" y="51206"/>
                  </a:cubicBezTo>
                  <a:cubicBezTo>
                    <a:pt x="86385" y="103726"/>
                    <a:pt x="96792" y="72863"/>
                    <a:pt x="73152" y="102413"/>
                  </a:cubicBezTo>
                  <a:cubicBezTo>
                    <a:pt x="67660" y="109278"/>
                    <a:pt x="65387" y="118866"/>
                    <a:pt x="58522" y="124358"/>
                  </a:cubicBezTo>
                  <a:cubicBezTo>
                    <a:pt x="52501" y="129175"/>
                    <a:pt x="43891" y="129235"/>
                    <a:pt x="36576" y="131674"/>
                  </a:cubicBezTo>
                  <a:cubicBezTo>
                    <a:pt x="30522" y="161943"/>
                    <a:pt x="23123" y="174557"/>
                    <a:pt x="36576" y="204826"/>
                  </a:cubicBezTo>
                  <a:cubicBezTo>
                    <a:pt x="41528" y="215967"/>
                    <a:pt x="51207" y="224333"/>
                    <a:pt x="58522" y="234086"/>
                  </a:cubicBezTo>
                  <a:cubicBezTo>
                    <a:pt x="56083" y="241401"/>
                    <a:pt x="53324" y="248618"/>
                    <a:pt x="51206" y="256032"/>
                  </a:cubicBezTo>
                  <a:cubicBezTo>
                    <a:pt x="48444" y="265699"/>
                    <a:pt x="49468" y="276928"/>
                    <a:pt x="43891" y="285293"/>
                  </a:cubicBezTo>
                  <a:cubicBezTo>
                    <a:pt x="39014" y="292608"/>
                    <a:pt x="29261" y="295046"/>
                    <a:pt x="21946" y="299923"/>
                  </a:cubicBezTo>
                  <a:cubicBezTo>
                    <a:pt x="19507" y="309677"/>
                    <a:pt x="18590" y="319943"/>
                    <a:pt x="14630" y="329184"/>
                  </a:cubicBezTo>
                  <a:cubicBezTo>
                    <a:pt x="11167" y="337265"/>
                    <a:pt x="0" y="342338"/>
                    <a:pt x="0" y="351130"/>
                  </a:cubicBezTo>
                  <a:cubicBezTo>
                    <a:pt x="0" y="375997"/>
                    <a:pt x="14630" y="424282"/>
                    <a:pt x="14630" y="424282"/>
                  </a:cubicBezTo>
                  <a:lnTo>
                    <a:pt x="29261" y="40965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51411" y="5105525"/>
              <a:ext cx="130176" cy="417467"/>
            </a:xfrm>
            <a:custGeom>
              <a:avLst/>
              <a:gdLst>
                <a:gd name="connsiteX0" fmla="*/ 64915 w 130752"/>
                <a:gd name="connsiteY0" fmla="*/ 0 h 416966"/>
                <a:gd name="connsiteX1" fmla="*/ 35655 w 130752"/>
                <a:gd name="connsiteY1" fmla="*/ 109728 h 416966"/>
                <a:gd name="connsiteX2" fmla="*/ 13709 w 130752"/>
                <a:gd name="connsiteY2" fmla="*/ 212140 h 416966"/>
                <a:gd name="connsiteX3" fmla="*/ 21024 w 130752"/>
                <a:gd name="connsiteY3" fmla="*/ 365760 h 416966"/>
                <a:gd name="connsiteX4" fmla="*/ 35655 w 130752"/>
                <a:gd name="connsiteY4" fmla="*/ 395020 h 416966"/>
                <a:gd name="connsiteX5" fmla="*/ 42970 w 130752"/>
                <a:gd name="connsiteY5" fmla="*/ 416966 h 416966"/>
                <a:gd name="connsiteX6" fmla="*/ 72231 w 130752"/>
                <a:gd name="connsiteY6" fmla="*/ 409651 h 416966"/>
                <a:gd name="connsiteX7" fmla="*/ 130752 w 130752"/>
                <a:gd name="connsiteY7" fmla="*/ 387705 h 4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52" h="416966">
                  <a:moveTo>
                    <a:pt x="64915" y="0"/>
                  </a:moveTo>
                  <a:cubicBezTo>
                    <a:pt x="47106" y="44523"/>
                    <a:pt x="41391" y="52373"/>
                    <a:pt x="35655" y="109728"/>
                  </a:cubicBezTo>
                  <a:cubicBezTo>
                    <a:pt x="27254" y="193730"/>
                    <a:pt x="39298" y="160961"/>
                    <a:pt x="13709" y="212140"/>
                  </a:cubicBezTo>
                  <a:cubicBezTo>
                    <a:pt x="218" y="279599"/>
                    <a:pt x="0" y="260640"/>
                    <a:pt x="21024" y="365760"/>
                  </a:cubicBezTo>
                  <a:cubicBezTo>
                    <a:pt x="23163" y="376453"/>
                    <a:pt x="31359" y="384997"/>
                    <a:pt x="35655" y="395020"/>
                  </a:cubicBezTo>
                  <a:cubicBezTo>
                    <a:pt x="38693" y="402108"/>
                    <a:pt x="40532" y="409651"/>
                    <a:pt x="42970" y="416966"/>
                  </a:cubicBezTo>
                  <a:cubicBezTo>
                    <a:pt x="52724" y="414528"/>
                    <a:pt x="62693" y="412830"/>
                    <a:pt x="72231" y="409651"/>
                  </a:cubicBezTo>
                  <a:cubicBezTo>
                    <a:pt x="91995" y="403063"/>
                    <a:pt x="130752" y="387705"/>
                    <a:pt x="130752" y="38770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27638" y="5026158"/>
              <a:ext cx="131764" cy="547627"/>
            </a:xfrm>
            <a:custGeom>
              <a:avLst/>
              <a:gdLst>
                <a:gd name="connsiteX0" fmla="*/ 0 w 131674"/>
                <a:gd name="connsiteY0" fmla="*/ 0 h 547542"/>
                <a:gd name="connsiteX1" fmla="*/ 7315 w 131674"/>
                <a:gd name="connsiteY1" fmla="*/ 285293 h 547542"/>
                <a:gd name="connsiteX2" fmla="*/ 14631 w 131674"/>
                <a:gd name="connsiteY2" fmla="*/ 307239 h 547542"/>
                <a:gd name="connsiteX3" fmla="*/ 43891 w 131674"/>
                <a:gd name="connsiteY3" fmla="*/ 329184 h 547542"/>
                <a:gd name="connsiteX4" fmla="*/ 58522 w 131674"/>
                <a:gd name="connsiteY4" fmla="*/ 373076 h 547542"/>
                <a:gd name="connsiteX5" fmla="*/ 95098 w 131674"/>
                <a:gd name="connsiteY5" fmla="*/ 431597 h 547542"/>
                <a:gd name="connsiteX6" fmla="*/ 117043 w 131674"/>
                <a:gd name="connsiteY6" fmla="*/ 512064 h 547542"/>
                <a:gd name="connsiteX7" fmla="*/ 109728 w 131674"/>
                <a:gd name="connsiteY7" fmla="*/ 541325 h 547542"/>
                <a:gd name="connsiteX8" fmla="*/ 131674 w 131674"/>
                <a:gd name="connsiteY8" fmla="*/ 526695 h 5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4" h="547542">
                  <a:moveTo>
                    <a:pt x="0" y="0"/>
                  </a:moveTo>
                  <a:cubicBezTo>
                    <a:pt x="2438" y="95098"/>
                    <a:pt x="2790" y="190272"/>
                    <a:pt x="7315" y="285293"/>
                  </a:cubicBezTo>
                  <a:cubicBezTo>
                    <a:pt x="7682" y="292995"/>
                    <a:pt x="9694" y="301315"/>
                    <a:pt x="14631" y="307239"/>
                  </a:cubicBezTo>
                  <a:cubicBezTo>
                    <a:pt x="22436" y="316605"/>
                    <a:pt x="34138" y="321869"/>
                    <a:pt x="43891" y="329184"/>
                  </a:cubicBezTo>
                  <a:cubicBezTo>
                    <a:pt x="48768" y="343815"/>
                    <a:pt x="51625" y="359282"/>
                    <a:pt x="58522" y="373076"/>
                  </a:cubicBezTo>
                  <a:cubicBezTo>
                    <a:pt x="102539" y="461110"/>
                    <a:pt x="61124" y="346663"/>
                    <a:pt x="95098" y="431597"/>
                  </a:cubicBezTo>
                  <a:cubicBezTo>
                    <a:pt x="109947" y="468719"/>
                    <a:pt x="109697" y="475333"/>
                    <a:pt x="117043" y="512064"/>
                  </a:cubicBezTo>
                  <a:cubicBezTo>
                    <a:pt x="114605" y="521818"/>
                    <a:pt x="102619" y="534216"/>
                    <a:pt x="109728" y="541325"/>
                  </a:cubicBezTo>
                  <a:cubicBezTo>
                    <a:pt x="115945" y="547542"/>
                    <a:pt x="131674" y="526695"/>
                    <a:pt x="131674" y="52669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27638" y="5018222"/>
              <a:ext cx="58738" cy="504769"/>
            </a:xfrm>
            <a:custGeom>
              <a:avLst/>
              <a:gdLst>
                <a:gd name="connsiteX0" fmla="*/ 21946 w 58522"/>
                <a:gd name="connsiteY0" fmla="*/ 0 h 504749"/>
                <a:gd name="connsiteX1" fmla="*/ 14631 w 58522"/>
                <a:gd name="connsiteY1" fmla="*/ 182880 h 504749"/>
                <a:gd name="connsiteX2" fmla="*/ 0 w 58522"/>
                <a:gd name="connsiteY2" fmla="*/ 212141 h 504749"/>
                <a:gd name="connsiteX3" fmla="*/ 43891 w 58522"/>
                <a:gd name="connsiteY3" fmla="*/ 277978 h 504749"/>
                <a:gd name="connsiteX4" fmla="*/ 36576 w 58522"/>
                <a:gd name="connsiteY4" fmla="*/ 431597 h 504749"/>
                <a:gd name="connsiteX5" fmla="*/ 29261 w 58522"/>
                <a:gd name="connsiteY5" fmla="*/ 460858 h 504749"/>
                <a:gd name="connsiteX6" fmla="*/ 21946 w 58522"/>
                <a:gd name="connsiteY6" fmla="*/ 497434 h 504749"/>
                <a:gd name="connsiteX7" fmla="*/ 58522 w 5852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22" h="504749">
                  <a:moveTo>
                    <a:pt x="21946" y="0"/>
                  </a:moveTo>
                  <a:cubicBezTo>
                    <a:pt x="19508" y="60960"/>
                    <a:pt x="20909" y="122195"/>
                    <a:pt x="14631" y="182880"/>
                  </a:cubicBezTo>
                  <a:cubicBezTo>
                    <a:pt x="13509" y="193727"/>
                    <a:pt x="0" y="201236"/>
                    <a:pt x="0" y="212141"/>
                  </a:cubicBezTo>
                  <a:cubicBezTo>
                    <a:pt x="0" y="253733"/>
                    <a:pt x="16909" y="257740"/>
                    <a:pt x="43891" y="277978"/>
                  </a:cubicBezTo>
                  <a:cubicBezTo>
                    <a:pt x="41453" y="329184"/>
                    <a:pt x="40664" y="380496"/>
                    <a:pt x="36576" y="431597"/>
                  </a:cubicBezTo>
                  <a:cubicBezTo>
                    <a:pt x="35774" y="441619"/>
                    <a:pt x="31442" y="451044"/>
                    <a:pt x="29261" y="460858"/>
                  </a:cubicBezTo>
                  <a:cubicBezTo>
                    <a:pt x="26564" y="472995"/>
                    <a:pt x="24384" y="485242"/>
                    <a:pt x="21946" y="497434"/>
                  </a:cubicBezTo>
                  <a:lnTo>
                    <a:pt x="58522" y="50474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68901" y="5046794"/>
              <a:ext cx="131763" cy="492070"/>
            </a:xfrm>
            <a:custGeom>
              <a:avLst/>
              <a:gdLst>
                <a:gd name="connsiteX0" fmla="*/ 51206 w 131673"/>
                <a:gd name="connsiteY0" fmla="*/ 0 h 491440"/>
                <a:gd name="connsiteX1" fmla="*/ 29260 w 131673"/>
                <a:gd name="connsiteY1" fmla="*/ 29261 h 491440"/>
                <a:gd name="connsiteX2" fmla="*/ 21945 w 131673"/>
                <a:gd name="connsiteY2" fmla="*/ 73152 h 491440"/>
                <a:gd name="connsiteX3" fmla="*/ 14630 w 131673"/>
                <a:gd name="connsiteY3" fmla="*/ 160934 h 491440"/>
                <a:gd name="connsiteX4" fmla="*/ 0 w 131673"/>
                <a:gd name="connsiteY4" fmla="*/ 204826 h 491440"/>
                <a:gd name="connsiteX5" fmla="*/ 7315 w 131673"/>
                <a:gd name="connsiteY5" fmla="*/ 314554 h 491440"/>
                <a:gd name="connsiteX6" fmla="*/ 43891 w 131673"/>
                <a:gd name="connsiteY6" fmla="*/ 365760 h 491440"/>
                <a:gd name="connsiteX7" fmla="*/ 73152 w 131673"/>
                <a:gd name="connsiteY7" fmla="*/ 402336 h 491440"/>
                <a:gd name="connsiteX8" fmla="*/ 80467 w 131673"/>
                <a:gd name="connsiteY8" fmla="*/ 424282 h 491440"/>
                <a:gd name="connsiteX9" fmla="*/ 95097 w 131673"/>
                <a:gd name="connsiteY9" fmla="*/ 446227 h 491440"/>
                <a:gd name="connsiteX10" fmla="*/ 117043 w 131673"/>
                <a:gd name="connsiteY10" fmla="*/ 490118 h 491440"/>
                <a:gd name="connsiteX11" fmla="*/ 131673 w 131673"/>
                <a:gd name="connsiteY11" fmla="*/ 482803 h 4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73" h="491440">
                  <a:moveTo>
                    <a:pt x="51206" y="0"/>
                  </a:moveTo>
                  <a:cubicBezTo>
                    <a:pt x="43891" y="9754"/>
                    <a:pt x="33788" y="17941"/>
                    <a:pt x="29260" y="29261"/>
                  </a:cubicBezTo>
                  <a:cubicBezTo>
                    <a:pt x="23751" y="43032"/>
                    <a:pt x="23583" y="58411"/>
                    <a:pt x="21945" y="73152"/>
                  </a:cubicBezTo>
                  <a:cubicBezTo>
                    <a:pt x="18703" y="102335"/>
                    <a:pt x="19457" y="131971"/>
                    <a:pt x="14630" y="160934"/>
                  </a:cubicBezTo>
                  <a:cubicBezTo>
                    <a:pt x="12095" y="176146"/>
                    <a:pt x="4877" y="190195"/>
                    <a:pt x="0" y="204826"/>
                  </a:cubicBezTo>
                  <a:cubicBezTo>
                    <a:pt x="2438" y="241402"/>
                    <a:pt x="3267" y="278121"/>
                    <a:pt x="7315" y="314554"/>
                  </a:cubicBezTo>
                  <a:cubicBezTo>
                    <a:pt x="10944" y="347216"/>
                    <a:pt x="23575" y="335284"/>
                    <a:pt x="43891" y="365760"/>
                  </a:cubicBezTo>
                  <a:cubicBezTo>
                    <a:pt x="62347" y="393445"/>
                    <a:pt x="52304" y="381489"/>
                    <a:pt x="73152" y="402336"/>
                  </a:cubicBezTo>
                  <a:cubicBezTo>
                    <a:pt x="75590" y="409651"/>
                    <a:pt x="77019" y="417385"/>
                    <a:pt x="80467" y="424282"/>
                  </a:cubicBezTo>
                  <a:cubicBezTo>
                    <a:pt x="84399" y="432145"/>
                    <a:pt x="91634" y="438146"/>
                    <a:pt x="95097" y="446227"/>
                  </a:cubicBezTo>
                  <a:cubicBezTo>
                    <a:pt x="99867" y="457358"/>
                    <a:pt x="98196" y="485406"/>
                    <a:pt x="117043" y="490118"/>
                  </a:cubicBezTo>
                  <a:cubicBezTo>
                    <a:pt x="122332" y="491440"/>
                    <a:pt x="126796" y="485241"/>
                    <a:pt x="131673" y="48280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57801" y="5046794"/>
              <a:ext cx="130176" cy="504769"/>
            </a:xfrm>
            <a:custGeom>
              <a:avLst/>
              <a:gdLst>
                <a:gd name="connsiteX0" fmla="*/ 0 w 131102"/>
                <a:gd name="connsiteY0" fmla="*/ 0 h 504749"/>
                <a:gd name="connsiteX1" fmla="*/ 73152 w 131102"/>
                <a:gd name="connsiteY1" fmla="*/ 153619 h 504749"/>
                <a:gd name="connsiteX2" fmla="*/ 87782 w 131102"/>
                <a:gd name="connsiteY2" fmla="*/ 190195 h 504749"/>
                <a:gd name="connsiteX3" fmla="*/ 102413 w 131102"/>
                <a:gd name="connsiteY3" fmla="*/ 256032 h 504749"/>
                <a:gd name="connsiteX4" fmla="*/ 124358 w 131102"/>
                <a:gd name="connsiteY4" fmla="*/ 314554 h 504749"/>
                <a:gd name="connsiteX5" fmla="*/ 109728 w 131102"/>
                <a:gd name="connsiteY5" fmla="*/ 402336 h 504749"/>
                <a:gd name="connsiteX6" fmla="*/ 95098 w 131102"/>
                <a:gd name="connsiteY6" fmla="*/ 424282 h 504749"/>
                <a:gd name="connsiteX7" fmla="*/ 87782 w 13110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2" h="504749">
                  <a:moveTo>
                    <a:pt x="0" y="0"/>
                  </a:moveTo>
                  <a:cubicBezTo>
                    <a:pt x="24384" y="51206"/>
                    <a:pt x="52089" y="100960"/>
                    <a:pt x="73152" y="153619"/>
                  </a:cubicBezTo>
                  <a:cubicBezTo>
                    <a:pt x="78029" y="165811"/>
                    <a:pt x="84009" y="177618"/>
                    <a:pt x="87782" y="190195"/>
                  </a:cubicBezTo>
                  <a:cubicBezTo>
                    <a:pt x="94730" y="213356"/>
                    <a:pt x="93974" y="233528"/>
                    <a:pt x="102413" y="256032"/>
                  </a:cubicBezTo>
                  <a:cubicBezTo>
                    <a:pt x="131102" y="332539"/>
                    <a:pt x="105582" y="239446"/>
                    <a:pt x="124358" y="314554"/>
                  </a:cubicBezTo>
                  <a:cubicBezTo>
                    <a:pt x="122040" y="335414"/>
                    <a:pt x="121983" y="377826"/>
                    <a:pt x="109728" y="402336"/>
                  </a:cubicBezTo>
                  <a:cubicBezTo>
                    <a:pt x="105796" y="410200"/>
                    <a:pt x="99975" y="416967"/>
                    <a:pt x="95098" y="424282"/>
                  </a:cubicBezTo>
                  <a:cubicBezTo>
                    <a:pt x="83642" y="470101"/>
                    <a:pt x="87782" y="443488"/>
                    <a:pt x="87782" y="50474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38791" y="5019809"/>
              <a:ext cx="176214" cy="561913"/>
            </a:xfrm>
            <a:custGeom>
              <a:avLst/>
              <a:gdLst>
                <a:gd name="connsiteX0" fmla="*/ 0 w 176470"/>
                <a:gd name="connsiteY0" fmla="*/ 0 h 561975"/>
                <a:gd name="connsiteX1" fmla="*/ 38100 w 176470"/>
                <a:gd name="connsiteY1" fmla="*/ 85725 h 561975"/>
                <a:gd name="connsiteX2" fmla="*/ 66675 w 176470"/>
                <a:gd name="connsiteY2" fmla="*/ 190500 h 561975"/>
                <a:gd name="connsiteX3" fmla="*/ 76200 w 176470"/>
                <a:gd name="connsiteY3" fmla="*/ 219075 h 561975"/>
                <a:gd name="connsiteX4" fmla="*/ 85725 w 176470"/>
                <a:gd name="connsiteY4" fmla="*/ 295275 h 561975"/>
                <a:gd name="connsiteX5" fmla="*/ 104775 w 176470"/>
                <a:gd name="connsiteY5" fmla="*/ 352425 h 561975"/>
                <a:gd name="connsiteX6" fmla="*/ 114300 w 176470"/>
                <a:gd name="connsiteY6" fmla="*/ 400050 h 561975"/>
                <a:gd name="connsiteX7" fmla="*/ 152400 w 176470"/>
                <a:gd name="connsiteY7" fmla="*/ 457200 h 561975"/>
                <a:gd name="connsiteX8" fmla="*/ 171450 w 176470"/>
                <a:gd name="connsiteY8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70" h="561975">
                  <a:moveTo>
                    <a:pt x="0" y="0"/>
                  </a:moveTo>
                  <a:cubicBezTo>
                    <a:pt x="16597" y="33193"/>
                    <a:pt x="25938" y="49240"/>
                    <a:pt x="38100" y="85725"/>
                  </a:cubicBezTo>
                  <a:cubicBezTo>
                    <a:pt x="64817" y="165875"/>
                    <a:pt x="49239" y="129473"/>
                    <a:pt x="66675" y="190500"/>
                  </a:cubicBezTo>
                  <a:cubicBezTo>
                    <a:pt x="69433" y="200154"/>
                    <a:pt x="73025" y="209550"/>
                    <a:pt x="76200" y="219075"/>
                  </a:cubicBezTo>
                  <a:cubicBezTo>
                    <a:pt x="79375" y="244475"/>
                    <a:pt x="80362" y="270246"/>
                    <a:pt x="85725" y="295275"/>
                  </a:cubicBezTo>
                  <a:cubicBezTo>
                    <a:pt x="89932" y="314910"/>
                    <a:pt x="100837" y="332734"/>
                    <a:pt x="104775" y="352425"/>
                  </a:cubicBezTo>
                  <a:cubicBezTo>
                    <a:pt x="107950" y="368300"/>
                    <a:pt x="107601" y="385312"/>
                    <a:pt x="114300" y="400050"/>
                  </a:cubicBezTo>
                  <a:cubicBezTo>
                    <a:pt x="123774" y="420893"/>
                    <a:pt x="145160" y="435480"/>
                    <a:pt x="152400" y="457200"/>
                  </a:cubicBezTo>
                  <a:cubicBezTo>
                    <a:pt x="176470" y="529410"/>
                    <a:pt x="171450" y="494270"/>
                    <a:pt x="171450" y="5619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57867" y="5048381"/>
              <a:ext cx="31750" cy="523817"/>
            </a:xfrm>
            <a:custGeom>
              <a:avLst/>
              <a:gdLst>
                <a:gd name="connsiteX0" fmla="*/ 10226 w 33075"/>
                <a:gd name="connsiteY0" fmla="*/ 0 h 523875"/>
                <a:gd name="connsiteX1" fmla="*/ 19751 w 33075"/>
                <a:gd name="connsiteY1" fmla="*/ 152400 h 523875"/>
                <a:gd name="connsiteX2" fmla="*/ 29276 w 33075"/>
                <a:gd name="connsiteY2" fmla="*/ 190500 h 523875"/>
                <a:gd name="connsiteX3" fmla="*/ 10226 w 33075"/>
                <a:gd name="connsiteY3" fmla="*/ 419100 h 523875"/>
                <a:gd name="connsiteX4" fmla="*/ 701 w 33075"/>
                <a:gd name="connsiteY4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5" h="523875">
                  <a:moveTo>
                    <a:pt x="10226" y="0"/>
                  </a:moveTo>
                  <a:cubicBezTo>
                    <a:pt x="13401" y="50800"/>
                    <a:pt x="14686" y="101753"/>
                    <a:pt x="19751" y="152400"/>
                  </a:cubicBezTo>
                  <a:cubicBezTo>
                    <a:pt x="21054" y="165426"/>
                    <a:pt x="29276" y="177409"/>
                    <a:pt x="29276" y="190500"/>
                  </a:cubicBezTo>
                  <a:cubicBezTo>
                    <a:pt x="29276" y="353360"/>
                    <a:pt x="33075" y="327702"/>
                    <a:pt x="10226" y="419100"/>
                  </a:cubicBezTo>
                  <a:cubicBezTo>
                    <a:pt x="0" y="511136"/>
                    <a:pt x="701" y="476074"/>
                    <a:pt x="701" y="5238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448316" y="5067429"/>
              <a:ext cx="163514" cy="476197"/>
            </a:xfrm>
            <a:custGeom>
              <a:avLst/>
              <a:gdLst>
                <a:gd name="connsiteX0" fmla="*/ 9525 w 163260"/>
                <a:gd name="connsiteY0" fmla="*/ 0 h 476250"/>
                <a:gd name="connsiteX1" fmla="*/ 0 w 163260"/>
                <a:gd name="connsiteY1" fmla="*/ 38100 h 476250"/>
                <a:gd name="connsiteX2" fmla="*/ 19050 w 163260"/>
                <a:gd name="connsiteY2" fmla="*/ 161925 h 476250"/>
                <a:gd name="connsiteX3" fmla="*/ 38100 w 163260"/>
                <a:gd name="connsiteY3" fmla="*/ 266700 h 476250"/>
                <a:gd name="connsiteX4" fmla="*/ 47625 w 163260"/>
                <a:gd name="connsiteY4" fmla="*/ 295275 h 476250"/>
                <a:gd name="connsiteX5" fmla="*/ 76200 w 163260"/>
                <a:gd name="connsiteY5" fmla="*/ 333375 h 476250"/>
                <a:gd name="connsiteX6" fmla="*/ 104775 w 163260"/>
                <a:gd name="connsiteY6" fmla="*/ 352425 h 476250"/>
                <a:gd name="connsiteX7" fmla="*/ 123825 w 163260"/>
                <a:gd name="connsiteY7" fmla="*/ 381000 h 476250"/>
                <a:gd name="connsiteX8" fmla="*/ 152400 w 163260"/>
                <a:gd name="connsiteY8" fmla="*/ 438150 h 476250"/>
                <a:gd name="connsiteX9" fmla="*/ 161925 w 163260"/>
                <a:gd name="connsiteY9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260" h="476250">
                  <a:moveTo>
                    <a:pt x="9525" y="0"/>
                  </a:moveTo>
                  <a:cubicBezTo>
                    <a:pt x="6350" y="12700"/>
                    <a:pt x="0" y="25009"/>
                    <a:pt x="0" y="38100"/>
                  </a:cubicBezTo>
                  <a:cubicBezTo>
                    <a:pt x="0" y="118217"/>
                    <a:pt x="7547" y="104410"/>
                    <a:pt x="19050" y="161925"/>
                  </a:cubicBezTo>
                  <a:cubicBezTo>
                    <a:pt x="26012" y="196733"/>
                    <a:pt x="30662" y="231990"/>
                    <a:pt x="38100" y="266700"/>
                  </a:cubicBezTo>
                  <a:cubicBezTo>
                    <a:pt x="40204" y="276517"/>
                    <a:pt x="42644" y="286558"/>
                    <a:pt x="47625" y="295275"/>
                  </a:cubicBezTo>
                  <a:cubicBezTo>
                    <a:pt x="55501" y="309058"/>
                    <a:pt x="64975" y="322150"/>
                    <a:pt x="76200" y="333375"/>
                  </a:cubicBezTo>
                  <a:cubicBezTo>
                    <a:pt x="84295" y="341470"/>
                    <a:pt x="95250" y="346075"/>
                    <a:pt x="104775" y="352425"/>
                  </a:cubicBezTo>
                  <a:cubicBezTo>
                    <a:pt x="111125" y="361950"/>
                    <a:pt x="118705" y="370761"/>
                    <a:pt x="123825" y="381000"/>
                  </a:cubicBezTo>
                  <a:cubicBezTo>
                    <a:pt x="163260" y="459870"/>
                    <a:pt x="97805" y="356258"/>
                    <a:pt x="152400" y="438150"/>
                  </a:cubicBezTo>
                  <a:lnTo>
                    <a:pt x="161925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91165" y="5038857"/>
              <a:ext cx="190501" cy="473023"/>
            </a:xfrm>
            <a:custGeom>
              <a:avLst/>
              <a:gdLst>
                <a:gd name="connsiteX0" fmla="*/ 0 w 190500"/>
                <a:gd name="connsiteY0" fmla="*/ 0 h 472440"/>
                <a:gd name="connsiteX1" fmla="*/ 9525 w 190500"/>
                <a:gd name="connsiteY1" fmla="*/ 47625 h 472440"/>
                <a:gd name="connsiteX2" fmla="*/ 28575 w 190500"/>
                <a:gd name="connsiteY2" fmla="*/ 76200 h 472440"/>
                <a:gd name="connsiteX3" fmla="*/ 57150 w 190500"/>
                <a:gd name="connsiteY3" fmla="*/ 123825 h 472440"/>
                <a:gd name="connsiteX4" fmla="*/ 85725 w 190500"/>
                <a:gd name="connsiteY4" fmla="*/ 209550 h 472440"/>
                <a:gd name="connsiteX5" fmla="*/ 114300 w 190500"/>
                <a:gd name="connsiteY5" fmla="*/ 228600 h 472440"/>
                <a:gd name="connsiteX6" fmla="*/ 123825 w 190500"/>
                <a:gd name="connsiteY6" fmla="*/ 266700 h 472440"/>
                <a:gd name="connsiteX7" fmla="*/ 104775 w 190500"/>
                <a:gd name="connsiteY7" fmla="*/ 371475 h 472440"/>
                <a:gd name="connsiteX8" fmla="*/ 152400 w 190500"/>
                <a:gd name="connsiteY8" fmla="*/ 438150 h 472440"/>
                <a:gd name="connsiteX9" fmla="*/ 161925 w 190500"/>
                <a:gd name="connsiteY9" fmla="*/ 466725 h 472440"/>
                <a:gd name="connsiteX10" fmla="*/ 190500 w 190500"/>
                <a:gd name="connsiteY10" fmla="*/ 466725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472440">
                  <a:moveTo>
                    <a:pt x="0" y="0"/>
                  </a:moveTo>
                  <a:cubicBezTo>
                    <a:pt x="3175" y="15875"/>
                    <a:pt x="3841" y="32466"/>
                    <a:pt x="9525" y="47625"/>
                  </a:cubicBezTo>
                  <a:cubicBezTo>
                    <a:pt x="13545" y="58344"/>
                    <a:pt x="22508" y="66492"/>
                    <a:pt x="28575" y="76200"/>
                  </a:cubicBezTo>
                  <a:cubicBezTo>
                    <a:pt x="38387" y="91899"/>
                    <a:pt x="47625" y="107950"/>
                    <a:pt x="57150" y="123825"/>
                  </a:cubicBezTo>
                  <a:cubicBezTo>
                    <a:pt x="63536" y="162140"/>
                    <a:pt x="58938" y="182763"/>
                    <a:pt x="85725" y="209550"/>
                  </a:cubicBezTo>
                  <a:cubicBezTo>
                    <a:pt x="93820" y="217645"/>
                    <a:pt x="104775" y="222250"/>
                    <a:pt x="114300" y="228600"/>
                  </a:cubicBezTo>
                  <a:cubicBezTo>
                    <a:pt x="117475" y="241300"/>
                    <a:pt x="123825" y="253609"/>
                    <a:pt x="123825" y="266700"/>
                  </a:cubicBezTo>
                  <a:cubicBezTo>
                    <a:pt x="123825" y="278887"/>
                    <a:pt x="107872" y="355990"/>
                    <a:pt x="104775" y="371475"/>
                  </a:cubicBezTo>
                  <a:cubicBezTo>
                    <a:pt x="111247" y="380104"/>
                    <a:pt x="145436" y="424222"/>
                    <a:pt x="152400" y="438150"/>
                  </a:cubicBezTo>
                  <a:cubicBezTo>
                    <a:pt x="156890" y="447130"/>
                    <a:pt x="153893" y="460701"/>
                    <a:pt x="161925" y="466725"/>
                  </a:cubicBezTo>
                  <a:cubicBezTo>
                    <a:pt x="169545" y="472440"/>
                    <a:pt x="180975" y="466725"/>
                    <a:pt x="19050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91165" y="5019809"/>
              <a:ext cx="257177" cy="542865"/>
            </a:xfrm>
            <a:custGeom>
              <a:avLst/>
              <a:gdLst>
                <a:gd name="connsiteX0" fmla="*/ 0 w 257175"/>
                <a:gd name="connsiteY0" fmla="*/ 0 h 542925"/>
                <a:gd name="connsiteX1" fmla="*/ 19050 w 257175"/>
                <a:gd name="connsiteY1" fmla="*/ 180975 h 542925"/>
                <a:gd name="connsiteX2" fmla="*/ 28575 w 257175"/>
                <a:gd name="connsiteY2" fmla="*/ 219075 h 542925"/>
                <a:gd name="connsiteX3" fmla="*/ 47625 w 257175"/>
                <a:gd name="connsiteY3" fmla="*/ 247650 h 542925"/>
                <a:gd name="connsiteX4" fmla="*/ 57150 w 257175"/>
                <a:gd name="connsiteY4" fmla="*/ 285750 h 542925"/>
                <a:gd name="connsiteX5" fmla="*/ 66675 w 257175"/>
                <a:gd name="connsiteY5" fmla="*/ 342900 h 542925"/>
                <a:gd name="connsiteX6" fmla="*/ 123825 w 257175"/>
                <a:gd name="connsiteY6" fmla="*/ 371475 h 542925"/>
                <a:gd name="connsiteX7" fmla="*/ 133350 w 257175"/>
                <a:gd name="connsiteY7" fmla="*/ 400050 h 542925"/>
                <a:gd name="connsiteX8" fmla="*/ 209550 w 257175"/>
                <a:gd name="connsiteY8" fmla="*/ 457200 h 542925"/>
                <a:gd name="connsiteX9" fmla="*/ 219075 w 257175"/>
                <a:gd name="connsiteY9" fmla="*/ 485775 h 542925"/>
                <a:gd name="connsiteX10" fmla="*/ 247650 w 257175"/>
                <a:gd name="connsiteY10" fmla="*/ 495300 h 542925"/>
                <a:gd name="connsiteX11" fmla="*/ 257175 w 257175"/>
                <a:gd name="connsiteY1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542925">
                  <a:moveTo>
                    <a:pt x="0" y="0"/>
                  </a:moveTo>
                  <a:cubicBezTo>
                    <a:pt x="6350" y="60325"/>
                    <a:pt x="11205" y="120826"/>
                    <a:pt x="19050" y="180975"/>
                  </a:cubicBezTo>
                  <a:cubicBezTo>
                    <a:pt x="20743" y="193956"/>
                    <a:pt x="23418" y="207043"/>
                    <a:pt x="28575" y="219075"/>
                  </a:cubicBezTo>
                  <a:cubicBezTo>
                    <a:pt x="33084" y="229597"/>
                    <a:pt x="41275" y="238125"/>
                    <a:pt x="47625" y="247650"/>
                  </a:cubicBezTo>
                  <a:cubicBezTo>
                    <a:pt x="50800" y="260350"/>
                    <a:pt x="54583" y="272913"/>
                    <a:pt x="57150" y="285750"/>
                  </a:cubicBezTo>
                  <a:cubicBezTo>
                    <a:pt x="60938" y="304688"/>
                    <a:pt x="58038" y="325626"/>
                    <a:pt x="66675" y="342900"/>
                  </a:cubicBezTo>
                  <a:cubicBezTo>
                    <a:pt x="74061" y="357672"/>
                    <a:pt x="110301" y="366967"/>
                    <a:pt x="123825" y="371475"/>
                  </a:cubicBezTo>
                  <a:cubicBezTo>
                    <a:pt x="127000" y="381000"/>
                    <a:pt x="127781" y="391696"/>
                    <a:pt x="133350" y="400050"/>
                  </a:cubicBezTo>
                  <a:cubicBezTo>
                    <a:pt x="151868" y="427827"/>
                    <a:pt x="182188" y="440783"/>
                    <a:pt x="209550" y="457200"/>
                  </a:cubicBezTo>
                  <a:cubicBezTo>
                    <a:pt x="212725" y="466725"/>
                    <a:pt x="211975" y="478675"/>
                    <a:pt x="219075" y="485775"/>
                  </a:cubicBezTo>
                  <a:cubicBezTo>
                    <a:pt x="226175" y="492875"/>
                    <a:pt x="242081" y="486946"/>
                    <a:pt x="247650" y="495300"/>
                  </a:cubicBezTo>
                  <a:cubicBezTo>
                    <a:pt x="256630" y="508770"/>
                    <a:pt x="257175" y="542925"/>
                    <a:pt x="257175" y="5429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24543" y="5038857"/>
              <a:ext cx="68264" cy="504769"/>
            </a:xfrm>
            <a:custGeom>
              <a:avLst/>
              <a:gdLst>
                <a:gd name="connsiteX0" fmla="*/ 0 w 68215"/>
                <a:gd name="connsiteY0" fmla="*/ 0 h 504825"/>
                <a:gd name="connsiteX1" fmla="*/ 9525 w 68215"/>
                <a:gd name="connsiteY1" fmla="*/ 104775 h 504825"/>
                <a:gd name="connsiteX2" fmla="*/ 28575 w 68215"/>
                <a:gd name="connsiteY2" fmla="*/ 133350 h 504825"/>
                <a:gd name="connsiteX3" fmla="*/ 47625 w 68215"/>
                <a:gd name="connsiteY3" fmla="*/ 219075 h 504825"/>
                <a:gd name="connsiteX4" fmla="*/ 47625 w 68215"/>
                <a:gd name="connsiteY4" fmla="*/ 323850 h 504825"/>
                <a:gd name="connsiteX5" fmla="*/ 38100 w 68215"/>
                <a:gd name="connsiteY5" fmla="*/ 361950 h 504825"/>
                <a:gd name="connsiteX6" fmla="*/ 47625 w 68215"/>
                <a:gd name="connsiteY6" fmla="*/ 409575 h 504825"/>
                <a:gd name="connsiteX7" fmla="*/ 66675 w 68215"/>
                <a:gd name="connsiteY7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15" h="504825">
                  <a:moveTo>
                    <a:pt x="0" y="0"/>
                  </a:moveTo>
                  <a:cubicBezTo>
                    <a:pt x="3175" y="34925"/>
                    <a:pt x="2177" y="70484"/>
                    <a:pt x="9525" y="104775"/>
                  </a:cubicBezTo>
                  <a:cubicBezTo>
                    <a:pt x="11924" y="115969"/>
                    <a:pt x="23455" y="123111"/>
                    <a:pt x="28575" y="133350"/>
                  </a:cubicBezTo>
                  <a:cubicBezTo>
                    <a:pt x="40299" y="156798"/>
                    <a:pt x="43967" y="197125"/>
                    <a:pt x="47625" y="219075"/>
                  </a:cubicBezTo>
                  <a:cubicBezTo>
                    <a:pt x="25781" y="284608"/>
                    <a:pt x="47625" y="205376"/>
                    <a:pt x="47625" y="323850"/>
                  </a:cubicBezTo>
                  <a:cubicBezTo>
                    <a:pt x="47625" y="336941"/>
                    <a:pt x="41275" y="349250"/>
                    <a:pt x="38100" y="361950"/>
                  </a:cubicBezTo>
                  <a:cubicBezTo>
                    <a:pt x="41275" y="377825"/>
                    <a:pt x="43985" y="393800"/>
                    <a:pt x="47625" y="409575"/>
                  </a:cubicBezTo>
                  <a:cubicBezTo>
                    <a:pt x="68215" y="498799"/>
                    <a:pt x="66675" y="457929"/>
                    <a:pt x="66675" y="5048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48342" y="5057905"/>
              <a:ext cx="95251" cy="507944"/>
            </a:xfrm>
            <a:custGeom>
              <a:avLst/>
              <a:gdLst>
                <a:gd name="connsiteX0" fmla="*/ 85940 w 95465"/>
                <a:gd name="connsiteY0" fmla="*/ 0 h 507601"/>
                <a:gd name="connsiteX1" fmla="*/ 66890 w 95465"/>
                <a:gd name="connsiteY1" fmla="*/ 66675 h 507601"/>
                <a:gd name="connsiteX2" fmla="*/ 57365 w 95465"/>
                <a:gd name="connsiteY2" fmla="*/ 95250 h 507601"/>
                <a:gd name="connsiteX3" fmla="*/ 38315 w 95465"/>
                <a:gd name="connsiteY3" fmla="*/ 171450 h 507601"/>
                <a:gd name="connsiteX4" fmla="*/ 76415 w 95465"/>
                <a:gd name="connsiteY4" fmla="*/ 257175 h 507601"/>
                <a:gd name="connsiteX5" fmla="*/ 95465 w 95465"/>
                <a:gd name="connsiteY5" fmla="*/ 285750 h 507601"/>
                <a:gd name="connsiteX6" fmla="*/ 28790 w 95465"/>
                <a:gd name="connsiteY6" fmla="*/ 342900 h 507601"/>
                <a:gd name="connsiteX7" fmla="*/ 19265 w 95465"/>
                <a:gd name="connsiteY7" fmla="*/ 438150 h 507601"/>
                <a:gd name="connsiteX8" fmla="*/ 215 w 95465"/>
                <a:gd name="connsiteY8" fmla="*/ 476250 h 507601"/>
                <a:gd name="connsiteX9" fmla="*/ 9740 w 95465"/>
                <a:gd name="connsiteY9" fmla="*/ 504825 h 507601"/>
                <a:gd name="connsiteX10" fmla="*/ 38315 w 95465"/>
                <a:gd name="connsiteY10" fmla="*/ 485775 h 507601"/>
                <a:gd name="connsiteX11" fmla="*/ 57365 w 95465"/>
                <a:gd name="connsiteY11" fmla="*/ 438150 h 50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65" h="507601">
                  <a:moveTo>
                    <a:pt x="85940" y="0"/>
                  </a:moveTo>
                  <a:cubicBezTo>
                    <a:pt x="79590" y="22225"/>
                    <a:pt x="73532" y="44535"/>
                    <a:pt x="66890" y="66675"/>
                  </a:cubicBezTo>
                  <a:cubicBezTo>
                    <a:pt x="64005" y="76292"/>
                    <a:pt x="59800" y="85510"/>
                    <a:pt x="57365" y="95250"/>
                  </a:cubicBezTo>
                  <a:lnTo>
                    <a:pt x="38315" y="171450"/>
                  </a:lnTo>
                  <a:cubicBezTo>
                    <a:pt x="51923" y="205470"/>
                    <a:pt x="58617" y="226029"/>
                    <a:pt x="76415" y="257175"/>
                  </a:cubicBezTo>
                  <a:cubicBezTo>
                    <a:pt x="82095" y="267114"/>
                    <a:pt x="89115" y="276225"/>
                    <a:pt x="95465" y="285750"/>
                  </a:cubicBezTo>
                  <a:cubicBezTo>
                    <a:pt x="88803" y="290746"/>
                    <a:pt x="32770" y="329965"/>
                    <a:pt x="28790" y="342900"/>
                  </a:cubicBezTo>
                  <a:cubicBezTo>
                    <a:pt x="19406" y="373397"/>
                    <a:pt x="25951" y="406950"/>
                    <a:pt x="19265" y="438150"/>
                  </a:cubicBezTo>
                  <a:cubicBezTo>
                    <a:pt x="16290" y="452034"/>
                    <a:pt x="6565" y="463550"/>
                    <a:pt x="215" y="476250"/>
                  </a:cubicBezTo>
                  <a:cubicBezTo>
                    <a:pt x="3390" y="485775"/>
                    <a:pt x="0" y="502390"/>
                    <a:pt x="9740" y="504825"/>
                  </a:cubicBezTo>
                  <a:cubicBezTo>
                    <a:pt x="20846" y="507601"/>
                    <a:pt x="31661" y="495090"/>
                    <a:pt x="38315" y="485775"/>
                  </a:cubicBezTo>
                  <a:cubicBezTo>
                    <a:pt x="48253" y="471862"/>
                    <a:pt x="57365" y="438150"/>
                    <a:pt x="57365" y="4381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35642" y="5029333"/>
              <a:ext cx="136526" cy="490484"/>
            </a:xfrm>
            <a:custGeom>
              <a:avLst/>
              <a:gdLst>
                <a:gd name="connsiteX0" fmla="*/ 40876 w 136126"/>
                <a:gd name="connsiteY0" fmla="*/ 0 h 490895"/>
                <a:gd name="connsiteX1" fmla="*/ 31351 w 136126"/>
                <a:gd name="connsiteY1" fmla="*/ 38100 h 490895"/>
                <a:gd name="connsiteX2" fmla="*/ 12301 w 136126"/>
                <a:gd name="connsiteY2" fmla="*/ 95250 h 490895"/>
                <a:gd name="connsiteX3" fmla="*/ 21826 w 136126"/>
                <a:gd name="connsiteY3" fmla="*/ 123825 h 490895"/>
                <a:gd name="connsiteX4" fmla="*/ 2776 w 136126"/>
                <a:gd name="connsiteY4" fmla="*/ 152400 h 490895"/>
                <a:gd name="connsiteX5" fmla="*/ 40876 w 136126"/>
                <a:gd name="connsiteY5" fmla="*/ 200025 h 490895"/>
                <a:gd name="connsiteX6" fmla="*/ 59926 w 136126"/>
                <a:gd name="connsiteY6" fmla="*/ 228600 h 490895"/>
                <a:gd name="connsiteX7" fmla="*/ 78976 w 136126"/>
                <a:gd name="connsiteY7" fmla="*/ 285750 h 490895"/>
                <a:gd name="connsiteX8" fmla="*/ 98026 w 136126"/>
                <a:gd name="connsiteY8" fmla="*/ 400050 h 490895"/>
                <a:gd name="connsiteX9" fmla="*/ 117076 w 136126"/>
                <a:gd name="connsiteY9" fmla="*/ 457200 h 490895"/>
                <a:gd name="connsiteX10" fmla="*/ 98026 w 136126"/>
                <a:gd name="connsiteY10" fmla="*/ 485775 h 490895"/>
                <a:gd name="connsiteX11" fmla="*/ 136126 w 136126"/>
                <a:gd name="connsiteY11" fmla="*/ 447675 h 4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126" h="490895">
                  <a:moveTo>
                    <a:pt x="40876" y="0"/>
                  </a:moveTo>
                  <a:cubicBezTo>
                    <a:pt x="37701" y="12700"/>
                    <a:pt x="35113" y="25561"/>
                    <a:pt x="31351" y="38100"/>
                  </a:cubicBezTo>
                  <a:cubicBezTo>
                    <a:pt x="25581" y="57334"/>
                    <a:pt x="12301" y="95250"/>
                    <a:pt x="12301" y="95250"/>
                  </a:cubicBezTo>
                  <a:cubicBezTo>
                    <a:pt x="15476" y="104775"/>
                    <a:pt x="23477" y="113921"/>
                    <a:pt x="21826" y="123825"/>
                  </a:cubicBezTo>
                  <a:cubicBezTo>
                    <a:pt x="19944" y="135117"/>
                    <a:pt x="0" y="141294"/>
                    <a:pt x="2776" y="152400"/>
                  </a:cubicBezTo>
                  <a:cubicBezTo>
                    <a:pt x="7707" y="172123"/>
                    <a:pt x="28678" y="183761"/>
                    <a:pt x="40876" y="200025"/>
                  </a:cubicBezTo>
                  <a:cubicBezTo>
                    <a:pt x="47745" y="209183"/>
                    <a:pt x="55277" y="218139"/>
                    <a:pt x="59926" y="228600"/>
                  </a:cubicBezTo>
                  <a:cubicBezTo>
                    <a:pt x="68081" y="246950"/>
                    <a:pt x="78976" y="285750"/>
                    <a:pt x="78976" y="285750"/>
                  </a:cubicBezTo>
                  <a:cubicBezTo>
                    <a:pt x="85730" y="339780"/>
                    <a:pt x="84540" y="355098"/>
                    <a:pt x="98026" y="400050"/>
                  </a:cubicBezTo>
                  <a:cubicBezTo>
                    <a:pt x="103796" y="419284"/>
                    <a:pt x="117076" y="457200"/>
                    <a:pt x="117076" y="457200"/>
                  </a:cubicBezTo>
                  <a:cubicBezTo>
                    <a:pt x="110726" y="466725"/>
                    <a:pt x="87787" y="490895"/>
                    <a:pt x="98026" y="485775"/>
                  </a:cubicBezTo>
                  <a:cubicBezTo>
                    <a:pt x="114090" y="477743"/>
                    <a:pt x="136126" y="447675"/>
                    <a:pt x="136126" y="4476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638817" y="5076953"/>
              <a:ext cx="96839" cy="517468"/>
            </a:xfrm>
            <a:custGeom>
              <a:avLst/>
              <a:gdLst>
                <a:gd name="connsiteX0" fmla="*/ 66675 w 96901"/>
                <a:gd name="connsiteY0" fmla="*/ 0 h 516989"/>
                <a:gd name="connsiteX1" fmla="*/ 38100 w 96901"/>
                <a:gd name="connsiteY1" fmla="*/ 19050 h 516989"/>
                <a:gd name="connsiteX2" fmla="*/ 0 w 96901"/>
                <a:gd name="connsiteY2" fmla="*/ 133350 h 516989"/>
                <a:gd name="connsiteX3" fmla="*/ 9525 w 96901"/>
                <a:gd name="connsiteY3" fmla="*/ 161925 h 516989"/>
                <a:gd name="connsiteX4" fmla="*/ 66675 w 96901"/>
                <a:gd name="connsiteY4" fmla="*/ 219075 h 516989"/>
                <a:gd name="connsiteX5" fmla="*/ 76200 w 96901"/>
                <a:gd name="connsiteY5" fmla="*/ 257175 h 516989"/>
                <a:gd name="connsiteX6" fmla="*/ 95250 w 96901"/>
                <a:gd name="connsiteY6" fmla="*/ 285750 h 516989"/>
                <a:gd name="connsiteX7" fmla="*/ 85725 w 96901"/>
                <a:gd name="connsiteY7" fmla="*/ 314325 h 516989"/>
                <a:gd name="connsiteX8" fmla="*/ 76200 w 96901"/>
                <a:gd name="connsiteY8" fmla="*/ 390525 h 516989"/>
                <a:gd name="connsiteX9" fmla="*/ 38100 w 96901"/>
                <a:gd name="connsiteY9" fmla="*/ 457200 h 5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1" h="516989">
                  <a:moveTo>
                    <a:pt x="66675" y="0"/>
                  </a:moveTo>
                  <a:cubicBezTo>
                    <a:pt x="57150" y="6350"/>
                    <a:pt x="43220" y="8811"/>
                    <a:pt x="38100" y="19050"/>
                  </a:cubicBezTo>
                  <a:cubicBezTo>
                    <a:pt x="20139" y="54971"/>
                    <a:pt x="0" y="133350"/>
                    <a:pt x="0" y="133350"/>
                  </a:cubicBezTo>
                  <a:cubicBezTo>
                    <a:pt x="3175" y="142875"/>
                    <a:pt x="3361" y="154000"/>
                    <a:pt x="9525" y="161925"/>
                  </a:cubicBezTo>
                  <a:cubicBezTo>
                    <a:pt x="26065" y="183191"/>
                    <a:pt x="66675" y="219075"/>
                    <a:pt x="66675" y="219075"/>
                  </a:cubicBezTo>
                  <a:cubicBezTo>
                    <a:pt x="69850" y="231775"/>
                    <a:pt x="71043" y="245143"/>
                    <a:pt x="76200" y="257175"/>
                  </a:cubicBezTo>
                  <a:cubicBezTo>
                    <a:pt x="80709" y="267697"/>
                    <a:pt x="93368" y="274458"/>
                    <a:pt x="95250" y="285750"/>
                  </a:cubicBezTo>
                  <a:cubicBezTo>
                    <a:pt x="96901" y="295654"/>
                    <a:pt x="88900" y="304800"/>
                    <a:pt x="85725" y="314325"/>
                  </a:cubicBezTo>
                  <a:cubicBezTo>
                    <a:pt x="82550" y="339725"/>
                    <a:pt x="83835" y="366093"/>
                    <a:pt x="76200" y="390525"/>
                  </a:cubicBezTo>
                  <a:cubicBezTo>
                    <a:pt x="36680" y="516989"/>
                    <a:pt x="38100" y="489821"/>
                    <a:pt x="3810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43566" y="5019809"/>
              <a:ext cx="219077" cy="538103"/>
            </a:xfrm>
            <a:custGeom>
              <a:avLst/>
              <a:gdLst>
                <a:gd name="connsiteX0" fmla="*/ 219332 w 219332"/>
                <a:gd name="connsiteY0" fmla="*/ 0 h 538684"/>
                <a:gd name="connsiteX1" fmla="*/ 190757 w 219332"/>
                <a:gd name="connsiteY1" fmla="*/ 266700 h 538684"/>
                <a:gd name="connsiteX2" fmla="*/ 181232 w 219332"/>
                <a:gd name="connsiteY2" fmla="*/ 323850 h 538684"/>
                <a:gd name="connsiteX3" fmla="*/ 162182 w 219332"/>
                <a:gd name="connsiteY3" fmla="*/ 361950 h 538684"/>
                <a:gd name="connsiteX4" fmla="*/ 38357 w 219332"/>
                <a:gd name="connsiteY4" fmla="*/ 457200 h 538684"/>
                <a:gd name="connsiteX5" fmla="*/ 257 w 219332"/>
                <a:gd name="connsiteY5" fmla="*/ 476250 h 538684"/>
                <a:gd name="connsiteX6" fmla="*/ 57407 w 219332"/>
                <a:gd name="connsiteY6" fmla="*/ 514350 h 538684"/>
                <a:gd name="connsiteX7" fmla="*/ 114557 w 219332"/>
                <a:gd name="connsiteY7" fmla="*/ 533400 h 53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32" h="538684">
                  <a:moveTo>
                    <a:pt x="219332" y="0"/>
                  </a:moveTo>
                  <a:cubicBezTo>
                    <a:pt x="189862" y="338908"/>
                    <a:pt x="216649" y="124293"/>
                    <a:pt x="190757" y="266700"/>
                  </a:cubicBezTo>
                  <a:cubicBezTo>
                    <a:pt x="187302" y="285701"/>
                    <a:pt x="186781" y="305352"/>
                    <a:pt x="181232" y="323850"/>
                  </a:cubicBezTo>
                  <a:cubicBezTo>
                    <a:pt x="177152" y="337450"/>
                    <a:pt x="172222" y="351910"/>
                    <a:pt x="162182" y="361950"/>
                  </a:cubicBezTo>
                  <a:cubicBezTo>
                    <a:pt x="155871" y="368261"/>
                    <a:pt x="73206" y="437286"/>
                    <a:pt x="38357" y="457200"/>
                  </a:cubicBezTo>
                  <a:cubicBezTo>
                    <a:pt x="26029" y="464245"/>
                    <a:pt x="12957" y="469900"/>
                    <a:pt x="257" y="476250"/>
                  </a:cubicBezTo>
                  <a:cubicBezTo>
                    <a:pt x="33740" y="526475"/>
                    <a:pt x="0" y="489747"/>
                    <a:pt x="57407" y="514350"/>
                  </a:cubicBezTo>
                  <a:cubicBezTo>
                    <a:pt x="114185" y="538684"/>
                    <a:pt x="57662" y="533400"/>
                    <a:pt x="114557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19767" y="5096001"/>
              <a:ext cx="200027" cy="409530"/>
            </a:xfrm>
            <a:custGeom>
              <a:avLst/>
              <a:gdLst>
                <a:gd name="connsiteX0" fmla="*/ 95765 w 200540"/>
                <a:gd name="connsiteY0" fmla="*/ 0 h 409575"/>
                <a:gd name="connsiteX1" fmla="*/ 67190 w 200540"/>
                <a:gd name="connsiteY1" fmla="*/ 133350 h 409575"/>
                <a:gd name="connsiteX2" fmla="*/ 48140 w 200540"/>
                <a:gd name="connsiteY2" fmla="*/ 200025 h 409575"/>
                <a:gd name="connsiteX3" fmla="*/ 29090 w 200540"/>
                <a:gd name="connsiteY3" fmla="*/ 285750 h 409575"/>
                <a:gd name="connsiteX4" fmla="*/ 19565 w 200540"/>
                <a:gd name="connsiteY4" fmla="*/ 381000 h 409575"/>
                <a:gd name="connsiteX5" fmla="*/ 10040 w 200540"/>
                <a:gd name="connsiteY5" fmla="*/ 409575 h 409575"/>
                <a:gd name="connsiteX6" fmla="*/ 57665 w 200540"/>
                <a:gd name="connsiteY6" fmla="*/ 381000 h 409575"/>
                <a:gd name="connsiteX7" fmla="*/ 200540 w 200540"/>
                <a:gd name="connsiteY7" fmla="*/ 3524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40" h="409575">
                  <a:moveTo>
                    <a:pt x="95765" y="0"/>
                  </a:moveTo>
                  <a:cubicBezTo>
                    <a:pt x="84893" y="54358"/>
                    <a:pt x="80224" y="85560"/>
                    <a:pt x="67190" y="133350"/>
                  </a:cubicBezTo>
                  <a:cubicBezTo>
                    <a:pt x="61108" y="155650"/>
                    <a:pt x="53337" y="177503"/>
                    <a:pt x="48140" y="200025"/>
                  </a:cubicBezTo>
                  <a:cubicBezTo>
                    <a:pt x="22995" y="308987"/>
                    <a:pt x="51985" y="217066"/>
                    <a:pt x="29090" y="285750"/>
                  </a:cubicBezTo>
                  <a:cubicBezTo>
                    <a:pt x="25915" y="317500"/>
                    <a:pt x="24417" y="349463"/>
                    <a:pt x="19565" y="381000"/>
                  </a:cubicBezTo>
                  <a:cubicBezTo>
                    <a:pt x="18038" y="390923"/>
                    <a:pt x="0" y="409575"/>
                    <a:pt x="10040" y="409575"/>
                  </a:cubicBezTo>
                  <a:cubicBezTo>
                    <a:pt x="28553" y="409575"/>
                    <a:pt x="39933" y="386320"/>
                    <a:pt x="57665" y="381000"/>
                  </a:cubicBezTo>
                  <a:cubicBezTo>
                    <a:pt x="104185" y="367044"/>
                    <a:pt x="200540" y="352425"/>
                    <a:pt x="200540" y="3524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5752366" y="4685677"/>
              <a:ext cx="685724" cy="1587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6004749" y="5272988"/>
              <a:ext cx="182543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6005543" y="5119811"/>
              <a:ext cx="182543" cy="1588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5965860" y="5464260"/>
              <a:ext cx="260321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5"/>
            <p:cNvSpPr txBox="1">
              <a:spLocks noChangeArrowheads="1"/>
            </p:cNvSpPr>
            <p:nvPr/>
          </p:nvSpPr>
          <p:spPr bwMode="auto">
            <a:xfrm>
              <a:off x="6218214" y="4581939"/>
              <a:ext cx="7521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Drift Gap</a:t>
              </a:r>
            </a:p>
          </p:txBody>
        </p:sp>
        <p:sp>
          <p:nvSpPr>
            <p:cNvPr id="52" name="TextBox 56"/>
            <p:cNvSpPr txBox="1">
              <a:spLocks noChangeArrowheads="1"/>
            </p:cNvSpPr>
            <p:nvPr/>
          </p:nvSpPr>
          <p:spPr bwMode="auto">
            <a:xfrm>
              <a:off x="6218214" y="4953000"/>
              <a:ext cx="7998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Transfer 1</a:t>
              </a:r>
            </a:p>
          </p:txBody>
        </p:sp>
        <p:sp>
          <p:nvSpPr>
            <p:cNvPr id="53" name="TextBox 57"/>
            <p:cNvSpPr txBox="1">
              <a:spLocks noChangeArrowheads="1"/>
            </p:cNvSpPr>
            <p:nvPr/>
          </p:nvSpPr>
          <p:spPr bwMode="auto">
            <a:xfrm>
              <a:off x="6218214" y="5343525"/>
              <a:ext cx="7777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Induction</a:t>
              </a:r>
            </a:p>
          </p:txBody>
        </p:sp>
        <p:sp>
          <p:nvSpPr>
            <p:cNvPr id="54" name="TextBox 58"/>
            <p:cNvSpPr txBox="1">
              <a:spLocks noChangeArrowheads="1"/>
            </p:cNvSpPr>
            <p:nvPr/>
          </p:nvSpPr>
          <p:spPr bwMode="auto">
            <a:xfrm>
              <a:off x="6218214" y="5153025"/>
              <a:ext cx="7998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Transfer 2</a:t>
              </a:r>
            </a:p>
          </p:txBody>
        </p:sp>
        <p:sp>
          <p:nvSpPr>
            <p:cNvPr id="55" name="TextBox 59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1</a:t>
              </a:r>
            </a:p>
          </p:txBody>
        </p:sp>
        <p:sp>
          <p:nvSpPr>
            <p:cNvPr id="56" name="TextBox 60"/>
            <p:cNvSpPr txBox="1">
              <a:spLocks noChangeArrowheads="1"/>
            </p:cNvSpPr>
            <p:nvPr/>
          </p:nvSpPr>
          <p:spPr bwMode="auto">
            <a:xfrm>
              <a:off x="3429000" y="50292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2</a:t>
              </a:r>
            </a:p>
          </p:txBody>
        </p:sp>
        <p:sp>
          <p:nvSpPr>
            <p:cNvPr id="57" name="TextBox 61"/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3</a:t>
              </a:r>
            </a:p>
          </p:txBody>
        </p:sp>
        <p:sp>
          <p:nvSpPr>
            <p:cNvPr id="58" name="TextBox 62"/>
            <p:cNvSpPr txBox="1">
              <a:spLocks noChangeArrowheads="1"/>
            </p:cNvSpPr>
            <p:nvPr/>
          </p:nvSpPr>
          <p:spPr bwMode="auto">
            <a:xfrm>
              <a:off x="3429000" y="419100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Mesh</a:t>
              </a:r>
            </a:p>
          </p:txBody>
        </p:sp>
        <p:sp>
          <p:nvSpPr>
            <p:cNvPr id="59" name="TextBox 63"/>
            <p:cNvSpPr txBox="1">
              <a:spLocks noChangeArrowheads="1"/>
            </p:cNvSpPr>
            <p:nvPr/>
          </p:nvSpPr>
          <p:spPr bwMode="auto">
            <a:xfrm>
              <a:off x="3429000" y="5410200"/>
              <a:ext cx="7721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X-Y Strips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5300677" y="5659501"/>
              <a:ext cx="420690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5"/>
            <p:cNvSpPr txBox="1">
              <a:spLocks noChangeArrowheads="1"/>
            </p:cNvSpPr>
            <p:nvPr/>
          </p:nvSpPr>
          <p:spPr bwMode="auto">
            <a:xfrm>
              <a:off x="4976319" y="5625549"/>
              <a:ext cx="11958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Pitch: 400um</a:t>
              </a:r>
            </a:p>
          </p:txBody>
        </p:sp>
        <p:sp>
          <p:nvSpPr>
            <p:cNvPr id="62" name="TextBox 66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588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17mm</a:t>
              </a:r>
            </a:p>
          </p:txBody>
        </p:sp>
        <p:sp>
          <p:nvSpPr>
            <p:cNvPr id="63" name="TextBox 67"/>
            <p:cNvSpPr txBox="1">
              <a:spLocks noChangeArrowheads="1"/>
            </p:cNvSpPr>
            <p:nvPr/>
          </p:nvSpPr>
          <p:spPr bwMode="auto">
            <a:xfrm>
              <a:off x="6934200" y="4953000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1.5mm</a:t>
              </a:r>
            </a:p>
          </p:txBody>
        </p:sp>
        <p:sp>
          <p:nvSpPr>
            <p:cNvPr id="64" name="TextBox 68"/>
            <p:cNvSpPr txBox="1">
              <a:spLocks noChangeArrowheads="1"/>
            </p:cNvSpPr>
            <p:nvPr/>
          </p:nvSpPr>
          <p:spPr bwMode="auto">
            <a:xfrm>
              <a:off x="6934200" y="5334000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2mm</a:t>
              </a:r>
            </a:p>
          </p:txBody>
        </p:sp>
        <p:sp>
          <p:nvSpPr>
            <p:cNvPr id="65" name="TextBox 69"/>
            <p:cNvSpPr txBox="1">
              <a:spLocks noChangeArrowheads="1"/>
            </p:cNvSpPr>
            <p:nvPr/>
          </p:nvSpPr>
          <p:spPr bwMode="auto">
            <a:xfrm>
              <a:off x="6934200" y="5153025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1.5mm</a:t>
              </a:r>
            </a:p>
          </p:txBody>
        </p:sp>
        <p:cxnSp>
          <p:nvCxnSpPr>
            <p:cNvPr id="66" name="Elbow Connector 65"/>
            <p:cNvCxnSpPr/>
            <p:nvPr/>
          </p:nvCxnSpPr>
          <p:spPr>
            <a:xfrm rot="16200000" flipH="1">
              <a:off x="4724442" y="5657895"/>
              <a:ext cx="533341" cy="304802"/>
            </a:xfrm>
            <a:prstGeom prst="bentConnector3">
              <a:avLst>
                <a:gd name="adj1" fmla="val 1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66"/>
            <p:cNvSpPr/>
            <p:nvPr/>
          </p:nvSpPr>
          <p:spPr>
            <a:xfrm rot="5400000">
              <a:off x="5105431" y="5962666"/>
              <a:ext cx="304766" cy="228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057788" y="6076967"/>
              <a:ext cx="45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3"/>
            <p:cNvSpPr txBox="1">
              <a:spLocks noChangeArrowheads="1"/>
            </p:cNvSpPr>
            <p:nvPr/>
          </p:nvSpPr>
          <p:spPr bwMode="auto">
            <a:xfrm>
              <a:off x="5553075" y="5943600"/>
              <a:ext cx="11636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Preamp/Shaper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457841" y="4484881"/>
              <a:ext cx="57150" cy="57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253052" y="4549961"/>
              <a:ext cx="157163" cy="1555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flipH="1">
              <a:off x="5145101" y="4746789"/>
              <a:ext cx="73026" cy="73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583255" y="4343609"/>
              <a:ext cx="90488" cy="936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991112" y="4861077"/>
              <a:ext cx="109539" cy="1095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78306" y="4389642"/>
              <a:ext cx="1054108" cy="415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onstantia"/>
                </a:rPr>
                <a:t>Primary Charge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onstantia"/>
                </a:rPr>
                <a:t>Fluctuation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6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151957"/>
            <a:ext cx="8229600" cy="677383"/>
          </a:xfrm>
        </p:spPr>
        <p:txBody>
          <a:bodyPr/>
          <a:lstStyle/>
          <a:p>
            <a:r>
              <a:rPr lang="en-US" dirty="0" smtClean="0"/>
              <a:t>Downside:  Data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6569"/>
            <a:ext cx="9144000" cy="277510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detector “layer” comes from the pre-amp sha</a:t>
            </a:r>
            <a:r>
              <a:rPr lang="en-US" dirty="0"/>
              <a:t>p</a:t>
            </a:r>
            <a:r>
              <a:rPr lang="en-US" dirty="0" smtClean="0"/>
              <a:t>ing time.</a:t>
            </a:r>
          </a:p>
          <a:p>
            <a:r>
              <a:rPr lang="en-US" dirty="0" smtClean="0"/>
              <a:t>Simple model:  Detector is like layers</a:t>
            </a:r>
          </a:p>
          <a:p>
            <a:pPr lvl="1"/>
            <a:r>
              <a:rPr lang="en-US" dirty="0" smtClean="0"/>
              <a:t>“Synchronous” Background:  Data up, occupancy same.</a:t>
            </a:r>
          </a:p>
          <a:p>
            <a:pPr lvl="1"/>
            <a:r>
              <a:rPr lang="en-US" dirty="0" smtClean="0"/>
              <a:t>“Asynchronous” Background:  Data up, </a:t>
            </a:r>
            <a:r>
              <a:rPr lang="en-US" dirty="0" err="1" smtClean="0"/>
              <a:t>Occ</a:t>
            </a:r>
            <a:r>
              <a:rPr lang="en-US" dirty="0" smtClean="0"/>
              <a:t> up</a:t>
            </a:r>
          </a:p>
          <a:p>
            <a:r>
              <a:rPr lang="en-US" dirty="0" smtClean="0"/>
              <a:t>Possibly untenable due to high background rates.</a:t>
            </a:r>
          </a:p>
          <a:p>
            <a:r>
              <a:rPr lang="en-US" dirty="0" smtClean="0"/>
              <a:t>Requires quantitative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7" y="1243337"/>
            <a:ext cx="4089254" cy="2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156791" y="1332576"/>
            <a:ext cx="1116418" cy="1360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17535" y="1332576"/>
            <a:ext cx="304800" cy="1360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69935" y="1332576"/>
            <a:ext cx="1513367" cy="1360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30409" y="1332576"/>
            <a:ext cx="0" cy="136096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17536" y="1332576"/>
            <a:ext cx="708836" cy="1360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6" name="Straight Arrow Connector 5155"/>
          <p:cNvCxnSpPr/>
          <p:nvPr/>
        </p:nvCxnSpPr>
        <p:spPr>
          <a:xfrm>
            <a:off x="4731488" y="1332576"/>
            <a:ext cx="31898" cy="13609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Straight Connector 5157"/>
          <p:cNvCxnSpPr/>
          <p:nvPr/>
        </p:nvCxnSpPr>
        <p:spPr>
          <a:xfrm>
            <a:off x="5156791" y="2693544"/>
            <a:ext cx="32661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156791" y="2463172"/>
            <a:ext cx="32661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97344" y="1332576"/>
            <a:ext cx="32661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9" name="TextBox 5158"/>
          <p:cNvSpPr txBox="1"/>
          <p:nvPr/>
        </p:nvSpPr>
        <p:spPr>
          <a:xfrm>
            <a:off x="7416209" y="244190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Orig. data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345332" y="178474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Extra data</a:t>
            </a:r>
            <a:endParaRPr lang="en-US" sz="1400" dirty="0"/>
          </a:p>
        </p:txBody>
      </p:sp>
      <p:grpSp>
        <p:nvGrpSpPr>
          <p:cNvPr id="5162" name="Group 5161"/>
          <p:cNvGrpSpPr/>
          <p:nvPr/>
        </p:nvGrpSpPr>
        <p:grpSpPr>
          <a:xfrm>
            <a:off x="5209956" y="2013059"/>
            <a:ext cx="2126511" cy="2003718"/>
            <a:chOff x="5209956" y="2013059"/>
            <a:chExt cx="2126511" cy="2003718"/>
          </a:xfrm>
        </p:grpSpPr>
        <p:grpSp>
          <p:nvGrpSpPr>
            <p:cNvPr id="5150" name="Group 5149"/>
            <p:cNvGrpSpPr/>
            <p:nvPr/>
          </p:nvGrpSpPr>
          <p:grpSpPr>
            <a:xfrm>
              <a:off x="5209956" y="2013059"/>
              <a:ext cx="2126511" cy="1360968"/>
              <a:chOff x="6606417" y="910794"/>
              <a:chExt cx="2126511" cy="136096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606417" y="910794"/>
                <a:ext cx="1116418" cy="13609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371961" y="910794"/>
                <a:ext cx="198420" cy="13609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722835" y="910794"/>
                <a:ext cx="1010093" cy="13609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371961" y="910794"/>
                <a:ext cx="808074" cy="13609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067162" y="910794"/>
                <a:ext cx="0" cy="13609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60" name="TextBox 5159"/>
            <p:cNvSpPr txBox="1"/>
            <p:nvPr/>
          </p:nvSpPr>
          <p:spPr>
            <a:xfrm>
              <a:off x="5715000" y="3370446"/>
              <a:ext cx="1394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Ghost of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Tracks Past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61" name="Group 5160"/>
          <p:cNvGrpSpPr/>
          <p:nvPr/>
        </p:nvGrpSpPr>
        <p:grpSpPr>
          <a:xfrm>
            <a:off x="5138157" y="577660"/>
            <a:ext cx="3890976" cy="1360968"/>
            <a:chOff x="5138157" y="577660"/>
            <a:chExt cx="3890976" cy="1360968"/>
          </a:xfrm>
        </p:grpSpPr>
        <p:grpSp>
          <p:nvGrpSpPr>
            <p:cNvPr id="5154" name="Group 5153"/>
            <p:cNvGrpSpPr/>
            <p:nvPr/>
          </p:nvGrpSpPr>
          <p:grpSpPr>
            <a:xfrm>
              <a:off x="5138157" y="577660"/>
              <a:ext cx="1846628" cy="1360968"/>
              <a:chOff x="8335926" y="-414793"/>
              <a:chExt cx="1846628" cy="136096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8335926" y="-414793"/>
                <a:ext cx="836536" cy="136096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516788" y="-414793"/>
                <a:ext cx="304800" cy="136096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669187" y="-414793"/>
                <a:ext cx="1513367" cy="136096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9629661" y="-414793"/>
                <a:ext cx="407474" cy="136096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8516788" y="-414793"/>
                <a:ext cx="708836" cy="136096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/>
            <p:cNvSpPr txBox="1"/>
            <p:nvPr/>
          </p:nvSpPr>
          <p:spPr>
            <a:xfrm>
              <a:off x="6839366" y="591762"/>
              <a:ext cx="2189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Ghost of</a:t>
              </a:r>
              <a:br>
                <a:rPr lang="en-US" dirty="0" smtClean="0">
                  <a:solidFill>
                    <a:srgbClr val="7030A0"/>
                  </a:solidFill>
                </a:rPr>
              </a:br>
              <a:r>
                <a:rPr lang="en-US" dirty="0" smtClean="0">
                  <a:solidFill>
                    <a:srgbClr val="7030A0"/>
                  </a:solidFill>
                </a:rPr>
                <a:t>Tracks Yet to Come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5163" name="TextBox 5162"/>
          <p:cNvSpPr txBox="1"/>
          <p:nvPr/>
        </p:nvSpPr>
        <p:spPr>
          <a:xfrm>
            <a:off x="6889881" y="14034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signal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164" name="TextBox 5163"/>
          <p:cNvSpPr txBox="1"/>
          <p:nvPr/>
        </p:nvSpPr>
        <p:spPr>
          <a:xfrm>
            <a:off x="7283303" y="2812813"/>
            <a:ext cx="186069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Signal:</a:t>
            </a:r>
          </a:p>
          <a:p>
            <a:r>
              <a:rPr lang="en-US" dirty="0" smtClean="0"/>
              <a:t>--Starts on time</a:t>
            </a:r>
          </a:p>
          <a:p>
            <a:r>
              <a:rPr lang="en-US" dirty="0" smtClean="0"/>
              <a:t>--Ends on time</a:t>
            </a:r>
          </a:p>
          <a:p>
            <a:r>
              <a:rPr lang="en-US" dirty="0" smtClean="0"/>
              <a:t>--Single channel</a:t>
            </a:r>
          </a:p>
        </p:txBody>
      </p:sp>
    </p:spTree>
    <p:extLst>
      <p:ext uri="{BB962C8B-B14F-4D97-AF65-F5344CB8AC3E}">
        <p14:creationId xmlns:p14="http://schemas.microsoft.com/office/powerpoint/2010/main" val="42229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Mini-Drift GEM Det. + SRS Readout</a:t>
            </a:r>
            <a:endParaRPr lang="en-US" dirty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04800" y="3124200"/>
            <a:ext cx="2971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Std. 10x10cm CERN 3-GEM Det.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 ArCO2 (70/30)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 Gain ~ 6500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~17mm Drift Gap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Drift Time ~600ns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429000" y="3124200"/>
            <a:ext cx="222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SRS /512 channels APV 25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 30 x 25ns Time Samples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 Martin </a:t>
            </a:r>
            <a:r>
              <a:rPr lang="en-US" sz="1400" dirty="0" err="1">
                <a:solidFill>
                  <a:prstClr val="black"/>
                </a:solidFill>
                <a:latin typeface="Constantia" pitchFamily="18" charset="0"/>
              </a:rPr>
              <a:t>Purschke’s</a:t>
            </a:r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  newly</a:t>
            </a:r>
          </a:p>
          <a:p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developed RCDAQ</a:t>
            </a:r>
          </a:p>
          <a:p>
            <a:r>
              <a:rPr lang="en-US" sz="1400" dirty="0">
                <a:solidFill>
                  <a:prstClr val="black"/>
                </a:solidFill>
                <a:latin typeface="Constantia" pitchFamily="18" charset="0"/>
              </a:rPr>
              <a:t> affords high flexibility</a:t>
            </a:r>
          </a:p>
          <a:p>
            <a:pPr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6477000" y="3124200"/>
            <a:ext cx="213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COMPASS style Readout: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256 x 256 X-Y Strips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 ~10cm x 400um pitch</a:t>
            </a:r>
          </a:p>
          <a:p>
            <a:pPr>
              <a:buFont typeface="Arial" charset="0"/>
              <a:buChar char="•"/>
            </a:pPr>
            <a:endParaRPr lang="en-US" sz="1400">
              <a:solidFill>
                <a:prstClr val="black"/>
              </a:solidFill>
              <a:latin typeface="Constantia" pitchFamily="18" charset="0"/>
            </a:endParaRPr>
          </a:p>
        </p:txBody>
      </p: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381000" y="4038600"/>
            <a:ext cx="4132263" cy="2489200"/>
            <a:chOff x="3429000" y="3740426"/>
            <a:chExt cx="4132295" cy="24889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106868" y="4349958"/>
              <a:ext cx="190501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75131" y="5035682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75131" y="5188065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5131" y="5340449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6" y="5562674"/>
              <a:ext cx="1646251" cy="0"/>
            </a:xfrm>
            <a:prstGeom prst="line">
              <a:avLst/>
            </a:prstGeom>
            <a:ln w="38100" cmpd="sng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11630" y="5586484"/>
              <a:ext cx="190501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16367" y="3740426"/>
              <a:ext cx="2408256" cy="2209555"/>
            </a:xfrm>
            <a:prstGeom prst="straightConnector1">
              <a:avLst/>
            </a:prstGeom>
            <a:ln w="19050"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067326" y="4915046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5219727" y="4762663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372129" y="4686471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515005" y="4515040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5191139" y="5048381"/>
              <a:ext cx="133351" cy="479372"/>
            </a:xfrm>
            <a:custGeom>
              <a:avLst/>
              <a:gdLst>
                <a:gd name="connsiteX0" fmla="*/ 29016 w 133791"/>
                <a:gd name="connsiteY0" fmla="*/ 0 h 479262"/>
                <a:gd name="connsiteX1" fmla="*/ 38541 w 133791"/>
                <a:gd name="connsiteY1" fmla="*/ 219075 h 479262"/>
                <a:gd name="connsiteX2" fmla="*/ 48066 w 133791"/>
                <a:gd name="connsiteY2" fmla="*/ 247650 h 479262"/>
                <a:gd name="connsiteX3" fmla="*/ 67116 w 133791"/>
                <a:gd name="connsiteY3" fmla="*/ 276225 h 479262"/>
                <a:gd name="connsiteX4" fmla="*/ 86166 w 133791"/>
                <a:gd name="connsiteY4" fmla="*/ 342900 h 479262"/>
                <a:gd name="connsiteX5" fmla="*/ 105216 w 133791"/>
                <a:gd name="connsiteY5" fmla="*/ 400050 h 479262"/>
                <a:gd name="connsiteX6" fmla="*/ 114741 w 133791"/>
                <a:gd name="connsiteY6" fmla="*/ 447675 h 479262"/>
                <a:gd name="connsiteX7" fmla="*/ 133791 w 133791"/>
                <a:gd name="connsiteY7" fmla="*/ 476250 h 4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91" h="479262">
                  <a:moveTo>
                    <a:pt x="29016" y="0"/>
                  </a:moveTo>
                  <a:cubicBezTo>
                    <a:pt x="0" y="87047"/>
                    <a:pt x="14106" y="31742"/>
                    <a:pt x="38541" y="219075"/>
                  </a:cubicBezTo>
                  <a:cubicBezTo>
                    <a:pt x="39840" y="229031"/>
                    <a:pt x="43576" y="238670"/>
                    <a:pt x="48066" y="247650"/>
                  </a:cubicBezTo>
                  <a:cubicBezTo>
                    <a:pt x="53186" y="257889"/>
                    <a:pt x="60766" y="266700"/>
                    <a:pt x="67116" y="276225"/>
                  </a:cubicBezTo>
                  <a:cubicBezTo>
                    <a:pt x="73466" y="298450"/>
                    <a:pt x="79368" y="320808"/>
                    <a:pt x="86166" y="342900"/>
                  </a:cubicBezTo>
                  <a:cubicBezTo>
                    <a:pt x="92071" y="362092"/>
                    <a:pt x="101278" y="380359"/>
                    <a:pt x="105216" y="400050"/>
                  </a:cubicBezTo>
                  <a:cubicBezTo>
                    <a:pt x="108391" y="415925"/>
                    <a:pt x="110814" y="431969"/>
                    <a:pt x="114741" y="447675"/>
                  </a:cubicBezTo>
                  <a:cubicBezTo>
                    <a:pt x="122638" y="479262"/>
                    <a:pt x="115058" y="476250"/>
                    <a:pt x="133791" y="4762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84789" y="5008698"/>
              <a:ext cx="92076" cy="563500"/>
            </a:xfrm>
            <a:custGeom>
              <a:avLst/>
              <a:gdLst>
                <a:gd name="connsiteX0" fmla="*/ 6210 w 91935"/>
                <a:gd name="connsiteY0" fmla="*/ 20698 h 563623"/>
                <a:gd name="connsiteX1" fmla="*/ 34785 w 91935"/>
                <a:gd name="connsiteY1" fmla="*/ 115948 h 563623"/>
                <a:gd name="connsiteX2" fmla="*/ 44310 w 91935"/>
                <a:gd name="connsiteY2" fmla="*/ 154048 h 563623"/>
                <a:gd name="connsiteX3" fmla="*/ 63360 w 91935"/>
                <a:gd name="connsiteY3" fmla="*/ 201673 h 563623"/>
                <a:gd name="connsiteX4" fmla="*/ 91935 w 91935"/>
                <a:gd name="connsiteY4" fmla="*/ 296923 h 563623"/>
                <a:gd name="connsiteX5" fmla="*/ 72885 w 91935"/>
                <a:gd name="connsiteY5" fmla="*/ 354073 h 563623"/>
                <a:gd name="connsiteX6" fmla="*/ 34785 w 91935"/>
                <a:gd name="connsiteY6" fmla="*/ 411223 h 563623"/>
                <a:gd name="connsiteX7" fmla="*/ 15735 w 91935"/>
                <a:gd name="connsiteY7" fmla="*/ 563623 h 56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35" h="563623">
                  <a:moveTo>
                    <a:pt x="6210" y="20698"/>
                  </a:moveTo>
                  <a:cubicBezTo>
                    <a:pt x="28164" y="108515"/>
                    <a:pt x="0" y="0"/>
                    <a:pt x="34785" y="115948"/>
                  </a:cubicBezTo>
                  <a:cubicBezTo>
                    <a:pt x="38547" y="128487"/>
                    <a:pt x="40170" y="141629"/>
                    <a:pt x="44310" y="154048"/>
                  </a:cubicBezTo>
                  <a:cubicBezTo>
                    <a:pt x="49717" y="170268"/>
                    <a:pt x="57517" y="185605"/>
                    <a:pt x="63360" y="201673"/>
                  </a:cubicBezTo>
                  <a:cubicBezTo>
                    <a:pt x="81912" y="252690"/>
                    <a:pt x="80563" y="251436"/>
                    <a:pt x="91935" y="296923"/>
                  </a:cubicBezTo>
                  <a:cubicBezTo>
                    <a:pt x="85585" y="315973"/>
                    <a:pt x="84024" y="337365"/>
                    <a:pt x="72885" y="354073"/>
                  </a:cubicBezTo>
                  <a:lnTo>
                    <a:pt x="34785" y="411223"/>
                  </a:lnTo>
                  <a:cubicBezTo>
                    <a:pt x="9575" y="512065"/>
                    <a:pt x="15735" y="461241"/>
                    <a:pt x="15735" y="56362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43513" y="5019809"/>
              <a:ext cx="49213" cy="566675"/>
            </a:xfrm>
            <a:custGeom>
              <a:avLst/>
              <a:gdLst>
                <a:gd name="connsiteX0" fmla="*/ 28575 w 48734"/>
                <a:gd name="connsiteY0" fmla="*/ 0 h 566649"/>
                <a:gd name="connsiteX1" fmla="*/ 38100 w 48734"/>
                <a:gd name="connsiteY1" fmla="*/ 285750 h 566649"/>
                <a:gd name="connsiteX2" fmla="*/ 47625 w 48734"/>
                <a:gd name="connsiteY2" fmla="*/ 314325 h 566649"/>
                <a:gd name="connsiteX3" fmla="*/ 28575 w 48734"/>
                <a:gd name="connsiteY3" fmla="*/ 371475 h 566649"/>
                <a:gd name="connsiteX4" fmla="*/ 0 w 48734"/>
                <a:gd name="connsiteY4" fmla="*/ 495300 h 566649"/>
                <a:gd name="connsiteX5" fmla="*/ 0 w 48734"/>
                <a:gd name="connsiteY5" fmla="*/ 533400 h 5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34" h="566649">
                  <a:moveTo>
                    <a:pt x="28575" y="0"/>
                  </a:moveTo>
                  <a:cubicBezTo>
                    <a:pt x="31750" y="95250"/>
                    <a:pt x="32335" y="190622"/>
                    <a:pt x="38100" y="285750"/>
                  </a:cubicBezTo>
                  <a:cubicBezTo>
                    <a:pt x="38707" y="295772"/>
                    <a:pt x="48734" y="304346"/>
                    <a:pt x="47625" y="314325"/>
                  </a:cubicBezTo>
                  <a:cubicBezTo>
                    <a:pt x="45407" y="334283"/>
                    <a:pt x="34092" y="352167"/>
                    <a:pt x="28575" y="371475"/>
                  </a:cubicBezTo>
                  <a:cubicBezTo>
                    <a:pt x="13257" y="425087"/>
                    <a:pt x="9924" y="445681"/>
                    <a:pt x="0" y="495300"/>
                  </a:cubicBezTo>
                  <a:cubicBezTo>
                    <a:pt x="21890" y="560969"/>
                    <a:pt x="33249" y="566649"/>
                    <a:pt x="0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095888" y="5003936"/>
              <a:ext cx="114301" cy="569850"/>
            </a:xfrm>
            <a:custGeom>
              <a:avLst/>
              <a:gdLst>
                <a:gd name="connsiteX0" fmla="*/ 66932 w 114557"/>
                <a:gd name="connsiteY0" fmla="*/ 6705 h 570441"/>
                <a:gd name="connsiteX1" fmla="*/ 85982 w 114557"/>
                <a:gd name="connsiteY1" fmla="*/ 159105 h 570441"/>
                <a:gd name="connsiteX2" fmla="*/ 95507 w 114557"/>
                <a:gd name="connsiteY2" fmla="*/ 197205 h 570441"/>
                <a:gd name="connsiteX3" fmla="*/ 105032 w 114557"/>
                <a:gd name="connsiteY3" fmla="*/ 330555 h 570441"/>
                <a:gd name="connsiteX4" fmla="*/ 114557 w 114557"/>
                <a:gd name="connsiteY4" fmla="*/ 359130 h 570441"/>
                <a:gd name="connsiteX5" fmla="*/ 85982 w 114557"/>
                <a:gd name="connsiteY5" fmla="*/ 435330 h 570441"/>
                <a:gd name="connsiteX6" fmla="*/ 66932 w 114557"/>
                <a:gd name="connsiteY6" fmla="*/ 473430 h 570441"/>
                <a:gd name="connsiteX7" fmla="*/ 257 w 114557"/>
                <a:gd name="connsiteY7" fmla="*/ 511530 h 570441"/>
                <a:gd name="connsiteX8" fmla="*/ 57407 w 114557"/>
                <a:gd name="connsiteY8" fmla="*/ 549630 h 570441"/>
                <a:gd name="connsiteX9" fmla="*/ 95507 w 114557"/>
                <a:gd name="connsiteY9" fmla="*/ 568680 h 5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57" h="570441">
                  <a:moveTo>
                    <a:pt x="66932" y="6705"/>
                  </a:moveTo>
                  <a:cubicBezTo>
                    <a:pt x="91591" y="80681"/>
                    <a:pt x="67264" y="0"/>
                    <a:pt x="85982" y="159105"/>
                  </a:cubicBezTo>
                  <a:cubicBezTo>
                    <a:pt x="87512" y="172106"/>
                    <a:pt x="92332" y="184505"/>
                    <a:pt x="95507" y="197205"/>
                  </a:cubicBezTo>
                  <a:cubicBezTo>
                    <a:pt x="98682" y="241655"/>
                    <a:pt x="99825" y="286297"/>
                    <a:pt x="105032" y="330555"/>
                  </a:cubicBezTo>
                  <a:cubicBezTo>
                    <a:pt x="106205" y="340526"/>
                    <a:pt x="114557" y="349090"/>
                    <a:pt x="114557" y="359130"/>
                  </a:cubicBezTo>
                  <a:cubicBezTo>
                    <a:pt x="114557" y="407293"/>
                    <a:pt x="105690" y="400842"/>
                    <a:pt x="85982" y="435330"/>
                  </a:cubicBezTo>
                  <a:cubicBezTo>
                    <a:pt x="78937" y="447658"/>
                    <a:pt x="76173" y="462649"/>
                    <a:pt x="66932" y="473430"/>
                  </a:cubicBezTo>
                  <a:cubicBezTo>
                    <a:pt x="43866" y="500340"/>
                    <a:pt x="29304" y="501848"/>
                    <a:pt x="257" y="511530"/>
                  </a:cubicBezTo>
                  <a:cubicBezTo>
                    <a:pt x="33740" y="561755"/>
                    <a:pt x="0" y="525027"/>
                    <a:pt x="57407" y="549630"/>
                  </a:cubicBezTo>
                  <a:cubicBezTo>
                    <a:pt x="105966" y="570441"/>
                    <a:pt x="69724" y="568680"/>
                    <a:pt x="95507" y="5686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81614" y="4976952"/>
              <a:ext cx="85726" cy="604770"/>
            </a:xfrm>
            <a:custGeom>
              <a:avLst/>
              <a:gdLst>
                <a:gd name="connsiteX0" fmla="*/ 28575 w 86513"/>
                <a:gd name="connsiteY0" fmla="*/ 4579 h 604654"/>
                <a:gd name="connsiteX1" fmla="*/ 47625 w 86513"/>
                <a:gd name="connsiteY1" fmla="*/ 204604 h 604654"/>
                <a:gd name="connsiteX2" fmla="*/ 57150 w 86513"/>
                <a:gd name="connsiteY2" fmla="*/ 252229 h 604654"/>
                <a:gd name="connsiteX3" fmla="*/ 38100 w 86513"/>
                <a:gd name="connsiteY3" fmla="*/ 290329 h 604654"/>
                <a:gd name="connsiteX4" fmla="*/ 19050 w 86513"/>
                <a:gd name="connsiteY4" fmla="*/ 318904 h 604654"/>
                <a:gd name="connsiteX5" fmla="*/ 9525 w 86513"/>
                <a:gd name="connsiteY5" fmla="*/ 366529 h 604654"/>
                <a:gd name="connsiteX6" fmla="*/ 0 w 86513"/>
                <a:gd name="connsiteY6" fmla="*/ 395104 h 604654"/>
                <a:gd name="connsiteX7" fmla="*/ 19050 w 86513"/>
                <a:gd name="connsiteY7" fmla="*/ 461779 h 604654"/>
                <a:gd name="connsiteX8" fmla="*/ 76200 w 86513"/>
                <a:gd name="connsiteY8" fmla="*/ 509404 h 604654"/>
                <a:gd name="connsiteX9" fmla="*/ 85725 w 86513"/>
                <a:gd name="connsiteY9" fmla="*/ 604654 h 60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13" h="604654">
                  <a:moveTo>
                    <a:pt x="28575" y="4579"/>
                  </a:moveTo>
                  <a:cubicBezTo>
                    <a:pt x="57553" y="91512"/>
                    <a:pt x="29833" y="0"/>
                    <a:pt x="47625" y="204604"/>
                  </a:cubicBezTo>
                  <a:cubicBezTo>
                    <a:pt x="49027" y="220733"/>
                    <a:pt x="53975" y="236354"/>
                    <a:pt x="57150" y="252229"/>
                  </a:cubicBezTo>
                  <a:cubicBezTo>
                    <a:pt x="50800" y="264929"/>
                    <a:pt x="45145" y="278001"/>
                    <a:pt x="38100" y="290329"/>
                  </a:cubicBezTo>
                  <a:cubicBezTo>
                    <a:pt x="32420" y="300268"/>
                    <a:pt x="23070" y="308185"/>
                    <a:pt x="19050" y="318904"/>
                  </a:cubicBezTo>
                  <a:cubicBezTo>
                    <a:pt x="13366" y="334063"/>
                    <a:pt x="13452" y="350823"/>
                    <a:pt x="9525" y="366529"/>
                  </a:cubicBezTo>
                  <a:cubicBezTo>
                    <a:pt x="7090" y="376269"/>
                    <a:pt x="3175" y="385579"/>
                    <a:pt x="0" y="395104"/>
                  </a:cubicBezTo>
                  <a:cubicBezTo>
                    <a:pt x="1270" y="400185"/>
                    <a:pt x="13584" y="453580"/>
                    <a:pt x="19050" y="461779"/>
                  </a:cubicBezTo>
                  <a:cubicBezTo>
                    <a:pt x="33718" y="483781"/>
                    <a:pt x="55115" y="495347"/>
                    <a:pt x="76200" y="509404"/>
                  </a:cubicBezTo>
                  <a:cubicBezTo>
                    <a:pt x="86513" y="591905"/>
                    <a:pt x="85725" y="560006"/>
                    <a:pt x="85725" y="60465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00611" y="5048381"/>
              <a:ext cx="133351" cy="476197"/>
            </a:xfrm>
            <a:custGeom>
              <a:avLst/>
              <a:gdLst>
                <a:gd name="connsiteX0" fmla="*/ 133350 w 133350"/>
                <a:gd name="connsiteY0" fmla="*/ 0 h 476250"/>
                <a:gd name="connsiteX1" fmla="*/ 123825 w 133350"/>
                <a:gd name="connsiteY1" fmla="*/ 171450 h 476250"/>
                <a:gd name="connsiteX2" fmla="*/ 104775 w 133350"/>
                <a:gd name="connsiteY2" fmla="*/ 209550 h 476250"/>
                <a:gd name="connsiteX3" fmla="*/ 95250 w 133350"/>
                <a:gd name="connsiteY3" fmla="*/ 247650 h 476250"/>
                <a:gd name="connsiteX4" fmla="*/ 76200 w 133350"/>
                <a:gd name="connsiteY4" fmla="*/ 276225 h 476250"/>
                <a:gd name="connsiteX5" fmla="*/ 57150 w 133350"/>
                <a:gd name="connsiteY5" fmla="*/ 333375 h 476250"/>
                <a:gd name="connsiteX6" fmla="*/ 19050 w 133350"/>
                <a:gd name="connsiteY6" fmla="*/ 419100 h 476250"/>
                <a:gd name="connsiteX7" fmla="*/ 9525 w 133350"/>
                <a:gd name="connsiteY7" fmla="*/ 447675 h 476250"/>
                <a:gd name="connsiteX8" fmla="*/ 0 w 133350"/>
                <a:gd name="connsiteY8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476250">
                  <a:moveTo>
                    <a:pt x="133350" y="0"/>
                  </a:moveTo>
                  <a:cubicBezTo>
                    <a:pt x="130175" y="57150"/>
                    <a:pt x="131559" y="114737"/>
                    <a:pt x="123825" y="171450"/>
                  </a:cubicBezTo>
                  <a:cubicBezTo>
                    <a:pt x="121907" y="185519"/>
                    <a:pt x="109761" y="196255"/>
                    <a:pt x="104775" y="209550"/>
                  </a:cubicBezTo>
                  <a:cubicBezTo>
                    <a:pt x="100178" y="221807"/>
                    <a:pt x="100407" y="235618"/>
                    <a:pt x="95250" y="247650"/>
                  </a:cubicBezTo>
                  <a:cubicBezTo>
                    <a:pt x="90741" y="258172"/>
                    <a:pt x="80849" y="265764"/>
                    <a:pt x="76200" y="276225"/>
                  </a:cubicBezTo>
                  <a:cubicBezTo>
                    <a:pt x="68045" y="294575"/>
                    <a:pt x="68289" y="316667"/>
                    <a:pt x="57150" y="333375"/>
                  </a:cubicBezTo>
                  <a:cubicBezTo>
                    <a:pt x="26961" y="378658"/>
                    <a:pt x="41720" y="351090"/>
                    <a:pt x="19050" y="419100"/>
                  </a:cubicBezTo>
                  <a:lnTo>
                    <a:pt x="9525" y="447675"/>
                  </a:ln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95861" y="5067429"/>
              <a:ext cx="30163" cy="457149"/>
            </a:xfrm>
            <a:custGeom>
              <a:avLst/>
              <a:gdLst>
                <a:gd name="connsiteX0" fmla="*/ 0 w 30186"/>
                <a:gd name="connsiteY0" fmla="*/ 0 h 457200"/>
                <a:gd name="connsiteX1" fmla="*/ 9525 w 30186"/>
                <a:gd name="connsiteY1" fmla="*/ 361950 h 457200"/>
                <a:gd name="connsiteX2" fmla="*/ 28575 w 30186"/>
                <a:gd name="connsiteY2" fmla="*/ 409575 h 457200"/>
                <a:gd name="connsiteX3" fmla="*/ 19050 w 30186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6" h="457200">
                  <a:moveTo>
                    <a:pt x="0" y="0"/>
                  </a:moveTo>
                  <a:cubicBezTo>
                    <a:pt x="3175" y="120650"/>
                    <a:pt x="1125" y="241551"/>
                    <a:pt x="9525" y="361950"/>
                  </a:cubicBezTo>
                  <a:cubicBezTo>
                    <a:pt x="10715" y="379006"/>
                    <a:pt x="26874" y="392562"/>
                    <a:pt x="28575" y="409575"/>
                  </a:cubicBezTo>
                  <a:cubicBezTo>
                    <a:pt x="30186" y="425684"/>
                    <a:pt x="19050" y="457200"/>
                    <a:pt x="1905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11" y="5105525"/>
              <a:ext cx="142876" cy="476197"/>
            </a:xfrm>
            <a:custGeom>
              <a:avLst/>
              <a:gdLst>
                <a:gd name="connsiteX0" fmla="*/ 85725 w 142875"/>
                <a:gd name="connsiteY0" fmla="*/ 0 h 476250"/>
                <a:gd name="connsiteX1" fmla="*/ 95250 w 142875"/>
                <a:gd name="connsiteY1" fmla="*/ 57150 h 476250"/>
                <a:gd name="connsiteX2" fmla="*/ 104775 w 142875"/>
                <a:gd name="connsiteY2" fmla="*/ 104775 h 476250"/>
                <a:gd name="connsiteX3" fmla="*/ 123825 w 142875"/>
                <a:gd name="connsiteY3" fmla="*/ 247650 h 476250"/>
                <a:gd name="connsiteX4" fmla="*/ 142875 w 142875"/>
                <a:gd name="connsiteY4" fmla="*/ 276225 h 476250"/>
                <a:gd name="connsiteX5" fmla="*/ 123825 w 142875"/>
                <a:gd name="connsiteY5" fmla="*/ 333375 h 476250"/>
                <a:gd name="connsiteX6" fmla="*/ 85725 w 142875"/>
                <a:gd name="connsiteY6" fmla="*/ 342900 h 476250"/>
                <a:gd name="connsiteX7" fmla="*/ 57150 w 142875"/>
                <a:gd name="connsiteY7" fmla="*/ 361950 h 476250"/>
                <a:gd name="connsiteX8" fmla="*/ 19050 w 142875"/>
                <a:gd name="connsiteY8" fmla="*/ 419100 h 476250"/>
                <a:gd name="connsiteX9" fmla="*/ 0 w 142875"/>
                <a:gd name="connsiteY9" fmla="*/ 447675 h 476250"/>
                <a:gd name="connsiteX10" fmla="*/ 0 w 142875"/>
                <a:gd name="connsiteY10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476250">
                  <a:moveTo>
                    <a:pt x="85725" y="0"/>
                  </a:moveTo>
                  <a:cubicBezTo>
                    <a:pt x="88900" y="19050"/>
                    <a:pt x="91795" y="38149"/>
                    <a:pt x="95250" y="57150"/>
                  </a:cubicBezTo>
                  <a:cubicBezTo>
                    <a:pt x="98146" y="73078"/>
                    <a:pt x="102883" y="88697"/>
                    <a:pt x="104775" y="104775"/>
                  </a:cubicBezTo>
                  <a:cubicBezTo>
                    <a:pt x="108049" y="132603"/>
                    <a:pt x="104071" y="208141"/>
                    <a:pt x="123825" y="247650"/>
                  </a:cubicBezTo>
                  <a:cubicBezTo>
                    <a:pt x="128945" y="257889"/>
                    <a:pt x="136525" y="266700"/>
                    <a:pt x="142875" y="276225"/>
                  </a:cubicBezTo>
                  <a:cubicBezTo>
                    <a:pt x="136525" y="295275"/>
                    <a:pt x="136893" y="318129"/>
                    <a:pt x="123825" y="333375"/>
                  </a:cubicBezTo>
                  <a:cubicBezTo>
                    <a:pt x="115306" y="343314"/>
                    <a:pt x="97757" y="337743"/>
                    <a:pt x="85725" y="342900"/>
                  </a:cubicBezTo>
                  <a:cubicBezTo>
                    <a:pt x="75203" y="347409"/>
                    <a:pt x="66675" y="355600"/>
                    <a:pt x="57150" y="361950"/>
                  </a:cubicBezTo>
                  <a:lnTo>
                    <a:pt x="19050" y="419100"/>
                  </a:lnTo>
                  <a:cubicBezTo>
                    <a:pt x="12700" y="428625"/>
                    <a:pt x="0" y="436227"/>
                    <a:pt x="0" y="447675"/>
                  </a:cubicBez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57761" y="5143620"/>
              <a:ext cx="114301" cy="390482"/>
            </a:xfrm>
            <a:custGeom>
              <a:avLst/>
              <a:gdLst>
                <a:gd name="connsiteX0" fmla="*/ 0 w 114300"/>
                <a:gd name="connsiteY0" fmla="*/ 0 h 390525"/>
                <a:gd name="connsiteX1" fmla="*/ 38100 w 114300"/>
                <a:gd name="connsiteY1" fmla="*/ 180975 h 390525"/>
                <a:gd name="connsiteX2" fmla="*/ 57150 w 114300"/>
                <a:gd name="connsiteY2" fmla="*/ 209550 h 390525"/>
                <a:gd name="connsiteX3" fmla="*/ 66675 w 114300"/>
                <a:gd name="connsiteY3" fmla="*/ 257175 h 390525"/>
                <a:gd name="connsiteX4" fmla="*/ 95250 w 114300"/>
                <a:gd name="connsiteY4" fmla="*/ 295275 h 390525"/>
                <a:gd name="connsiteX5" fmla="*/ 114300 w 114300"/>
                <a:gd name="connsiteY5" fmla="*/ 333375 h 390525"/>
                <a:gd name="connsiteX6" fmla="*/ 104775 w 114300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90525">
                  <a:moveTo>
                    <a:pt x="0" y="0"/>
                  </a:moveTo>
                  <a:cubicBezTo>
                    <a:pt x="12700" y="60325"/>
                    <a:pt x="21880" y="121500"/>
                    <a:pt x="38100" y="180975"/>
                  </a:cubicBezTo>
                  <a:cubicBezTo>
                    <a:pt x="41112" y="192019"/>
                    <a:pt x="53130" y="198831"/>
                    <a:pt x="57150" y="209550"/>
                  </a:cubicBezTo>
                  <a:cubicBezTo>
                    <a:pt x="62834" y="224709"/>
                    <a:pt x="60100" y="242381"/>
                    <a:pt x="66675" y="257175"/>
                  </a:cubicBezTo>
                  <a:cubicBezTo>
                    <a:pt x="73122" y="271682"/>
                    <a:pt x="86836" y="281813"/>
                    <a:pt x="95250" y="295275"/>
                  </a:cubicBezTo>
                  <a:cubicBezTo>
                    <a:pt x="102775" y="307316"/>
                    <a:pt x="107950" y="320675"/>
                    <a:pt x="114300" y="333375"/>
                  </a:cubicBezTo>
                  <a:cubicBezTo>
                    <a:pt x="104152" y="384113"/>
                    <a:pt x="104775" y="364811"/>
                    <a:pt x="104775" y="3905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62510" y="5086477"/>
              <a:ext cx="142876" cy="466673"/>
            </a:xfrm>
            <a:custGeom>
              <a:avLst/>
              <a:gdLst>
                <a:gd name="connsiteX0" fmla="*/ 142875 w 142875"/>
                <a:gd name="connsiteY0" fmla="*/ 0 h 466725"/>
                <a:gd name="connsiteX1" fmla="*/ 133350 w 142875"/>
                <a:gd name="connsiteY1" fmla="*/ 228600 h 466725"/>
                <a:gd name="connsiteX2" fmla="*/ 114300 w 142875"/>
                <a:gd name="connsiteY2" fmla="*/ 304800 h 466725"/>
                <a:gd name="connsiteX3" fmla="*/ 85725 w 142875"/>
                <a:gd name="connsiteY3" fmla="*/ 323850 h 466725"/>
                <a:gd name="connsiteX4" fmla="*/ 76200 w 142875"/>
                <a:gd name="connsiteY4" fmla="*/ 361950 h 466725"/>
                <a:gd name="connsiteX5" fmla="*/ 85725 w 142875"/>
                <a:gd name="connsiteY5" fmla="*/ 390525 h 466725"/>
                <a:gd name="connsiteX6" fmla="*/ 57150 w 142875"/>
                <a:gd name="connsiteY6" fmla="*/ 428625 h 466725"/>
                <a:gd name="connsiteX7" fmla="*/ 38100 w 142875"/>
                <a:gd name="connsiteY7" fmla="*/ 457200 h 466725"/>
                <a:gd name="connsiteX8" fmla="*/ 0 w 142875"/>
                <a:gd name="connsiteY8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66725">
                  <a:moveTo>
                    <a:pt x="142875" y="0"/>
                  </a:moveTo>
                  <a:cubicBezTo>
                    <a:pt x="139700" y="76200"/>
                    <a:pt x="138597" y="152515"/>
                    <a:pt x="133350" y="228600"/>
                  </a:cubicBezTo>
                  <a:cubicBezTo>
                    <a:pt x="133216" y="230547"/>
                    <a:pt x="121899" y="295301"/>
                    <a:pt x="114300" y="304800"/>
                  </a:cubicBezTo>
                  <a:cubicBezTo>
                    <a:pt x="107149" y="313739"/>
                    <a:pt x="95250" y="317500"/>
                    <a:pt x="85725" y="323850"/>
                  </a:cubicBezTo>
                  <a:cubicBezTo>
                    <a:pt x="82550" y="336550"/>
                    <a:pt x="76200" y="348859"/>
                    <a:pt x="76200" y="361950"/>
                  </a:cubicBezTo>
                  <a:cubicBezTo>
                    <a:pt x="76200" y="371990"/>
                    <a:pt x="88483" y="380871"/>
                    <a:pt x="85725" y="390525"/>
                  </a:cubicBezTo>
                  <a:cubicBezTo>
                    <a:pt x="81364" y="405789"/>
                    <a:pt x="66377" y="415707"/>
                    <a:pt x="57150" y="428625"/>
                  </a:cubicBezTo>
                  <a:cubicBezTo>
                    <a:pt x="50496" y="437940"/>
                    <a:pt x="47625" y="450850"/>
                    <a:pt x="38100" y="457200"/>
                  </a:cubicBezTo>
                  <a:cubicBezTo>
                    <a:pt x="27208" y="464462"/>
                    <a:pt x="0" y="466725"/>
                    <a:pt x="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32348" y="5091239"/>
              <a:ext cx="161926" cy="439688"/>
            </a:xfrm>
            <a:custGeom>
              <a:avLst/>
              <a:gdLst>
                <a:gd name="connsiteX0" fmla="*/ 160935 w 160935"/>
                <a:gd name="connsiteY0" fmla="*/ 0 h 438912"/>
                <a:gd name="connsiteX1" fmla="*/ 131674 w 160935"/>
                <a:gd name="connsiteY1" fmla="*/ 36576 h 438912"/>
                <a:gd name="connsiteX2" fmla="*/ 102413 w 160935"/>
                <a:gd name="connsiteY2" fmla="*/ 117043 h 438912"/>
                <a:gd name="connsiteX3" fmla="*/ 80468 w 160935"/>
                <a:gd name="connsiteY3" fmla="*/ 160935 h 438912"/>
                <a:gd name="connsiteX4" fmla="*/ 51207 w 160935"/>
                <a:gd name="connsiteY4" fmla="*/ 219456 h 438912"/>
                <a:gd name="connsiteX5" fmla="*/ 65837 w 160935"/>
                <a:gd name="connsiteY5" fmla="*/ 270663 h 438912"/>
                <a:gd name="connsiteX6" fmla="*/ 102413 w 160935"/>
                <a:gd name="connsiteY6" fmla="*/ 329184 h 438912"/>
                <a:gd name="connsiteX7" fmla="*/ 80468 w 160935"/>
                <a:gd name="connsiteY7" fmla="*/ 343815 h 438912"/>
                <a:gd name="connsiteX8" fmla="*/ 65837 w 160935"/>
                <a:gd name="connsiteY8" fmla="*/ 365760 h 438912"/>
                <a:gd name="connsiteX9" fmla="*/ 43892 w 160935"/>
                <a:gd name="connsiteY9" fmla="*/ 395021 h 438912"/>
                <a:gd name="connsiteX10" fmla="*/ 29261 w 160935"/>
                <a:gd name="connsiteY10" fmla="*/ 416967 h 438912"/>
                <a:gd name="connsiteX11" fmla="*/ 0 w 160935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5" h="438912">
                  <a:moveTo>
                    <a:pt x="160935" y="0"/>
                  </a:moveTo>
                  <a:cubicBezTo>
                    <a:pt x="151181" y="12192"/>
                    <a:pt x="137824" y="22225"/>
                    <a:pt x="131674" y="36576"/>
                  </a:cubicBezTo>
                  <a:cubicBezTo>
                    <a:pt x="89343" y="135349"/>
                    <a:pt x="140980" y="78478"/>
                    <a:pt x="102413" y="117043"/>
                  </a:cubicBezTo>
                  <a:cubicBezTo>
                    <a:pt x="95098" y="131674"/>
                    <a:pt x="88301" y="146575"/>
                    <a:pt x="80468" y="160935"/>
                  </a:cubicBezTo>
                  <a:cubicBezTo>
                    <a:pt x="50852" y="215233"/>
                    <a:pt x="65027" y="177997"/>
                    <a:pt x="51207" y="219456"/>
                  </a:cubicBezTo>
                  <a:cubicBezTo>
                    <a:pt x="56084" y="236525"/>
                    <a:pt x="57898" y="254785"/>
                    <a:pt x="65837" y="270663"/>
                  </a:cubicBezTo>
                  <a:cubicBezTo>
                    <a:pt x="125475" y="389940"/>
                    <a:pt x="77538" y="254558"/>
                    <a:pt x="102413" y="329184"/>
                  </a:cubicBezTo>
                  <a:cubicBezTo>
                    <a:pt x="95098" y="334061"/>
                    <a:pt x="86685" y="337598"/>
                    <a:pt x="80468" y="343815"/>
                  </a:cubicBezTo>
                  <a:cubicBezTo>
                    <a:pt x="74251" y="350032"/>
                    <a:pt x="70947" y="358606"/>
                    <a:pt x="65837" y="365760"/>
                  </a:cubicBezTo>
                  <a:cubicBezTo>
                    <a:pt x="58751" y="375681"/>
                    <a:pt x="50978" y="385100"/>
                    <a:pt x="43892" y="395021"/>
                  </a:cubicBezTo>
                  <a:cubicBezTo>
                    <a:pt x="38782" y="402175"/>
                    <a:pt x="35478" y="410750"/>
                    <a:pt x="29261" y="416967"/>
                  </a:cubicBezTo>
                  <a:cubicBezTo>
                    <a:pt x="20640" y="425588"/>
                    <a:pt x="0" y="438912"/>
                    <a:pt x="0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67273" y="5127747"/>
              <a:ext cx="155576" cy="439689"/>
            </a:xfrm>
            <a:custGeom>
              <a:avLst/>
              <a:gdLst>
                <a:gd name="connsiteX0" fmla="*/ 155162 w 155162"/>
                <a:gd name="connsiteY0" fmla="*/ 0 h 438912"/>
                <a:gd name="connsiteX1" fmla="*/ 133216 w 155162"/>
                <a:gd name="connsiteY1" fmla="*/ 73152 h 438912"/>
                <a:gd name="connsiteX2" fmla="*/ 103955 w 155162"/>
                <a:gd name="connsiteY2" fmla="*/ 87783 h 438912"/>
                <a:gd name="connsiteX3" fmla="*/ 96640 w 155162"/>
                <a:gd name="connsiteY3" fmla="*/ 138989 h 438912"/>
                <a:gd name="connsiteX4" fmla="*/ 89325 w 155162"/>
                <a:gd name="connsiteY4" fmla="*/ 160935 h 438912"/>
                <a:gd name="connsiteX5" fmla="*/ 82010 w 155162"/>
                <a:gd name="connsiteY5" fmla="*/ 219456 h 438912"/>
                <a:gd name="connsiteX6" fmla="*/ 67379 w 155162"/>
                <a:gd name="connsiteY6" fmla="*/ 256032 h 438912"/>
                <a:gd name="connsiteX7" fmla="*/ 45434 w 155162"/>
                <a:gd name="connsiteY7" fmla="*/ 351130 h 438912"/>
                <a:gd name="connsiteX8" fmla="*/ 38118 w 155162"/>
                <a:gd name="connsiteY8" fmla="*/ 373075 h 438912"/>
                <a:gd name="connsiteX9" fmla="*/ 16173 w 155162"/>
                <a:gd name="connsiteY9" fmla="*/ 380391 h 438912"/>
                <a:gd name="connsiteX10" fmla="*/ 1542 w 155162"/>
                <a:gd name="connsiteY10" fmla="*/ 402336 h 438912"/>
                <a:gd name="connsiteX11" fmla="*/ 8858 w 155162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162" h="438912">
                  <a:moveTo>
                    <a:pt x="155162" y="0"/>
                  </a:moveTo>
                  <a:cubicBezTo>
                    <a:pt x="151363" y="15193"/>
                    <a:pt x="139892" y="64250"/>
                    <a:pt x="133216" y="73152"/>
                  </a:cubicBezTo>
                  <a:cubicBezTo>
                    <a:pt x="126673" y="81876"/>
                    <a:pt x="113709" y="82906"/>
                    <a:pt x="103955" y="87783"/>
                  </a:cubicBezTo>
                  <a:cubicBezTo>
                    <a:pt x="101517" y="104852"/>
                    <a:pt x="100021" y="122082"/>
                    <a:pt x="96640" y="138989"/>
                  </a:cubicBezTo>
                  <a:cubicBezTo>
                    <a:pt x="95128" y="146550"/>
                    <a:pt x="90704" y="153348"/>
                    <a:pt x="89325" y="160935"/>
                  </a:cubicBezTo>
                  <a:cubicBezTo>
                    <a:pt x="85808" y="180277"/>
                    <a:pt x="86431" y="200301"/>
                    <a:pt x="82010" y="219456"/>
                  </a:cubicBezTo>
                  <a:cubicBezTo>
                    <a:pt x="79057" y="232251"/>
                    <a:pt x="70893" y="243380"/>
                    <a:pt x="67379" y="256032"/>
                  </a:cubicBezTo>
                  <a:cubicBezTo>
                    <a:pt x="58672" y="287378"/>
                    <a:pt x="53324" y="319569"/>
                    <a:pt x="45434" y="351130"/>
                  </a:cubicBezTo>
                  <a:cubicBezTo>
                    <a:pt x="43564" y="358611"/>
                    <a:pt x="43570" y="367623"/>
                    <a:pt x="38118" y="373075"/>
                  </a:cubicBezTo>
                  <a:cubicBezTo>
                    <a:pt x="32666" y="378527"/>
                    <a:pt x="23488" y="377952"/>
                    <a:pt x="16173" y="380391"/>
                  </a:cubicBezTo>
                  <a:cubicBezTo>
                    <a:pt x="11296" y="387706"/>
                    <a:pt x="2632" y="393612"/>
                    <a:pt x="1542" y="402336"/>
                  </a:cubicBezTo>
                  <a:cubicBezTo>
                    <a:pt x="0" y="414673"/>
                    <a:pt x="8858" y="438912"/>
                    <a:pt x="8858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54573" y="5121398"/>
              <a:ext cx="139701" cy="423816"/>
            </a:xfrm>
            <a:custGeom>
              <a:avLst/>
              <a:gdLst>
                <a:gd name="connsiteX0" fmla="*/ 138989 w 138989"/>
                <a:gd name="connsiteY0" fmla="*/ 0 h 424282"/>
                <a:gd name="connsiteX1" fmla="*/ 117043 w 138989"/>
                <a:gd name="connsiteY1" fmla="*/ 21946 h 424282"/>
                <a:gd name="connsiteX2" fmla="*/ 109728 w 138989"/>
                <a:gd name="connsiteY2" fmla="*/ 51206 h 424282"/>
                <a:gd name="connsiteX3" fmla="*/ 73152 w 138989"/>
                <a:gd name="connsiteY3" fmla="*/ 102413 h 424282"/>
                <a:gd name="connsiteX4" fmla="*/ 58522 w 138989"/>
                <a:gd name="connsiteY4" fmla="*/ 124358 h 424282"/>
                <a:gd name="connsiteX5" fmla="*/ 36576 w 138989"/>
                <a:gd name="connsiteY5" fmla="*/ 131674 h 424282"/>
                <a:gd name="connsiteX6" fmla="*/ 36576 w 138989"/>
                <a:gd name="connsiteY6" fmla="*/ 204826 h 424282"/>
                <a:gd name="connsiteX7" fmla="*/ 58522 w 138989"/>
                <a:gd name="connsiteY7" fmla="*/ 234086 h 424282"/>
                <a:gd name="connsiteX8" fmla="*/ 51206 w 138989"/>
                <a:gd name="connsiteY8" fmla="*/ 256032 h 424282"/>
                <a:gd name="connsiteX9" fmla="*/ 43891 w 138989"/>
                <a:gd name="connsiteY9" fmla="*/ 285293 h 424282"/>
                <a:gd name="connsiteX10" fmla="*/ 21946 w 138989"/>
                <a:gd name="connsiteY10" fmla="*/ 299923 h 424282"/>
                <a:gd name="connsiteX11" fmla="*/ 14630 w 138989"/>
                <a:gd name="connsiteY11" fmla="*/ 329184 h 424282"/>
                <a:gd name="connsiteX12" fmla="*/ 0 w 138989"/>
                <a:gd name="connsiteY12" fmla="*/ 351130 h 424282"/>
                <a:gd name="connsiteX13" fmla="*/ 14630 w 138989"/>
                <a:gd name="connsiteY13" fmla="*/ 424282 h 424282"/>
                <a:gd name="connsiteX14" fmla="*/ 29261 w 138989"/>
                <a:gd name="connsiteY14" fmla="*/ 409651 h 4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89" h="424282">
                  <a:moveTo>
                    <a:pt x="138989" y="0"/>
                  </a:moveTo>
                  <a:cubicBezTo>
                    <a:pt x="131674" y="7315"/>
                    <a:pt x="122176" y="12964"/>
                    <a:pt x="117043" y="21946"/>
                  </a:cubicBezTo>
                  <a:cubicBezTo>
                    <a:pt x="112055" y="30675"/>
                    <a:pt x="113811" y="42019"/>
                    <a:pt x="109728" y="51206"/>
                  </a:cubicBezTo>
                  <a:cubicBezTo>
                    <a:pt x="86385" y="103726"/>
                    <a:pt x="96792" y="72863"/>
                    <a:pt x="73152" y="102413"/>
                  </a:cubicBezTo>
                  <a:cubicBezTo>
                    <a:pt x="67660" y="109278"/>
                    <a:pt x="65387" y="118866"/>
                    <a:pt x="58522" y="124358"/>
                  </a:cubicBezTo>
                  <a:cubicBezTo>
                    <a:pt x="52501" y="129175"/>
                    <a:pt x="43891" y="129235"/>
                    <a:pt x="36576" y="131674"/>
                  </a:cubicBezTo>
                  <a:cubicBezTo>
                    <a:pt x="30522" y="161943"/>
                    <a:pt x="23123" y="174557"/>
                    <a:pt x="36576" y="204826"/>
                  </a:cubicBezTo>
                  <a:cubicBezTo>
                    <a:pt x="41528" y="215967"/>
                    <a:pt x="51207" y="224333"/>
                    <a:pt x="58522" y="234086"/>
                  </a:cubicBezTo>
                  <a:cubicBezTo>
                    <a:pt x="56083" y="241401"/>
                    <a:pt x="53324" y="248618"/>
                    <a:pt x="51206" y="256032"/>
                  </a:cubicBezTo>
                  <a:cubicBezTo>
                    <a:pt x="48444" y="265699"/>
                    <a:pt x="49468" y="276928"/>
                    <a:pt x="43891" y="285293"/>
                  </a:cubicBezTo>
                  <a:cubicBezTo>
                    <a:pt x="39014" y="292608"/>
                    <a:pt x="29261" y="295046"/>
                    <a:pt x="21946" y="299923"/>
                  </a:cubicBezTo>
                  <a:cubicBezTo>
                    <a:pt x="19507" y="309677"/>
                    <a:pt x="18590" y="319943"/>
                    <a:pt x="14630" y="329184"/>
                  </a:cubicBezTo>
                  <a:cubicBezTo>
                    <a:pt x="11167" y="337265"/>
                    <a:pt x="0" y="342338"/>
                    <a:pt x="0" y="351130"/>
                  </a:cubicBezTo>
                  <a:cubicBezTo>
                    <a:pt x="0" y="375997"/>
                    <a:pt x="14630" y="424282"/>
                    <a:pt x="14630" y="424282"/>
                  </a:cubicBezTo>
                  <a:lnTo>
                    <a:pt x="29261" y="40965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51411" y="5105525"/>
              <a:ext cx="130176" cy="417467"/>
            </a:xfrm>
            <a:custGeom>
              <a:avLst/>
              <a:gdLst>
                <a:gd name="connsiteX0" fmla="*/ 64915 w 130752"/>
                <a:gd name="connsiteY0" fmla="*/ 0 h 416966"/>
                <a:gd name="connsiteX1" fmla="*/ 35655 w 130752"/>
                <a:gd name="connsiteY1" fmla="*/ 109728 h 416966"/>
                <a:gd name="connsiteX2" fmla="*/ 13709 w 130752"/>
                <a:gd name="connsiteY2" fmla="*/ 212140 h 416966"/>
                <a:gd name="connsiteX3" fmla="*/ 21024 w 130752"/>
                <a:gd name="connsiteY3" fmla="*/ 365760 h 416966"/>
                <a:gd name="connsiteX4" fmla="*/ 35655 w 130752"/>
                <a:gd name="connsiteY4" fmla="*/ 395020 h 416966"/>
                <a:gd name="connsiteX5" fmla="*/ 42970 w 130752"/>
                <a:gd name="connsiteY5" fmla="*/ 416966 h 416966"/>
                <a:gd name="connsiteX6" fmla="*/ 72231 w 130752"/>
                <a:gd name="connsiteY6" fmla="*/ 409651 h 416966"/>
                <a:gd name="connsiteX7" fmla="*/ 130752 w 130752"/>
                <a:gd name="connsiteY7" fmla="*/ 387705 h 4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52" h="416966">
                  <a:moveTo>
                    <a:pt x="64915" y="0"/>
                  </a:moveTo>
                  <a:cubicBezTo>
                    <a:pt x="47106" y="44523"/>
                    <a:pt x="41391" y="52373"/>
                    <a:pt x="35655" y="109728"/>
                  </a:cubicBezTo>
                  <a:cubicBezTo>
                    <a:pt x="27254" y="193730"/>
                    <a:pt x="39298" y="160961"/>
                    <a:pt x="13709" y="212140"/>
                  </a:cubicBezTo>
                  <a:cubicBezTo>
                    <a:pt x="218" y="279599"/>
                    <a:pt x="0" y="260640"/>
                    <a:pt x="21024" y="365760"/>
                  </a:cubicBezTo>
                  <a:cubicBezTo>
                    <a:pt x="23163" y="376453"/>
                    <a:pt x="31359" y="384997"/>
                    <a:pt x="35655" y="395020"/>
                  </a:cubicBezTo>
                  <a:cubicBezTo>
                    <a:pt x="38693" y="402108"/>
                    <a:pt x="40532" y="409651"/>
                    <a:pt x="42970" y="416966"/>
                  </a:cubicBezTo>
                  <a:cubicBezTo>
                    <a:pt x="52724" y="414528"/>
                    <a:pt x="62693" y="412830"/>
                    <a:pt x="72231" y="409651"/>
                  </a:cubicBezTo>
                  <a:cubicBezTo>
                    <a:pt x="91995" y="403063"/>
                    <a:pt x="130752" y="387705"/>
                    <a:pt x="130752" y="38770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27638" y="5026158"/>
              <a:ext cx="131764" cy="547627"/>
            </a:xfrm>
            <a:custGeom>
              <a:avLst/>
              <a:gdLst>
                <a:gd name="connsiteX0" fmla="*/ 0 w 131674"/>
                <a:gd name="connsiteY0" fmla="*/ 0 h 547542"/>
                <a:gd name="connsiteX1" fmla="*/ 7315 w 131674"/>
                <a:gd name="connsiteY1" fmla="*/ 285293 h 547542"/>
                <a:gd name="connsiteX2" fmla="*/ 14631 w 131674"/>
                <a:gd name="connsiteY2" fmla="*/ 307239 h 547542"/>
                <a:gd name="connsiteX3" fmla="*/ 43891 w 131674"/>
                <a:gd name="connsiteY3" fmla="*/ 329184 h 547542"/>
                <a:gd name="connsiteX4" fmla="*/ 58522 w 131674"/>
                <a:gd name="connsiteY4" fmla="*/ 373076 h 547542"/>
                <a:gd name="connsiteX5" fmla="*/ 95098 w 131674"/>
                <a:gd name="connsiteY5" fmla="*/ 431597 h 547542"/>
                <a:gd name="connsiteX6" fmla="*/ 117043 w 131674"/>
                <a:gd name="connsiteY6" fmla="*/ 512064 h 547542"/>
                <a:gd name="connsiteX7" fmla="*/ 109728 w 131674"/>
                <a:gd name="connsiteY7" fmla="*/ 541325 h 547542"/>
                <a:gd name="connsiteX8" fmla="*/ 131674 w 131674"/>
                <a:gd name="connsiteY8" fmla="*/ 526695 h 5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4" h="547542">
                  <a:moveTo>
                    <a:pt x="0" y="0"/>
                  </a:moveTo>
                  <a:cubicBezTo>
                    <a:pt x="2438" y="95098"/>
                    <a:pt x="2790" y="190272"/>
                    <a:pt x="7315" y="285293"/>
                  </a:cubicBezTo>
                  <a:cubicBezTo>
                    <a:pt x="7682" y="292995"/>
                    <a:pt x="9694" y="301315"/>
                    <a:pt x="14631" y="307239"/>
                  </a:cubicBezTo>
                  <a:cubicBezTo>
                    <a:pt x="22436" y="316605"/>
                    <a:pt x="34138" y="321869"/>
                    <a:pt x="43891" y="329184"/>
                  </a:cubicBezTo>
                  <a:cubicBezTo>
                    <a:pt x="48768" y="343815"/>
                    <a:pt x="51625" y="359282"/>
                    <a:pt x="58522" y="373076"/>
                  </a:cubicBezTo>
                  <a:cubicBezTo>
                    <a:pt x="102539" y="461110"/>
                    <a:pt x="61124" y="346663"/>
                    <a:pt x="95098" y="431597"/>
                  </a:cubicBezTo>
                  <a:cubicBezTo>
                    <a:pt x="109947" y="468719"/>
                    <a:pt x="109697" y="475333"/>
                    <a:pt x="117043" y="512064"/>
                  </a:cubicBezTo>
                  <a:cubicBezTo>
                    <a:pt x="114605" y="521818"/>
                    <a:pt x="102619" y="534216"/>
                    <a:pt x="109728" y="541325"/>
                  </a:cubicBezTo>
                  <a:cubicBezTo>
                    <a:pt x="115945" y="547542"/>
                    <a:pt x="131674" y="526695"/>
                    <a:pt x="131674" y="52669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27638" y="5018222"/>
              <a:ext cx="58738" cy="504769"/>
            </a:xfrm>
            <a:custGeom>
              <a:avLst/>
              <a:gdLst>
                <a:gd name="connsiteX0" fmla="*/ 21946 w 58522"/>
                <a:gd name="connsiteY0" fmla="*/ 0 h 504749"/>
                <a:gd name="connsiteX1" fmla="*/ 14631 w 58522"/>
                <a:gd name="connsiteY1" fmla="*/ 182880 h 504749"/>
                <a:gd name="connsiteX2" fmla="*/ 0 w 58522"/>
                <a:gd name="connsiteY2" fmla="*/ 212141 h 504749"/>
                <a:gd name="connsiteX3" fmla="*/ 43891 w 58522"/>
                <a:gd name="connsiteY3" fmla="*/ 277978 h 504749"/>
                <a:gd name="connsiteX4" fmla="*/ 36576 w 58522"/>
                <a:gd name="connsiteY4" fmla="*/ 431597 h 504749"/>
                <a:gd name="connsiteX5" fmla="*/ 29261 w 58522"/>
                <a:gd name="connsiteY5" fmla="*/ 460858 h 504749"/>
                <a:gd name="connsiteX6" fmla="*/ 21946 w 58522"/>
                <a:gd name="connsiteY6" fmla="*/ 497434 h 504749"/>
                <a:gd name="connsiteX7" fmla="*/ 58522 w 5852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22" h="504749">
                  <a:moveTo>
                    <a:pt x="21946" y="0"/>
                  </a:moveTo>
                  <a:cubicBezTo>
                    <a:pt x="19508" y="60960"/>
                    <a:pt x="20909" y="122195"/>
                    <a:pt x="14631" y="182880"/>
                  </a:cubicBezTo>
                  <a:cubicBezTo>
                    <a:pt x="13509" y="193727"/>
                    <a:pt x="0" y="201236"/>
                    <a:pt x="0" y="212141"/>
                  </a:cubicBezTo>
                  <a:cubicBezTo>
                    <a:pt x="0" y="253733"/>
                    <a:pt x="16909" y="257740"/>
                    <a:pt x="43891" y="277978"/>
                  </a:cubicBezTo>
                  <a:cubicBezTo>
                    <a:pt x="41453" y="329184"/>
                    <a:pt x="40664" y="380496"/>
                    <a:pt x="36576" y="431597"/>
                  </a:cubicBezTo>
                  <a:cubicBezTo>
                    <a:pt x="35774" y="441619"/>
                    <a:pt x="31442" y="451044"/>
                    <a:pt x="29261" y="460858"/>
                  </a:cubicBezTo>
                  <a:cubicBezTo>
                    <a:pt x="26564" y="472995"/>
                    <a:pt x="24384" y="485242"/>
                    <a:pt x="21946" y="497434"/>
                  </a:cubicBezTo>
                  <a:lnTo>
                    <a:pt x="58522" y="50474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068901" y="5046794"/>
              <a:ext cx="131763" cy="492070"/>
            </a:xfrm>
            <a:custGeom>
              <a:avLst/>
              <a:gdLst>
                <a:gd name="connsiteX0" fmla="*/ 51206 w 131673"/>
                <a:gd name="connsiteY0" fmla="*/ 0 h 491440"/>
                <a:gd name="connsiteX1" fmla="*/ 29260 w 131673"/>
                <a:gd name="connsiteY1" fmla="*/ 29261 h 491440"/>
                <a:gd name="connsiteX2" fmla="*/ 21945 w 131673"/>
                <a:gd name="connsiteY2" fmla="*/ 73152 h 491440"/>
                <a:gd name="connsiteX3" fmla="*/ 14630 w 131673"/>
                <a:gd name="connsiteY3" fmla="*/ 160934 h 491440"/>
                <a:gd name="connsiteX4" fmla="*/ 0 w 131673"/>
                <a:gd name="connsiteY4" fmla="*/ 204826 h 491440"/>
                <a:gd name="connsiteX5" fmla="*/ 7315 w 131673"/>
                <a:gd name="connsiteY5" fmla="*/ 314554 h 491440"/>
                <a:gd name="connsiteX6" fmla="*/ 43891 w 131673"/>
                <a:gd name="connsiteY6" fmla="*/ 365760 h 491440"/>
                <a:gd name="connsiteX7" fmla="*/ 73152 w 131673"/>
                <a:gd name="connsiteY7" fmla="*/ 402336 h 491440"/>
                <a:gd name="connsiteX8" fmla="*/ 80467 w 131673"/>
                <a:gd name="connsiteY8" fmla="*/ 424282 h 491440"/>
                <a:gd name="connsiteX9" fmla="*/ 95097 w 131673"/>
                <a:gd name="connsiteY9" fmla="*/ 446227 h 491440"/>
                <a:gd name="connsiteX10" fmla="*/ 117043 w 131673"/>
                <a:gd name="connsiteY10" fmla="*/ 490118 h 491440"/>
                <a:gd name="connsiteX11" fmla="*/ 131673 w 131673"/>
                <a:gd name="connsiteY11" fmla="*/ 482803 h 4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73" h="491440">
                  <a:moveTo>
                    <a:pt x="51206" y="0"/>
                  </a:moveTo>
                  <a:cubicBezTo>
                    <a:pt x="43891" y="9754"/>
                    <a:pt x="33788" y="17941"/>
                    <a:pt x="29260" y="29261"/>
                  </a:cubicBezTo>
                  <a:cubicBezTo>
                    <a:pt x="23751" y="43032"/>
                    <a:pt x="23583" y="58411"/>
                    <a:pt x="21945" y="73152"/>
                  </a:cubicBezTo>
                  <a:cubicBezTo>
                    <a:pt x="18703" y="102335"/>
                    <a:pt x="19457" y="131971"/>
                    <a:pt x="14630" y="160934"/>
                  </a:cubicBezTo>
                  <a:cubicBezTo>
                    <a:pt x="12095" y="176146"/>
                    <a:pt x="4877" y="190195"/>
                    <a:pt x="0" y="204826"/>
                  </a:cubicBezTo>
                  <a:cubicBezTo>
                    <a:pt x="2438" y="241402"/>
                    <a:pt x="3267" y="278121"/>
                    <a:pt x="7315" y="314554"/>
                  </a:cubicBezTo>
                  <a:cubicBezTo>
                    <a:pt x="10944" y="347216"/>
                    <a:pt x="23575" y="335284"/>
                    <a:pt x="43891" y="365760"/>
                  </a:cubicBezTo>
                  <a:cubicBezTo>
                    <a:pt x="62347" y="393445"/>
                    <a:pt x="52304" y="381489"/>
                    <a:pt x="73152" y="402336"/>
                  </a:cubicBezTo>
                  <a:cubicBezTo>
                    <a:pt x="75590" y="409651"/>
                    <a:pt x="77019" y="417385"/>
                    <a:pt x="80467" y="424282"/>
                  </a:cubicBezTo>
                  <a:cubicBezTo>
                    <a:pt x="84399" y="432145"/>
                    <a:pt x="91634" y="438146"/>
                    <a:pt x="95097" y="446227"/>
                  </a:cubicBezTo>
                  <a:cubicBezTo>
                    <a:pt x="99867" y="457358"/>
                    <a:pt x="98196" y="485406"/>
                    <a:pt x="117043" y="490118"/>
                  </a:cubicBezTo>
                  <a:cubicBezTo>
                    <a:pt x="122332" y="491440"/>
                    <a:pt x="126796" y="485241"/>
                    <a:pt x="131673" y="48280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157801" y="5046794"/>
              <a:ext cx="130176" cy="504769"/>
            </a:xfrm>
            <a:custGeom>
              <a:avLst/>
              <a:gdLst>
                <a:gd name="connsiteX0" fmla="*/ 0 w 131102"/>
                <a:gd name="connsiteY0" fmla="*/ 0 h 504749"/>
                <a:gd name="connsiteX1" fmla="*/ 73152 w 131102"/>
                <a:gd name="connsiteY1" fmla="*/ 153619 h 504749"/>
                <a:gd name="connsiteX2" fmla="*/ 87782 w 131102"/>
                <a:gd name="connsiteY2" fmla="*/ 190195 h 504749"/>
                <a:gd name="connsiteX3" fmla="*/ 102413 w 131102"/>
                <a:gd name="connsiteY3" fmla="*/ 256032 h 504749"/>
                <a:gd name="connsiteX4" fmla="*/ 124358 w 131102"/>
                <a:gd name="connsiteY4" fmla="*/ 314554 h 504749"/>
                <a:gd name="connsiteX5" fmla="*/ 109728 w 131102"/>
                <a:gd name="connsiteY5" fmla="*/ 402336 h 504749"/>
                <a:gd name="connsiteX6" fmla="*/ 95098 w 131102"/>
                <a:gd name="connsiteY6" fmla="*/ 424282 h 504749"/>
                <a:gd name="connsiteX7" fmla="*/ 87782 w 13110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2" h="504749">
                  <a:moveTo>
                    <a:pt x="0" y="0"/>
                  </a:moveTo>
                  <a:cubicBezTo>
                    <a:pt x="24384" y="51206"/>
                    <a:pt x="52089" y="100960"/>
                    <a:pt x="73152" y="153619"/>
                  </a:cubicBezTo>
                  <a:cubicBezTo>
                    <a:pt x="78029" y="165811"/>
                    <a:pt x="84009" y="177618"/>
                    <a:pt x="87782" y="190195"/>
                  </a:cubicBezTo>
                  <a:cubicBezTo>
                    <a:pt x="94730" y="213356"/>
                    <a:pt x="93974" y="233528"/>
                    <a:pt x="102413" y="256032"/>
                  </a:cubicBezTo>
                  <a:cubicBezTo>
                    <a:pt x="131102" y="332539"/>
                    <a:pt x="105582" y="239446"/>
                    <a:pt x="124358" y="314554"/>
                  </a:cubicBezTo>
                  <a:cubicBezTo>
                    <a:pt x="122040" y="335414"/>
                    <a:pt x="121983" y="377826"/>
                    <a:pt x="109728" y="402336"/>
                  </a:cubicBezTo>
                  <a:cubicBezTo>
                    <a:pt x="105796" y="410200"/>
                    <a:pt x="99975" y="416967"/>
                    <a:pt x="95098" y="424282"/>
                  </a:cubicBezTo>
                  <a:cubicBezTo>
                    <a:pt x="83642" y="470101"/>
                    <a:pt x="87782" y="443488"/>
                    <a:pt x="87782" y="50474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38791" y="5019809"/>
              <a:ext cx="176214" cy="561913"/>
            </a:xfrm>
            <a:custGeom>
              <a:avLst/>
              <a:gdLst>
                <a:gd name="connsiteX0" fmla="*/ 0 w 176470"/>
                <a:gd name="connsiteY0" fmla="*/ 0 h 561975"/>
                <a:gd name="connsiteX1" fmla="*/ 38100 w 176470"/>
                <a:gd name="connsiteY1" fmla="*/ 85725 h 561975"/>
                <a:gd name="connsiteX2" fmla="*/ 66675 w 176470"/>
                <a:gd name="connsiteY2" fmla="*/ 190500 h 561975"/>
                <a:gd name="connsiteX3" fmla="*/ 76200 w 176470"/>
                <a:gd name="connsiteY3" fmla="*/ 219075 h 561975"/>
                <a:gd name="connsiteX4" fmla="*/ 85725 w 176470"/>
                <a:gd name="connsiteY4" fmla="*/ 295275 h 561975"/>
                <a:gd name="connsiteX5" fmla="*/ 104775 w 176470"/>
                <a:gd name="connsiteY5" fmla="*/ 352425 h 561975"/>
                <a:gd name="connsiteX6" fmla="*/ 114300 w 176470"/>
                <a:gd name="connsiteY6" fmla="*/ 400050 h 561975"/>
                <a:gd name="connsiteX7" fmla="*/ 152400 w 176470"/>
                <a:gd name="connsiteY7" fmla="*/ 457200 h 561975"/>
                <a:gd name="connsiteX8" fmla="*/ 171450 w 176470"/>
                <a:gd name="connsiteY8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70" h="561975">
                  <a:moveTo>
                    <a:pt x="0" y="0"/>
                  </a:moveTo>
                  <a:cubicBezTo>
                    <a:pt x="16597" y="33193"/>
                    <a:pt x="25938" y="49240"/>
                    <a:pt x="38100" y="85725"/>
                  </a:cubicBezTo>
                  <a:cubicBezTo>
                    <a:pt x="64817" y="165875"/>
                    <a:pt x="49239" y="129473"/>
                    <a:pt x="66675" y="190500"/>
                  </a:cubicBezTo>
                  <a:cubicBezTo>
                    <a:pt x="69433" y="200154"/>
                    <a:pt x="73025" y="209550"/>
                    <a:pt x="76200" y="219075"/>
                  </a:cubicBezTo>
                  <a:cubicBezTo>
                    <a:pt x="79375" y="244475"/>
                    <a:pt x="80362" y="270246"/>
                    <a:pt x="85725" y="295275"/>
                  </a:cubicBezTo>
                  <a:cubicBezTo>
                    <a:pt x="89932" y="314910"/>
                    <a:pt x="100837" y="332734"/>
                    <a:pt x="104775" y="352425"/>
                  </a:cubicBezTo>
                  <a:cubicBezTo>
                    <a:pt x="107950" y="368300"/>
                    <a:pt x="107601" y="385312"/>
                    <a:pt x="114300" y="400050"/>
                  </a:cubicBezTo>
                  <a:cubicBezTo>
                    <a:pt x="123774" y="420893"/>
                    <a:pt x="145160" y="435480"/>
                    <a:pt x="152400" y="457200"/>
                  </a:cubicBezTo>
                  <a:cubicBezTo>
                    <a:pt x="176470" y="529410"/>
                    <a:pt x="171450" y="494270"/>
                    <a:pt x="171450" y="5619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57867" y="5048381"/>
              <a:ext cx="31750" cy="523817"/>
            </a:xfrm>
            <a:custGeom>
              <a:avLst/>
              <a:gdLst>
                <a:gd name="connsiteX0" fmla="*/ 10226 w 33075"/>
                <a:gd name="connsiteY0" fmla="*/ 0 h 523875"/>
                <a:gd name="connsiteX1" fmla="*/ 19751 w 33075"/>
                <a:gd name="connsiteY1" fmla="*/ 152400 h 523875"/>
                <a:gd name="connsiteX2" fmla="*/ 29276 w 33075"/>
                <a:gd name="connsiteY2" fmla="*/ 190500 h 523875"/>
                <a:gd name="connsiteX3" fmla="*/ 10226 w 33075"/>
                <a:gd name="connsiteY3" fmla="*/ 419100 h 523875"/>
                <a:gd name="connsiteX4" fmla="*/ 701 w 33075"/>
                <a:gd name="connsiteY4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5" h="523875">
                  <a:moveTo>
                    <a:pt x="10226" y="0"/>
                  </a:moveTo>
                  <a:cubicBezTo>
                    <a:pt x="13401" y="50800"/>
                    <a:pt x="14686" y="101753"/>
                    <a:pt x="19751" y="152400"/>
                  </a:cubicBezTo>
                  <a:cubicBezTo>
                    <a:pt x="21054" y="165426"/>
                    <a:pt x="29276" y="177409"/>
                    <a:pt x="29276" y="190500"/>
                  </a:cubicBezTo>
                  <a:cubicBezTo>
                    <a:pt x="29276" y="353360"/>
                    <a:pt x="33075" y="327702"/>
                    <a:pt x="10226" y="419100"/>
                  </a:cubicBezTo>
                  <a:cubicBezTo>
                    <a:pt x="0" y="511136"/>
                    <a:pt x="701" y="476074"/>
                    <a:pt x="701" y="5238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448316" y="5067429"/>
              <a:ext cx="163514" cy="476197"/>
            </a:xfrm>
            <a:custGeom>
              <a:avLst/>
              <a:gdLst>
                <a:gd name="connsiteX0" fmla="*/ 9525 w 163260"/>
                <a:gd name="connsiteY0" fmla="*/ 0 h 476250"/>
                <a:gd name="connsiteX1" fmla="*/ 0 w 163260"/>
                <a:gd name="connsiteY1" fmla="*/ 38100 h 476250"/>
                <a:gd name="connsiteX2" fmla="*/ 19050 w 163260"/>
                <a:gd name="connsiteY2" fmla="*/ 161925 h 476250"/>
                <a:gd name="connsiteX3" fmla="*/ 38100 w 163260"/>
                <a:gd name="connsiteY3" fmla="*/ 266700 h 476250"/>
                <a:gd name="connsiteX4" fmla="*/ 47625 w 163260"/>
                <a:gd name="connsiteY4" fmla="*/ 295275 h 476250"/>
                <a:gd name="connsiteX5" fmla="*/ 76200 w 163260"/>
                <a:gd name="connsiteY5" fmla="*/ 333375 h 476250"/>
                <a:gd name="connsiteX6" fmla="*/ 104775 w 163260"/>
                <a:gd name="connsiteY6" fmla="*/ 352425 h 476250"/>
                <a:gd name="connsiteX7" fmla="*/ 123825 w 163260"/>
                <a:gd name="connsiteY7" fmla="*/ 381000 h 476250"/>
                <a:gd name="connsiteX8" fmla="*/ 152400 w 163260"/>
                <a:gd name="connsiteY8" fmla="*/ 438150 h 476250"/>
                <a:gd name="connsiteX9" fmla="*/ 161925 w 163260"/>
                <a:gd name="connsiteY9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260" h="476250">
                  <a:moveTo>
                    <a:pt x="9525" y="0"/>
                  </a:moveTo>
                  <a:cubicBezTo>
                    <a:pt x="6350" y="12700"/>
                    <a:pt x="0" y="25009"/>
                    <a:pt x="0" y="38100"/>
                  </a:cubicBezTo>
                  <a:cubicBezTo>
                    <a:pt x="0" y="118217"/>
                    <a:pt x="7547" y="104410"/>
                    <a:pt x="19050" y="161925"/>
                  </a:cubicBezTo>
                  <a:cubicBezTo>
                    <a:pt x="26012" y="196733"/>
                    <a:pt x="30662" y="231990"/>
                    <a:pt x="38100" y="266700"/>
                  </a:cubicBezTo>
                  <a:cubicBezTo>
                    <a:pt x="40204" y="276517"/>
                    <a:pt x="42644" y="286558"/>
                    <a:pt x="47625" y="295275"/>
                  </a:cubicBezTo>
                  <a:cubicBezTo>
                    <a:pt x="55501" y="309058"/>
                    <a:pt x="64975" y="322150"/>
                    <a:pt x="76200" y="333375"/>
                  </a:cubicBezTo>
                  <a:cubicBezTo>
                    <a:pt x="84295" y="341470"/>
                    <a:pt x="95250" y="346075"/>
                    <a:pt x="104775" y="352425"/>
                  </a:cubicBezTo>
                  <a:cubicBezTo>
                    <a:pt x="111125" y="361950"/>
                    <a:pt x="118705" y="370761"/>
                    <a:pt x="123825" y="381000"/>
                  </a:cubicBezTo>
                  <a:cubicBezTo>
                    <a:pt x="163260" y="459870"/>
                    <a:pt x="97805" y="356258"/>
                    <a:pt x="152400" y="438150"/>
                  </a:cubicBezTo>
                  <a:lnTo>
                    <a:pt x="161925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91165" y="5038857"/>
              <a:ext cx="190501" cy="473023"/>
            </a:xfrm>
            <a:custGeom>
              <a:avLst/>
              <a:gdLst>
                <a:gd name="connsiteX0" fmla="*/ 0 w 190500"/>
                <a:gd name="connsiteY0" fmla="*/ 0 h 472440"/>
                <a:gd name="connsiteX1" fmla="*/ 9525 w 190500"/>
                <a:gd name="connsiteY1" fmla="*/ 47625 h 472440"/>
                <a:gd name="connsiteX2" fmla="*/ 28575 w 190500"/>
                <a:gd name="connsiteY2" fmla="*/ 76200 h 472440"/>
                <a:gd name="connsiteX3" fmla="*/ 57150 w 190500"/>
                <a:gd name="connsiteY3" fmla="*/ 123825 h 472440"/>
                <a:gd name="connsiteX4" fmla="*/ 85725 w 190500"/>
                <a:gd name="connsiteY4" fmla="*/ 209550 h 472440"/>
                <a:gd name="connsiteX5" fmla="*/ 114300 w 190500"/>
                <a:gd name="connsiteY5" fmla="*/ 228600 h 472440"/>
                <a:gd name="connsiteX6" fmla="*/ 123825 w 190500"/>
                <a:gd name="connsiteY6" fmla="*/ 266700 h 472440"/>
                <a:gd name="connsiteX7" fmla="*/ 104775 w 190500"/>
                <a:gd name="connsiteY7" fmla="*/ 371475 h 472440"/>
                <a:gd name="connsiteX8" fmla="*/ 152400 w 190500"/>
                <a:gd name="connsiteY8" fmla="*/ 438150 h 472440"/>
                <a:gd name="connsiteX9" fmla="*/ 161925 w 190500"/>
                <a:gd name="connsiteY9" fmla="*/ 466725 h 472440"/>
                <a:gd name="connsiteX10" fmla="*/ 190500 w 190500"/>
                <a:gd name="connsiteY10" fmla="*/ 466725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472440">
                  <a:moveTo>
                    <a:pt x="0" y="0"/>
                  </a:moveTo>
                  <a:cubicBezTo>
                    <a:pt x="3175" y="15875"/>
                    <a:pt x="3841" y="32466"/>
                    <a:pt x="9525" y="47625"/>
                  </a:cubicBezTo>
                  <a:cubicBezTo>
                    <a:pt x="13545" y="58344"/>
                    <a:pt x="22508" y="66492"/>
                    <a:pt x="28575" y="76200"/>
                  </a:cubicBezTo>
                  <a:cubicBezTo>
                    <a:pt x="38387" y="91899"/>
                    <a:pt x="47625" y="107950"/>
                    <a:pt x="57150" y="123825"/>
                  </a:cubicBezTo>
                  <a:cubicBezTo>
                    <a:pt x="63536" y="162140"/>
                    <a:pt x="58938" y="182763"/>
                    <a:pt x="85725" y="209550"/>
                  </a:cubicBezTo>
                  <a:cubicBezTo>
                    <a:pt x="93820" y="217645"/>
                    <a:pt x="104775" y="222250"/>
                    <a:pt x="114300" y="228600"/>
                  </a:cubicBezTo>
                  <a:cubicBezTo>
                    <a:pt x="117475" y="241300"/>
                    <a:pt x="123825" y="253609"/>
                    <a:pt x="123825" y="266700"/>
                  </a:cubicBezTo>
                  <a:cubicBezTo>
                    <a:pt x="123825" y="278887"/>
                    <a:pt x="107872" y="355990"/>
                    <a:pt x="104775" y="371475"/>
                  </a:cubicBezTo>
                  <a:cubicBezTo>
                    <a:pt x="111247" y="380104"/>
                    <a:pt x="145436" y="424222"/>
                    <a:pt x="152400" y="438150"/>
                  </a:cubicBezTo>
                  <a:cubicBezTo>
                    <a:pt x="156890" y="447130"/>
                    <a:pt x="153893" y="460701"/>
                    <a:pt x="161925" y="466725"/>
                  </a:cubicBezTo>
                  <a:cubicBezTo>
                    <a:pt x="169545" y="472440"/>
                    <a:pt x="180975" y="466725"/>
                    <a:pt x="19050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91165" y="5019809"/>
              <a:ext cx="257177" cy="542865"/>
            </a:xfrm>
            <a:custGeom>
              <a:avLst/>
              <a:gdLst>
                <a:gd name="connsiteX0" fmla="*/ 0 w 257175"/>
                <a:gd name="connsiteY0" fmla="*/ 0 h 542925"/>
                <a:gd name="connsiteX1" fmla="*/ 19050 w 257175"/>
                <a:gd name="connsiteY1" fmla="*/ 180975 h 542925"/>
                <a:gd name="connsiteX2" fmla="*/ 28575 w 257175"/>
                <a:gd name="connsiteY2" fmla="*/ 219075 h 542925"/>
                <a:gd name="connsiteX3" fmla="*/ 47625 w 257175"/>
                <a:gd name="connsiteY3" fmla="*/ 247650 h 542925"/>
                <a:gd name="connsiteX4" fmla="*/ 57150 w 257175"/>
                <a:gd name="connsiteY4" fmla="*/ 285750 h 542925"/>
                <a:gd name="connsiteX5" fmla="*/ 66675 w 257175"/>
                <a:gd name="connsiteY5" fmla="*/ 342900 h 542925"/>
                <a:gd name="connsiteX6" fmla="*/ 123825 w 257175"/>
                <a:gd name="connsiteY6" fmla="*/ 371475 h 542925"/>
                <a:gd name="connsiteX7" fmla="*/ 133350 w 257175"/>
                <a:gd name="connsiteY7" fmla="*/ 400050 h 542925"/>
                <a:gd name="connsiteX8" fmla="*/ 209550 w 257175"/>
                <a:gd name="connsiteY8" fmla="*/ 457200 h 542925"/>
                <a:gd name="connsiteX9" fmla="*/ 219075 w 257175"/>
                <a:gd name="connsiteY9" fmla="*/ 485775 h 542925"/>
                <a:gd name="connsiteX10" fmla="*/ 247650 w 257175"/>
                <a:gd name="connsiteY10" fmla="*/ 495300 h 542925"/>
                <a:gd name="connsiteX11" fmla="*/ 257175 w 257175"/>
                <a:gd name="connsiteY1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542925">
                  <a:moveTo>
                    <a:pt x="0" y="0"/>
                  </a:moveTo>
                  <a:cubicBezTo>
                    <a:pt x="6350" y="60325"/>
                    <a:pt x="11205" y="120826"/>
                    <a:pt x="19050" y="180975"/>
                  </a:cubicBezTo>
                  <a:cubicBezTo>
                    <a:pt x="20743" y="193956"/>
                    <a:pt x="23418" y="207043"/>
                    <a:pt x="28575" y="219075"/>
                  </a:cubicBezTo>
                  <a:cubicBezTo>
                    <a:pt x="33084" y="229597"/>
                    <a:pt x="41275" y="238125"/>
                    <a:pt x="47625" y="247650"/>
                  </a:cubicBezTo>
                  <a:cubicBezTo>
                    <a:pt x="50800" y="260350"/>
                    <a:pt x="54583" y="272913"/>
                    <a:pt x="57150" y="285750"/>
                  </a:cubicBezTo>
                  <a:cubicBezTo>
                    <a:pt x="60938" y="304688"/>
                    <a:pt x="58038" y="325626"/>
                    <a:pt x="66675" y="342900"/>
                  </a:cubicBezTo>
                  <a:cubicBezTo>
                    <a:pt x="74061" y="357672"/>
                    <a:pt x="110301" y="366967"/>
                    <a:pt x="123825" y="371475"/>
                  </a:cubicBezTo>
                  <a:cubicBezTo>
                    <a:pt x="127000" y="381000"/>
                    <a:pt x="127781" y="391696"/>
                    <a:pt x="133350" y="400050"/>
                  </a:cubicBezTo>
                  <a:cubicBezTo>
                    <a:pt x="151868" y="427827"/>
                    <a:pt x="182188" y="440783"/>
                    <a:pt x="209550" y="457200"/>
                  </a:cubicBezTo>
                  <a:cubicBezTo>
                    <a:pt x="212725" y="466725"/>
                    <a:pt x="211975" y="478675"/>
                    <a:pt x="219075" y="485775"/>
                  </a:cubicBezTo>
                  <a:cubicBezTo>
                    <a:pt x="226175" y="492875"/>
                    <a:pt x="242081" y="486946"/>
                    <a:pt x="247650" y="495300"/>
                  </a:cubicBezTo>
                  <a:cubicBezTo>
                    <a:pt x="256630" y="508770"/>
                    <a:pt x="257175" y="542925"/>
                    <a:pt x="257175" y="5429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24543" y="5038857"/>
              <a:ext cx="68264" cy="504769"/>
            </a:xfrm>
            <a:custGeom>
              <a:avLst/>
              <a:gdLst>
                <a:gd name="connsiteX0" fmla="*/ 0 w 68215"/>
                <a:gd name="connsiteY0" fmla="*/ 0 h 504825"/>
                <a:gd name="connsiteX1" fmla="*/ 9525 w 68215"/>
                <a:gd name="connsiteY1" fmla="*/ 104775 h 504825"/>
                <a:gd name="connsiteX2" fmla="*/ 28575 w 68215"/>
                <a:gd name="connsiteY2" fmla="*/ 133350 h 504825"/>
                <a:gd name="connsiteX3" fmla="*/ 47625 w 68215"/>
                <a:gd name="connsiteY3" fmla="*/ 219075 h 504825"/>
                <a:gd name="connsiteX4" fmla="*/ 47625 w 68215"/>
                <a:gd name="connsiteY4" fmla="*/ 323850 h 504825"/>
                <a:gd name="connsiteX5" fmla="*/ 38100 w 68215"/>
                <a:gd name="connsiteY5" fmla="*/ 361950 h 504825"/>
                <a:gd name="connsiteX6" fmla="*/ 47625 w 68215"/>
                <a:gd name="connsiteY6" fmla="*/ 409575 h 504825"/>
                <a:gd name="connsiteX7" fmla="*/ 66675 w 68215"/>
                <a:gd name="connsiteY7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15" h="504825">
                  <a:moveTo>
                    <a:pt x="0" y="0"/>
                  </a:moveTo>
                  <a:cubicBezTo>
                    <a:pt x="3175" y="34925"/>
                    <a:pt x="2177" y="70484"/>
                    <a:pt x="9525" y="104775"/>
                  </a:cubicBezTo>
                  <a:cubicBezTo>
                    <a:pt x="11924" y="115969"/>
                    <a:pt x="23455" y="123111"/>
                    <a:pt x="28575" y="133350"/>
                  </a:cubicBezTo>
                  <a:cubicBezTo>
                    <a:pt x="40299" y="156798"/>
                    <a:pt x="43967" y="197125"/>
                    <a:pt x="47625" y="219075"/>
                  </a:cubicBezTo>
                  <a:cubicBezTo>
                    <a:pt x="25781" y="284608"/>
                    <a:pt x="47625" y="205376"/>
                    <a:pt x="47625" y="323850"/>
                  </a:cubicBezTo>
                  <a:cubicBezTo>
                    <a:pt x="47625" y="336941"/>
                    <a:pt x="41275" y="349250"/>
                    <a:pt x="38100" y="361950"/>
                  </a:cubicBezTo>
                  <a:cubicBezTo>
                    <a:pt x="41275" y="377825"/>
                    <a:pt x="43985" y="393800"/>
                    <a:pt x="47625" y="409575"/>
                  </a:cubicBezTo>
                  <a:cubicBezTo>
                    <a:pt x="68215" y="498799"/>
                    <a:pt x="66675" y="457929"/>
                    <a:pt x="66675" y="5048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48342" y="5057905"/>
              <a:ext cx="95251" cy="507944"/>
            </a:xfrm>
            <a:custGeom>
              <a:avLst/>
              <a:gdLst>
                <a:gd name="connsiteX0" fmla="*/ 85940 w 95465"/>
                <a:gd name="connsiteY0" fmla="*/ 0 h 507601"/>
                <a:gd name="connsiteX1" fmla="*/ 66890 w 95465"/>
                <a:gd name="connsiteY1" fmla="*/ 66675 h 507601"/>
                <a:gd name="connsiteX2" fmla="*/ 57365 w 95465"/>
                <a:gd name="connsiteY2" fmla="*/ 95250 h 507601"/>
                <a:gd name="connsiteX3" fmla="*/ 38315 w 95465"/>
                <a:gd name="connsiteY3" fmla="*/ 171450 h 507601"/>
                <a:gd name="connsiteX4" fmla="*/ 76415 w 95465"/>
                <a:gd name="connsiteY4" fmla="*/ 257175 h 507601"/>
                <a:gd name="connsiteX5" fmla="*/ 95465 w 95465"/>
                <a:gd name="connsiteY5" fmla="*/ 285750 h 507601"/>
                <a:gd name="connsiteX6" fmla="*/ 28790 w 95465"/>
                <a:gd name="connsiteY6" fmla="*/ 342900 h 507601"/>
                <a:gd name="connsiteX7" fmla="*/ 19265 w 95465"/>
                <a:gd name="connsiteY7" fmla="*/ 438150 h 507601"/>
                <a:gd name="connsiteX8" fmla="*/ 215 w 95465"/>
                <a:gd name="connsiteY8" fmla="*/ 476250 h 507601"/>
                <a:gd name="connsiteX9" fmla="*/ 9740 w 95465"/>
                <a:gd name="connsiteY9" fmla="*/ 504825 h 507601"/>
                <a:gd name="connsiteX10" fmla="*/ 38315 w 95465"/>
                <a:gd name="connsiteY10" fmla="*/ 485775 h 507601"/>
                <a:gd name="connsiteX11" fmla="*/ 57365 w 95465"/>
                <a:gd name="connsiteY11" fmla="*/ 438150 h 50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65" h="507601">
                  <a:moveTo>
                    <a:pt x="85940" y="0"/>
                  </a:moveTo>
                  <a:cubicBezTo>
                    <a:pt x="79590" y="22225"/>
                    <a:pt x="73532" y="44535"/>
                    <a:pt x="66890" y="66675"/>
                  </a:cubicBezTo>
                  <a:cubicBezTo>
                    <a:pt x="64005" y="76292"/>
                    <a:pt x="59800" y="85510"/>
                    <a:pt x="57365" y="95250"/>
                  </a:cubicBezTo>
                  <a:lnTo>
                    <a:pt x="38315" y="171450"/>
                  </a:lnTo>
                  <a:cubicBezTo>
                    <a:pt x="51923" y="205470"/>
                    <a:pt x="58617" y="226029"/>
                    <a:pt x="76415" y="257175"/>
                  </a:cubicBezTo>
                  <a:cubicBezTo>
                    <a:pt x="82095" y="267114"/>
                    <a:pt x="89115" y="276225"/>
                    <a:pt x="95465" y="285750"/>
                  </a:cubicBezTo>
                  <a:cubicBezTo>
                    <a:pt x="88803" y="290746"/>
                    <a:pt x="32770" y="329965"/>
                    <a:pt x="28790" y="342900"/>
                  </a:cubicBezTo>
                  <a:cubicBezTo>
                    <a:pt x="19406" y="373397"/>
                    <a:pt x="25951" y="406950"/>
                    <a:pt x="19265" y="438150"/>
                  </a:cubicBezTo>
                  <a:cubicBezTo>
                    <a:pt x="16290" y="452034"/>
                    <a:pt x="6565" y="463550"/>
                    <a:pt x="215" y="476250"/>
                  </a:cubicBezTo>
                  <a:cubicBezTo>
                    <a:pt x="3390" y="485775"/>
                    <a:pt x="0" y="502390"/>
                    <a:pt x="9740" y="504825"/>
                  </a:cubicBezTo>
                  <a:cubicBezTo>
                    <a:pt x="20846" y="507601"/>
                    <a:pt x="31661" y="495090"/>
                    <a:pt x="38315" y="485775"/>
                  </a:cubicBezTo>
                  <a:cubicBezTo>
                    <a:pt x="48253" y="471862"/>
                    <a:pt x="57365" y="438150"/>
                    <a:pt x="57365" y="4381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35642" y="5029333"/>
              <a:ext cx="136526" cy="490484"/>
            </a:xfrm>
            <a:custGeom>
              <a:avLst/>
              <a:gdLst>
                <a:gd name="connsiteX0" fmla="*/ 40876 w 136126"/>
                <a:gd name="connsiteY0" fmla="*/ 0 h 490895"/>
                <a:gd name="connsiteX1" fmla="*/ 31351 w 136126"/>
                <a:gd name="connsiteY1" fmla="*/ 38100 h 490895"/>
                <a:gd name="connsiteX2" fmla="*/ 12301 w 136126"/>
                <a:gd name="connsiteY2" fmla="*/ 95250 h 490895"/>
                <a:gd name="connsiteX3" fmla="*/ 21826 w 136126"/>
                <a:gd name="connsiteY3" fmla="*/ 123825 h 490895"/>
                <a:gd name="connsiteX4" fmla="*/ 2776 w 136126"/>
                <a:gd name="connsiteY4" fmla="*/ 152400 h 490895"/>
                <a:gd name="connsiteX5" fmla="*/ 40876 w 136126"/>
                <a:gd name="connsiteY5" fmla="*/ 200025 h 490895"/>
                <a:gd name="connsiteX6" fmla="*/ 59926 w 136126"/>
                <a:gd name="connsiteY6" fmla="*/ 228600 h 490895"/>
                <a:gd name="connsiteX7" fmla="*/ 78976 w 136126"/>
                <a:gd name="connsiteY7" fmla="*/ 285750 h 490895"/>
                <a:gd name="connsiteX8" fmla="*/ 98026 w 136126"/>
                <a:gd name="connsiteY8" fmla="*/ 400050 h 490895"/>
                <a:gd name="connsiteX9" fmla="*/ 117076 w 136126"/>
                <a:gd name="connsiteY9" fmla="*/ 457200 h 490895"/>
                <a:gd name="connsiteX10" fmla="*/ 98026 w 136126"/>
                <a:gd name="connsiteY10" fmla="*/ 485775 h 490895"/>
                <a:gd name="connsiteX11" fmla="*/ 136126 w 136126"/>
                <a:gd name="connsiteY11" fmla="*/ 447675 h 4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126" h="490895">
                  <a:moveTo>
                    <a:pt x="40876" y="0"/>
                  </a:moveTo>
                  <a:cubicBezTo>
                    <a:pt x="37701" y="12700"/>
                    <a:pt x="35113" y="25561"/>
                    <a:pt x="31351" y="38100"/>
                  </a:cubicBezTo>
                  <a:cubicBezTo>
                    <a:pt x="25581" y="57334"/>
                    <a:pt x="12301" y="95250"/>
                    <a:pt x="12301" y="95250"/>
                  </a:cubicBezTo>
                  <a:cubicBezTo>
                    <a:pt x="15476" y="104775"/>
                    <a:pt x="23477" y="113921"/>
                    <a:pt x="21826" y="123825"/>
                  </a:cubicBezTo>
                  <a:cubicBezTo>
                    <a:pt x="19944" y="135117"/>
                    <a:pt x="0" y="141294"/>
                    <a:pt x="2776" y="152400"/>
                  </a:cubicBezTo>
                  <a:cubicBezTo>
                    <a:pt x="7707" y="172123"/>
                    <a:pt x="28678" y="183761"/>
                    <a:pt x="40876" y="200025"/>
                  </a:cubicBezTo>
                  <a:cubicBezTo>
                    <a:pt x="47745" y="209183"/>
                    <a:pt x="55277" y="218139"/>
                    <a:pt x="59926" y="228600"/>
                  </a:cubicBezTo>
                  <a:cubicBezTo>
                    <a:pt x="68081" y="246950"/>
                    <a:pt x="78976" y="285750"/>
                    <a:pt x="78976" y="285750"/>
                  </a:cubicBezTo>
                  <a:cubicBezTo>
                    <a:pt x="85730" y="339780"/>
                    <a:pt x="84540" y="355098"/>
                    <a:pt x="98026" y="400050"/>
                  </a:cubicBezTo>
                  <a:cubicBezTo>
                    <a:pt x="103796" y="419284"/>
                    <a:pt x="117076" y="457200"/>
                    <a:pt x="117076" y="457200"/>
                  </a:cubicBezTo>
                  <a:cubicBezTo>
                    <a:pt x="110726" y="466725"/>
                    <a:pt x="87787" y="490895"/>
                    <a:pt x="98026" y="485775"/>
                  </a:cubicBezTo>
                  <a:cubicBezTo>
                    <a:pt x="114090" y="477743"/>
                    <a:pt x="136126" y="447675"/>
                    <a:pt x="136126" y="4476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38817" y="5076953"/>
              <a:ext cx="96839" cy="517468"/>
            </a:xfrm>
            <a:custGeom>
              <a:avLst/>
              <a:gdLst>
                <a:gd name="connsiteX0" fmla="*/ 66675 w 96901"/>
                <a:gd name="connsiteY0" fmla="*/ 0 h 516989"/>
                <a:gd name="connsiteX1" fmla="*/ 38100 w 96901"/>
                <a:gd name="connsiteY1" fmla="*/ 19050 h 516989"/>
                <a:gd name="connsiteX2" fmla="*/ 0 w 96901"/>
                <a:gd name="connsiteY2" fmla="*/ 133350 h 516989"/>
                <a:gd name="connsiteX3" fmla="*/ 9525 w 96901"/>
                <a:gd name="connsiteY3" fmla="*/ 161925 h 516989"/>
                <a:gd name="connsiteX4" fmla="*/ 66675 w 96901"/>
                <a:gd name="connsiteY4" fmla="*/ 219075 h 516989"/>
                <a:gd name="connsiteX5" fmla="*/ 76200 w 96901"/>
                <a:gd name="connsiteY5" fmla="*/ 257175 h 516989"/>
                <a:gd name="connsiteX6" fmla="*/ 95250 w 96901"/>
                <a:gd name="connsiteY6" fmla="*/ 285750 h 516989"/>
                <a:gd name="connsiteX7" fmla="*/ 85725 w 96901"/>
                <a:gd name="connsiteY7" fmla="*/ 314325 h 516989"/>
                <a:gd name="connsiteX8" fmla="*/ 76200 w 96901"/>
                <a:gd name="connsiteY8" fmla="*/ 390525 h 516989"/>
                <a:gd name="connsiteX9" fmla="*/ 38100 w 96901"/>
                <a:gd name="connsiteY9" fmla="*/ 457200 h 5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1" h="516989">
                  <a:moveTo>
                    <a:pt x="66675" y="0"/>
                  </a:moveTo>
                  <a:cubicBezTo>
                    <a:pt x="57150" y="6350"/>
                    <a:pt x="43220" y="8811"/>
                    <a:pt x="38100" y="19050"/>
                  </a:cubicBezTo>
                  <a:cubicBezTo>
                    <a:pt x="20139" y="54971"/>
                    <a:pt x="0" y="133350"/>
                    <a:pt x="0" y="133350"/>
                  </a:cubicBezTo>
                  <a:cubicBezTo>
                    <a:pt x="3175" y="142875"/>
                    <a:pt x="3361" y="154000"/>
                    <a:pt x="9525" y="161925"/>
                  </a:cubicBezTo>
                  <a:cubicBezTo>
                    <a:pt x="26065" y="183191"/>
                    <a:pt x="66675" y="219075"/>
                    <a:pt x="66675" y="219075"/>
                  </a:cubicBezTo>
                  <a:cubicBezTo>
                    <a:pt x="69850" y="231775"/>
                    <a:pt x="71043" y="245143"/>
                    <a:pt x="76200" y="257175"/>
                  </a:cubicBezTo>
                  <a:cubicBezTo>
                    <a:pt x="80709" y="267697"/>
                    <a:pt x="93368" y="274458"/>
                    <a:pt x="95250" y="285750"/>
                  </a:cubicBezTo>
                  <a:cubicBezTo>
                    <a:pt x="96901" y="295654"/>
                    <a:pt x="88900" y="304800"/>
                    <a:pt x="85725" y="314325"/>
                  </a:cubicBezTo>
                  <a:cubicBezTo>
                    <a:pt x="82550" y="339725"/>
                    <a:pt x="83835" y="366093"/>
                    <a:pt x="76200" y="390525"/>
                  </a:cubicBezTo>
                  <a:cubicBezTo>
                    <a:pt x="36680" y="516989"/>
                    <a:pt x="38100" y="489821"/>
                    <a:pt x="3810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43566" y="5019809"/>
              <a:ext cx="219077" cy="538103"/>
            </a:xfrm>
            <a:custGeom>
              <a:avLst/>
              <a:gdLst>
                <a:gd name="connsiteX0" fmla="*/ 219332 w 219332"/>
                <a:gd name="connsiteY0" fmla="*/ 0 h 538684"/>
                <a:gd name="connsiteX1" fmla="*/ 190757 w 219332"/>
                <a:gd name="connsiteY1" fmla="*/ 266700 h 538684"/>
                <a:gd name="connsiteX2" fmla="*/ 181232 w 219332"/>
                <a:gd name="connsiteY2" fmla="*/ 323850 h 538684"/>
                <a:gd name="connsiteX3" fmla="*/ 162182 w 219332"/>
                <a:gd name="connsiteY3" fmla="*/ 361950 h 538684"/>
                <a:gd name="connsiteX4" fmla="*/ 38357 w 219332"/>
                <a:gd name="connsiteY4" fmla="*/ 457200 h 538684"/>
                <a:gd name="connsiteX5" fmla="*/ 257 w 219332"/>
                <a:gd name="connsiteY5" fmla="*/ 476250 h 538684"/>
                <a:gd name="connsiteX6" fmla="*/ 57407 w 219332"/>
                <a:gd name="connsiteY6" fmla="*/ 514350 h 538684"/>
                <a:gd name="connsiteX7" fmla="*/ 114557 w 219332"/>
                <a:gd name="connsiteY7" fmla="*/ 533400 h 53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32" h="538684">
                  <a:moveTo>
                    <a:pt x="219332" y="0"/>
                  </a:moveTo>
                  <a:cubicBezTo>
                    <a:pt x="189862" y="338908"/>
                    <a:pt x="216649" y="124293"/>
                    <a:pt x="190757" y="266700"/>
                  </a:cubicBezTo>
                  <a:cubicBezTo>
                    <a:pt x="187302" y="285701"/>
                    <a:pt x="186781" y="305352"/>
                    <a:pt x="181232" y="323850"/>
                  </a:cubicBezTo>
                  <a:cubicBezTo>
                    <a:pt x="177152" y="337450"/>
                    <a:pt x="172222" y="351910"/>
                    <a:pt x="162182" y="361950"/>
                  </a:cubicBezTo>
                  <a:cubicBezTo>
                    <a:pt x="155871" y="368261"/>
                    <a:pt x="73206" y="437286"/>
                    <a:pt x="38357" y="457200"/>
                  </a:cubicBezTo>
                  <a:cubicBezTo>
                    <a:pt x="26029" y="464245"/>
                    <a:pt x="12957" y="469900"/>
                    <a:pt x="257" y="476250"/>
                  </a:cubicBezTo>
                  <a:cubicBezTo>
                    <a:pt x="33740" y="526475"/>
                    <a:pt x="0" y="489747"/>
                    <a:pt x="57407" y="514350"/>
                  </a:cubicBezTo>
                  <a:cubicBezTo>
                    <a:pt x="114185" y="538684"/>
                    <a:pt x="57662" y="533400"/>
                    <a:pt x="114557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19767" y="5096001"/>
              <a:ext cx="200027" cy="409530"/>
            </a:xfrm>
            <a:custGeom>
              <a:avLst/>
              <a:gdLst>
                <a:gd name="connsiteX0" fmla="*/ 95765 w 200540"/>
                <a:gd name="connsiteY0" fmla="*/ 0 h 409575"/>
                <a:gd name="connsiteX1" fmla="*/ 67190 w 200540"/>
                <a:gd name="connsiteY1" fmla="*/ 133350 h 409575"/>
                <a:gd name="connsiteX2" fmla="*/ 48140 w 200540"/>
                <a:gd name="connsiteY2" fmla="*/ 200025 h 409575"/>
                <a:gd name="connsiteX3" fmla="*/ 29090 w 200540"/>
                <a:gd name="connsiteY3" fmla="*/ 285750 h 409575"/>
                <a:gd name="connsiteX4" fmla="*/ 19565 w 200540"/>
                <a:gd name="connsiteY4" fmla="*/ 381000 h 409575"/>
                <a:gd name="connsiteX5" fmla="*/ 10040 w 200540"/>
                <a:gd name="connsiteY5" fmla="*/ 409575 h 409575"/>
                <a:gd name="connsiteX6" fmla="*/ 57665 w 200540"/>
                <a:gd name="connsiteY6" fmla="*/ 381000 h 409575"/>
                <a:gd name="connsiteX7" fmla="*/ 200540 w 200540"/>
                <a:gd name="connsiteY7" fmla="*/ 3524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40" h="409575">
                  <a:moveTo>
                    <a:pt x="95765" y="0"/>
                  </a:moveTo>
                  <a:cubicBezTo>
                    <a:pt x="84893" y="54358"/>
                    <a:pt x="80224" y="85560"/>
                    <a:pt x="67190" y="133350"/>
                  </a:cubicBezTo>
                  <a:cubicBezTo>
                    <a:pt x="61108" y="155650"/>
                    <a:pt x="53337" y="177503"/>
                    <a:pt x="48140" y="200025"/>
                  </a:cubicBezTo>
                  <a:cubicBezTo>
                    <a:pt x="22995" y="308987"/>
                    <a:pt x="51985" y="217066"/>
                    <a:pt x="29090" y="285750"/>
                  </a:cubicBezTo>
                  <a:cubicBezTo>
                    <a:pt x="25915" y="317500"/>
                    <a:pt x="24417" y="349463"/>
                    <a:pt x="19565" y="381000"/>
                  </a:cubicBezTo>
                  <a:cubicBezTo>
                    <a:pt x="18038" y="390923"/>
                    <a:pt x="0" y="409575"/>
                    <a:pt x="10040" y="409575"/>
                  </a:cubicBezTo>
                  <a:cubicBezTo>
                    <a:pt x="28553" y="409575"/>
                    <a:pt x="39933" y="386320"/>
                    <a:pt x="57665" y="381000"/>
                  </a:cubicBezTo>
                  <a:cubicBezTo>
                    <a:pt x="104185" y="367044"/>
                    <a:pt x="200540" y="352425"/>
                    <a:pt x="200540" y="3524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5752366" y="4685677"/>
              <a:ext cx="685724" cy="1587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6004749" y="5272988"/>
              <a:ext cx="182543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6005543" y="5119811"/>
              <a:ext cx="182543" cy="1588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5965860" y="5464260"/>
              <a:ext cx="260321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8" name="TextBox 55"/>
            <p:cNvSpPr txBox="1">
              <a:spLocks noChangeArrowheads="1"/>
            </p:cNvSpPr>
            <p:nvPr/>
          </p:nvSpPr>
          <p:spPr bwMode="auto">
            <a:xfrm>
              <a:off x="6218214" y="4581939"/>
              <a:ext cx="7521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Drift Gap</a:t>
              </a:r>
            </a:p>
          </p:txBody>
        </p:sp>
        <p:sp>
          <p:nvSpPr>
            <p:cNvPr id="23609" name="TextBox 56"/>
            <p:cNvSpPr txBox="1">
              <a:spLocks noChangeArrowheads="1"/>
            </p:cNvSpPr>
            <p:nvPr/>
          </p:nvSpPr>
          <p:spPr bwMode="auto">
            <a:xfrm>
              <a:off x="6218214" y="4953000"/>
              <a:ext cx="7998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Transfer 1</a:t>
              </a:r>
            </a:p>
          </p:txBody>
        </p:sp>
        <p:sp>
          <p:nvSpPr>
            <p:cNvPr id="23610" name="TextBox 57"/>
            <p:cNvSpPr txBox="1">
              <a:spLocks noChangeArrowheads="1"/>
            </p:cNvSpPr>
            <p:nvPr/>
          </p:nvSpPr>
          <p:spPr bwMode="auto">
            <a:xfrm>
              <a:off x="6218214" y="5343525"/>
              <a:ext cx="7777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Induction</a:t>
              </a:r>
            </a:p>
          </p:txBody>
        </p:sp>
        <p:sp>
          <p:nvSpPr>
            <p:cNvPr id="23611" name="TextBox 58"/>
            <p:cNvSpPr txBox="1">
              <a:spLocks noChangeArrowheads="1"/>
            </p:cNvSpPr>
            <p:nvPr/>
          </p:nvSpPr>
          <p:spPr bwMode="auto">
            <a:xfrm>
              <a:off x="6218214" y="5153025"/>
              <a:ext cx="7998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Transfer 2</a:t>
              </a:r>
            </a:p>
          </p:txBody>
        </p:sp>
        <p:sp>
          <p:nvSpPr>
            <p:cNvPr id="23612" name="TextBox 59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1</a:t>
              </a:r>
            </a:p>
          </p:txBody>
        </p:sp>
        <p:sp>
          <p:nvSpPr>
            <p:cNvPr id="23613" name="TextBox 60"/>
            <p:cNvSpPr txBox="1">
              <a:spLocks noChangeArrowheads="1"/>
            </p:cNvSpPr>
            <p:nvPr/>
          </p:nvSpPr>
          <p:spPr bwMode="auto">
            <a:xfrm>
              <a:off x="3429000" y="50292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2</a:t>
              </a:r>
            </a:p>
          </p:txBody>
        </p:sp>
        <p:sp>
          <p:nvSpPr>
            <p:cNvPr id="23614" name="TextBox 61"/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GEM 3</a:t>
              </a:r>
            </a:p>
          </p:txBody>
        </p:sp>
        <p:sp>
          <p:nvSpPr>
            <p:cNvPr id="23615" name="TextBox 62"/>
            <p:cNvSpPr txBox="1">
              <a:spLocks noChangeArrowheads="1"/>
            </p:cNvSpPr>
            <p:nvPr/>
          </p:nvSpPr>
          <p:spPr bwMode="auto">
            <a:xfrm>
              <a:off x="3429000" y="4191000"/>
              <a:ext cx="534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Mesh</a:t>
              </a:r>
            </a:p>
          </p:txBody>
        </p:sp>
        <p:sp>
          <p:nvSpPr>
            <p:cNvPr id="23616" name="TextBox 63"/>
            <p:cNvSpPr txBox="1">
              <a:spLocks noChangeArrowheads="1"/>
            </p:cNvSpPr>
            <p:nvPr/>
          </p:nvSpPr>
          <p:spPr bwMode="auto">
            <a:xfrm>
              <a:off x="3429000" y="5410200"/>
              <a:ext cx="7721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X-Y Strips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300677" y="5659501"/>
              <a:ext cx="420690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8" name="TextBox 65"/>
            <p:cNvSpPr txBox="1">
              <a:spLocks noChangeArrowheads="1"/>
            </p:cNvSpPr>
            <p:nvPr/>
          </p:nvSpPr>
          <p:spPr bwMode="auto">
            <a:xfrm>
              <a:off x="4976319" y="5625549"/>
              <a:ext cx="11958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Pitch: 400um</a:t>
              </a:r>
            </a:p>
          </p:txBody>
        </p:sp>
        <p:sp>
          <p:nvSpPr>
            <p:cNvPr id="23619" name="TextBox 66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588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17mm</a:t>
              </a:r>
            </a:p>
          </p:txBody>
        </p:sp>
        <p:sp>
          <p:nvSpPr>
            <p:cNvPr id="23620" name="TextBox 67"/>
            <p:cNvSpPr txBox="1">
              <a:spLocks noChangeArrowheads="1"/>
            </p:cNvSpPr>
            <p:nvPr/>
          </p:nvSpPr>
          <p:spPr bwMode="auto">
            <a:xfrm>
              <a:off x="6934200" y="4953000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1.5mm</a:t>
              </a:r>
            </a:p>
          </p:txBody>
        </p:sp>
        <p:sp>
          <p:nvSpPr>
            <p:cNvPr id="23621" name="TextBox 68"/>
            <p:cNvSpPr txBox="1">
              <a:spLocks noChangeArrowheads="1"/>
            </p:cNvSpPr>
            <p:nvPr/>
          </p:nvSpPr>
          <p:spPr bwMode="auto">
            <a:xfrm>
              <a:off x="6934200" y="5334000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2mm</a:t>
              </a:r>
            </a:p>
          </p:txBody>
        </p:sp>
        <p:sp>
          <p:nvSpPr>
            <p:cNvPr id="23622" name="TextBox 69"/>
            <p:cNvSpPr txBox="1">
              <a:spLocks noChangeArrowheads="1"/>
            </p:cNvSpPr>
            <p:nvPr/>
          </p:nvSpPr>
          <p:spPr bwMode="auto">
            <a:xfrm>
              <a:off x="6934200" y="5153025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1.5mm</a:t>
              </a:r>
            </a:p>
          </p:txBody>
        </p:sp>
        <p:cxnSp>
          <p:nvCxnSpPr>
            <p:cNvPr id="71" name="Elbow Connector 70"/>
            <p:cNvCxnSpPr/>
            <p:nvPr/>
          </p:nvCxnSpPr>
          <p:spPr>
            <a:xfrm rot="16200000" flipH="1">
              <a:off x="4724442" y="5657895"/>
              <a:ext cx="533341" cy="304802"/>
            </a:xfrm>
            <a:prstGeom prst="bentConnector3">
              <a:avLst>
                <a:gd name="adj1" fmla="val 1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 rot="5400000">
              <a:off x="5105431" y="5962666"/>
              <a:ext cx="304766" cy="228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057788" y="6076967"/>
              <a:ext cx="45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6" name="TextBox 73"/>
            <p:cNvSpPr txBox="1">
              <a:spLocks noChangeArrowheads="1"/>
            </p:cNvSpPr>
            <p:nvPr/>
          </p:nvSpPr>
          <p:spPr bwMode="auto">
            <a:xfrm>
              <a:off x="5553075" y="5943600"/>
              <a:ext cx="11636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Constantia" pitchFamily="18" charset="0"/>
                </a:rPr>
                <a:t>Preamp/Shaper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457841" y="4484881"/>
              <a:ext cx="57150" cy="57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253052" y="4549961"/>
              <a:ext cx="157163" cy="1555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 flipH="1">
              <a:off x="5145101" y="4746789"/>
              <a:ext cx="73026" cy="73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583255" y="4343609"/>
              <a:ext cx="90488" cy="936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991112" y="4861077"/>
              <a:ext cx="109539" cy="1095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78306" y="4389642"/>
              <a:ext cx="1054108" cy="415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onstantia"/>
                </a:rPr>
                <a:t>Primary Charge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onstantia"/>
                </a:rPr>
                <a:t>Fluctuation</a:t>
              </a:r>
            </a:p>
          </p:txBody>
        </p:sp>
      </p:grp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Arrow Connector 84"/>
          <p:cNvCxnSpPr/>
          <p:nvPr/>
        </p:nvCxnSpPr>
        <p:spPr>
          <a:xfrm flipV="1">
            <a:off x="7848600" y="16002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010400" y="2438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010400" y="2057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67600" y="1600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Preliminary Bench-Top Measurements</a:t>
            </a:r>
            <a:endParaRPr lang="en-US" sz="3600" dirty="0"/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19444" r="12500" b="16667"/>
          <a:stretch>
            <a:fillRect/>
          </a:stretch>
        </p:blipFill>
        <p:spPr bwMode="auto">
          <a:xfrm>
            <a:off x="152400" y="1371600"/>
            <a:ext cx="29083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7"/>
          <p:cNvSpPr txBox="1">
            <a:spLocks noChangeArrowheads="1"/>
          </p:cNvSpPr>
          <p:nvPr/>
        </p:nvSpPr>
        <p:spPr bwMode="auto">
          <a:xfrm>
            <a:off x="5105400" y="838200"/>
            <a:ext cx="4038600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 GEM trigger doesn’t provide precise timing, so rely on ability to measure the first pad fired as a measure of </a:t>
            </a:r>
            <a:r>
              <a:rPr lang="en-US" sz="1200" dirty="0" err="1">
                <a:solidFill>
                  <a:prstClr val="black"/>
                </a:solidFill>
                <a:latin typeface="Constantia" pitchFamily="18" charset="0"/>
              </a:rPr>
              <a:t>t_zero</a:t>
            </a:r>
            <a:endParaRPr lang="en-US" sz="1200" dirty="0">
              <a:solidFill>
                <a:prstClr val="black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 Det. requirements: high gain, low noise, low diffusion gas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nstantia" pitchFamily="18" charset="0"/>
              </a:rPr>
              <a:t>Use timing from ADC to reconstruct z-</a:t>
            </a:r>
            <a:r>
              <a:rPr lang="en-US" sz="1200" dirty="0" err="1">
                <a:solidFill>
                  <a:srgbClr val="FF0000"/>
                </a:solidFill>
                <a:latin typeface="Constantia" pitchFamily="18" charset="0"/>
              </a:rPr>
              <a:t>coord</a:t>
            </a:r>
            <a:r>
              <a:rPr lang="en-US" sz="1200" dirty="0">
                <a:solidFill>
                  <a:srgbClr val="FF0000"/>
                </a:solidFill>
                <a:latin typeface="Constantia" pitchFamily="18" charset="0"/>
              </a:rPr>
              <a:t>. of track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385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86"/>
          <p:cNvGrpSpPr>
            <a:grpSpLocks noChangeAspect="1"/>
          </p:cNvGrpSpPr>
          <p:nvPr/>
        </p:nvGrpSpPr>
        <p:grpSpPr bwMode="auto">
          <a:xfrm rot="3812919">
            <a:off x="3941678" y="1419038"/>
            <a:ext cx="980756" cy="1412295"/>
            <a:chOff x="2490917" y="26076"/>
            <a:chExt cx="2712458" cy="3906647"/>
          </a:xfrm>
        </p:grpSpPr>
        <p:sp>
          <p:nvSpPr>
            <p:cNvPr id="31758" name="Rectangle 89"/>
            <p:cNvSpPr>
              <a:spLocks noChangeArrowheads="1"/>
            </p:cNvSpPr>
            <p:nvPr/>
          </p:nvSpPr>
          <p:spPr bwMode="auto">
            <a:xfrm rot="-7627909">
              <a:off x="3674563" y="805664"/>
              <a:ext cx="2213436" cy="84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prstClr val="black"/>
                  </a:solidFill>
                  <a:latin typeface="Constantia" pitchFamily="18" charset="0"/>
                </a:rPr>
                <a:t>~50mm </a:t>
              </a:r>
            </a:p>
          </p:txBody>
        </p:sp>
        <p:grpSp>
          <p:nvGrpSpPr>
            <p:cNvPr id="31759" name="Group 32"/>
            <p:cNvGrpSpPr>
              <a:grpSpLocks/>
            </p:cNvGrpSpPr>
            <p:nvPr/>
          </p:nvGrpSpPr>
          <p:grpSpPr bwMode="auto">
            <a:xfrm rot="-2241432">
              <a:off x="2490917" y="26076"/>
              <a:ext cx="2283404" cy="3906647"/>
              <a:chOff x="3440909" y="151773"/>
              <a:chExt cx="2283404" cy="3906647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3493183" y="1372187"/>
                <a:ext cx="1833963" cy="2516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5"/>
              <p:cNvSpPr/>
              <p:nvPr/>
            </p:nvSpPr>
            <p:spPr>
              <a:xfrm>
                <a:off x="4029861" y="1445938"/>
                <a:ext cx="759717" cy="6872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493817" y="304003"/>
                <a:ext cx="1838801" cy="114219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388905" y="1367486"/>
                <a:ext cx="43552" cy="2690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698386" y="850113"/>
                <a:ext cx="1463453" cy="5494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prstClr val="white"/>
                    </a:solidFill>
                  </a:rPr>
                  <a:t>Sr-90</a:t>
                </a:r>
              </a:p>
            </p:txBody>
          </p:sp>
          <p:sp>
            <p:nvSpPr>
              <p:cNvPr id="31765" name="TextBox 112"/>
              <p:cNvSpPr txBox="1">
                <a:spLocks noChangeArrowheads="1"/>
              </p:cNvSpPr>
              <p:nvPr/>
            </p:nvSpPr>
            <p:spPr bwMode="auto">
              <a:xfrm>
                <a:off x="3476636" y="151773"/>
                <a:ext cx="2247677" cy="698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prstClr val="black"/>
                    </a:solidFill>
                    <a:latin typeface="Constantia" pitchFamily="18" charset="0"/>
                  </a:rPr>
                  <a:t>Brass Source Holder</a:t>
                </a:r>
              </a:p>
            </p:txBody>
          </p:sp>
          <p:sp>
            <p:nvSpPr>
              <p:cNvPr id="31766" name="TextBox 113"/>
              <p:cNvSpPr txBox="1">
                <a:spLocks noChangeArrowheads="1"/>
              </p:cNvSpPr>
              <p:nvPr/>
            </p:nvSpPr>
            <p:spPr bwMode="auto">
              <a:xfrm rot="-5443126">
                <a:off x="2415137" y="2397452"/>
                <a:ext cx="2567435" cy="515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500" b="1">
                    <a:solidFill>
                      <a:prstClr val="black"/>
                    </a:solidFill>
                    <a:latin typeface="Constantia" pitchFamily="18" charset="0"/>
                  </a:rPr>
                  <a:t>Tungsten Collimator</a:t>
                </a: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>
                <a:off x="4158961" y="2365949"/>
                <a:ext cx="2274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4440285" y="2367026"/>
                <a:ext cx="2274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69" name="TextBox 116"/>
              <p:cNvSpPr txBox="1">
                <a:spLocks noChangeArrowheads="1"/>
              </p:cNvSpPr>
              <p:nvPr/>
            </p:nvSpPr>
            <p:spPr bwMode="auto">
              <a:xfrm>
                <a:off x="3711363" y="2326449"/>
                <a:ext cx="1598464" cy="750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500" b="1">
                    <a:solidFill>
                      <a:prstClr val="black"/>
                    </a:solidFill>
                    <a:latin typeface="Constantia" pitchFamily="18" charset="0"/>
                  </a:rPr>
                  <a:t>1.00mm hole</a:t>
                </a: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>
              <a:xfrm>
                <a:off x="5478561" y="371468"/>
                <a:ext cx="0" cy="35088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/>
          <p:cNvCxnSpPr/>
          <p:nvPr/>
        </p:nvCxnSpPr>
        <p:spPr>
          <a:xfrm flipH="1">
            <a:off x="1524002" y="1981200"/>
            <a:ext cx="2285998" cy="304800"/>
          </a:xfrm>
          <a:prstGeom prst="straightConnector1">
            <a:avLst/>
          </a:prstGeom>
          <a:ln w="4445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3200400" y="2895600"/>
            <a:ext cx="1816100" cy="1023938"/>
            <a:chOff x="3624263" y="2362200"/>
            <a:chExt cx="1816100" cy="1023938"/>
          </a:xfrm>
        </p:grpSpPr>
        <p:cxnSp>
          <p:nvCxnSpPr>
            <p:cNvPr id="93" name="Elbow Connector 92"/>
            <p:cNvCxnSpPr/>
            <p:nvPr/>
          </p:nvCxnSpPr>
          <p:spPr bwMode="auto">
            <a:xfrm rot="10800000" flipV="1">
              <a:off x="3700463" y="2674938"/>
              <a:ext cx="214312" cy="68262"/>
            </a:xfrm>
            <a:prstGeom prst="bentConnector3">
              <a:avLst>
                <a:gd name="adj1" fmla="val 997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 bwMode="auto">
            <a:xfrm rot="16200000" flipH="1">
              <a:off x="3691731" y="2828131"/>
              <a:ext cx="431800" cy="414337"/>
            </a:xfrm>
            <a:prstGeom prst="bentConnector3">
              <a:avLst>
                <a:gd name="adj1" fmla="val 100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3624263" y="2743200"/>
              <a:ext cx="2016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3626655" y="2828697"/>
              <a:ext cx="2016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3871913" y="2362200"/>
              <a:ext cx="1022757" cy="952500"/>
              <a:chOff x="3871913" y="2362200"/>
              <a:chExt cx="1022757" cy="952500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>
                <a:off x="3886200" y="2362200"/>
                <a:ext cx="1004888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3905250" y="2533650"/>
                <a:ext cx="917575" cy="0"/>
              </a:xfrm>
              <a:prstGeom prst="line">
                <a:avLst/>
              </a:prstGeom>
              <a:ln w="38100" cap="rnd">
                <a:solidFill>
                  <a:schemeClr val="accent6">
                    <a:lumMod val="75000"/>
                  </a:schemeClr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905250" y="2605088"/>
                <a:ext cx="917575" cy="0"/>
              </a:xfrm>
              <a:prstGeom prst="line">
                <a:avLst/>
              </a:prstGeom>
              <a:ln w="38100" cap="rnd">
                <a:solidFill>
                  <a:schemeClr val="accent6">
                    <a:lumMod val="75000"/>
                  </a:schemeClr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3905250" y="2678113"/>
                <a:ext cx="917575" cy="0"/>
              </a:xfrm>
              <a:prstGeom prst="line">
                <a:avLst/>
              </a:prstGeom>
              <a:ln w="38100" cap="rnd">
                <a:solidFill>
                  <a:schemeClr val="accent6">
                    <a:lumMod val="75000"/>
                  </a:schemeClr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4016829" y="2756263"/>
                <a:ext cx="877841" cy="7031"/>
              </a:xfrm>
              <a:prstGeom prst="line">
                <a:avLst/>
              </a:prstGeom>
              <a:ln w="38100" cmpd="sng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871913" y="2794000"/>
                <a:ext cx="1004887" cy="0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4016556" y="2520406"/>
                <a:ext cx="130175" cy="252413"/>
                <a:chOff x="4200525" y="2540000"/>
                <a:chExt cx="130175" cy="252413"/>
              </a:xfrm>
            </p:grpSpPr>
            <p:sp>
              <p:nvSpPr>
                <p:cNvPr id="37" name="Freeform 36"/>
                <p:cNvSpPr/>
                <p:nvPr/>
              </p:nvSpPr>
              <p:spPr bwMode="auto">
                <a:xfrm>
                  <a:off x="4235450" y="2540000"/>
                  <a:ext cx="69850" cy="225425"/>
                </a:xfrm>
                <a:custGeom>
                  <a:avLst/>
                  <a:gdLst>
                    <a:gd name="connsiteX0" fmla="*/ 133350 w 133350"/>
                    <a:gd name="connsiteY0" fmla="*/ 0 h 476250"/>
                    <a:gd name="connsiteX1" fmla="*/ 123825 w 133350"/>
                    <a:gd name="connsiteY1" fmla="*/ 171450 h 476250"/>
                    <a:gd name="connsiteX2" fmla="*/ 104775 w 133350"/>
                    <a:gd name="connsiteY2" fmla="*/ 209550 h 476250"/>
                    <a:gd name="connsiteX3" fmla="*/ 95250 w 133350"/>
                    <a:gd name="connsiteY3" fmla="*/ 247650 h 476250"/>
                    <a:gd name="connsiteX4" fmla="*/ 76200 w 133350"/>
                    <a:gd name="connsiteY4" fmla="*/ 276225 h 476250"/>
                    <a:gd name="connsiteX5" fmla="*/ 57150 w 133350"/>
                    <a:gd name="connsiteY5" fmla="*/ 333375 h 476250"/>
                    <a:gd name="connsiteX6" fmla="*/ 19050 w 133350"/>
                    <a:gd name="connsiteY6" fmla="*/ 419100 h 476250"/>
                    <a:gd name="connsiteX7" fmla="*/ 9525 w 133350"/>
                    <a:gd name="connsiteY7" fmla="*/ 447675 h 476250"/>
                    <a:gd name="connsiteX8" fmla="*/ 0 w 133350"/>
                    <a:gd name="connsiteY8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3350" h="476250">
                      <a:moveTo>
                        <a:pt x="133350" y="0"/>
                      </a:moveTo>
                      <a:cubicBezTo>
                        <a:pt x="130175" y="57150"/>
                        <a:pt x="131559" y="114737"/>
                        <a:pt x="123825" y="171450"/>
                      </a:cubicBezTo>
                      <a:cubicBezTo>
                        <a:pt x="121907" y="185519"/>
                        <a:pt x="109761" y="196255"/>
                        <a:pt x="104775" y="209550"/>
                      </a:cubicBezTo>
                      <a:cubicBezTo>
                        <a:pt x="100178" y="221807"/>
                        <a:pt x="100407" y="235618"/>
                        <a:pt x="95250" y="247650"/>
                      </a:cubicBezTo>
                      <a:cubicBezTo>
                        <a:pt x="90741" y="258172"/>
                        <a:pt x="80849" y="265764"/>
                        <a:pt x="76200" y="276225"/>
                      </a:cubicBezTo>
                      <a:cubicBezTo>
                        <a:pt x="68045" y="294575"/>
                        <a:pt x="68289" y="316667"/>
                        <a:pt x="57150" y="333375"/>
                      </a:cubicBezTo>
                      <a:cubicBezTo>
                        <a:pt x="26961" y="378658"/>
                        <a:pt x="41720" y="351090"/>
                        <a:pt x="19050" y="419100"/>
                      </a:cubicBezTo>
                      <a:lnTo>
                        <a:pt x="9525" y="447675"/>
                      </a:lnTo>
                      <a:lnTo>
                        <a:pt x="0" y="47625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>
                  <a:off x="4286250" y="2547938"/>
                  <a:ext cx="15875" cy="217487"/>
                </a:xfrm>
                <a:custGeom>
                  <a:avLst/>
                  <a:gdLst>
                    <a:gd name="connsiteX0" fmla="*/ 0 w 30186"/>
                    <a:gd name="connsiteY0" fmla="*/ 0 h 457200"/>
                    <a:gd name="connsiteX1" fmla="*/ 9525 w 30186"/>
                    <a:gd name="connsiteY1" fmla="*/ 361950 h 457200"/>
                    <a:gd name="connsiteX2" fmla="*/ 28575 w 30186"/>
                    <a:gd name="connsiteY2" fmla="*/ 409575 h 457200"/>
                    <a:gd name="connsiteX3" fmla="*/ 19050 w 30186"/>
                    <a:gd name="connsiteY3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86" h="457200">
                      <a:moveTo>
                        <a:pt x="0" y="0"/>
                      </a:moveTo>
                      <a:cubicBezTo>
                        <a:pt x="3175" y="120650"/>
                        <a:pt x="1125" y="241551"/>
                        <a:pt x="9525" y="361950"/>
                      </a:cubicBezTo>
                      <a:cubicBezTo>
                        <a:pt x="10715" y="379006"/>
                        <a:pt x="26874" y="392562"/>
                        <a:pt x="28575" y="409575"/>
                      </a:cubicBezTo>
                      <a:cubicBezTo>
                        <a:pt x="30186" y="425684"/>
                        <a:pt x="19050" y="457200"/>
                        <a:pt x="19050" y="457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>
                  <a:off x="4256088" y="2566988"/>
                  <a:ext cx="74612" cy="225425"/>
                </a:xfrm>
                <a:custGeom>
                  <a:avLst/>
                  <a:gdLst>
                    <a:gd name="connsiteX0" fmla="*/ 85725 w 142875"/>
                    <a:gd name="connsiteY0" fmla="*/ 0 h 476250"/>
                    <a:gd name="connsiteX1" fmla="*/ 95250 w 142875"/>
                    <a:gd name="connsiteY1" fmla="*/ 57150 h 476250"/>
                    <a:gd name="connsiteX2" fmla="*/ 104775 w 142875"/>
                    <a:gd name="connsiteY2" fmla="*/ 104775 h 476250"/>
                    <a:gd name="connsiteX3" fmla="*/ 123825 w 142875"/>
                    <a:gd name="connsiteY3" fmla="*/ 247650 h 476250"/>
                    <a:gd name="connsiteX4" fmla="*/ 142875 w 142875"/>
                    <a:gd name="connsiteY4" fmla="*/ 276225 h 476250"/>
                    <a:gd name="connsiteX5" fmla="*/ 123825 w 142875"/>
                    <a:gd name="connsiteY5" fmla="*/ 333375 h 476250"/>
                    <a:gd name="connsiteX6" fmla="*/ 85725 w 142875"/>
                    <a:gd name="connsiteY6" fmla="*/ 342900 h 476250"/>
                    <a:gd name="connsiteX7" fmla="*/ 57150 w 142875"/>
                    <a:gd name="connsiteY7" fmla="*/ 361950 h 476250"/>
                    <a:gd name="connsiteX8" fmla="*/ 19050 w 142875"/>
                    <a:gd name="connsiteY8" fmla="*/ 419100 h 476250"/>
                    <a:gd name="connsiteX9" fmla="*/ 0 w 142875"/>
                    <a:gd name="connsiteY9" fmla="*/ 447675 h 476250"/>
                    <a:gd name="connsiteX10" fmla="*/ 0 w 1428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476250">
                      <a:moveTo>
                        <a:pt x="85725" y="0"/>
                      </a:moveTo>
                      <a:cubicBezTo>
                        <a:pt x="88900" y="19050"/>
                        <a:pt x="91795" y="38149"/>
                        <a:pt x="95250" y="57150"/>
                      </a:cubicBezTo>
                      <a:cubicBezTo>
                        <a:pt x="98146" y="73078"/>
                        <a:pt x="102883" y="88697"/>
                        <a:pt x="104775" y="104775"/>
                      </a:cubicBezTo>
                      <a:cubicBezTo>
                        <a:pt x="108049" y="132603"/>
                        <a:pt x="104071" y="208141"/>
                        <a:pt x="123825" y="247650"/>
                      </a:cubicBezTo>
                      <a:cubicBezTo>
                        <a:pt x="128945" y="257889"/>
                        <a:pt x="136525" y="266700"/>
                        <a:pt x="142875" y="276225"/>
                      </a:cubicBezTo>
                      <a:cubicBezTo>
                        <a:pt x="136525" y="295275"/>
                        <a:pt x="136893" y="318129"/>
                        <a:pt x="123825" y="333375"/>
                      </a:cubicBezTo>
                      <a:cubicBezTo>
                        <a:pt x="115306" y="343314"/>
                        <a:pt x="97757" y="337743"/>
                        <a:pt x="85725" y="342900"/>
                      </a:cubicBezTo>
                      <a:cubicBezTo>
                        <a:pt x="75203" y="347409"/>
                        <a:pt x="66675" y="355600"/>
                        <a:pt x="57150" y="361950"/>
                      </a:cubicBezTo>
                      <a:lnTo>
                        <a:pt x="19050" y="419100"/>
                      </a:lnTo>
                      <a:cubicBezTo>
                        <a:pt x="12700" y="428625"/>
                        <a:pt x="0" y="436227"/>
                        <a:pt x="0" y="447675"/>
                      </a:cubicBezTo>
                      <a:lnTo>
                        <a:pt x="0" y="47625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 bwMode="auto">
                <a:xfrm>
                  <a:off x="4265613" y="2584450"/>
                  <a:ext cx="60325" cy="184150"/>
                </a:xfrm>
                <a:custGeom>
                  <a:avLst/>
                  <a:gdLst>
                    <a:gd name="connsiteX0" fmla="*/ 0 w 114300"/>
                    <a:gd name="connsiteY0" fmla="*/ 0 h 390525"/>
                    <a:gd name="connsiteX1" fmla="*/ 38100 w 114300"/>
                    <a:gd name="connsiteY1" fmla="*/ 180975 h 390525"/>
                    <a:gd name="connsiteX2" fmla="*/ 57150 w 114300"/>
                    <a:gd name="connsiteY2" fmla="*/ 209550 h 390525"/>
                    <a:gd name="connsiteX3" fmla="*/ 66675 w 114300"/>
                    <a:gd name="connsiteY3" fmla="*/ 257175 h 390525"/>
                    <a:gd name="connsiteX4" fmla="*/ 95250 w 114300"/>
                    <a:gd name="connsiteY4" fmla="*/ 295275 h 390525"/>
                    <a:gd name="connsiteX5" fmla="*/ 114300 w 114300"/>
                    <a:gd name="connsiteY5" fmla="*/ 333375 h 390525"/>
                    <a:gd name="connsiteX6" fmla="*/ 104775 w 114300"/>
                    <a:gd name="connsiteY6" fmla="*/ 39052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390525">
                      <a:moveTo>
                        <a:pt x="0" y="0"/>
                      </a:moveTo>
                      <a:cubicBezTo>
                        <a:pt x="12700" y="60325"/>
                        <a:pt x="21880" y="121500"/>
                        <a:pt x="38100" y="180975"/>
                      </a:cubicBezTo>
                      <a:cubicBezTo>
                        <a:pt x="41112" y="192019"/>
                        <a:pt x="53130" y="198831"/>
                        <a:pt x="57150" y="209550"/>
                      </a:cubicBezTo>
                      <a:cubicBezTo>
                        <a:pt x="62834" y="224709"/>
                        <a:pt x="60100" y="242381"/>
                        <a:pt x="66675" y="257175"/>
                      </a:cubicBezTo>
                      <a:cubicBezTo>
                        <a:pt x="73122" y="271682"/>
                        <a:pt x="86836" y="281813"/>
                        <a:pt x="95250" y="295275"/>
                      </a:cubicBezTo>
                      <a:cubicBezTo>
                        <a:pt x="102775" y="307316"/>
                        <a:pt x="107950" y="320675"/>
                        <a:pt x="114300" y="333375"/>
                      </a:cubicBezTo>
                      <a:cubicBezTo>
                        <a:pt x="104152" y="384113"/>
                        <a:pt x="104775" y="364811"/>
                        <a:pt x="104775" y="3905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>
                  <a:off x="4214813" y="2557463"/>
                  <a:ext cx="76200" cy="220662"/>
                </a:xfrm>
                <a:custGeom>
                  <a:avLst/>
                  <a:gdLst>
                    <a:gd name="connsiteX0" fmla="*/ 142875 w 142875"/>
                    <a:gd name="connsiteY0" fmla="*/ 0 h 466725"/>
                    <a:gd name="connsiteX1" fmla="*/ 133350 w 142875"/>
                    <a:gd name="connsiteY1" fmla="*/ 228600 h 466725"/>
                    <a:gd name="connsiteX2" fmla="*/ 114300 w 142875"/>
                    <a:gd name="connsiteY2" fmla="*/ 304800 h 466725"/>
                    <a:gd name="connsiteX3" fmla="*/ 85725 w 142875"/>
                    <a:gd name="connsiteY3" fmla="*/ 323850 h 466725"/>
                    <a:gd name="connsiteX4" fmla="*/ 76200 w 142875"/>
                    <a:gd name="connsiteY4" fmla="*/ 361950 h 466725"/>
                    <a:gd name="connsiteX5" fmla="*/ 85725 w 142875"/>
                    <a:gd name="connsiteY5" fmla="*/ 390525 h 466725"/>
                    <a:gd name="connsiteX6" fmla="*/ 57150 w 142875"/>
                    <a:gd name="connsiteY6" fmla="*/ 428625 h 466725"/>
                    <a:gd name="connsiteX7" fmla="*/ 38100 w 142875"/>
                    <a:gd name="connsiteY7" fmla="*/ 457200 h 466725"/>
                    <a:gd name="connsiteX8" fmla="*/ 0 w 142875"/>
                    <a:gd name="connsiteY8" fmla="*/ 46672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5" h="466725">
                      <a:moveTo>
                        <a:pt x="142875" y="0"/>
                      </a:moveTo>
                      <a:cubicBezTo>
                        <a:pt x="139700" y="76200"/>
                        <a:pt x="138597" y="152515"/>
                        <a:pt x="133350" y="228600"/>
                      </a:cubicBezTo>
                      <a:cubicBezTo>
                        <a:pt x="133216" y="230547"/>
                        <a:pt x="121899" y="295301"/>
                        <a:pt x="114300" y="304800"/>
                      </a:cubicBezTo>
                      <a:cubicBezTo>
                        <a:pt x="107149" y="313739"/>
                        <a:pt x="95250" y="317500"/>
                        <a:pt x="85725" y="323850"/>
                      </a:cubicBezTo>
                      <a:cubicBezTo>
                        <a:pt x="82550" y="336550"/>
                        <a:pt x="76200" y="348859"/>
                        <a:pt x="76200" y="361950"/>
                      </a:cubicBezTo>
                      <a:cubicBezTo>
                        <a:pt x="76200" y="371990"/>
                        <a:pt x="88483" y="380871"/>
                        <a:pt x="85725" y="390525"/>
                      </a:cubicBezTo>
                      <a:cubicBezTo>
                        <a:pt x="81364" y="405789"/>
                        <a:pt x="66377" y="415707"/>
                        <a:pt x="57150" y="428625"/>
                      </a:cubicBezTo>
                      <a:cubicBezTo>
                        <a:pt x="50496" y="437940"/>
                        <a:pt x="47625" y="450850"/>
                        <a:pt x="38100" y="457200"/>
                      </a:cubicBezTo>
                      <a:cubicBezTo>
                        <a:pt x="27208" y="464462"/>
                        <a:pt x="0" y="466725"/>
                        <a:pt x="0" y="466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 bwMode="auto">
                <a:xfrm>
                  <a:off x="4200525" y="2559050"/>
                  <a:ext cx="84138" cy="207963"/>
                </a:xfrm>
                <a:custGeom>
                  <a:avLst/>
                  <a:gdLst>
                    <a:gd name="connsiteX0" fmla="*/ 160935 w 160935"/>
                    <a:gd name="connsiteY0" fmla="*/ 0 h 438912"/>
                    <a:gd name="connsiteX1" fmla="*/ 131674 w 160935"/>
                    <a:gd name="connsiteY1" fmla="*/ 36576 h 438912"/>
                    <a:gd name="connsiteX2" fmla="*/ 102413 w 160935"/>
                    <a:gd name="connsiteY2" fmla="*/ 117043 h 438912"/>
                    <a:gd name="connsiteX3" fmla="*/ 80468 w 160935"/>
                    <a:gd name="connsiteY3" fmla="*/ 160935 h 438912"/>
                    <a:gd name="connsiteX4" fmla="*/ 51207 w 160935"/>
                    <a:gd name="connsiteY4" fmla="*/ 219456 h 438912"/>
                    <a:gd name="connsiteX5" fmla="*/ 65837 w 160935"/>
                    <a:gd name="connsiteY5" fmla="*/ 270663 h 438912"/>
                    <a:gd name="connsiteX6" fmla="*/ 102413 w 160935"/>
                    <a:gd name="connsiteY6" fmla="*/ 329184 h 438912"/>
                    <a:gd name="connsiteX7" fmla="*/ 80468 w 160935"/>
                    <a:gd name="connsiteY7" fmla="*/ 343815 h 438912"/>
                    <a:gd name="connsiteX8" fmla="*/ 65837 w 160935"/>
                    <a:gd name="connsiteY8" fmla="*/ 365760 h 438912"/>
                    <a:gd name="connsiteX9" fmla="*/ 43892 w 160935"/>
                    <a:gd name="connsiteY9" fmla="*/ 395021 h 438912"/>
                    <a:gd name="connsiteX10" fmla="*/ 29261 w 160935"/>
                    <a:gd name="connsiteY10" fmla="*/ 416967 h 438912"/>
                    <a:gd name="connsiteX11" fmla="*/ 0 w 160935"/>
                    <a:gd name="connsiteY11" fmla="*/ 438912 h 43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935" h="438912">
                      <a:moveTo>
                        <a:pt x="160935" y="0"/>
                      </a:moveTo>
                      <a:cubicBezTo>
                        <a:pt x="151181" y="12192"/>
                        <a:pt x="137824" y="22225"/>
                        <a:pt x="131674" y="36576"/>
                      </a:cubicBezTo>
                      <a:cubicBezTo>
                        <a:pt x="89343" y="135349"/>
                        <a:pt x="140980" y="78478"/>
                        <a:pt x="102413" y="117043"/>
                      </a:cubicBezTo>
                      <a:cubicBezTo>
                        <a:pt x="95098" y="131674"/>
                        <a:pt x="88301" y="146575"/>
                        <a:pt x="80468" y="160935"/>
                      </a:cubicBezTo>
                      <a:cubicBezTo>
                        <a:pt x="50852" y="215233"/>
                        <a:pt x="65027" y="177997"/>
                        <a:pt x="51207" y="219456"/>
                      </a:cubicBezTo>
                      <a:cubicBezTo>
                        <a:pt x="56084" y="236525"/>
                        <a:pt x="57898" y="254785"/>
                        <a:pt x="65837" y="270663"/>
                      </a:cubicBezTo>
                      <a:cubicBezTo>
                        <a:pt x="125475" y="389940"/>
                        <a:pt x="77538" y="254558"/>
                        <a:pt x="102413" y="329184"/>
                      </a:cubicBezTo>
                      <a:cubicBezTo>
                        <a:pt x="95098" y="334061"/>
                        <a:pt x="86685" y="337598"/>
                        <a:pt x="80468" y="343815"/>
                      </a:cubicBezTo>
                      <a:cubicBezTo>
                        <a:pt x="74251" y="350032"/>
                        <a:pt x="70947" y="358606"/>
                        <a:pt x="65837" y="365760"/>
                      </a:cubicBezTo>
                      <a:cubicBezTo>
                        <a:pt x="58751" y="375681"/>
                        <a:pt x="50978" y="385100"/>
                        <a:pt x="43892" y="395021"/>
                      </a:cubicBezTo>
                      <a:cubicBezTo>
                        <a:pt x="38782" y="402175"/>
                        <a:pt x="35478" y="410750"/>
                        <a:pt x="29261" y="416967"/>
                      </a:cubicBezTo>
                      <a:cubicBezTo>
                        <a:pt x="20640" y="425588"/>
                        <a:pt x="0" y="438912"/>
                        <a:pt x="0" y="438912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 bwMode="auto">
                <a:xfrm>
                  <a:off x="4217988" y="2576513"/>
                  <a:ext cx="82550" cy="207962"/>
                </a:xfrm>
                <a:custGeom>
                  <a:avLst/>
                  <a:gdLst>
                    <a:gd name="connsiteX0" fmla="*/ 155162 w 155162"/>
                    <a:gd name="connsiteY0" fmla="*/ 0 h 438912"/>
                    <a:gd name="connsiteX1" fmla="*/ 133216 w 155162"/>
                    <a:gd name="connsiteY1" fmla="*/ 73152 h 438912"/>
                    <a:gd name="connsiteX2" fmla="*/ 103955 w 155162"/>
                    <a:gd name="connsiteY2" fmla="*/ 87783 h 438912"/>
                    <a:gd name="connsiteX3" fmla="*/ 96640 w 155162"/>
                    <a:gd name="connsiteY3" fmla="*/ 138989 h 438912"/>
                    <a:gd name="connsiteX4" fmla="*/ 89325 w 155162"/>
                    <a:gd name="connsiteY4" fmla="*/ 160935 h 438912"/>
                    <a:gd name="connsiteX5" fmla="*/ 82010 w 155162"/>
                    <a:gd name="connsiteY5" fmla="*/ 219456 h 438912"/>
                    <a:gd name="connsiteX6" fmla="*/ 67379 w 155162"/>
                    <a:gd name="connsiteY6" fmla="*/ 256032 h 438912"/>
                    <a:gd name="connsiteX7" fmla="*/ 45434 w 155162"/>
                    <a:gd name="connsiteY7" fmla="*/ 351130 h 438912"/>
                    <a:gd name="connsiteX8" fmla="*/ 38118 w 155162"/>
                    <a:gd name="connsiteY8" fmla="*/ 373075 h 438912"/>
                    <a:gd name="connsiteX9" fmla="*/ 16173 w 155162"/>
                    <a:gd name="connsiteY9" fmla="*/ 380391 h 438912"/>
                    <a:gd name="connsiteX10" fmla="*/ 1542 w 155162"/>
                    <a:gd name="connsiteY10" fmla="*/ 402336 h 438912"/>
                    <a:gd name="connsiteX11" fmla="*/ 8858 w 155162"/>
                    <a:gd name="connsiteY11" fmla="*/ 438912 h 43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162" h="438912">
                      <a:moveTo>
                        <a:pt x="155162" y="0"/>
                      </a:moveTo>
                      <a:cubicBezTo>
                        <a:pt x="151363" y="15193"/>
                        <a:pt x="139892" y="64250"/>
                        <a:pt x="133216" y="73152"/>
                      </a:cubicBezTo>
                      <a:cubicBezTo>
                        <a:pt x="126673" y="81876"/>
                        <a:pt x="113709" y="82906"/>
                        <a:pt x="103955" y="87783"/>
                      </a:cubicBezTo>
                      <a:cubicBezTo>
                        <a:pt x="101517" y="104852"/>
                        <a:pt x="100021" y="122082"/>
                        <a:pt x="96640" y="138989"/>
                      </a:cubicBezTo>
                      <a:cubicBezTo>
                        <a:pt x="95128" y="146550"/>
                        <a:pt x="90704" y="153348"/>
                        <a:pt x="89325" y="160935"/>
                      </a:cubicBezTo>
                      <a:cubicBezTo>
                        <a:pt x="85808" y="180277"/>
                        <a:pt x="86431" y="200301"/>
                        <a:pt x="82010" y="219456"/>
                      </a:cubicBezTo>
                      <a:cubicBezTo>
                        <a:pt x="79057" y="232251"/>
                        <a:pt x="70893" y="243380"/>
                        <a:pt x="67379" y="256032"/>
                      </a:cubicBezTo>
                      <a:cubicBezTo>
                        <a:pt x="58672" y="287378"/>
                        <a:pt x="53324" y="319569"/>
                        <a:pt x="45434" y="351130"/>
                      </a:cubicBezTo>
                      <a:cubicBezTo>
                        <a:pt x="43564" y="358611"/>
                        <a:pt x="43570" y="367623"/>
                        <a:pt x="38118" y="373075"/>
                      </a:cubicBezTo>
                      <a:cubicBezTo>
                        <a:pt x="32666" y="378527"/>
                        <a:pt x="23488" y="377952"/>
                        <a:pt x="16173" y="380391"/>
                      </a:cubicBezTo>
                      <a:cubicBezTo>
                        <a:pt x="11296" y="387706"/>
                        <a:pt x="2632" y="393612"/>
                        <a:pt x="1542" y="402336"/>
                      </a:cubicBezTo>
                      <a:cubicBezTo>
                        <a:pt x="0" y="414673"/>
                        <a:pt x="8858" y="438912"/>
                        <a:pt x="8858" y="438912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4211638" y="2573338"/>
                  <a:ext cx="73025" cy="201612"/>
                </a:xfrm>
                <a:custGeom>
                  <a:avLst/>
                  <a:gdLst>
                    <a:gd name="connsiteX0" fmla="*/ 138989 w 138989"/>
                    <a:gd name="connsiteY0" fmla="*/ 0 h 424282"/>
                    <a:gd name="connsiteX1" fmla="*/ 117043 w 138989"/>
                    <a:gd name="connsiteY1" fmla="*/ 21946 h 424282"/>
                    <a:gd name="connsiteX2" fmla="*/ 109728 w 138989"/>
                    <a:gd name="connsiteY2" fmla="*/ 51206 h 424282"/>
                    <a:gd name="connsiteX3" fmla="*/ 73152 w 138989"/>
                    <a:gd name="connsiteY3" fmla="*/ 102413 h 424282"/>
                    <a:gd name="connsiteX4" fmla="*/ 58522 w 138989"/>
                    <a:gd name="connsiteY4" fmla="*/ 124358 h 424282"/>
                    <a:gd name="connsiteX5" fmla="*/ 36576 w 138989"/>
                    <a:gd name="connsiteY5" fmla="*/ 131674 h 424282"/>
                    <a:gd name="connsiteX6" fmla="*/ 36576 w 138989"/>
                    <a:gd name="connsiteY6" fmla="*/ 204826 h 424282"/>
                    <a:gd name="connsiteX7" fmla="*/ 58522 w 138989"/>
                    <a:gd name="connsiteY7" fmla="*/ 234086 h 424282"/>
                    <a:gd name="connsiteX8" fmla="*/ 51206 w 138989"/>
                    <a:gd name="connsiteY8" fmla="*/ 256032 h 424282"/>
                    <a:gd name="connsiteX9" fmla="*/ 43891 w 138989"/>
                    <a:gd name="connsiteY9" fmla="*/ 285293 h 424282"/>
                    <a:gd name="connsiteX10" fmla="*/ 21946 w 138989"/>
                    <a:gd name="connsiteY10" fmla="*/ 299923 h 424282"/>
                    <a:gd name="connsiteX11" fmla="*/ 14630 w 138989"/>
                    <a:gd name="connsiteY11" fmla="*/ 329184 h 424282"/>
                    <a:gd name="connsiteX12" fmla="*/ 0 w 138989"/>
                    <a:gd name="connsiteY12" fmla="*/ 351130 h 424282"/>
                    <a:gd name="connsiteX13" fmla="*/ 14630 w 138989"/>
                    <a:gd name="connsiteY13" fmla="*/ 424282 h 424282"/>
                    <a:gd name="connsiteX14" fmla="*/ 29261 w 138989"/>
                    <a:gd name="connsiteY14" fmla="*/ 409651 h 42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8989" h="424282">
                      <a:moveTo>
                        <a:pt x="138989" y="0"/>
                      </a:moveTo>
                      <a:cubicBezTo>
                        <a:pt x="131674" y="7315"/>
                        <a:pt x="122176" y="12964"/>
                        <a:pt x="117043" y="21946"/>
                      </a:cubicBezTo>
                      <a:cubicBezTo>
                        <a:pt x="112055" y="30675"/>
                        <a:pt x="113811" y="42019"/>
                        <a:pt x="109728" y="51206"/>
                      </a:cubicBezTo>
                      <a:cubicBezTo>
                        <a:pt x="86385" y="103726"/>
                        <a:pt x="96792" y="72863"/>
                        <a:pt x="73152" y="102413"/>
                      </a:cubicBezTo>
                      <a:cubicBezTo>
                        <a:pt x="67660" y="109278"/>
                        <a:pt x="65387" y="118866"/>
                        <a:pt x="58522" y="124358"/>
                      </a:cubicBezTo>
                      <a:cubicBezTo>
                        <a:pt x="52501" y="129175"/>
                        <a:pt x="43891" y="129235"/>
                        <a:pt x="36576" y="131674"/>
                      </a:cubicBezTo>
                      <a:cubicBezTo>
                        <a:pt x="30522" y="161943"/>
                        <a:pt x="23123" y="174557"/>
                        <a:pt x="36576" y="204826"/>
                      </a:cubicBezTo>
                      <a:cubicBezTo>
                        <a:pt x="41528" y="215967"/>
                        <a:pt x="51207" y="224333"/>
                        <a:pt x="58522" y="234086"/>
                      </a:cubicBezTo>
                      <a:cubicBezTo>
                        <a:pt x="56083" y="241401"/>
                        <a:pt x="53324" y="248618"/>
                        <a:pt x="51206" y="256032"/>
                      </a:cubicBezTo>
                      <a:cubicBezTo>
                        <a:pt x="48444" y="265699"/>
                        <a:pt x="49468" y="276928"/>
                        <a:pt x="43891" y="285293"/>
                      </a:cubicBezTo>
                      <a:cubicBezTo>
                        <a:pt x="39014" y="292608"/>
                        <a:pt x="29261" y="295046"/>
                        <a:pt x="21946" y="299923"/>
                      </a:cubicBezTo>
                      <a:cubicBezTo>
                        <a:pt x="19507" y="309677"/>
                        <a:pt x="18590" y="319943"/>
                        <a:pt x="14630" y="329184"/>
                      </a:cubicBezTo>
                      <a:cubicBezTo>
                        <a:pt x="11167" y="337265"/>
                        <a:pt x="0" y="342338"/>
                        <a:pt x="0" y="351130"/>
                      </a:cubicBezTo>
                      <a:cubicBezTo>
                        <a:pt x="0" y="375997"/>
                        <a:pt x="14630" y="424282"/>
                        <a:pt x="14630" y="424282"/>
                      </a:cubicBezTo>
                      <a:lnTo>
                        <a:pt x="29261" y="40965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 bwMode="auto">
                <a:xfrm>
                  <a:off x="4262438" y="2566988"/>
                  <a:ext cx="68262" cy="196850"/>
                </a:xfrm>
                <a:custGeom>
                  <a:avLst/>
                  <a:gdLst>
                    <a:gd name="connsiteX0" fmla="*/ 64915 w 130752"/>
                    <a:gd name="connsiteY0" fmla="*/ 0 h 416966"/>
                    <a:gd name="connsiteX1" fmla="*/ 35655 w 130752"/>
                    <a:gd name="connsiteY1" fmla="*/ 109728 h 416966"/>
                    <a:gd name="connsiteX2" fmla="*/ 13709 w 130752"/>
                    <a:gd name="connsiteY2" fmla="*/ 212140 h 416966"/>
                    <a:gd name="connsiteX3" fmla="*/ 21024 w 130752"/>
                    <a:gd name="connsiteY3" fmla="*/ 365760 h 416966"/>
                    <a:gd name="connsiteX4" fmla="*/ 35655 w 130752"/>
                    <a:gd name="connsiteY4" fmla="*/ 395020 h 416966"/>
                    <a:gd name="connsiteX5" fmla="*/ 42970 w 130752"/>
                    <a:gd name="connsiteY5" fmla="*/ 416966 h 416966"/>
                    <a:gd name="connsiteX6" fmla="*/ 72231 w 130752"/>
                    <a:gd name="connsiteY6" fmla="*/ 409651 h 416966"/>
                    <a:gd name="connsiteX7" fmla="*/ 130752 w 130752"/>
                    <a:gd name="connsiteY7" fmla="*/ 387705 h 416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752" h="416966">
                      <a:moveTo>
                        <a:pt x="64915" y="0"/>
                      </a:moveTo>
                      <a:cubicBezTo>
                        <a:pt x="47106" y="44523"/>
                        <a:pt x="41391" y="52373"/>
                        <a:pt x="35655" y="109728"/>
                      </a:cubicBezTo>
                      <a:cubicBezTo>
                        <a:pt x="27254" y="193730"/>
                        <a:pt x="39298" y="160961"/>
                        <a:pt x="13709" y="212140"/>
                      </a:cubicBezTo>
                      <a:cubicBezTo>
                        <a:pt x="218" y="279599"/>
                        <a:pt x="0" y="260640"/>
                        <a:pt x="21024" y="365760"/>
                      </a:cubicBezTo>
                      <a:cubicBezTo>
                        <a:pt x="23163" y="376453"/>
                        <a:pt x="31359" y="384997"/>
                        <a:pt x="35655" y="395020"/>
                      </a:cubicBezTo>
                      <a:cubicBezTo>
                        <a:pt x="38693" y="402108"/>
                        <a:pt x="40532" y="409651"/>
                        <a:pt x="42970" y="416966"/>
                      </a:cubicBezTo>
                      <a:cubicBezTo>
                        <a:pt x="52724" y="414528"/>
                        <a:pt x="62693" y="412830"/>
                        <a:pt x="72231" y="409651"/>
                      </a:cubicBezTo>
                      <a:cubicBezTo>
                        <a:pt x="91995" y="403063"/>
                        <a:pt x="130752" y="387705"/>
                        <a:pt x="130752" y="38770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322763" y="2498544"/>
                <a:ext cx="84818" cy="287338"/>
                <a:chOff x="4393520" y="2511607"/>
                <a:chExt cx="84818" cy="287338"/>
              </a:xfrm>
            </p:grpSpPr>
            <p:sp>
              <p:nvSpPr>
                <p:cNvPr id="32" name="Freeform 31"/>
                <p:cNvSpPr/>
                <p:nvPr/>
              </p:nvSpPr>
              <p:spPr bwMode="auto">
                <a:xfrm flipH="1">
                  <a:off x="4396106" y="2540000"/>
                  <a:ext cx="45719" cy="216263"/>
                </a:xfrm>
                <a:custGeom>
                  <a:avLst/>
                  <a:gdLst>
                    <a:gd name="connsiteX0" fmla="*/ 29016 w 133791"/>
                    <a:gd name="connsiteY0" fmla="*/ 0 h 479262"/>
                    <a:gd name="connsiteX1" fmla="*/ 38541 w 133791"/>
                    <a:gd name="connsiteY1" fmla="*/ 219075 h 479262"/>
                    <a:gd name="connsiteX2" fmla="*/ 48066 w 133791"/>
                    <a:gd name="connsiteY2" fmla="*/ 247650 h 479262"/>
                    <a:gd name="connsiteX3" fmla="*/ 67116 w 133791"/>
                    <a:gd name="connsiteY3" fmla="*/ 276225 h 479262"/>
                    <a:gd name="connsiteX4" fmla="*/ 86166 w 133791"/>
                    <a:gd name="connsiteY4" fmla="*/ 342900 h 479262"/>
                    <a:gd name="connsiteX5" fmla="*/ 105216 w 133791"/>
                    <a:gd name="connsiteY5" fmla="*/ 400050 h 479262"/>
                    <a:gd name="connsiteX6" fmla="*/ 114741 w 133791"/>
                    <a:gd name="connsiteY6" fmla="*/ 447675 h 479262"/>
                    <a:gd name="connsiteX7" fmla="*/ 133791 w 133791"/>
                    <a:gd name="connsiteY7" fmla="*/ 476250 h 47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791" h="479262">
                      <a:moveTo>
                        <a:pt x="29016" y="0"/>
                      </a:moveTo>
                      <a:cubicBezTo>
                        <a:pt x="0" y="87047"/>
                        <a:pt x="14106" y="31742"/>
                        <a:pt x="38541" y="219075"/>
                      </a:cubicBezTo>
                      <a:cubicBezTo>
                        <a:pt x="39840" y="229031"/>
                        <a:pt x="43576" y="238670"/>
                        <a:pt x="48066" y="247650"/>
                      </a:cubicBezTo>
                      <a:cubicBezTo>
                        <a:pt x="53186" y="257889"/>
                        <a:pt x="60766" y="266700"/>
                        <a:pt x="67116" y="276225"/>
                      </a:cubicBezTo>
                      <a:cubicBezTo>
                        <a:pt x="73466" y="298450"/>
                        <a:pt x="79368" y="320808"/>
                        <a:pt x="86166" y="342900"/>
                      </a:cubicBezTo>
                      <a:cubicBezTo>
                        <a:pt x="92071" y="362092"/>
                        <a:pt x="101278" y="380359"/>
                        <a:pt x="105216" y="400050"/>
                      </a:cubicBezTo>
                      <a:cubicBezTo>
                        <a:pt x="108391" y="415925"/>
                        <a:pt x="110814" y="431969"/>
                        <a:pt x="114741" y="447675"/>
                      </a:cubicBezTo>
                      <a:cubicBezTo>
                        <a:pt x="122638" y="479262"/>
                        <a:pt x="115058" y="476250"/>
                        <a:pt x="133791" y="47625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 bwMode="auto">
                <a:xfrm>
                  <a:off x="4402727" y="2527481"/>
                  <a:ext cx="47625" cy="266700"/>
                </a:xfrm>
                <a:custGeom>
                  <a:avLst/>
                  <a:gdLst>
                    <a:gd name="connsiteX0" fmla="*/ 6210 w 91935"/>
                    <a:gd name="connsiteY0" fmla="*/ 20698 h 563623"/>
                    <a:gd name="connsiteX1" fmla="*/ 34785 w 91935"/>
                    <a:gd name="connsiteY1" fmla="*/ 115948 h 563623"/>
                    <a:gd name="connsiteX2" fmla="*/ 44310 w 91935"/>
                    <a:gd name="connsiteY2" fmla="*/ 154048 h 563623"/>
                    <a:gd name="connsiteX3" fmla="*/ 63360 w 91935"/>
                    <a:gd name="connsiteY3" fmla="*/ 201673 h 563623"/>
                    <a:gd name="connsiteX4" fmla="*/ 91935 w 91935"/>
                    <a:gd name="connsiteY4" fmla="*/ 296923 h 563623"/>
                    <a:gd name="connsiteX5" fmla="*/ 72885 w 91935"/>
                    <a:gd name="connsiteY5" fmla="*/ 354073 h 563623"/>
                    <a:gd name="connsiteX6" fmla="*/ 34785 w 91935"/>
                    <a:gd name="connsiteY6" fmla="*/ 411223 h 563623"/>
                    <a:gd name="connsiteX7" fmla="*/ 15735 w 91935"/>
                    <a:gd name="connsiteY7" fmla="*/ 563623 h 56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935" h="563623">
                      <a:moveTo>
                        <a:pt x="6210" y="20698"/>
                      </a:moveTo>
                      <a:cubicBezTo>
                        <a:pt x="28164" y="108515"/>
                        <a:pt x="0" y="0"/>
                        <a:pt x="34785" y="115948"/>
                      </a:cubicBezTo>
                      <a:cubicBezTo>
                        <a:pt x="38547" y="128487"/>
                        <a:pt x="40170" y="141629"/>
                        <a:pt x="44310" y="154048"/>
                      </a:cubicBezTo>
                      <a:cubicBezTo>
                        <a:pt x="49717" y="170268"/>
                        <a:pt x="57517" y="185605"/>
                        <a:pt x="63360" y="201673"/>
                      </a:cubicBezTo>
                      <a:cubicBezTo>
                        <a:pt x="81912" y="252690"/>
                        <a:pt x="80563" y="251436"/>
                        <a:pt x="91935" y="296923"/>
                      </a:cubicBezTo>
                      <a:cubicBezTo>
                        <a:pt x="85585" y="315973"/>
                        <a:pt x="84024" y="337365"/>
                        <a:pt x="72885" y="354073"/>
                      </a:cubicBezTo>
                      <a:lnTo>
                        <a:pt x="34785" y="411223"/>
                      </a:lnTo>
                      <a:cubicBezTo>
                        <a:pt x="9575" y="512065"/>
                        <a:pt x="15735" y="461241"/>
                        <a:pt x="15735" y="563623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4416425" y="2525713"/>
                  <a:ext cx="25400" cy="268287"/>
                </a:xfrm>
                <a:custGeom>
                  <a:avLst/>
                  <a:gdLst>
                    <a:gd name="connsiteX0" fmla="*/ 28575 w 48734"/>
                    <a:gd name="connsiteY0" fmla="*/ 0 h 566649"/>
                    <a:gd name="connsiteX1" fmla="*/ 38100 w 48734"/>
                    <a:gd name="connsiteY1" fmla="*/ 285750 h 566649"/>
                    <a:gd name="connsiteX2" fmla="*/ 47625 w 48734"/>
                    <a:gd name="connsiteY2" fmla="*/ 314325 h 566649"/>
                    <a:gd name="connsiteX3" fmla="*/ 28575 w 48734"/>
                    <a:gd name="connsiteY3" fmla="*/ 371475 h 566649"/>
                    <a:gd name="connsiteX4" fmla="*/ 0 w 48734"/>
                    <a:gd name="connsiteY4" fmla="*/ 495300 h 566649"/>
                    <a:gd name="connsiteX5" fmla="*/ 0 w 48734"/>
                    <a:gd name="connsiteY5" fmla="*/ 533400 h 56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734" h="566649">
                      <a:moveTo>
                        <a:pt x="28575" y="0"/>
                      </a:moveTo>
                      <a:cubicBezTo>
                        <a:pt x="31750" y="95250"/>
                        <a:pt x="32335" y="190622"/>
                        <a:pt x="38100" y="285750"/>
                      </a:cubicBezTo>
                      <a:cubicBezTo>
                        <a:pt x="38707" y="295772"/>
                        <a:pt x="48734" y="304346"/>
                        <a:pt x="47625" y="314325"/>
                      </a:cubicBezTo>
                      <a:cubicBezTo>
                        <a:pt x="45407" y="334283"/>
                        <a:pt x="34092" y="352167"/>
                        <a:pt x="28575" y="371475"/>
                      </a:cubicBezTo>
                      <a:cubicBezTo>
                        <a:pt x="13257" y="425087"/>
                        <a:pt x="9924" y="445681"/>
                        <a:pt x="0" y="495300"/>
                      </a:cubicBezTo>
                      <a:cubicBezTo>
                        <a:pt x="21890" y="560969"/>
                        <a:pt x="33249" y="566649"/>
                        <a:pt x="0" y="5334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4409802" y="2515689"/>
                  <a:ext cx="60325" cy="269875"/>
                </a:xfrm>
                <a:custGeom>
                  <a:avLst/>
                  <a:gdLst>
                    <a:gd name="connsiteX0" fmla="*/ 66932 w 114557"/>
                    <a:gd name="connsiteY0" fmla="*/ 6705 h 570441"/>
                    <a:gd name="connsiteX1" fmla="*/ 85982 w 114557"/>
                    <a:gd name="connsiteY1" fmla="*/ 159105 h 570441"/>
                    <a:gd name="connsiteX2" fmla="*/ 95507 w 114557"/>
                    <a:gd name="connsiteY2" fmla="*/ 197205 h 570441"/>
                    <a:gd name="connsiteX3" fmla="*/ 105032 w 114557"/>
                    <a:gd name="connsiteY3" fmla="*/ 330555 h 570441"/>
                    <a:gd name="connsiteX4" fmla="*/ 114557 w 114557"/>
                    <a:gd name="connsiteY4" fmla="*/ 359130 h 570441"/>
                    <a:gd name="connsiteX5" fmla="*/ 85982 w 114557"/>
                    <a:gd name="connsiteY5" fmla="*/ 435330 h 570441"/>
                    <a:gd name="connsiteX6" fmla="*/ 66932 w 114557"/>
                    <a:gd name="connsiteY6" fmla="*/ 473430 h 570441"/>
                    <a:gd name="connsiteX7" fmla="*/ 257 w 114557"/>
                    <a:gd name="connsiteY7" fmla="*/ 511530 h 570441"/>
                    <a:gd name="connsiteX8" fmla="*/ 57407 w 114557"/>
                    <a:gd name="connsiteY8" fmla="*/ 549630 h 570441"/>
                    <a:gd name="connsiteX9" fmla="*/ 95507 w 114557"/>
                    <a:gd name="connsiteY9" fmla="*/ 568680 h 57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557" h="570441">
                      <a:moveTo>
                        <a:pt x="66932" y="6705"/>
                      </a:moveTo>
                      <a:cubicBezTo>
                        <a:pt x="91591" y="80681"/>
                        <a:pt x="67264" y="0"/>
                        <a:pt x="85982" y="159105"/>
                      </a:cubicBezTo>
                      <a:cubicBezTo>
                        <a:pt x="87512" y="172106"/>
                        <a:pt x="92332" y="184505"/>
                        <a:pt x="95507" y="197205"/>
                      </a:cubicBezTo>
                      <a:cubicBezTo>
                        <a:pt x="98682" y="241655"/>
                        <a:pt x="99825" y="286297"/>
                        <a:pt x="105032" y="330555"/>
                      </a:cubicBezTo>
                      <a:cubicBezTo>
                        <a:pt x="106205" y="340526"/>
                        <a:pt x="114557" y="349090"/>
                        <a:pt x="114557" y="359130"/>
                      </a:cubicBezTo>
                      <a:cubicBezTo>
                        <a:pt x="114557" y="407293"/>
                        <a:pt x="105690" y="400842"/>
                        <a:pt x="85982" y="435330"/>
                      </a:cubicBezTo>
                      <a:cubicBezTo>
                        <a:pt x="78937" y="447658"/>
                        <a:pt x="76173" y="462649"/>
                        <a:pt x="66932" y="473430"/>
                      </a:cubicBezTo>
                      <a:cubicBezTo>
                        <a:pt x="43866" y="500340"/>
                        <a:pt x="29304" y="501848"/>
                        <a:pt x="257" y="511530"/>
                      </a:cubicBezTo>
                      <a:cubicBezTo>
                        <a:pt x="33740" y="561755"/>
                        <a:pt x="0" y="525027"/>
                        <a:pt x="57407" y="549630"/>
                      </a:cubicBezTo>
                      <a:cubicBezTo>
                        <a:pt x="105966" y="570441"/>
                        <a:pt x="69724" y="568680"/>
                        <a:pt x="95507" y="56868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 bwMode="auto">
                <a:xfrm>
                  <a:off x="4393520" y="2511607"/>
                  <a:ext cx="44450" cy="287338"/>
                </a:xfrm>
                <a:custGeom>
                  <a:avLst/>
                  <a:gdLst>
                    <a:gd name="connsiteX0" fmla="*/ 28575 w 86513"/>
                    <a:gd name="connsiteY0" fmla="*/ 4579 h 604654"/>
                    <a:gd name="connsiteX1" fmla="*/ 47625 w 86513"/>
                    <a:gd name="connsiteY1" fmla="*/ 204604 h 604654"/>
                    <a:gd name="connsiteX2" fmla="*/ 57150 w 86513"/>
                    <a:gd name="connsiteY2" fmla="*/ 252229 h 604654"/>
                    <a:gd name="connsiteX3" fmla="*/ 38100 w 86513"/>
                    <a:gd name="connsiteY3" fmla="*/ 290329 h 604654"/>
                    <a:gd name="connsiteX4" fmla="*/ 19050 w 86513"/>
                    <a:gd name="connsiteY4" fmla="*/ 318904 h 604654"/>
                    <a:gd name="connsiteX5" fmla="*/ 9525 w 86513"/>
                    <a:gd name="connsiteY5" fmla="*/ 366529 h 604654"/>
                    <a:gd name="connsiteX6" fmla="*/ 0 w 86513"/>
                    <a:gd name="connsiteY6" fmla="*/ 395104 h 604654"/>
                    <a:gd name="connsiteX7" fmla="*/ 19050 w 86513"/>
                    <a:gd name="connsiteY7" fmla="*/ 461779 h 604654"/>
                    <a:gd name="connsiteX8" fmla="*/ 76200 w 86513"/>
                    <a:gd name="connsiteY8" fmla="*/ 509404 h 604654"/>
                    <a:gd name="connsiteX9" fmla="*/ 85725 w 86513"/>
                    <a:gd name="connsiteY9" fmla="*/ 604654 h 60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513" h="604654">
                      <a:moveTo>
                        <a:pt x="28575" y="4579"/>
                      </a:moveTo>
                      <a:cubicBezTo>
                        <a:pt x="57553" y="91512"/>
                        <a:pt x="29833" y="0"/>
                        <a:pt x="47625" y="204604"/>
                      </a:cubicBezTo>
                      <a:cubicBezTo>
                        <a:pt x="49027" y="220733"/>
                        <a:pt x="53975" y="236354"/>
                        <a:pt x="57150" y="252229"/>
                      </a:cubicBezTo>
                      <a:cubicBezTo>
                        <a:pt x="50800" y="264929"/>
                        <a:pt x="45145" y="278001"/>
                        <a:pt x="38100" y="290329"/>
                      </a:cubicBezTo>
                      <a:cubicBezTo>
                        <a:pt x="32420" y="300268"/>
                        <a:pt x="23070" y="308185"/>
                        <a:pt x="19050" y="318904"/>
                      </a:cubicBezTo>
                      <a:cubicBezTo>
                        <a:pt x="13366" y="334063"/>
                        <a:pt x="13452" y="350823"/>
                        <a:pt x="9525" y="366529"/>
                      </a:cubicBezTo>
                      <a:cubicBezTo>
                        <a:pt x="7090" y="376269"/>
                        <a:pt x="3175" y="385579"/>
                        <a:pt x="0" y="395104"/>
                      </a:cubicBezTo>
                      <a:cubicBezTo>
                        <a:pt x="1270" y="400185"/>
                        <a:pt x="13584" y="453580"/>
                        <a:pt x="19050" y="461779"/>
                      </a:cubicBezTo>
                      <a:cubicBezTo>
                        <a:pt x="33718" y="483781"/>
                        <a:pt x="55115" y="495347"/>
                        <a:pt x="76200" y="509404"/>
                      </a:cubicBezTo>
                      <a:cubicBezTo>
                        <a:pt x="86513" y="591905"/>
                        <a:pt x="85725" y="560006"/>
                        <a:pt x="85725" y="604654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 bwMode="auto">
                <a:xfrm>
                  <a:off x="4408488" y="2518002"/>
                  <a:ext cx="69850" cy="258762"/>
                </a:xfrm>
                <a:custGeom>
                  <a:avLst/>
                  <a:gdLst>
                    <a:gd name="connsiteX0" fmla="*/ 0 w 131674"/>
                    <a:gd name="connsiteY0" fmla="*/ 0 h 547542"/>
                    <a:gd name="connsiteX1" fmla="*/ 7315 w 131674"/>
                    <a:gd name="connsiteY1" fmla="*/ 285293 h 547542"/>
                    <a:gd name="connsiteX2" fmla="*/ 14631 w 131674"/>
                    <a:gd name="connsiteY2" fmla="*/ 307239 h 547542"/>
                    <a:gd name="connsiteX3" fmla="*/ 43891 w 131674"/>
                    <a:gd name="connsiteY3" fmla="*/ 329184 h 547542"/>
                    <a:gd name="connsiteX4" fmla="*/ 58522 w 131674"/>
                    <a:gd name="connsiteY4" fmla="*/ 373076 h 547542"/>
                    <a:gd name="connsiteX5" fmla="*/ 95098 w 131674"/>
                    <a:gd name="connsiteY5" fmla="*/ 431597 h 547542"/>
                    <a:gd name="connsiteX6" fmla="*/ 117043 w 131674"/>
                    <a:gd name="connsiteY6" fmla="*/ 512064 h 547542"/>
                    <a:gd name="connsiteX7" fmla="*/ 109728 w 131674"/>
                    <a:gd name="connsiteY7" fmla="*/ 541325 h 547542"/>
                    <a:gd name="connsiteX8" fmla="*/ 131674 w 131674"/>
                    <a:gd name="connsiteY8" fmla="*/ 526695 h 547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74" h="547542">
                      <a:moveTo>
                        <a:pt x="0" y="0"/>
                      </a:moveTo>
                      <a:cubicBezTo>
                        <a:pt x="2438" y="95098"/>
                        <a:pt x="2790" y="190272"/>
                        <a:pt x="7315" y="285293"/>
                      </a:cubicBezTo>
                      <a:cubicBezTo>
                        <a:pt x="7682" y="292995"/>
                        <a:pt x="9694" y="301315"/>
                        <a:pt x="14631" y="307239"/>
                      </a:cubicBezTo>
                      <a:cubicBezTo>
                        <a:pt x="22436" y="316605"/>
                        <a:pt x="34138" y="321869"/>
                        <a:pt x="43891" y="329184"/>
                      </a:cubicBezTo>
                      <a:cubicBezTo>
                        <a:pt x="48768" y="343815"/>
                        <a:pt x="51625" y="359282"/>
                        <a:pt x="58522" y="373076"/>
                      </a:cubicBezTo>
                      <a:cubicBezTo>
                        <a:pt x="102539" y="461110"/>
                        <a:pt x="61124" y="346663"/>
                        <a:pt x="95098" y="431597"/>
                      </a:cubicBezTo>
                      <a:cubicBezTo>
                        <a:pt x="109947" y="468719"/>
                        <a:pt x="109697" y="475333"/>
                        <a:pt x="117043" y="512064"/>
                      </a:cubicBezTo>
                      <a:cubicBezTo>
                        <a:pt x="114605" y="521818"/>
                        <a:pt x="102619" y="534216"/>
                        <a:pt x="109728" y="541325"/>
                      </a:cubicBezTo>
                      <a:cubicBezTo>
                        <a:pt x="115945" y="547542"/>
                        <a:pt x="131674" y="526695"/>
                        <a:pt x="131674" y="5266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 bwMode="auto">
                <a:xfrm>
                  <a:off x="4447677" y="2525713"/>
                  <a:ext cx="30162" cy="238125"/>
                </a:xfrm>
                <a:custGeom>
                  <a:avLst/>
                  <a:gdLst>
                    <a:gd name="connsiteX0" fmla="*/ 21946 w 58522"/>
                    <a:gd name="connsiteY0" fmla="*/ 0 h 504749"/>
                    <a:gd name="connsiteX1" fmla="*/ 14631 w 58522"/>
                    <a:gd name="connsiteY1" fmla="*/ 182880 h 504749"/>
                    <a:gd name="connsiteX2" fmla="*/ 0 w 58522"/>
                    <a:gd name="connsiteY2" fmla="*/ 212141 h 504749"/>
                    <a:gd name="connsiteX3" fmla="*/ 43891 w 58522"/>
                    <a:gd name="connsiteY3" fmla="*/ 277978 h 504749"/>
                    <a:gd name="connsiteX4" fmla="*/ 36576 w 58522"/>
                    <a:gd name="connsiteY4" fmla="*/ 431597 h 504749"/>
                    <a:gd name="connsiteX5" fmla="*/ 29261 w 58522"/>
                    <a:gd name="connsiteY5" fmla="*/ 460858 h 504749"/>
                    <a:gd name="connsiteX6" fmla="*/ 21946 w 58522"/>
                    <a:gd name="connsiteY6" fmla="*/ 497434 h 504749"/>
                    <a:gd name="connsiteX7" fmla="*/ 58522 w 58522"/>
                    <a:gd name="connsiteY7" fmla="*/ 504749 h 50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522" h="504749">
                      <a:moveTo>
                        <a:pt x="21946" y="0"/>
                      </a:moveTo>
                      <a:cubicBezTo>
                        <a:pt x="19508" y="60960"/>
                        <a:pt x="20909" y="122195"/>
                        <a:pt x="14631" y="182880"/>
                      </a:cubicBezTo>
                      <a:cubicBezTo>
                        <a:pt x="13509" y="193727"/>
                        <a:pt x="0" y="201236"/>
                        <a:pt x="0" y="212141"/>
                      </a:cubicBezTo>
                      <a:cubicBezTo>
                        <a:pt x="0" y="253733"/>
                        <a:pt x="16909" y="257740"/>
                        <a:pt x="43891" y="277978"/>
                      </a:cubicBezTo>
                      <a:cubicBezTo>
                        <a:pt x="41453" y="329184"/>
                        <a:pt x="40664" y="380496"/>
                        <a:pt x="36576" y="431597"/>
                      </a:cubicBezTo>
                      <a:cubicBezTo>
                        <a:pt x="35774" y="441619"/>
                        <a:pt x="31442" y="451044"/>
                        <a:pt x="29261" y="460858"/>
                      </a:cubicBezTo>
                      <a:cubicBezTo>
                        <a:pt x="26564" y="472995"/>
                        <a:pt x="24384" y="485242"/>
                        <a:pt x="21946" y="497434"/>
                      </a:cubicBezTo>
                      <a:lnTo>
                        <a:pt x="58522" y="50474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 bwMode="auto">
                <a:xfrm>
                  <a:off x="4406129" y="2527527"/>
                  <a:ext cx="69850" cy="233362"/>
                </a:xfrm>
                <a:custGeom>
                  <a:avLst/>
                  <a:gdLst>
                    <a:gd name="connsiteX0" fmla="*/ 51206 w 131673"/>
                    <a:gd name="connsiteY0" fmla="*/ 0 h 491440"/>
                    <a:gd name="connsiteX1" fmla="*/ 29260 w 131673"/>
                    <a:gd name="connsiteY1" fmla="*/ 29261 h 491440"/>
                    <a:gd name="connsiteX2" fmla="*/ 21945 w 131673"/>
                    <a:gd name="connsiteY2" fmla="*/ 73152 h 491440"/>
                    <a:gd name="connsiteX3" fmla="*/ 14630 w 131673"/>
                    <a:gd name="connsiteY3" fmla="*/ 160934 h 491440"/>
                    <a:gd name="connsiteX4" fmla="*/ 0 w 131673"/>
                    <a:gd name="connsiteY4" fmla="*/ 204826 h 491440"/>
                    <a:gd name="connsiteX5" fmla="*/ 7315 w 131673"/>
                    <a:gd name="connsiteY5" fmla="*/ 314554 h 491440"/>
                    <a:gd name="connsiteX6" fmla="*/ 43891 w 131673"/>
                    <a:gd name="connsiteY6" fmla="*/ 365760 h 491440"/>
                    <a:gd name="connsiteX7" fmla="*/ 73152 w 131673"/>
                    <a:gd name="connsiteY7" fmla="*/ 402336 h 491440"/>
                    <a:gd name="connsiteX8" fmla="*/ 80467 w 131673"/>
                    <a:gd name="connsiteY8" fmla="*/ 424282 h 491440"/>
                    <a:gd name="connsiteX9" fmla="*/ 95097 w 131673"/>
                    <a:gd name="connsiteY9" fmla="*/ 446227 h 491440"/>
                    <a:gd name="connsiteX10" fmla="*/ 117043 w 131673"/>
                    <a:gd name="connsiteY10" fmla="*/ 490118 h 491440"/>
                    <a:gd name="connsiteX11" fmla="*/ 131673 w 131673"/>
                    <a:gd name="connsiteY11" fmla="*/ 482803 h 4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673" h="491440">
                      <a:moveTo>
                        <a:pt x="51206" y="0"/>
                      </a:moveTo>
                      <a:cubicBezTo>
                        <a:pt x="43891" y="9754"/>
                        <a:pt x="33788" y="17941"/>
                        <a:pt x="29260" y="29261"/>
                      </a:cubicBezTo>
                      <a:cubicBezTo>
                        <a:pt x="23751" y="43032"/>
                        <a:pt x="23583" y="58411"/>
                        <a:pt x="21945" y="73152"/>
                      </a:cubicBezTo>
                      <a:cubicBezTo>
                        <a:pt x="18703" y="102335"/>
                        <a:pt x="19457" y="131971"/>
                        <a:pt x="14630" y="160934"/>
                      </a:cubicBezTo>
                      <a:cubicBezTo>
                        <a:pt x="12095" y="176146"/>
                        <a:pt x="4877" y="190195"/>
                        <a:pt x="0" y="204826"/>
                      </a:cubicBezTo>
                      <a:cubicBezTo>
                        <a:pt x="2438" y="241402"/>
                        <a:pt x="3267" y="278121"/>
                        <a:pt x="7315" y="314554"/>
                      </a:cubicBezTo>
                      <a:cubicBezTo>
                        <a:pt x="10944" y="347216"/>
                        <a:pt x="23575" y="335284"/>
                        <a:pt x="43891" y="365760"/>
                      </a:cubicBezTo>
                      <a:cubicBezTo>
                        <a:pt x="62347" y="393445"/>
                        <a:pt x="52304" y="381489"/>
                        <a:pt x="73152" y="402336"/>
                      </a:cubicBezTo>
                      <a:cubicBezTo>
                        <a:pt x="75590" y="409651"/>
                        <a:pt x="77019" y="417385"/>
                        <a:pt x="80467" y="424282"/>
                      </a:cubicBezTo>
                      <a:cubicBezTo>
                        <a:pt x="84399" y="432145"/>
                        <a:pt x="91634" y="438146"/>
                        <a:pt x="95097" y="446227"/>
                      </a:cubicBezTo>
                      <a:cubicBezTo>
                        <a:pt x="99867" y="457358"/>
                        <a:pt x="98196" y="485406"/>
                        <a:pt x="117043" y="490118"/>
                      </a:cubicBezTo>
                      <a:cubicBezTo>
                        <a:pt x="122332" y="491440"/>
                        <a:pt x="126796" y="485241"/>
                        <a:pt x="131673" y="482803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 bwMode="auto">
                <a:xfrm flipH="1">
                  <a:off x="4411301" y="2520996"/>
                  <a:ext cx="45719" cy="217850"/>
                </a:xfrm>
                <a:custGeom>
                  <a:avLst/>
                  <a:gdLst>
                    <a:gd name="connsiteX0" fmla="*/ 0 w 131102"/>
                    <a:gd name="connsiteY0" fmla="*/ 0 h 504749"/>
                    <a:gd name="connsiteX1" fmla="*/ 73152 w 131102"/>
                    <a:gd name="connsiteY1" fmla="*/ 153619 h 504749"/>
                    <a:gd name="connsiteX2" fmla="*/ 87782 w 131102"/>
                    <a:gd name="connsiteY2" fmla="*/ 190195 h 504749"/>
                    <a:gd name="connsiteX3" fmla="*/ 102413 w 131102"/>
                    <a:gd name="connsiteY3" fmla="*/ 256032 h 504749"/>
                    <a:gd name="connsiteX4" fmla="*/ 124358 w 131102"/>
                    <a:gd name="connsiteY4" fmla="*/ 314554 h 504749"/>
                    <a:gd name="connsiteX5" fmla="*/ 109728 w 131102"/>
                    <a:gd name="connsiteY5" fmla="*/ 402336 h 504749"/>
                    <a:gd name="connsiteX6" fmla="*/ 95098 w 131102"/>
                    <a:gd name="connsiteY6" fmla="*/ 424282 h 504749"/>
                    <a:gd name="connsiteX7" fmla="*/ 87782 w 131102"/>
                    <a:gd name="connsiteY7" fmla="*/ 504749 h 50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102" h="504749">
                      <a:moveTo>
                        <a:pt x="0" y="0"/>
                      </a:moveTo>
                      <a:cubicBezTo>
                        <a:pt x="24384" y="51206"/>
                        <a:pt x="52089" y="100960"/>
                        <a:pt x="73152" y="153619"/>
                      </a:cubicBezTo>
                      <a:cubicBezTo>
                        <a:pt x="78029" y="165811"/>
                        <a:pt x="84009" y="177618"/>
                        <a:pt x="87782" y="190195"/>
                      </a:cubicBezTo>
                      <a:cubicBezTo>
                        <a:pt x="94730" y="213356"/>
                        <a:pt x="93974" y="233528"/>
                        <a:pt x="102413" y="256032"/>
                      </a:cubicBezTo>
                      <a:cubicBezTo>
                        <a:pt x="131102" y="332539"/>
                        <a:pt x="105582" y="239446"/>
                        <a:pt x="124358" y="314554"/>
                      </a:cubicBezTo>
                      <a:cubicBezTo>
                        <a:pt x="122040" y="335414"/>
                        <a:pt x="121983" y="377826"/>
                        <a:pt x="109728" y="402336"/>
                      </a:cubicBezTo>
                      <a:cubicBezTo>
                        <a:pt x="105796" y="410200"/>
                        <a:pt x="99975" y="416967"/>
                        <a:pt x="95098" y="424282"/>
                      </a:cubicBezTo>
                      <a:cubicBezTo>
                        <a:pt x="83642" y="470101"/>
                        <a:pt x="87782" y="443488"/>
                        <a:pt x="87782" y="504749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4601391" y="2497183"/>
                <a:ext cx="145959" cy="282440"/>
                <a:chOff x="4572000" y="2514600"/>
                <a:chExt cx="145959" cy="282440"/>
              </a:xfrm>
            </p:grpSpPr>
            <p:sp>
              <p:nvSpPr>
                <p:cNvPr id="50" name="Freeform 49"/>
                <p:cNvSpPr/>
                <p:nvPr/>
              </p:nvSpPr>
              <p:spPr bwMode="auto">
                <a:xfrm>
                  <a:off x="4572000" y="2514600"/>
                  <a:ext cx="93663" cy="266700"/>
                </a:xfrm>
                <a:custGeom>
                  <a:avLst/>
                  <a:gdLst>
                    <a:gd name="connsiteX0" fmla="*/ 0 w 176470"/>
                    <a:gd name="connsiteY0" fmla="*/ 0 h 561975"/>
                    <a:gd name="connsiteX1" fmla="*/ 38100 w 176470"/>
                    <a:gd name="connsiteY1" fmla="*/ 85725 h 561975"/>
                    <a:gd name="connsiteX2" fmla="*/ 66675 w 176470"/>
                    <a:gd name="connsiteY2" fmla="*/ 190500 h 561975"/>
                    <a:gd name="connsiteX3" fmla="*/ 76200 w 176470"/>
                    <a:gd name="connsiteY3" fmla="*/ 219075 h 561975"/>
                    <a:gd name="connsiteX4" fmla="*/ 85725 w 176470"/>
                    <a:gd name="connsiteY4" fmla="*/ 295275 h 561975"/>
                    <a:gd name="connsiteX5" fmla="*/ 104775 w 176470"/>
                    <a:gd name="connsiteY5" fmla="*/ 352425 h 561975"/>
                    <a:gd name="connsiteX6" fmla="*/ 114300 w 176470"/>
                    <a:gd name="connsiteY6" fmla="*/ 400050 h 561975"/>
                    <a:gd name="connsiteX7" fmla="*/ 152400 w 176470"/>
                    <a:gd name="connsiteY7" fmla="*/ 457200 h 561975"/>
                    <a:gd name="connsiteX8" fmla="*/ 171450 w 176470"/>
                    <a:gd name="connsiteY8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470" h="561975">
                      <a:moveTo>
                        <a:pt x="0" y="0"/>
                      </a:moveTo>
                      <a:cubicBezTo>
                        <a:pt x="16597" y="33193"/>
                        <a:pt x="25938" y="49240"/>
                        <a:pt x="38100" y="85725"/>
                      </a:cubicBezTo>
                      <a:cubicBezTo>
                        <a:pt x="64817" y="165875"/>
                        <a:pt x="49239" y="129473"/>
                        <a:pt x="66675" y="190500"/>
                      </a:cubicBezTo>
                      <a:cubicBezTo>
                        <a:pt x="69433" y="200154"/>
                        <a:pt x="73025" y="209550"/>
                        <a:pt x="76200" y="219075"/>
                      </a:cubicBezTo>
                      <a:cubicBezTo>
                        <a:pt x="79375" y="244475"/>
                        <a:pt x="80362" y="270246"/>
                        <a:pt x="85725" y="295275"/>
                      </a:cubicBezTo>
                      <a:cubicBezTo>
                        <a:pt x="89932" y="314910"/>
                        <a:pt x="100837" y="332734"/>
                        <a:pt x="104775" y="352425"/>
                      </a:cubicBezTo>
                      <a:cubicBezTo>
                        <a:pt x="107950" y="368300"/>
                        <a:pt x="107601" y="385312"/>
                        <a:pt x="114300" y="400050"/>
                      </a:cubicBezTo>
                      <a:cubicBezTo>
                        <a:pt x="123774" y="420893"/>
                        <a:pt x="145160" y="435480"/>
                        <a:pt x="152400" y="457200"/>
                      </a:cubicBezTo>
                      <a:cubicBezTo>
                        <a:pt x="176470" y="529410"/>
                        <a:pt x="171450" y="494270"/>
                        <a:pt x="171450" y="56197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 bwMode="auto">
                <a:xfrm>
                  <a:off x="4576763" y="2547938"/>
                  <a:ext cx="87312" cy="225425"/>
                </a:xfrm>
                <a:custGeom>
                  <a:avLst/>
                  <a:gdLst>
                    <a:gd name="connsiteX0" fmla="*/ 9525 w 163260"/>
                    <a:gd name="connsiteY0" fmla="*/ 0 h 476250"/>
                    <a:gd name="connsiteX1" fmla="*/ 0 w 163260"/>
                    <a:gd name="connsiteY1" fmla="*/ 38100 h 476250"/>
                    <a:gd name="connsiteX2" fmla="*/ 19050 w 163260"/>
                    <a:gd name="connsiteY2" fmla="*/ 161925 h 476250"/>
                    <a:gd name="connsiteX3" fmla="*/ 38100 w 163260"/>
                    <a:gd name="connsiteY3" fmla="*/ 266700 h 476250"/>
                    <a:gd name="connsiteX4" fmla="*/ 47625 w 163260"/>
                    <a:gd name="connsiteY4" fmla="*/ 295275 h 476250"/>
                    <a:gd name="connsiteX5" fmla="*/ 76200 w 163260"/>
                    <a:gd name="connsiteY5" fmla="*/ 333375 h 476250"/>
                    <a:gd name="connsiteX6" fmla="*/ 104775 w 163260"/>
                    <a:gd name="connsiteY6" fmla="*/ 352425 h 476250"/>
                    <a:gd name="connsiteX7" fmla="*/ 123825 w 163260"/>
                    <a:gd name="connsiteY7" fmla="*/ 381000 h 476250"/>
                    <a:gd name="connsiteX8" fmla="*/ 152400 w 163260"/>
                    <a:gd name="connsiteY8" fmla="*/ 438150 h 476250"/>
                    <a:gd name="connsiteX9" fmla="*/ 161925 w 163260"/>
                    <a:gd name="connsiteY9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260" h="476250">
                      <a:moveTo>
                        <a:pt x="9525" y="0"/>
                      </a:moveTo>
                      <a:cubicBezTo>
                        <a:pt x="6350" y="12700"/>
                        <a:pt x="0" y="25009"/>
                        <a:pt x="0" y="38100"/>
                      </a:cubicBezTo>
                      <a:cubicBezTo>
                        <a:pt x="0" y="118217"/>
                        <a:pt x="7547" y="104410"/>
                        <a:pt x="19050" y="161925"/>
                      </a:cubicBezTo>
                      <a:cubicBezTo>
                        <a:pt x="26012" y="196733"/>
                        <a:pt x="30662" y="231990"/>
                        <a:pt x="38100" y="266700"/>
                      </a:cubicBezTo>
                      <a:cubicBezTo>
                        <a:pt x="40204" y="276517"/>
                        <a:pt x="42644" y="286558"/>
                        <a:pt x="47625" y="295275"/>
                      </a:cubicBezTo>
                      <a:cubicBezTo>
                        <a:pt x="55501" y="309058"/>
                        <a:pt x="64975" y="322150"/>
                        <a:pt x="76200" y="333375"/>
                      </a:cubicBezTo>
                      <a:cubicBezTo>
                        <a:pt x="84295" y="341470"/>
                        <a:pt x="95250" y="346075"/>
                        <a:pt x="104775" y="352425"/>
                      </a:cubicBezTo>
                      <a:cubicBezTo>
                        <a:pt x="111125" y="361950"/>
                        <a:pt x="118705" y="370761"/>
                        <a:pt x="123825" y="381000"/>
                      </a:cubicBezTo>
                      <a:cubicBezTo>
                        <a:pt x="163260" y="459870"/>
                        <a:pt x="97805" y="356258"/>
                        <a:pt x="152400" y="438150"/>
                      </a:cubicBezTo>
                      <a:lnTo>
                        <a:pt x="161925" y="47625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 bwMode="auto">
                <a:xfrm>
                  <a:off x="4582523" y="2538504"/>
                  <a:ext cx="101600" cy="223837"/>
                </a:xfrm>
                <a:custGeom>
                  <a:avLst/>
                  <a:gdLst>
                    <a:gd name="connsiteX0" fmla="*/ 0 w 190500"/>
                    <a:gd name="connsiteY0" fmla="*/ 0 h 472440"/>
                    <a:gd name="connsiteX1" fmla="*/ 9525 w 190500"/>
                    <a:gd name="connsiteY1" fmla="*/ 47625 h 472440"/>
                    <a:gd name="connsiteX2" fmla="*/ 28575 w 190500"/>
                    <a:gd name="connsiteY2" fmla="*/ 76200 h 472440"/>
                    <a:gd name="connsiteX3" fmla="*/ 57150 w 190500"/>
                    <a:gd name="connsiteY3" fmla="*/ 123825 h 472440"/>
                    <a:gd name="connsiteX4" fmla="*/ 85725 w 190500"/>
                    <a:gd name="connsiteY4" fmla="*/ 209550 h 472440"/>
                    <a:gd name="connsiteX5" fmla="*/ 114300 w 190500"/>
                    <a:gd name="connsiteY5" fmla="*/ 228600 h 472440"/>
                    <a:gd name="connsiteX6" fmla="*/ 123825 w 190500"/>
                    <a:gd name="connsiteY6" fmla="*/ 266700 h 472440"/>
                    <a:gd name="connsiteX7" fmla="*/ 104775 w 190500"/>
                    <a:gd name="connsiteY7" fmla="*/ 371475 h 472440"/>
                    <a:gd name="connsiteX8" fmla="*/ 152400 w 190500"/>
                    <a:gd name="connsiteY8" fmla="*/ 438150 h 472440"/>
                    <a:gd name="connsiteX9" fmla="*/ 161925 w 190500"/>
                    <a:gd name="connsiteY9" fmla="*/ 466725 h 472440"/>
                    <a:gd name="connsiteX10" fmla="*/ 190500 w 190500"/>
                    <a:gd name="connsiteY10" fmla="*/ 466725 h 472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500" h="472440">
                      <a:moveTo>
                        <a:pt x="0" y="0"/>
                      </a:moveTo>
                      <a:cubicBezTo>
                        <a:pt x="3175" y="15875"/>
                        <a:pt x="3841" y="32466"/>
                        <a:pt x="9525" y="47625"/>
                      </a:cubicBezTo>
                      <a:cubicBezTo>
                        <a:pt x="13545" y="58344"/>
                        <a:pt x="22508" y="66492"/>
                        <a:pt x="28575" y="76200"/>
                      </a:cubicBezTo>
                      <a:cubicBezTo>
                        <a:pt x="38387" y="91899"/>
                        <a:pt x="47625" y="107950"/>
                        <a:pt x="57150" y="123825"/>
                      </a:cubicBezTo>
                      <a:cubicBezTo>
                        <a:pt x="63536" y="162140"/>
                        <a:pt x="58938" y="182763"/>
                        <a:pt x="85725" y="209550"/>
                      </a:cubicBezTo>
                      <a:cubicBezTo>
                        <a:pt x="93820" y="217645"/>
                        <a:pt x="104775" y="222250"/>
                        <a:pt x="114300" y="228600"/>
                      </a:cubicBezTo>
                      <a:cubicBezTo>
                        <a:pt x="117475" y="241300"/>
                        <a:pt x="123825" y="253609"/>
                        <a:pt x="123825" y="266700"/>
                      </a:cubicBezTo>
                      <a:cubicBezTo>
                        <a:pt x="123825" y="278887"/>
                        <a:pt x="107872" y="355990"/>
                        <a:pt x="104775" y="371475"/>
                      </a:cubicBezTo>
                      <a:cubicBezTo>
                        <a:pt x="111247" y="380104"/>
                        <a:pt x="145436" y="424222"/>
                        <a:pt x="152400" y="438150"/>
                      </a:cubicBezTo>
                      <a:cubicBezTo>
                        <a:pt x="156890" y="447130"/>
                        <a:pt x="153893" y="460701"/>
                        <a:pt x="161925" y="466725"/>
                      </a:cubicBezTo>
                      <a:cubicBezTo>
                        <a:pt x="169545" y="472440"/>
                        <a:pt x="180975" y="466725"/>
                        <a:pt x="190500" y="466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 bwMode="auto">
                <a:xfrm>
                  <a:off x="4581434" y="2539865"/>
                  <a:ext cx="136525" cy="257175"/>
                </a:xfrm>
                <a:custGeom>
                  <a:avLst/>
                  <a:gdLst>
                    <a:gd name="connsiteX0" fmla="*/ 0 w 257175"/>
                    <a:gd name="connsiteY0" fmla="*/ 0 h 542925"/>
                    <a:gd name="connsiteX1" fmla="*/ 19050 w 257175"/>
                    <a:gd name="connsiteY1" fmla="*/ 180975 h 542925"/>
                    <a:gd name="connsiteX2" fmla="*/ 28575 w 257175"/>
                    <a:gd name="connsiteY2" fmla="*/ 219075 h 542925"/>
                    <a:gd name="connsiteX3" fmla="*/ 47625 w 257175"/>
                    <a:gd name="connsiteY3" fmla="*/ 247650 h 542925"/>
                    <a:gd name="connsiteX4" fmla="*/ 57150 w 257175"/>
                    <a:gd name="connsiteY4" fmla="*/ 285750 h 542925"/>
                    <a:gd name="connsiteX5" fmla="*/ 66675 w 257175"/>
                    <a:gd name="connsiteY5" fmla="*/ 342900 h 542925"/>
                    <a:gd name="connsiteX6" fmla="*/ 123825 w 257175"/>
                    <a:gd name="connsiteY6" fmla="*/ 371475 h 542925"/>
                    <a:gd name="connsiteX7" fmla="*/ 133350 w 257175"/>
                    <a:gd name="connsiteY7" fmla="*/ 400050 h 542925"/>
                    <a:gd name="connsiteX8" fmla="*/ 209550 w 257175"/>
                    <a:gd name="connsiteY8" fmla="*/ 457200 h 542925"/>
                    <a:gd name="connsiteX9" fmla="*/ 219075 w 257175"/>
                    <a:gd name="connsiteY9" fmla="*/ 485775 h 542925"/>
                    <a:gd name="connsiteX10" fmla="*/ 247650 w 257175"/>
                    <a:gd name="connsiteY10" fmla="*/ 495300 h 542925"/>
                    <a:gd name="connsiteX11" fmla="*/ 257175 w 257175"/>
                    <a:gd name="connsiteY11" fmla="*/ 54292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175" h="542925">
                      <a:moveTo>
                        <a:pt x="0" y="0"/>
                      </a:moveTo>
                      <a:cubicBezTo>
                        <a:pt x="6350" y="60325"/>
                        <a:pt x="11205" y="120826"/>
                        <a:pt x="19050" y="180975"/>
                      </a:cubicBezTo>
                      <a:cubicBezTo>
                        <a:pt x="20743" y="193956"/>
                        <a:pt x="23418" y="207043"/>
                        <a:pt x="28575" y="219075"/>
                      </a:cubicBezTo>
                      <a:cubicBezTo>
                        <a:pt x="33084" y="229597"/>
                        <a:pt x="41275" y="238125"/>
                        <a:pt x="47625" y="247650"/>
                      </a:cubicBezTo>
                      <a:cubicBezTo>
                        <a:pt x="50800" y="260350"/>
                        <a:pt x="54583" y="272913"/>
                        <a:pt x="57150" y="285750"/>
                      </a:cubicBezTo>
                      <a:cubicBezTo>
                        <a:pt x="60938" y="304688"/>
                        <a:pt x="58038" y="325626"/>
                        <a:pt x="66675" y="342900"/>
                      </a:cubicBezTo>
                      <a:cubicBezTo>
                        <a:pt x="74061" y="357672"/>
                        <a:pt x="110301" y="366967"/>
                        <a:pt x="123825" y="371475"/>
                      </a:cubicBezTo>
                      <a:cubicBezTo>
                        <a:pt x="127000" y="381000"/>
                        <a:pt x="127781" y="391696"/>
                        <a:pt x="133350" y="400050"/>
                      </a:cubicBezTo>
                      <a:cubicBezTo>
                        <a:pt x="151868" y="427827"/>
                        <a:pt x="182188" y="440783"/>
                        <a:pt x="209550" y="457200"/>
                      </a:cubicBezTo>
                      <a:cubicBezTo>
                        <a:pt x="212725" y="466725"/>
                        <a:pt x="211975" y="478675"/>
                        <a:pt x="219075" y="485775"/>
                      </a:cubicBezTo>
                      <a:cubicBezTo>
                        <a:pt x="226175" y="492875"/>
                        <a:pt x="242081" y="486946"/>
                        <a:pt x="247650" y="495300"/>
                      </a:cubicBezTo>
                      <a:cubicBezTo>
                        <a:pt x="256630" y="508770"/>
                        <a:pt x="257175" y="542925"/>
                        <a:pt x="257175" y="5429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8" name="Freeform 57"/>
              <p:cNvSpPr/>
              <p:nvPr/>
            </p:nvSpPr>
            <p:spPr bwMode="auto">
              <a:xfrm>
                <a:off x="4623934" y="2505891"/>
                <a:ext cx="50800" cy="244475"/>
              </a:xfrm>
              <a:custGeom>
                <a:avLst/>
                <a:gdLst>
                  <a:gd name="connsiteX0" fmla="*/ 66675 w 96901"/>
                  <a:gd name="connsiteY0" fmla="*/ 0 h 516989"/>
                  <a:gd name="connsiteX1" fmla="*/ 38100 w 96901"/>
                  <a:gd name="connsiteY1" fmla="*/ 19050 h 516989"/>
                  <a:gd name="connsiteX2" fmla="*/ 0 w 96901"/>
                  <a:gd name="connsiteY2" fmla="*/ 133350 h 516989"/>
                  <a:gd name="connsiteX3" fmla="*/ 9525 w 96901"/>
                  <a:gd name="connsiteY3" fmla="*/ 161925 h 516989"/>
                  <a:gd name="connsiteX4" fmla="*/ 66675 w 96901"/>
                  <a:gd name="connsiteY4" fmla="*/ 219075 h 516989"/>
                  <a:gd name="connsiteX5" fmla="*/ 76200 w 96901"/>
                  <a:gd name="connsiteY5" fmla="*/ 257175 h 516989"/>
                  <a:gd name="connsiteX6" fmla="*/ 95250 w 96901"/>
                  <a:gd name="connsiteY6" fmla="*/ 285750 h 516989"/>
                  <a:gd name="connsiteX7" fmla="*/ 85725 w 96901"/>
                  <a:gd name="connsiteY7" fmla="*/ 314325 h 516989"/>
                  <a:gd name="connsiteX8" fmla="*/ 76200 w 96901"/>
                  <a:gd name="connsiteY8" fmla="*/ 390525 h 516989"/>
                  <a:gd name="connsiteX9" fmla="*/ 38100 w 96901"/>
                  <a:gd name="connsiteY9" fmla="*/ 457200 h 51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01" h="516989">
                    <a:moveTo>
                      <a:pt x="66675" y="0"/>
                    </a:moveTo>
                    <a:cubicBezTo>
                      <a:pt x="57150" y="6350"/>
                      <a:pt x="43220" y="8811"/>
                      <a:pt x="38100" y="19050"/>
                    </a:cubicBezTo>
                    <a:cubicBezTo>
                      <a:pt x="20139" y="54971"/>
                      <a:pt x="0" y="133350"/>
                      <a:pt x="0" y="133350"/>
                    </a:cubicBezTo>
                    <a:cubicBezTo>
                      <a:pt x="3175" y="142875"/>
                      <a:pt x="3361" y="154000"/>
                      <a:pt x="9525" y="161925"/>
                    </a:cubicBezTo>
                    <a:cubicBezTo>
                      <a:pt x="26065" y="183191"/>
                      <a:pt x="66675" y="219075"/>
                      <a:pt x="66675" y="219075"/>
                    </a:cubicBezTo>
                    <a:cubicBezTo>
                      <a:pt x="69850" y="231775"/>
                      <a:pt x="71043" y="245143"/>
                      <a:pt x="76200" y="257175"/>
                    </a:cubicBezTo>
                    <a:cubicBezTo>
                      <a:pt x="80709" y="267697"/>
                      <a:pt x="93368" y="274458"/>
                      <a:pt x="95250" y="285750"/>
                    </a:cubicBezTo>
                    <a:cubicBezTo>
                      <a:pt x="96901" y="295654"/>
                      <a:pt x="88900" y="304800"/>
                      <a:pt x="85725" y="314325"/>
                    </a:cubicBezTo>
                    <a:cubicBezTo>
                      <a:pt x="82550" y="339725"/>
                      <a:pt x="83835" y="366093"/>
                      <a:pt x="76200" y="390525"/>
                    </a:cubicBezTo>
                    <a:cubicBezTo>
                      <a:pt x="36680" y="516989"/>
                      <a:pt x="38100" y="489821"/>
                      <a:pt x="38100" y="457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4572000" y="2514600"/>
                <a:ext cx="115887" cy="255587"/>
              </a:xfrm>
              <a:custGeom>
                <a:avLst/>
                <a:gdLst>
                  <a:gd name="connsiteX0" fmla="*/ 219332 w 219332"/>
                  <a:gd name="connsiteY0" fmla="*/ 0 h 538684"/>
                  <a:gd name="connsiteX1" fmla="*/ 190757 w 219332"/>
                  <a:gd name="connsiteY1" fmla="*/ 266700 h 538684"/>
                  <a:gd name="connsiteX2" fmla="*/ 181232 w 219332"/>
                  <a:gd name="connsiteY2" fmla="*/ 323850 h 538684"/>
                  <a:gd name="connsiteX3" fmla="*/ 162182 w 219332"/>
                  <a:gd name="connsiteY3" fmla="*/ 361950 h 538684"/>
                  <a:gd name="connsiteX4" fmla="*/ 38357 w 219332"/>
                  <a:gd name="connsiteY4" fmla="*/ 457200 h 538684"/>
                  <a:gd name="connsiteX5" fmla="*/ 257 w 219332"/>
                  <a:gd name="connsiteY5" fmla="*/ 476250 h 538684"/>
                  <a:gd name="connsiteX6" fmla="*/ 57407 w 219332"/>
                  <a:gd name="connsiteY6" fmla="*/ 514350 h 538684"/>
                  <a:gd name="connsiteX7" fmla="*/ 114557 w 219332"/>
                  <a:gd name="connsiteY7" fmla="*/ 533400 h 53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332" h="538684">
                    <a:moveTo>
                      <a:pt x="219332" y="0"/>
                    </a:moveTo>
                    <a:cubicBezTo>
                      <a:pt x="189862" y="338908"/>
                      <a:pt x="216649" y="124293"/>
                      <a:pt x="190757" y="266700"/>
                    </a:cubicBezTo>
                    <a:cubicBezTo>
                      <a:pt x="187302" y="285701"/>
                      <a:pt x="186781" y="305352"/>
                      <a:pt x="181232" y="323850"/>
                    </a:cubicBezTo>
                    <a:cubicBezTo>
                      <a:pt x="177152" y="337450"/>
                      <a:pt x="172222" y="351910"/>
                      <a:pt x="162182" y="361950"/>
                    </a:cubicBezTo>
                    <a:cubicBezTo>
                      <a:pt x="155871" y="368261"/>
                      <a:pt x="73206" y="437286"/>
                      <a:pt x="38357" y="457200"/>
                    </a:cubicBezTo>
                    <a:cubicBezTo>
                      <a:pt x="26029" y="464245"/>
                      <a:pt x="12957" y="469900"/>
                      <a:pt x="257" y="476250"/>
                    </a:cubicBezTo>
                    <a:cubicBezTo>
                      <a:pt x="33740" y="526475"/>
                      <a:pt x="0" y="489747"/>
                      <a:pt x="57407" y="514350"/>
                    </a:cubicBezTo>
                    <a:cubicBezTo>
                      <a:pt x="114185" y="538684"/>
                      <a:pt x="57662" y="533400"/>
                      <a:pt x="114557" y="5334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4610689" y="2486252"/>
                <a:ext cx="121558" cy="273095"/>
                <a:chOff x="4652055" y="2514555"/>
                <a:chExt cx="121558" cy="273095"/>
              </a:xfrm>
            </p:grpSpPr>
            <p:sp>
              <p:nvSpPr>
                <p:cNvPr id="51" name="Freeform 50"/>
                <p:cNvSpPr/>
                <p:nvPr/>
              </p:nvSpPr>
              <p:spPr bwMode="auto">
                <a:xfrm>
                  <a:off x="4687888" y="2540000"/>
                  <a:ext cx="17462" cy="247650"/>
                </a:xfrm>
                <a:custGeom>
                  <a:avLst/>
                  <a:gdLst>
                    <a:gd name="connsiteX0" fmla="*/ 10226 w 33075"/>
                    <a:gd name="connsiteY0" fmla="*/ 0 h 523875"/>
                    <a:gd name="connsiteX1" fmla="*/ 19751 w 33075"/>
                    <a:gd name="connsiteY1" fmla="*/ 152400 h 523875"/>
                    <a:gd name="connsiteX2" fmla="*/ 29276 w 33075"/>
                    <a:gd name="connsiteY2" fmla="*/ 190500 h 523875"/>
                    <a:gd name="connsiteX3" fmla="*/ 10226 w 33075"/>
                    <a:gd name="connsiteY3" fmla="*/ 419100 h 523875"/>
                    <a:gd name="connsiteX4" fmla="*/ 701 w 33075"/>
                    <a:gd name="connsiteY4" fmla="*/ 5238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75" h="523875">
                      <a:moveTo>
                        <a:pt x="10226" y="0"/>
                      </a:moveTo>
                      <a:cubicBezTo>
                        <a:pt x="13401" y="50800"/>
                        <a:pt x="14686" y="101753"/>
                        <a:pt x="19751" y="152400"/>
                      </a:cubicBezTo>
                      <a:cubicBezTo>
                        <a:pt x="21054" y="165426"/>
                        <a:pt x="29276" y="177409"/>
                        <a:pt x="29276" y="190500"/>
                      </a:cubicBezTo>
                      <a:cubicBezTo>
                        <a:pt x="29276" y="353360"/>
                        <a:pt x="33075" y="327702"/>
                        <a:pt x="10226" y="419100"/>
                      </a:cubicBezTo>
                      <a:cubicBezTo>
                        <a:pt x="0" y="511136"/>
                        <a:pt x="701" y="476074"/>
                        <a:pt x="701" y="52387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 bwMode="auto">
                <a:xfrm>
                  <a:off x="4652055" y="2514555"/>
                  <a:ext cx="36512" cy="238125"/>
                </a:xfrm>
                <a:custGeom>
                  <a:avLst/>
                  <a:gdLst>
                    <a:gd name="connsiteX0" fmla="*/ 0 w 68215"/>
                    <a:gd name="connsiteY0" fmla="*/ 0 h 504825"/>
                    <a:gd name="connsiteX1" fmla="*/ 9525 w 68215"/>
                    <a:gd name="connsiteY1" fmla="*/ 104775 h 504825"/>
                    <a:gd name="connsiteX2" fmla="*/ 28575 w 68215"/>
                    <a:gd name="connsiteY2" fmla="*/ 133350 h 504825"/>
                    <a:gd name="connsiteX3" fmla="*/ 47625 w 68215"/>
                    <a:gd name="connsiteY3" fmla="*/ 219075 h 504825"/>
                    <a:gd name="connsiteX4" fmla="*/ 47625 w 68215"/>
                    <a:gd name="connsiteY4" fmla="*/ 323850 h 504825"/>
                    <a:gd name="connsiteX5" fmla="*/ 38100 w 68215"/>
                    <a:gd name="connsiteY5" fmla="*/ 361950 h 504825"/>
                    <a:gd name="connsiteX6" fmla="*/ 47625 w 68215"/>
                    <a:gd name="connsiteY6" fmla="*/ 409575 h 504825"/>
                    <a:gd name="connsiteX7" fmla="*/ 66675 w 68215"/>
                    <a:gd name="connsiteY7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215" h="504825">
                      <a:moveTo>
                        <a:pt x="0" y="0"/>
                      </a:moveTo>
                      <a:cubicBezTo>
                        <a:pt x="3175" y="34925"/>
                        <a:pt x="2177" y="70484"/>
                        <a:pt x="9525" y="104775"/>
                      </a:cubicBezTo>
                      <a:cubicBezTo>
                        <a:pt x="11924" y="115969"/>
                        <a:pt x="23455" y="123111"/>
                        <a:pt x="28575" y="133350"/>
                      </a:cubicBezTo>
                      <a:cubicBezTo>
                        <a:pt x="40299" y="156798"/>
                        <a:pt x="43967" y="197125"/>
                        <a:pt x="47625" y="219075"/>
                      </a:cubicBezTo>
                      <a:cubicBezTo>
                        <a:pt x="25781" y="284608"/>
                        <a:pt x="47625" y="205376"/>
                        <a:pt x="47625" y="323850"/>
                      </a:cubicBezTo>
                      <a:cubicBezTo>
                        <a:pt x="47625" y="336941"/>
                        <a:pt x="41275" y="349250"/>
                        <a:pt x="38100" y="361950"/>
                      </a:cubicBezTo>
                      <a:cubicBezTo>
                        <a:pt x="41275" y="377825"/>
                        <a:pt x="43985" y="393800"/>
                        <a:pt x="47625" y="409575"/>
                      </a:cubicBezTo>
                      <a:cubicBezTo>
                        <a:pt x="68215" y="498799"/>
                        <a:pt x="66675" y="457929"/>
                        <a:pt x="66675" y="5048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 bwMode="auto">
                <a:xfrm>
                  <a:off x="4683125" y="2543175"/>
                  <a:ext cx="49213" cy="241300"/>
                </a:xfrm>
                <a:custGeom>
                  <a:avLst/>
                  <a:gdLst>
                    <a:gd name="connsiteX0" fmla="*/ 85940 w 95465"/>
                    <a:gd name="connsiteY0" fmla="*/ 0 h 507601"/>
                    <a:gd name="connsiteX1" fmla="*/ 66890 w 95465"/>
                    <a:gd name="connsiteY1" fmla="*/ 66675 h 507601"/>
                    <a:gd name="connsiteX2" fmla="*/ 57365 w 95465"/>
                    <a:gd name="connsiteY2" fmla="*/ 95250 h 507601"/>
                    <a:gd name="connsiteX3" fmla="*/ 38315 w 95465"/>
                    <a:gd name="connsiteY3" fmla="*/ 171450 h 507601"/>
                    <a:gd name="connsiteX4" fmla="*/ 76415 w 95465"/>
                    <a:gd name="connsiteY4" fmla="*/ 257175 h 507601"/>
                    <a:gd name="connsiteX5" fmla="*/ 95465 w 95465"/>
                    <a:gd name="connsiteY5" fmla="*/ 285750 h 507601"/>
                    <a:gd name="connsiteX6" fmla="*/ 28790 w 95465"/>
                    <a:gd name="connsiteY6" fmla="*/ 342900 h 507601"/>
                    <a:gd name="connsiteX7" fmla="*/ 19265 w 95465"/>
                    <a:gd name="connsiteY7" fmla="*/ 438150 h 507601"/>
                    <a:gd name="connsiteX8" fmla="*/ 215 w 95465"/>
                    <a:gd name="connsiteY8" fmla="*/ 476250 h 507601"/>
                    <a:gd name="connsiteX9" fmla="*/ 9740 w 95465"/>
                    <a:gd name="connsiteY9" fmla="*/ 504825 h 507601"/>
                    <a:gd name="connsiteX10" fmla="*/ 38315 w 95465"/>
                    <a:gd name="connsiteY10" fmla="*/ 485775 h 507601"/>
                    <a:gd name="connsiteX11" fmla="*/ 57365 w 95465"/>
                    <a:gd name="connsiteY11" fmla="*/ 438150 h 50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5465" h="507601">
                      <a:moveTo>
                        <a:pt x="85940" y="0"/>
                      </a:moveTo>
                      <a:cubicBezTo>
                        <a:pt x="79590" y="22225"/>
                        <a:pt x="73532" y="44535"/>
                        <a:pt x="66890" y="66675"/>
                      </a:cubicBezTo>
                      <a:cubicBezTo>
                        <a:pt x="64005" y="76292"/>
                        <a:pt x="59800" y="85510"/>
                        <a:pt x="57365" y="95250"/>
                      </a:cubicBezTo>
                      <a:lnTo>
                        <a:pt x="38315" y="171450"/>
                      </a:lnTo>
                      <a:cubicBezTo>
                        <a:pt x="51923" y="205470"/>
                        <a:pt x="58617" y="226029"/>
                        <a:pt x="76415" y="257175"/>
                      </a:cubicBezTo>
                      <a:cubicBezTo>
                        <a:pt x="82095" y="267114"/>
                        <a:pt x="89115" y="276225"/>
                        <a:pt x="95465" y="285750"/>
                      </a:cubicBezTo>
                      <a:cubicBezTo>
                        <a:pt x="88803" y="290746"/>
                        <a:pt x="32770" y="329965"/>
                        <a:pt x="28790" y="342900"/>
                      </a:cubicBezTo>
                      <a:cubicBezTo>
                        <a:pt x="19406" y="373397"/>
                        <a:pt x="25951" y="406950"/>
                        <a:pt x="19265" y="438150"/>
                      </a:cubicBezTo>
                      <a:cubicBezTo>
                        <a:pt x="16290" y="452034"/>
                        <a:pt x="6565" y="463550"/>
                        <a:pt x="215" y="476250"/>
                      </a:cubicBezTo>
                      <a:cubicBezTo>
                        <a:pt x="3390" y="485775"/>
                        <a:pt x="0" y="502390"/>
                        <a:pt x="9740" y="504825"/>
                      </a:cubicBezTo>
                      <a:cubicBezTo>
                        <a:pt x="20846" y="507601"/>
                        <a:pt x="31661" y="495090"/>
                        <a:pt x="38315" y="485775"/>
                      </a:cubicBezTo>
                      <a:cubicBezTo>
                        <a:pt x="48253" y="471862"/>
                        <a:pt x="57365" y="438150"/>
                        <a:pt x="57365" y="43815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 bwMode="auto">
                <a:xfrm>
                  <a:off x="4676775" y="2530475"/>
                  <a:ext cx="71438" cy="231775"/>
                </a:xfrm>
                <a:custGeom>
                  <a:avLst/>
                  <a:gdLst>
                    <a:gd name="connsiteX0" fmla="*/ 40876 w 136126"/>
                    <a:gd name="connsiteY0" fmla="*/ 0 h 490895"/>
                    <a:gd name="connsiteX1" fmla="*/ 31351 w 136126"/>
                    <a:gd name="connsiteY1" fmla="*/ 38100 h 490895"/>
                    <a:gd name="connsiteX2" fmla="*/ 12301 w 136126"/>
                    <a:gd name="connsiteY2" fmla="*/ 95250 h 490895"/>
                    <a:gd name="connsiteX3" fmla="*/ 21826 w 136126"/>
                    <a:gd name="connsiteY3" fmla="*/ 123825 h 490895"/>
                    <a:gd name="connsiteX4" fmla="*/ 2776 w 136126"/>
                    <a:gd name="connsiteY4" fmla="*/ 152400 h 490895"/>
                    <a:gd name="connsiteX5" fmla="*/ 40876 w 136126"/>
                    <a:gd name="connsiteY5" fmla="*/ 200025 h 490895"/>
                    <a:gd name="connsiteX6" fmla="*/ 59926 w 136126"/>
                    <a:gd name="connsiteY6" fmla="*/ 228600 h 490895"/>
                    <a:gd name="connsiteX7" fmla="*/ 78976 w 136126"/>
                    <a:gd name="connsiteY7" fmla="*/ 285750 h 490895"/>
                    <a:gd name="connsiteX8" fmla="*/ 98026 w 136126"/>
                    <a:gd name="connsiteY8" fmla="*/ 400050 h 490895"/>
                    <a:gd name="connsiteX9" fmla="*/ 117076 w 136126"/>
                    <a:gd name="connsiteY9" fmla="*/ 457200 h 490895"/>
                    <a:gd name="connsiteX10" fmla="*/ 98026 w 136126"/>
                    <a:gd name="connsiteY10" fmla="*/ 485775 h 490895"/>
                    <a:gd name="connsiteX11" fmla="*/ 136126 w 136126"/>
                    <a:gd name="connsiteY11" fmla="*/ 447675 h 49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6126" h="490895">
                      <a:moveTo>
                        <a:pt x="40876" y="0"/>
                      </a:moveTo>
                      <a:cubicBezTo>
                        <a:pt x="37701" y="12700"/>
                        <a:pt x="35113" y="25561"/>
                        <a:pt x="31351" y="38100"/>
                      </a:cubicBezTo>
                      <a:cubicBezTo>
                        <a:pt x="25581" y="57334"/>
                        <a:pt x="12301" y="95250"/>
                        <a:pt x="12301" y="95250"/>
                      </a:cubicBezTo>
                      <a:cubicBezTo>
                        <a:pt x="15476" y="104775"/>
                        <a:pt x="23477" y="113921"/>
                        <a:pt x="21826" y="123825"/>
                      </a:cubicBezTo>
                      <a:cubicBezTo>
                        <a:pt x="19944" y="135117"/>
                        <a:pt x="0" y="141294"/>
                        <a:pt x="2776" y="152400"/>
                      </a:cubicBezTo>
                      <a:cubicBezTo>
                        <a:pt x="7707" y="172123"/>
                        <a:pt x="28678" y="183761"/>
                        <a:pt x="40876" y="200025"/>
                      </a:cubicBezTo>
                      <a:cubicBezTo>
                        <a:pt x="47745" y="209183"/>
                        <a:pt x="55277" y="218139"/>
                        <a:pt x="59926" y="228600"/>
                      </a:cubicBezTo>
                      <a:cubicBezTo>
                        <a:pt x="68081" y="246950"/>
                        <a:pt x="78976" y="285750"/>
                        <a:pt x="78976" y="285750"/>
                      </a:cubicBezTo>
                      <a:cubicBezTo>
                        <a:pt x="85730" y="339780"/>
                        <a:pt x="84540" y="355098"/>
                        <a:pt x="98026" y="400050"/>
                      </a:cubicBezTo>
                      <a:cubicBezTo>
                        <a:pt x="103796" y="419284"/>
                        <a:pt x="117076" y="457200"/>
                        <a:pt x="117076" y="457200"/>
                      </a:cubicBezTo>
                      <a:cubicBezTo>
                        <a:pt x="110726" y="466725"/>
                        <a:pt x="87787" y="490895"/>
                        <a:pt x="98026" y="485775"/>
                      </a:cubicBezTo>
                      <a:cubicBezTo>
                        <a:pt x="114090" y="477743"/>
                        <a:pt x="136126" y="447675"/>
                        <a:pt x="136126" y="44767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>
                  <a:off x="4667250" y="2562225"/>
                  <a:ext cx="106363" cy="193675"/>
                </a:xfrm>
                <a:custGeom>
                  <a:avLst/>
                  <a:gdLst>
                    <a:gd name="connsiteX0" fmla="*/ 95765 w 200540"/>
                    <a:gd name="connsiteY0" fmla="*/ 0 h 409575"/>
                    <a:gd name="connsiteX1" fmla="*/ 67190 w 200540"/>
                    <a:gd name="connsiteY1" fmla="*/ 133350 h 409575"/>
                    <a:gd name="connsiteX2" fmla="*/ 48140 w 200540"/>
                    <a:gd name="connsiteY2" fmla="*/ 200025 h 409575"/>
                    <a:gd name="connsiteX3" fmla="*/ 29090 w 200540"/>
                    <a:gd name="connsiteY3" fmla="*/ 285750 h 409575"/>
                    <a:gd name="connsiteX4" fmla="*/ 19565 w 200540"/>
                    <a:gd name="connsiteY4" fmla="*/ 381000 h 409575"/>
                    <a:gd name="connsiteX5" fmla="*/ 10040 w 200540"/>
                    <a:gd name="connsiteY5" fmla="*/ 409575 h 409575"/>
                    <a:gd name="connsiteX6" fmla="*/ 57665 w 200540"/>
                    <a:gd name="connsiteY6" fmla="*/ 381000 h 409575"/>
                    <a:gd name="connsiteX7" fmla="*/ 200540 w 200540"/>
                    <a:gd name="connsiteY7" fmla="*/ 35242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540" h="409575">
                      <a:moveTo>
                        <a:pt x="95765" y="0"/>
                      </a:moveTo>
                      <a:cubicBezTo>
                        <a:pt x="84893" y="54358"/>
                        <a:pt x="80224" y="85560"/>
                        <a:pt x="67190" y="133350"/>
                      </a:cubicBezTo>
                      <a:cubicBezTo>
                        <a:pt x="61108" y="155650"/>
                        <a:pt x="53337" y="177503"/>
                        <a:pt x="48140" y="200025"/>
                      </a:cubicBezTo>
                      <a:cubicBezTo>
                        <a:pt x="22995" y="308987"/>
                        <a:pt x="51985" y="217066"/>
                        <a:pt x="29090" y="285750"/>
                      </a:cubicBezTo>
                      <a:cubicBezTo>
                        <a:pt x="25915" y="317500"/>
                        <a:pt x="24417" y="349463"/>
                        <a:pt x="19565" y="381000"/>
                      </a:cubicBezTo>
                      <a:cubicBezTo>
                        <a:pt x="18038" y="390923"/>
                        <a:pt x="0" y="409575"/>
                        <a:pt x="10040" y="409575"/>
                      </a:cubicBezTo>
                      <a:cubicBezTo>
                        <a:pt x="28553" y="409575"/>
                        <a:pt x="39933" y="386320"/>
                        <a:pt x="57665" y="381000"/>
                      </a:cubicBezTo>
                      <a:cubicBezTo>
                        <a:pt x="104185" y="367044"/>
                        <a:pt x="200540" y="352425"/>
                        <a:pt x="200540" y="3524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0" name="Elbow Connector 79"/>
              <p:cNvCxnSpPr/>
              <p:nvPr/>
            </p:nvCxnSpPr>
            <p:spPr bwMode="auto">
              <a:xfrm rot="16200000" flipH="1">
                <a:off x="4210051" y="2819400"/>
                <a:ext cx="252412" cy="160337"/>
              </a:xfrm>
              <a:prstGeom prst="bentConnector3">
                <a:avLst>
                  <a:gd name="adj1" fmla="val 10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Isosceles Triangle 80"/>
              <p:cNvSpPr/>
              <p:nvPr/>
            </p:nvSpPr>
            <p:spPr bwMode="auto">
              <a:xfrm rot="5400000">
                <a:off x="4404519" y="2966244"/>
                <a:ext cx="144462" cy="12065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4371975" y="3025775"/>
                <a:ext cx="2397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Isosceles Triangle 103"/>
              <p:cNvSpPr/>
              <p:nvPr/>
            </p:nvSpPr>
            <p:spPr bwMode="auto">
              <a:xfrm rot="5400000">
                <a:off x="4110832" y="3182144"/>
                <a:ext cx="144462" cy="12065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 bwMode="auto">
              <a:xfrm>
                <a:off x="4176713" y="3251200"/>
                <a:ext cx="450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54" name="TextBox 123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117316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  <a:latin typeface="Constantia" pitchFamily="18" charset="0"/>
                </a:rPr>
                <a:t>GEM TRIGGER</a:t>
              </a:r>
            </a:p>
          </p:txBody>
        </p:sp>
      </p:grpSp>
      <p:sp>
        <p:nvSpPr>
          <p:cNvPr id="31755" name="TextBox 126"/>
          <p:cNvSpPr txBox="1">
            <a:spLocks noChangeArrowheads="1"/>
          </p:cNvSpPr>
          <p:nvPr/>
        </p:nvSpPr>
        <p:spPr bwMode="auto">
          <a:xfrm>
            <a:off x="3429000" y="3352800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1nF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990600"/>
            <a:ext cx="4058996" cy="338554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CCA62">
                    <a:lumMod val="75000"/>
                  </a:srgbClr>
                </a:solidFill>
              </a:rPr>
              <a:t>Reconstructing Low Energy Sr90 </a:t>
            </a:r>
            <a:r>
              <a:rPr lang="en-US" sz="1600" dirty="0">
                <a:solidFill>
                  <a:srgbClr val="7CCA62">
                    <a:lumMod val="75000"/>
                  </a:srgbClr>
                </a:solidFill>
                <a:latin typeface="Symbol" pitchFamily="18" charset="2"/>
              </a:rPr>
              <a:t>b</a:t>
            </a:r>
            <a:r>
              <a:rPr lang="en-US" sz="1600" baseline="30000" dirty="0">
                <a:solidFill>
                  <a:srgbClr val="7CCA62">
                    <a:lumMod val="75000"/>
                  </a:srgbClr>
                </a:solidFill>
              </a:rPr>
              <a:t>-</a:t>
            </a:r>
            <a:r>
              <a:rPr lang="en-US" sz="1600" dirty="0">
                <a:solidFill>
                  <a:srgbClr val="7CCA62">
                    <a:lumMod val="75000"/>
                  </a:srgbClr>
                </a:solidFill>
              </a:rPr>
              <a:t> Tracks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3886200"/>
            <a:ext cx="3376117" cy="338554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CCA62">
                    <a:lumMod val="75000"/>
                  </a:srgbClr>
                </a:solidFill>
              </a:rPr>
              <a:t>Reconstructing Cosmic Ray Tracks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52400" y="4267200"/>
            <a:ext cx="3048000" cy="2286000"/>
            <a:chOff x="228600" y="990600"/>
            <a:chExt cx="3759200" cy="2819400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37592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7" name="Straight Arrow Connector 96"/>
            <p:cNvCxnSpPr/>
            <p:nvPr/>
          </p:nvCxnSpPr>
          <p:spPr>
            <a:xfrm flipH="1">
              <a:off x="1544320" y="1219420"/>
              <a:ext cx="1499594" cy="172951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" name="Picture 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9718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" name="Group 123"/>
          <p:cNvGrpSpPr/>
          <p:nvPr/>
        </p:nvGrpSpPr>
        <p:grpSpPr>
          <a:xfrm>
            <a:off x="5133975" y="4743449"/>
            <a:ext cx="762000" cy="1022036"/>
            <a:chOff x="7086600" y="4495800"/>
            <a:chExt cx="914400" cy="1415127"/>
          </a:xfrm>
        </p:grpSpPr>
        <p:sp>
          <p:nvSpPr>
            <p:cNvPr id="123" name="Rectangle 122"/>
            <p:cNvSpPr/>
            <p:nvPr/>
          </p:nvSpPr>
          <p:spPr>
            <a:xfrm>
              <a:off x="7086600" y="4495800"/>
              <a:ext cx="914400" cy="1371600"/>
            </a:xfrm>
            <a:prstGeom prst="rect">
              <a:avLst/>
            </a:prstGeom>
            <a:solidFill>
              <a:srgbClr val="92D050">
                <a:alpha val="54000"/>
              </a:srgb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2" name="Group 36"/>
            <p:cNvGrpSpPr>
              <a:grpSpLocks noChangeAspect="1"/>
            </p:cNvGrpSpPr>
            <p:nvPr/>
          </p:nvGrpSpPr>
          <p:grpSpPr bwMode="auto">
            <a:xfrm>
              <a:off x="7162800" y="4572000"/>
              <a:ext cx="742950" cy="1338927"/>
              <a:chOff x="4343400" y="1524000"/>
              <a:chExt cx="990600" cy="2001861"/>
            </a:xfrm>
          </p:grpSpPr>
          <p:grpSp>
            <p:nvGrpSpPr>
              <p:cNvPr id="103" name="Group 16"/>
              <p:cNvGrpSpPr>
                <a:grpSpLocks/>
              </p:cNvGrpSpPr>
              <p:nvPr/>
            </p:nvGrpSpPr>
            <p:grpSpPr bwMode="auto">
              <a:xfrm>
                <a:off x="4572000" y="1524000"/>
                <a:ext cx="609600" cy="1295400"/>
                <a:chOff x="1219200" y="1371600"/>
                <a:chExt cx="1143000" cy="205740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219200" y="1752209"/>
                  <a:ext cx="1143000" cy="1537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219200" y="2972172"/>
                  <a:ext cx="1143000" cy="15123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219200" y="2286573"/>
                  <a:ext cx="1143000" cy="30499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67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>
                <a:xfrm flipH="1">
                  <a:off x="1371006" y="1371600"/>
                  <a:ext cx="610194" cy="19811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>
                  <a:off x="1448396" y="1371600"/>
                  <a:ext cx="836413" cy="19811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flipH="1">
                  <a:off x="1752006" y="1447218"/>
                  <a:ext cx="458391" cy="19811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Arrow Connector 104"/>
              <p:cNvCxnSpPr/>
              <p:nvPr/>
            </p:nvCxnSpPr>
            <p:spPr>
              <a:xfrm>
                <a:off x="4343400" y="3047553"/>
                <a:ext cx="990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35"/>
              <p:cNvSpPr txBox="1">
                <a:spLocks noChangeArrowheads="1"/>
              </p:cNvSpPr>
              <p:nvPr/>
            </p:nvSpPr>
            <p:spPr bwMode="auto">
              <a:xfrm>
                <a:off x="4419600" y="3047999"/>
                <a:ext cx="845102" cy="477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solidFill>
                      <a:prstClr val="black"/>
                    </a:solidFill>
                    <a:latin typeface="Constantia" pitchFamily="18" charset="0"/>
                  </a:rPr>
                  <a:t>X-Axis</a:t>
                </a:r>
                <a:endParaRPr lang="en-US" sz="1200" dirty="0">
                  <a:solidFill>
                    <a:prstClr val="black"/>
                  </a:solidFill>
                  <a:latin typeface="Constantia" pitchFamily="18" charset="0"/>
                </a:endParaRPr>
              </a:p>
            </p:txBody>
          </p:sp>
        </p:grpSp>
      </p:grpSp>
      <p:grpSp>
        <p:nvGrpSpPr>
          <p:cNvPr id="125" name="Group 57"/>
          <p:cNvGrpSpPr>
            <a:grpSpLocks/>
          </p:cNvGrpSpPr>
          <p:nvPr/>
        </p:nvGrpSpPr>
        <p:grpSpPr bwMode="auto">
          <a:xfrm>
            <a:off x="6172200" y="4419600"/>
            <a:ext cx="2971800" cy="2078356"/>
            <a:chOff x="4724400" y="3581399"/>
            <a:chExt cx="3724113" cy="2550074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657600"/>
              <a:ext cx="3647913" cy="24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TextBox 126"/>
            <p:cNvSpPr txBox="1"/>
            <p:nvPr/>
          </p:nvSpPr>
          <p:spPr>
            <a:xfrm>
              <a:off x="4724400" y="3581399"/>
              <a:ext cx="954901" cy="283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Y-Vector</a:t>
              </a:r>
            </a:p>
          </p:txBody>
        </p:sp>
      </p:grpSp>
      <p:sp>
        <p:nvSpPr>
          <p:cNvPr id="130" name="TextBox 129"/>
          <p:cNvSpPr txBox="1"/>
          <p:nvPr/>
        </p:nvSpPr>
        <p:spPr bwMode="auto">
          <a:xfrm>
            <a:off x="8115300" y="6372225"/>
            <a:ext cx="85125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Y-Axis (mm)</a:t>
            </a:r>
          </a:p>
        </p:txBody>
      </p:sp>
      <p:sp>
        <p:nvSpPr>
          <p:cNvPr id="131" name="TextBox 45"/>
          <p:cNvSpPr txBox="1">
            <a:spLocks noChangeArrowheads="1"/>
          </p:cNvSpPr>
          <p:nvPr/>
        </p:nvSpPr>
        <p:spPr bwMode="auto">
          <a:xfrm>
            <a:off x="1600200" y="4419600"/>
            <a:ext cx="1601721" cy="246221"/>
          </a:xfrm>
          <a:prstGeom prst="rect">
            <a:avLst/>
          </a:prstGeom>
          <a:solidFill>
            <a:srgbClr val="92D050">
              <a:alpha val="66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nstantia" pitchFamily="18" charset="0"/>
              </a:rPr>
              <a:t>Top Scintillation Counter</a:t>
            </a:r>
          </a:p>
        </p:txBody>
      </p:sp>
      <p:sp>
        <p:nvSpPr>
          <p:cNvPr id="132" name="TextBox 45"/>
          <p:cNvSpPr txBox="1">
            <a:spLocks noChangeArrowheads="1"/>
          </p:cNvSpPr>
          <p:nvPr/>
        </p:nvSpPr>
        <p:spPr bwMode="auto">
          <a:xfrm>
            <a:off x="152400" y="5257800"/>
            <a:ext cx="981359" cy="246221"/>
          </a:xfrm>
          <a:prstGeom prst="rect">
            <a:avLst/>
          </a:prstGeom>
          <a:solidFill>
            <a:srgbClr val="92D050">
              <a:alpha val="66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nstantia" pitchFamily="18" charset="0"/>
              </a:rPr>
              <a:t>GEM Detector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1066800" y="5562600"/>
            <a:ext cx="1295400" cy="0"/>
          </a:xfrm>
          <a:prstGeom prst="straightConnector1">
            <a:avLst/>
          </a:prstGeom>
          <a:ln w="3492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45"/>
          <p:cNvSpPr txBox="1">
            <a:spLocks noChangeArrowheads="1"/>
          </p:cNvSpPr>
          <p:nvPr/>
        </p:nvSpPr>
        <p:spPr bwMode="auto">
          <a:xfrm>
            <a:off x="152400" y="5943600"/>
            <a:ext cx="1797287" cy="246221"/>
          </a:xfrm>
          <a:prstGeom prst="rect">
            <a:avLst/>
          </a:prstGeom>
          <a:solidFill>
            <a:srgbClr val="92D050">
              <a:alpha val="66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nstantia" pitchFamily="18" charset="0"/>
              </a:rPr>
              <a:t>Bottom Scintillation Counter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62200" y="5410200"/>
            <a:ext cx="666721" cy="307777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Y-axis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681870" y="168633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Reconstructed  Vectors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8006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Reconstructed  Vectors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7951304" y="4721087"/>
            <a:ext cx="838200" cy="990600"/>
            <a:chOff x="6096000" y="2133600"/>
            <a:chExt cx="838200" cy="990600"/>
          </a:xfrm>
        </p:grpSpPr>
        <p:sp>
          <p:nvSpPr>
            <p:cNvPr id="160" name="Rectangle 159"/>
            <p:cNvSpPr/>
            <p:nvPr/>
          </p:nvSpPr>
          <p:spPr>
            <a:xfrm flipH="1" flipV="1">
              <a:off x="6096000" y="2133600"/>
              <a:ext cx="838200" cy="990600"/>
            </a:xfrm>
            <a:prstGeom prst="rect">
              <a:avLst/>
            </a:prstGeom>
            <a:solidFill>
              <a:srgbClr val="92D050">
                <a:alpha val="54000"/>
              </a:srgb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1" name="Group 18"/>
            <p:cNvGrpSpPr/>
            <p:nvPr/>
          </p:nvGrpSpPr>
          <p:grpSpPr>
            <a:xfrm>
              <a:off x="6162261" y="2170043"/>
              <a:ext cx="712304" cy="914395"/>
              <a:chOff x="4572000" y="2743200"/>
              <a:chExt cx="712304" cy="914395"/>
            </a:xfrm>
          </p:grpSpPr>
          <p:grpSp>
            <p:nvGrpSpPr>
              <p:cNvPr id="162" name="Group 32"/>
              <p:cNvGrpSpPr>
                <a:grpSpLocks/>
              </p:cNvGrpSpPr>
              <p:nvPr/>
            </p:nvGrpSpPr>
            <p:grpSpPr bwMode="auto">
              <a:xfrm flipH="1">
                <a:off x="4600575" y="2743200"/>
                <a:ext cx="657225" cy="629238"/>
                <a:chOff x="3505200" y="1143000"/>
                <a:chExt cx="3352800" cy="2286000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40181" y="1523888"/>
                  <a:ext cx="1141896" cy="153413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505200" y="2970735"/>
                  <a:ext cx="1141896" cy="153413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4571173" y="2208958"/>
                  <a:ext cx="1144932" cy="304181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67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8" name="Straight Arrow Connector 167"/>
                <p:cNvCxnSpPr/>
                <p:nvPr/>
              </p:nvCxnSpPr>
              <p:spPr>
                <a:xfrm flipH="1">
                  <a:off x="3963781" y="1219707"/>
                  <a:ext cx="2742371" cy="22086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3505200" y="1296413"/>
                  <a:ext cx="3352800" cy="19785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 flipH="1">
                  <a:off x="3732973" y="1143000"/>
                  <a:ext cx="2897257" cy="22086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TextBox 37"/>
              <p:cNvSpPr txBox="1">
                <a:spLocks noChangeArrowheads="1"/>
              </p:cNvSpPr>
              <p:nvPr/>
            </p:nvSpPr>
            <p:spPr bwMode="auto">
              <a:xfrm flipH="1">
                <a:off x="4572000" y="3442350"/>
                <a:ext cx="685800" cy="215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prstClr val="black"/>
                    </a:solidFill>
                    <a:latin typeface="Constantia" pitchFamily="18" charset="0"/>
                  </a:rPr>
                  <a:t>Y-Axis</a:t>
                </a: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4598504" y="3471966"/>
                <a:ext cx="685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3" name="Straight Connector 172"/>
          <p:cNvCxnSpPr>
            <a:stCxn id="110" idx="2"/>
          </p:cNvCxnSpPr>
          <p:nvPr/>
        </p:nvCxnSpPr>
        <p:spPr>
          <a:xfrm flipH="1">
            <a:off x="3389243" y="2661945"/>
            <a:ext cx="640805" cy="1293829"/>
          </a:xfrm>
          <a:prstGeom prst="line">
            <a:avLst/>
          </a:prstGeom>
          <a:ln w="9525">
            <a:solidFill>
              <a:srgbClr val="FFC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Slide Number Placeholder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val 213"/>
          <p:cNvSpPr/>
          <p:nvPr/>
        </p:nvSpPr>
        <p:spPr>
          <a:xfrm>
            <a:off x="809625" y="2124075"/>
            <a:ext cx="914400" cy="914400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Measuring Tracks at CERN Beam Test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5275" y="2619375"/>
            <a:ext cx="8740528" cy="571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32169" y="1713587"/>
            <a:ext cx="2887981" cy="178308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7633" y="2626701"/>
            <a:ext cx="165735" cy="971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3712" y="2770996"/>
            <a:ext cx="512448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finger</a:t>
            </a:r>
          </a:p>
          <a:p>
            <a:pPr algn="ctr"/>
            <a:r>
              <a:rPr lang="en-US" sz="800" dirty="0" err="1">
                <a:solidFill>
                  <a:prstClr val="black"/>
                </a:solidFill>
                <a:latin typeface="Arial"/>
                <a:cs typeface="Arial"/>
              </a:rPr>
              <a:t>Sci</a:t>
            </a:r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 (SA)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347155" y="1938978"/>
            <a:ext cx="876396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064906" y="1816132"/>
            <a:ext cx="1166575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84442" y="1800890"/>
            <a:ext cx="1166575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2541" y="2341077"/>
            <a:ext cx="6858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81200"/>
            <a:ext cx="66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Beam profile 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wire chamber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44589" y="213216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30288" y="197976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13269" y="2057398"/>
            <a:ext cx="34290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4916" y="1954939"/>
            <a:ext cx="320253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726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612226" y="2049778"/>
            <a:ext cx="34290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91968" y="205581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180867" y="1725930"/>
            <a:ext cx="15954" cy="88010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122081" y="2395871"/>
            <a:ext cx="912266" cy="804529"/>
            <a:chOff x="6067856" y="1849279"/>
            <a:chExt cx="1013629" cy="893921"/>
          </a:xfrm>
        </p:grpSpPr>
        <p:sp>
          <p:nvSpPr>
            <p:cNvPr id="23" name="Rectangle 22"/>
            <p:cNvSpPr/>
            <p:nvPr/>
          </p:nvSpPr>
          <p:spPr>
            <a:xfrm>
              <a:off x="6324600" y="1849279"/>
              <a:ext cx="152400" cy="609600"/>
            </a:xfrm>
            <a:prstGeom prst="rect">
              <a:avLst/>
            </a:prstGeom>
            <a:solidFill>
              <a:srgbClr val="8EB4E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1849279"/>
              <a:ext cx="152400" cy="609600"/>
            </a:xfrm>
            <a:prstGeom prst="rect">
              <a:avLst/>
            </a:prstGeom>
            <a:solidFill>
              <a:srgbClr val="8EB4E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67856" y="2375356"/>
              <a:ext cx="3329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Si3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3200" y="2438400"/>
              <a:ext cx="3329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Si6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3200" y="2558534"/>
              <a:ext cx="52828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  <a:latin typeface="Arial"/>
                  <a:cs typeface="Arial"/>
                </a:rPr>
                <a:t>Y-inverted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82949" y="1905000"/>
              <a:ext cx="2702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Arial"/>
                  <a:cs typeface="Arial"/>
                </a:rPr>
                <a:t>26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87749" y="1905000"/>
              <a:ext cx="2702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Arial"/>
                  <a:cs typeface="Arial"/>
                </a:rPr>
                <a:t>26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8400" y="2286000"/>
              <a:ext cx="762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286000"/>
              <a:ext cx="76200" cy="152400"/>
            </a:xfrm>
            <a:prstGeom prst="rect">
              <a:avLst/>
            </a:prstGeom>
            <a:solidFill>
              <a:srgbClr val="8EB4E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534400" y="914400"/>
            <a:ext cx="45875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Jura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1371600"/>
            <a:ext cx="847155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TOP VIEW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92401" y="2314572"/>
            <a:ext cx="578505" cy="741046"/>
            <a:chOff x="4753059" y="1767416"/>
            <a:chExt cx="642783" cy="823384"/>
          </a:xfrm>
        </p:grpSpPr>
        <p:sp>
          <p:nvSpPr>
            <p:cNvPr id="35" name="Rectangle 34"/>
            <p:cNvSpPr/>
            <p:nvPr/>
          </p:nvSpPr>
          <p:spPr>
            <a:xfrm>
              <a:off x="5040187" y="1849279"/>
              <a:ext cx="152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375356"/>
              <a:ext cx="3329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Si1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7549" y="1905000"/>
              <a:ext cx="2702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  <a:latin typeface="Arial"/>
                  <a:cs typeface="Arial"/>
                </a:rPr>
                <a:t>26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53000" y="2286000"/>
              <a:ext cx="762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25591" y="2343150"/>
              <a:ext cx="2702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prstClr val="black"/>
                  </a:solidFill>
                  <a:latin typeface="Arial"/>
                  <a:cs typeface="Arial"/>
                </a:rPr>
                <a:t>s1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53059" y="1767416"/>
              <a:ext cx="35583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prstClr val="black"/>
                  </a:solidFill>
                  <a:latin typeface="Arial"/>
                  <a:cs typeface="Arial"/>
                </a:rPr>
                <a:t>s640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126583" y="2612529"/>
            <a:ext cx="225922" cy="1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-12894" y="2475007"/>
            <a:ext cx="287705" cy="2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754" y="2402204"/>
            <a:ext cx="26972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>
                <a:solidFill>
                  <a:prstClr val="black"/>
                </a:solidFill>
                <a:latin typeface="Arial"/>
                <a:cs typeface="Arial"/>
              </a:rPr>
              <a:t>z</a:t>
            </a:r>
            <a:endParaRPr lang="en-US" sz="1200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2133600"/>
            <a:ext cx="29324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1200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5" name="Group 253"/>
          <p:cNvGrpSpPr/>
          <p:nvPr/>
        </p:nvGrpSpPr>
        <p:grpSpPr>
          <a:xfrm>
            <a:off x="66754" y="2618244"/>
            <a:ext cx="137160" cy="137160"/>
            <a:chOff x="1295400" y="2609850"/>
            <a:chExt cx="152400" cy="152400"/>
          </a:xfrm>
        </p:grpSpPr>
        <p:sp>
          <p:nvSpPr>
            <p:cNvPr id="46" name="Oval 45"/>
            <p:cNvSpPr/>
            <p:nvPr/>
          </p:nvSpPr>
          <p:spPr>
            <a:xfrm>
              <a:off x="1295400" y="2609850"/>
              <a:ext cx="152400" cy="152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462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2667000"/>
            <a:ext cx="277502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lang="en-US" sz="1200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73521" y="2357770"/>
            <a:ext cx="6858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842525" y="2110119"/>
            <a:ext cx="68580" cy="1097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70961" y="2843544"/>
            <a:ext cx="74880" cy="17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85960" y="1834924"/>
            <a:ext cx="350865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veto </a:t>
            </a:r>
          </a:p>
          <a:p>
            <a:r>
              <a:rPr lang="en-US" sz="800" dirty="0" err="1">
                <a:solidFill>
                  <a:prstClr val="black"/>
                </a:solidFill>
                <a:latin typeface="Arial"/>
                <a:cs typeface="Arial"/>
              </a:rPr>
              <a:t>Sci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97251" y="2992081"/>
            <a:ext cx="282010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37890" y="3154678"/>
            <a:ext cx="293157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SD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7427991" y="1954219"/>
            <a:ext cx="876396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7496571" y="1954219"/>
            <a:ext cx="876396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8405269" y="1946599"/>
            <a:ext cx="876396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934411" y="173211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8637370" y="1725928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934425" y="2811778"/>
            <a:ext cx="204713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660091" y="295512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934411" y="295512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837256" y="3013709"/>
            <a:ext cx="137160" cy="137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4321" y="3093719"/>
            <a:ext cx="282010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01651" y="3497619"/>
            <a:ext cx="605165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"/>
                <a:cs typeface="Arial"/>
              </a:rPr>
              <a:t>Saleve</a:t>
            </a:r>
            <a:endParaRPr lang="en-US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842525" y="2590178"/>
            <a:ext cx="74880" cy="17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8875971" y="3073954"/>
            <a:ext cx="275749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8848468" y="2308501"/>
            <a:ext cx="353615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62260" y="2806063"/>
            <a:ext cx="281740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170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8647371" y="2445304"/>
            <a:ext cx="275749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8608438" y="2942866"/>
            <a:ext cx="353615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643085" y="2509294"/>
            <a:ext cx="270074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477183" y="2268853"/>
            <a:ext cx="68580" cy="548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80340" y="2900694"/>
            <a:ext cx="281615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77183" y="2280694"/>
            <a:ext cx="223907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545763" y="2337433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271443" y="2337433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48650" y="2817493"/>
            <a:ext cx="137160" cy="1371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90691" y="2195375"/>
            <a:ext cx="41147" cy="446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5330289" y="1097281"/>
            <a:ext cx="14526" cy="1318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181300" y="1992314"/>
            <a:ext cx="876396" cy="71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360562" y="1924458"/>
            <a:ext cx="268902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41</a:t>
            </a:r>
          </a:p>
        </p:txBody>
      </p:sp>
      <p:grpSp>
        <p:nvGrpSpPr>
          <p:cNvPr id="83" name="Group 82"/>
          <p:cNvGrpSpPr/>
          <p:nvPr/>
        </p:nvGrpSpPr>
        <p:grpSpPr>
          <a:xfrm flipH="1">
            <a:off x="2499662" y="2075007"/>
            <a:ext cx="625331" cy="1074426"/>
            <a:chOff x="-862322" y="5085874"/>
            <a:chExt cx="694812" cy="1193806"/>
          </a:xfrm>
        </p:grpSpPr>
        <p:grpSp>
          <p:nvGrpSpPr>
            <p:cNvPr id="84" name="Group 229"/>
            <p:cNvGrpSpPr/>
            <p:nvPr/>
          </p:nvGrpSpPr>
          <p:grpSpPr>
            <a:xfrm>
              <a:off x="-691470" y="5085874"/>
              <a:ext cx="338668" cy="1193806"/>
              <a:chOff x="3107267" y="1151461"/>
              <a:chExt cx="338668" cy="1193806"/>
            </a:xfrm>
          </p:grpSpPr>
          <p:grpSp>
            <p:nvGrpSpPr>
              <p:cNvPr id="87" name="Group 230"/>
              <p:cNvGrpSpPr/>
              <p:nvPr/>
            </p:nvGrpSpPr>
            <p:grpSpPr>
              <a:xfrm>
                <a:off x="3107267" y="1151467"/>
                <a:ext cx="143933" cy="1193800"/>
                <a:chOff x="3107267" y="1151467"/>
                <a:chExt cx="143933" cy="1193800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8" name="Group 265"/>
              <p:cNvGrpSpPr/>
              <p:nvPr/>
            </p:nvGrpSpPr>
            <p:grpSpPr>
              <a:xfrm flipH="1">
                <a:off x="3302002" y="1151461"/>
                <a:ext cx="143933" cy="1193800"/>
                <a:chOff x="3107267" y="1151467"/>
                <a:chExt cx="143933" cy="1193800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-429120" y="513312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862322" y="511974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2965110" y="2065630"/>
            <a:ext cx="625331" cy="1074426"/>
            <a:chOff x="-862322" y="5085874"/>
            <a:chExt cx="694812" cy="1193806"/>
          </a:xfrm>
        </p:grpSpPr>
        <p:grpSp>
          <p:nvGrpSpPr>
            <p:cNvPr id="94" name="Group 319"/>
            <p:cNvGrpSpPr/>
            <p:nvPr/>
          </p:nvGrpSpPr>
          <p:grpSpPr>
            <a:xfrm>
              <a:off x="-691470" y="5085874"/>
              <a:ext cx="338668" cy="1193806"/>
              <a:chOff x="3107267" y="1151461"/>
              <a:chExt cx="338668" cy="1193806"/>
            </a:xfrm>
          </p:grpSpPr>
          <p:grpSp>
            <p:nvGrpSpPr>
              <p:cNvPr id="97" name="Group 345"/>
              <p:cNvGrpSpPr/>
              <p:nvPr/>
            </p:nvGrpSpPr>
            <p:grpSpPr>
              <a:xfrm>
                <a:off x="3107267" y="1151467"/>
                <a:ext cx="143933" cy="1193800"/>
                <a:chOff x="3107267" y="1151467"/>
                <a:chExt cx="143933" cy="11938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Group 357"/>
              <p:cNvGrpSpPr/>
              <p:nvPr/>
            </p:nvGrpSpPr>
            <p:grpSpPr>
              <a:xfrm flipH="1">
                <a:off x="3302002" y="1151461"/>
                <a:ext cx="143933" cy="1193800"/>
                <a:chOff x="3107267" y="1151467"/>
                <a:chExt cx="143933" cy="119380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95" name="TextBox 94"/>
            <p:cNvSpPr txBox="1"/>
            <p:nvPr/>
          </p:nvSpPr>
          <p:spPr>
            <a:xfrm>
              <a:off x="-429120" y="513312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-862322" y="511974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3426227" y="2081070"/>
            <a:ext cx="625331" cy="1074426"/>
            <a:chOff x="-862322" y="5085874"/>
            <a:chExt cx="694812" cy="1193806"/>
          </a:xfrm>
        </p:grpSpPr>
        <p:grpSp>
          <p:nvGrpSpPr>
            <p:cNvPr id="104" name="Group 364"/>
            <p:cNvGrpSpPr/>
            <p:nvPr/>
          </p:nvGrpSpPr>
          <p:grpSpPr>
            <a:xfrm>
              <a:off x="-691470" y="5085874"/>
              <a:ext cx="338668" cy="1193806"/>
              <a:chOff x="3107267" y="1151461"/>
              <a:chExt cx="338668" cy="1193806"/>
            </a:xfrm>
          </p:grpSpPr>
          <p:grpSp>
            <p:nvGrpSpPr>
              <p:cNvPr id="107" name="Group 367"/>
              <p:cNvGrpSpPr/>
              <p:nvPr/>
            </p:nvGrpSpPr>
            <p:grpSpPr>
              <a:xfrm>
                <a:off x="3107267" y="1151467"/>
                <a:ext cx="143933" cy="1193800"/>
                <a:chOff x="3107267" y="1151467"/>
                <a:chExt cx="143933" cy="1193800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Group 368"/>
              <p:cNvGrpSpPr/>
              <p:nvPr/>
            </p:nvGrpSpPr>
            <p:grpSpPr>
              <a:xfrm flipH="1">
                <a:off x="3302002" y="1151461"/>
                <a:ext cx="143933" cy="1193800"/>
                <a:chOff x="3107267" y="1151467"/>
                <a:chExt cx="143933" cy="119380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Rounded Rectangle 109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05" name="TextBox 104"/>
            <p:cNvSpPr txBox="1"/>
            <p:nvPr/>
          </p:nvSpPr>
          <p:spPr>
            <a:xfrm>
              <a:off x="-429120" y="513312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-862322" y="511974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3891675" y="2071694"/>
            <a:ext cx="625331" cy="1074426"/>
            <a:chOff x="-862322" y="5085874"/>
            <a:chExt cx="694812" cy="1193806"/>
          </a:xfrm>
        </p:grpSpPr>
        <p:grpSp>
          <p:nvGrpSpPr>
            <p:cNvPr id="114" name="Group 374"/>
            <p:cNvGrpSpPr/>
            <p:nvPr/>
          </p:nvGrpSpPr>
          <p:grpSpPr>
            <a:xfrm>
              <a:off x="-691470" y="5085874"/>
              <a:ext cx="338668" cy="1193806"/>
              <a:chOff x="3107267" y="1151461"/>
              <a:chExt cx="338668" cy="1193806"/>
            </a:xfrm>
          </p:grpSpPr>
          <p:grpSp>
            <p:nvGrpSpPr>
              <p:cNvPr id="117" name="Group 377"/>
              <p:cNvGrpSpPr/>
              <p:nvPr/>
            </p:nvGrpSpPr>
            <p:grpSpPr>
              <a:xfrm>
                <a:off x="3107267" y="1151467"/>
                <a:ext cx="143933" cy="1193800"/>
                <a:chOff x="3107267" y="1151467"/>
                <a:chExt cx="143933" cy="11938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8" name="Group 378"/>
              <p:cNvGrpSpPr/>
              <p:nvPr/>
            </p:nvGrpSpPr>
            <p:grpSpPr>
              <a:xfrm flipH="1">
                <a:off x="3302002" y="1151461"/>
                <a:ext cx="143933" cy="1193800"/>
                <a:chOff x="3107267" y="1151467"/>
                <a:chExt cx="143933" cy="11938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205481" y="1151467"/>
                  <a:ext cx="45719" cy="1193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3107267" y="1278467"/>
                  <a:ext cx="93133" cy="8974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5" name="TextBox 114"/>
            <p:cNvSpPr txBox="1"/>
            <p:nvPr/>
          </p:nvSpPr>
          <p:spPr>
            <a:xfrm>
              <a:off x="-429120" y="513312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862322" y="511974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 flipH="1">
            <a:off x="2545837" y="1869513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T1</a:t>
            </a:r>
          </a:p>
        </p:txBody>
      </p:sp>
      <p:sp>
        <p:nvSpPr>
          <p:cNvPr id="124" name="TextBox 123"/>
          <p:cNvSpPr txBox="1"/>
          <p:nvPr/>
        </p:nvSpPr>
        <p:spPr>
          <a:xfrm flipH="1">
            <a:off x="2795965" y="3087912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T2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3014721" y="1869513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T3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3227379" y="3087912"/>
            <a:ext cx="293157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T4</a:t>
            </a:r>
          </a:p>
        </p:txBody>
      </p:sp>
      <p:sp>
        <p:nvSpPr>
          <p:cNvPr id="127" name="TextBox 126"/>
          <p:cNvSpPr txBox="1"/>
          <p:nvPr/>
        </p:nvSpPr>
        <p:spPr>
          <a:xfrm flipH="1">
            <a:off x="3472230" y="1869513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T5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3722530" y="3087912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T6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3951077" y="1869513"/>
            <a:ext cx="293157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T7</a:t>
            </a:r>
          </a:p>
        </p:txBody>
      </p:sp>
      <p:sp>
        <p:nvSpPr>
          <p:cNvPr id="130" name="TextBox 129"/>
          <p:cNvSpPr txBox="1"/>
          <p:nvPr/>
        </p:nvSpPr>
        <p:spPr>
          <a:xfrm flipH="1">
            <a:off x="4180998" y="3087912"/>
            <a:ext cx="29241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T8</a:t>
            </a:r>
          </a:p>
        </p:txBody>
      </p:sp>
      <p:grpSp>
        <p:nvGrpSpPr>
          <p:cNvPr id="131" name="Group 130"/>
          <p:cNvGrpSpPr/>
          <p:nvPr/>
        </p:nvGrpSpPr>
        <p:grpSpPr>
          <a:xfrm flipH="1">
            <a:off x="1851997" y="1889727"/>
            <a:ext cx="801041" cy="1433523"/>
            <a:chOff x="-1010264" y="4837221"/>
            <a:chExt cx="890045" cy="1592803"/>
          </a:xfrm>
        </p:grpSpPr>
        <p:grpSp>
          <p:nvGrpSpPr>
            <p:cNvPr id="132" name="Group 396"/>
            <p:cNvGrpSpPr/>
            <p:nvPr/>
          </p:nvGrpSpPr>
          <p:grpSpPr>
            <a:xfrm flipH="1">
              <a:off x="-734218" y="5042970"/>
              <a:ext cx="143933" cy="1193800"/>
              <a:chOff x="3107267" y="1151467"/>
              <a:chExt cx="143933" cy="119380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3205481" y="1151467"/>
                <a:ext cx="45719" cy="1193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3107267" y="1278467"/>
                <a:ext cx="93133" cy="89746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3" name="Group 397"/>
            <p:cNvGrpSpPr/>
            <p:nvPr/>
          </p:nvGrpSpPr>
          <p:grpSpPr>
            <a:xfrm flipH="1">
              <a:off x="-539483" y="5042964"/>
              <a:ext cx="143933" cy="1193800"/>
              <a:chOff x="3107267" y="1151467"/>
              <a:chExt cx="143933" cy="11938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3205481" y="1151467"/>
                <a:ext cx="45719" cy="1193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107267" y="1278467"/>
                <a:ext cx="93133" cy="89746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-461651" y="5090217"/>
              <a:ext cx="326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XY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992882" y="5086751"/>
              <a:ext cx="326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XY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-1010264" y="6168414"/>
              <a:ext cx="5502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Tmm3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-670495" y="4837221"/>
              <a:ext cx="5502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Tmm2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 flipH="1">
            <a:off x="4380341" y="1882780"/>
            <a:ext cx="465335" cy="1259589"/>
            <a:chOff x="-629797" y="4582048"/>
            <a:chExt cx="517039" cy="1399543"/>
          </a:xfrm>
        </p:grpSpPr>
        <p:grpSp>
          <p:nvGrpSpPr>
            <p:cNvPr id="143" name="Group 407"/>
            <p:cNvGrpSpPr/>
            <p:nvPr/>
          </p:nvGrpSpPr>
          <p:grpSpPr>
            <a:xfrm flipH="1">
              <a:off x="-523918" y="4787791"/>
              <a:ext cx="143933" cy="1193800"/>
              <a:chOff x="3107267" y="1151467"/>
              <a:chExt cx="143933" cy="11938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205481" y="1151467"/>
                <a:ext cx="45719" cy="1193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3107267" y="1278467"/>
                <a:ext cx="93133" cy="89746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-446086" y="4835044"/>
              <a:ext cx="326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XY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-629797" y="4582048"/>
              <a:ext cx="5170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Tmm5</a:t>
              </a:r>
            </a:p>
          </p:txBody>
        </p:sp>
      </p:grpSp>
      <p:sp>
        <p:nvSpPr>
          <p:cNvPr id="148" name="Rounded Rectangle 147"/>
          <p:cNvSpPr/>
          <p:nvPr/>
        </p:nvSpPr>
        <p:spPr>
          <a:xfrm>
            <a:off x="1851216" y="1733548"/>
            <a:ext cx="3170810" cy="1642729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974717" y="1529229"/>
            <a:ext cx="935633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Freiburg frame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H="1">
            <a:off x="295275" y="2400300"/>
            <a:ext cx="228599" cy="414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422881" y="2423489"/>
            <a:ext cx="288627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-</a:t>
            </a:r>
            <a:r>
              <a:rPr lang="el-GR" sz="1000" i="1" dirty="0">
                <a:solidFill>
                  <a:prstClr val="black"/>
                </a:solidFill>
                <a:latin typeface="Arial"/>
                <a:cs typeface="Arial"/>
              </a:rPr>
              <a:t>θ</a:t>
            </a:r>
            <a:endParaRPr lang="en-US" sz="10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4789537" y="2071096"/>
            <a:ext cx="129540" cy="1074420"/>
            <a:chOff x="3107267" y="1151467"/>
            <a:chExt cx="143933" cy="1193800"/>
          </a:xfrm>
        </p:grpSpPr>
        <p:sp>
          <p:nvSpPr>
            <p:cNvPr id="153" name="Rectangle 152"/>
            <p:cNvSpPr/>
            <p:nvPr/>
          </p:nvSpPr>
          <p:spPr>
            <a:xfrm>
              <a:off x="3205481" y="1151467"/>
              <a:ext cx="45719" cy="1193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107267" y="1278467"/>
              <a:ext cx="93133" cy="8974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 flipH="1">
            <a:off x="4801549" y="1898245"/>
            <a:ext cx="29396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XY</a:t>
            </a:r>
          </a:p>
        </p:txBody>
      </p:sp>
      <p:sp>
        <p:nvSpPr>
          <p:cNvPr id="156" name="TextBox 155"/>
          <p:cNvSpPr txBox="1"/>
          <p:nvPr/>
        </p:nvSpPr>
        <p:spPr>
          <a:xfrm flipH="1">
            <a:off x="4652395" y="3114583"/>
            <a:ext cx="466282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Tmm6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278214" y="1628978"/>
            <a:ext cx="371604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1250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870799" y="1904343"/>
            <a:ext cx="327782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205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6992120" y="2148124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0" y="1676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(</a:t>
            </a:r>
            <a:r>
              <a:rPr lang="el-GR" sz="1200" b="1" i="1" dirty="0">
                <a:solidFill>
                  <a:prstClr val="black"/>
                </a:solidFill>
              </a:rPr>
              <a:t>π</a:t>
            </a:r>
            <a:r>
              <a:rPr lang="en-US" sz="1200" b="1" i="1" baseline="30000" dirty="0">
                <a:solidFill>
                  <a:prstClr val="black"/>
                </a:solidFill>
              </a:rPr>
              <a:t>+</a:t>
            </a:r>
            <a:r>
              <a:rPr lang="en-US" sz="1200" b="1" i="1" dirty="0">
                <a:solidFill>
                  <a:prstClr val="black"/>
                </a:solidFill>
              </a:rPr>
              <a:t>,</a:t>
            </a:r>
            <a:r>
              <a:rPr lang="el-GR" sz="1200" b="1" i="1" dirty="0">
                <a:solidFill>
                  <a:prstClr val="black"/>
                </a:solidFill>
              </a:rPr>
              <a:t> </a:t>
            </a:r>
            <a:r>
              <a:rPr lang="en-US" sz="1200" b="1" i="1" dirty="0">
                <a:solidFill>
                  <a:prstClr val="black"/>
                </a:solidFill>
              </a:rPr>
              <a:t>+120GeV/c)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846075" y="2786568"/>
            <a:ext cx="320253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latin typeface="Arial"/>
                <a:cs typeface="Arial"/>
              </a:rPr>
              <a:t>s128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14059" y="2835358"/>
            <a:ext cx="327782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latin typeface="Arial"/>
                <a:cs typeface="Arial"/>
              </a:rPr>
              <a:t>s256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486617" y="2252515"/>
            <a:ext cx="243226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latin typeface="Arial"/>
                <a:cs typeface="Arial"/>
              </a:rPr>
              <a:t>s1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911385" y="2845553"/>
            <a:ext cx="243226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latin typeface="Arial"/>
                <a:cs typeface="Arial"/>
              </a:rPr>
              <a:t>s1</a:t>
            </a:r>
          </a:p>
        </p:txBody>
      </p:sp>
      <p:sp>
        <p:nvSpPr>
          <p:cNvPr id="165" name="TextBox 164"/>
          <p:cNvSpPr txBox="1"/>
          <p:nvPr/>
        </p:nvSpPr>
        <p:spPr>
          <a:xfrm rot="5400000">
            <a:off x="2854594" y="2301089"/>
            <a:ext cx="327782" cy="16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latin typeface="Arial"/>
                <a:cs typeface="Arial"/>
              </a:rPr>
              <a:t>s256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915359" y="1245167"/>
            <a:ext cx="14526" cy="1318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4525585" y="1036926"/>
            <a:ext cx="320253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178</a:t>
            </a:r>
          </a:p>
        </p:txBody>
      </p:sp>
      <p:sp>
        <p:nvSpPr>
          <p:cNvPr id="168" name="TextBox 167"/>
          <p:cNvSpPr txBox="1"/>
          <p:nvPr/>
        </p:nvSpPr>
        <p:spPr>
          <a:xfrm flipH="1">
            <a:off x="1652791" y="1097281"/>
            <a:ext cx="283920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L1</a:t>
            </a:r>
          </a:p>
        </p:txBody>
      </p:sp>
      <p:grpSp>
        <p:nvGrpSpPr>
          <p:cNvPr id="169" name="Group 168"/>
          <p:cNvGrpSpPr/>
          <p:nvPr/>
        </p:nvGrpSpPr>
        <p:grpSpPr>
          <a:xfrm flipH="1">
            <a:off x="1761606" y="1309697"/>
            <a:ext cx="59912" cy="2399192"/>
            <a:chOff x="3107267" y="1151467"/>
            <a:chExt cx="143933" cy="1193800"/>
          </a:xfrm>
        </p:grpSpPr>
        <p:sp>
          <p:nvSpPr>
            <p:cNvPr id="170" name="Rectangle 169"/>
            <p:cNvSpPr/>
            <p:nvPr/>
          </p:nvSpPr>
          <p:spPr>
            <a:xfrm>
              <a:off x="3205481" y="1151467"/>
              <a:ext cx="45719" cy="1193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107267" y="1278467"/>
              <a:ext cx="93133" cy="8974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 flipH="1">
            <a:off x="1760966" y="1460591"/>
            <a:ext cx="235449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173" name="Straight Connector 172"/>
          <p:cNvCxnSpPr/>
          <p:nvPr/>
        </p:nvCxnSpPr>
        <p:spPr>
          <a:xfrm>
            <a:off x="2172994" y="1290662"/>
            <a:ext cx="14526" cy="1318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840987" y="1276412"/>
            <a:ext cx="320253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410</a:t>
            </a: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1789121" y="1420207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1982447" y="1257969"/>
            <a:ext cx="205740" cy="1429"/>
          </a:xfrm>
          <a:prstGeom prst="straightConnector1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143209" y="1918683"/>
            <a:ext cx="217551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178" name="Group 177"/>
          <p:cNvGrpSpPr/>
          <p:nvPr/>
        </p:nvGrpSpPr>
        <p:grpSpPr>
          <a:xfrm flipH="1">
            <a:off x="7956382" y="1918075"/>
            <a:ext cx="628273" cy="1245857"/>
            <a:chOff x="-817541" y="4597306"/>
            <a:chExt cx="698081" cy="1384285"/>
          </a:xfrm>
        </p:grpSpPr>
        <p:grpSp>
          <p:nvGrpSpPr>
            <p:cNvPr id="179" name="Group 498"/>
            <p:cNvGrpSpPr/>
            <p:nvPr/>
          </p:nvGrpSpPr>
          <p:grpSpPr>
            <a:xfrm flipH="1">
              <a:off x="-523918" y="4787791"/>
              <a:ext cx="143933" cy="1193800"/>
              <a:chOff x="3107267" y="1151467"/>
              <a:chExt cx="143933" cy="1193800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205481" y="1151467"/>
                <a:ext cx="45719" cy="1193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3107267" y="1278467"/>
                <a:ext cx="93133" cy="89746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-446086" y="4835044"/>
              <a:ext cx="326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XY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-817541" y="4597306"/>
              <a:ext cx="678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R17A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557675" y="2092659"/>
            <a:ext cx="129540" cy="1074420"/>
            <a:chOff x="3107267" y="1151467"/>
            <a:chExt cx="143933" cy="1193800"/>
          </a:xfrm>
        </p:grpSpPr>
        <p:sp>
          <p:nvSpPr>
            <p:cNvPr id="185" name="Rectangle 184"/>
            <p:cNvSpPr/>
            <p:nvPr/>
          </p:nvSpPr>
          <p:spPr>
            <a:xfrm>
              <a:off x="3205481" y="1151467"/>
              <a:ext cx="45719" cy="1193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3107267" y="1278467"/>
              <a:ext cx="93133" cy="8974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 flipH="1">
            <a:off x="8478243" y="1919808"/>
            <a:ext cx="293964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XY</a:t>
            </a:r>
          </a:p>
        </p:txBody>
      </p:sp>
      <p:sp>
        <p:nvSpPr>
          <p:cNvPr id="188" name="TextBox 187"/>
          <p:cNvSpPr txBox="1"/>
          <p:nvPr/>
        </p:nvSpPr>
        <p:spPr>
          <a:xfrm flipH="1">
            <a:off x="8001416" y="3105665"/>
            <a:ext cx="408642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R17B</a:t>
            </a:r>
          </a:p>
        </p:txBody>
      </p:sp>
      <p:sp>
        <p:nvSpPr>
          <p:cNvPr id="189" name="TextBox 188"/>
          <p:cNvSpPr txBox="1"/>
          <p:nvPr/>
        </p:nvSpPr>
        <p:spPr>
          <a:xfrm flipH="1">
            <a:off x="7948075" y="3200400"/>
            <a:ext cx="443334" cy="19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prstClr val="black"/>
                </a:solidFill>
                <a:latin typeface="Arial"/>
                <a:cs typeface="Arial"/>
              </a:rPr>
              <a:t>Saclay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0" name="TextBox 189"/>
          <p:cNvSpPr txBox="1"/>
          <p:nvPr/>
        </p:nvSpPr>
        <p:spPr>
          <a:xfrm flipH="1">
            <a:off x="8052820" y="1857373"/>
            <a:ext cx="610817" cy="16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irradiated</a:t>
            </a:r>
          </a:p>
        </p:txBody>
      </p:sp>
      <p:grpSp>
        <p:nvGrpSpPr>
          <p:cNvPr id="191" name="Group 190"/>
          <p:cNvGrpSpPr/>
          <p:nvPr/>
        </p:nvGrpSpPr>
        <p:grpSpPr>
          <a:xfrm flipH="1">
            <a:off x="8370091" y="2086191"/>
            <a:ext cx="129540" cy="1074420"/>
            <a:chOff x="3107267" y="1151467"/>
            <a:chExt cx="143933" cy="1193800"/>
          </a:xfrm>
        </p:grpSpPr>
        <p:sp>
          <p:nvSpPr>
            <p:cNvPr id="192" name="Rectangle 191"/>
            <p:cNvSpPr/>
            <p:nvPr/>
          </p:nvSpPr>
          <p:spPr>
            <a:xfrm>
              <a:off x="3205481" y="1151467"/>
              <a:ext cx="45719" cy="1193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3107267" y="1278467"/>
              <a:ext cx="93133" cy="8974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8340203" y="2941321"/>
            <a:ext cx="278742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Z1</a:t>
            </a:r>
          </a:p>
        </p:txBody>
      </p:sp>
      <p:sp>
        <p:nvSpPr>
          <p:cNvPr id="195" name="TextBox 194"/>
          <p:cNvSpPr txBox="1"/>
          <p:nvPr/>
        </p:nvSpPr>
        <p:spPr>
          <a:xfrm flipH="1">
            <a:off x="8310323" y="1934824"/>
            <a:ext cx="28161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XY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0" y="838200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Test Beam Set Up at ENH1-H6 SPS Beam</a:t>
            </a:r>
          </a:p>
        </p:txBody>
      </p:sp>
      <p:grpSp>
        <p:nvGrpSpPr>
          <p:cNvPr id="200" name="Group 396"/>
          <p:cNvGrpSpPr/>
          <p:nvPr/>
        </p:nvGrpSpPr>
        <p:grpSpPr>
          <a:xfrm rot="1800000">
            <a:off x="1142999" y="2066925"/>
            <a:ext cx="228749" cy="1074421"/>
            <a:chOff x="2997034" y="1151467"/>
            <a:chExt cx="254166" cy="1193800"/>
          </a:xfrm>
        </p:grpSpPr>
        <p:sp>
          <p:nvSpPr>
            <p:cNvPr id="208" name="Rectangle 207"/>
            <p:cNvSpPr/>
            <p:nvPr/>
          </p:nvSpPr>
          <p:spPr>
            <a:xfrm>
              <a:off x="3205481" y="1151467"/>
              <a:ext cx="45719" cy="1193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2997034" y="1278466"/>
              <a:ext cx="203365" cy="89746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 flipH="1">
            <a:off x="533400" y="3124200"/>
            <a:ext cx="12025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3-GEM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Mini-Drift on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Rotating Table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905000" y="3505200"/>
            <a:ext cx="301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10-12 Layer </a:t>
            </a:r>
            <a:r>
              <a:rPr lang="en-US" sz="1400" dirty="0" err="1">
                <a:solidFill>
                  <a:srgbClr val="FF0000"/>
                </a:solidFill>
              </a:rPr>
              <a:t>Micromegas</a:t>
            </a:r>
            <a:r>
              <a:rPr lang="en-US" sz="1400" dirty="0">
                <a:solidFill>
                  <a:srgbClr val="FF0000"/>
                </a:solidFill>
              </a:rPr>
              <a:t> Telescope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715000" y="3505200"/>
            <a:ext cx="1718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Si Tracking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7" b="29412"/>
          <a:stretch>
            <a:fillRect/>
          </a:stretch>
        </p:blipFill>
        <p:spPr bwMode="auto">
          <a:xfrm flipH="1">
            <a:off x="762000" y="40386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TextBox 219"/>
          <p:cNvSpPr txBox="1"/>
          <p:nvPr/>
        </p:nvSpPr>
        <p:spPr>
          <a:xfrm>
            <a:off x="5562600" y="5562600"/>
            <a:ext cx="1668149" cy="369332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800100" sx="32000" sy="32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20520000" lon="2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MM Telescope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2438400" y="5715000"/>
            <a:ext cx="1697901" cy="369332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800100" sx="32000" sy="32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20520000" lon="2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Mini-Drift GEM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315200" y="5105400"/>
            <a:ext cx="1223476" cy="369332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800100" sx="32000" sy="32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20520000" lon="2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Si Tracker</a:t>
            </a:r>
          </a:p>
        </p:txBody>
      </p:sp>
      <p:cxnSp>
        <p:nvCxnSpPr>
          <p:cNvPr id="212" name="Straight Arrow Connector 211"/>
          <p:cNvCxnSpPr/>
          <p:nvPr/>
        </p:nvCxnSpPr>
        <p:spPr>
          <a:xfrm flipV="1">
            <a:off x="304800" y="5334000"/>
            <a:ext cx="1676400" cy="30480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0" y="5257800"/>
            <a:ext cx="7922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prstClr val="black"/>
                </a:solidFill>
              </a:rPr>
              <a:t>120GeV/c</a:t>
            </a:r>
          </a:p>
          <a:p>
            <a:r>
              <a:rPr lang="en-US" sz="1050" b="1" i="1" dirty="0">
                <a:solidFill>
                  <a:prstClr val="black"/>
                </a:solidFill>
              </a:rPr>
              <a:t> </a:t>
            </a:r>
            <a:r>
              <a:rPr lang="en-US" sz="1200" b="1" i="1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1050" b="1" i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17" name="Slide Number Placeholder 2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64624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Beam Test Results </a:t>
            </a:r>
            <a:r>
              <a:rPr lang="en-US" sz="3200" dirty="0" smtClean="0"/>
              <a:t>(40 deg. Tracks)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28600" y="4648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8400" y="762000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Reconstructed  Track from 1 Event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1371600"/>
            <a:ext cx="1954381" cy="369332"/>
          </a:xfrm>
          <a:prstGeom prst="rect">
            <a:avLst/>
          </a:prstGeom>
          <a:solidFill>
            <a:schemeClr val="accent5">
              <a:lumMod val="75000"/>
              <a:alpha val="27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Raw Strip Signal</a:t>
            </a:r>
          </a:p>
        </p:txBody>
      </p:sp>
      <p:sp>
        <p:nvSpPr>
          <p:cNvPr id="18" name="TextBox 17"/>
          <p:cNvSpPr txBox="1"/>
          <p:nvPr/>
        </p:nvSpPr>
        <p:spPr>
          <a:xfrm rot="19050106">
            <a:off x="2805164" y="3473452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25ns Time Sample</a:t>
            </a:r>
          </a:p>
        </p:txBody>
      </p:sp>
      <p:sp>
        <p:nvSpPr>
          <p:cNvPr id="19" name="TextBox 18"/>
          <p:cNvSpPr txBox="1"/>
          <p:nvPr/>
        </p:nvSpPr>
        <p:spPr>
          <a:xfrm rot="267057">
            <a:off x="1152156" y="3751344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Strip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86491" y="2801091"/>
            <a:ext cx="1131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~Strip Charge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4495800"/>
            <a:ext cx="2069797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Tot. Charge at each fired Strip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4495800"/>
            <a:ext cx="1981200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Strip Charge Arrival Time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9" y="3564835"/>
            <a:ext cx="426589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267200" y="12954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 The charge arrival time for each strip is determined by the time profile of the raw signal.  The z-</a:t>
            </a:r>
            <a:r>
              <a:rPr lang="en-US" sz="1400" dirty="0" err="1">
                <a:solidFill>
                  <a:prstClr val="black"/>
                </a:solidFill>
              </a:rPr>
              <a:t>coord</a:t>
            </a:r>
            <a:r>
              <a:rPr lang="en-US" sz="1400" dirty="0">
                <a:solidFill>
                  <a:prstClr val="black"/>
                </a:solidFill>
              </a:rPr>
              <a:t>. is then reconstructed by taking the product of the arrival time and the drift velocity of the detector gas.</a:t>
            </a:r>
          </a:p>
          <a:p>
            <a:pPr>
              <a:buFont typeface="Wingdings" pitchFamily="2" charset="2"/>
              <a:buChar char="q"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err="1">
                <a:solidFill>
                  <a:prstClr val="black"/>
                </a:solidFill>
              </a:rPr>
              <a:t>x_coord</a:t>
            </a:r>
            <a:r>
              <a:rPr lang="en-US" sz="1400" dirty="0">
                <a:solidFill>
                  <a:prstClr val="black"/>
                </a:solidFill>
              </a:rPr>
              <a:t>. is taken as the center of each strip.</a:t>
            </a:r>
          </a:p>
          <a:p>
            <a:pPr>
              <a:buFont typeface="Wingdings" pitchFamily="2" charset="2"/>
              <a:buChar char="q"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The vector is determined from a linear fit to the reconstructed (x, y) pairs for the event.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3810000"/>
            <a:ext cx="3288144" cy="369332"/>
          </a:xfrm>
          <a:prstGeom prst="rect">
            <a:avLst/>
          </a:prstGeom>
          <a:solidFill>
            <a:schemeClr val="accent5">
              <a:lumMod val="75000"/>
              <a:alpha val="27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Reconstructed Track Segment</a:t>
            </a:r>
          </a:p>
        </p:txBody>
      </p:sp>
    </p:spTree>
    <p:extLst>
      <p:ext uri="{BB962C8B-B14F-4D97-AF65-F5344CB8AC3E}">
        <p14:creationId xmlns:p14="http://schemas.microsoft.com/office/powerpoint/2010/main" val="2457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Processing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021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355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021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14"/>
          <p:cNvGrpSpPr>
            <a:grpSpLocks noChangeAspect="1"/>
          </p:cNvGrpSpPr>
          <p:nvPr/>
        </p:nvGrpSpPr>
        <p:grpSpPr bwMode="auto">
          <a:xfrm>
            <a:off x="5181600" y="838200"/>
            <a:ext cx="2532063" cy="2286000"/>
            <a:chOff x="4724400" y="990600"/>
            <a:chExt cx="3657600" cy="2492062"/>
          </a:xfrm>
        </p:grpSpPr>
        <p:pic>
          <p:nvPicPr>
            <p:cNvPr id="256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990600"/>
              <a:ext cx="3657600" cy="249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6111766" y="1874936"/>
              <a:ext cx="380666" cy="30458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123231" y="1895704"/>
              <a:ext cx="339389" cy="280357"/>
            </a:xfrm>
            <a:prstGeom prst="straightConnector1">
              <a:avLst/>
            </a:prstGeom>
            <a:ln w="34925">
              <a:solidFill>
                <a:srgbClr val="FFFF00">
                  <a:alpha val="60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505200"/>
            <a:ext cx="302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6324600" y="5715000"/>
            <a:ext cx="28194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Constantia" pitchFamily="18" charset="0"/>
              </a:rPr>
              <a:t>Propagated Errors:</a:t>
            </a:r>
          </a:p>
          <a:p>
            <a:r>
              <a:rPr lang="en-US" sz="1600">
                <a:solidFill>
                  <a:prstClr val="black"/>
                </a:solidFill>
                <a:latin typeface="Constantia" pitchFamily="18" charset="0"/>
              </a:rPr>
              <a:t>Angle: ~+/-18mrad</a:t>
            </a:r>
          </a:p>
          <a:p>
            <a:r>
              <a:rPr lang="en-US" sz="1600">
                <a:solidFill>
                  <a:prstClr val="black"/>
                </a:solidFill>
                <a:latin typeface="Constantia" pitchFamily="18" charset="0"/>
              </a:rPr>
              <a:t>Charge arrival time: ~+/-1.8ns 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52400" y="55626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 Linear Fit to determine arrival time = x-int.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30 samples x 25ns = 750ns window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33400" y="2971800"/>
            <a:ext cx="318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nstantia" pitchFamily="18" charset="0"/>
              </a:rPr>
              <a:t>Raw Data: Waveforms in Time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4876800" y="2971800"/>
            <a:ext cx="369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nstantia" pitchFamily="18" charset="0"/>
              </a:rPr>
              <a:t>Vector Signature:  “Charge square”  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3200400" y="55626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prstClr val="black"/>
                </a:solidFill>
                <a:latin typeface="Constantia" pitchFamily="18" charset="0"/>
              </a:rPr>
              <a:t>Vector Recon: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X -coord. = middle of pad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 Y-coord. = drift time * Drift Vel.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prstClr val="black"/>
                </a:solidFill>
                <a:latin typeface="Constantia" pitchFamily="18" charset="0"/>
              </a:rPr>
              <a:t>Fit (x,z) points to line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6477000" y="3657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nstantia" pitchFamily="18" charset="0"/>
              </a:rPr>
              <a:t>Vector Recon. Z-residual &lt; 0.5mm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859</Words>
  <Application>Microsoft Office PowerPoint</Application>
  <PresentationFormat>On-screen Show (4:3)</PresentationFormat>
  <Paragraphs>257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2_Flow</vt:lpstr>
      <vt:lpstr>Track Vectoring</vt:lpstr>
      <vt:lpstr>Background in SoLID Trackers</vt:lpstr>
      <vt:lpstr>How to measure both?</vt:lpstr>
      <vt:lpstr>Downside:  Data Size</vt:lpstr>
      <vt:lpstr>Mini-Drift GEM Det. + SRS Readout</vt:lpstr>
      <vt:lpstr>Preliminary Bench-Top Measurements</vt:lpstr>
      <vt:lpstr>Measuring Tracks at CERN Beam Test</vt:lpstr>
      <vt:lpstr>Beam Test Results (40 deg. Tracks)</vt:lpstr>
      <vt:lpstr>Data Processing</vt:lpstr>
      <vt:lpstr>Angular Resolution</vt:lpstr>
      <vt:lpstr>Summary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majka</dc:creator>
  <cp:lastModifiedBy>Thomas K Hemmick</cp:lastModifiedBy>
  <cp:revision>34</cp:revision>
  <dcterms:created xsi:type="dcterms:W3CDTF">2012-12-04T21:57:43Z</dcterms:created>
  <dcterms:modified xsi:type="dcterms:W3CDTF">2012-12-15T02:22:34Z</dcterms:modified>
</cp:coreProperties>
</file>