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sldIdLst>
    <p:sldId id="371" r:id="rId2"/>
    <p:sldId id="498" r:id="rId3"/>
    <p:sldId id="391" r:id="rId4"/>
    <p:sldId id="501" r:id="rId5"/>
    <p:sldId id="503" r:id="rId6"/>
    <p:sldId id="504" r:id="rId7"/>
    <p:sldId id="518" r:id="rId8"/>
    <p:sldId id="526" r:id="rId9"/>
    <p:sldId id="524" r:id="rId10"/>
    <p:sldId id="525" r:id="rId11"/>
    <p:sldId id="512" r:id="rId12"/>
    <p:sldId id="531" r:id="rId13"/>
    <p:sldId id="532" r:id="rId14"/>
    <p:sldId id="533" r:id="rId15"/>
    <p:sldId id="513" r:id="rId16"/>
    <p:sldId id="534" r:id="rId17"/>
    <p:sldId id="535" r:id="rId18"/>
    <p:sldId id="536" r:id="rId19"/>
    <p:sldId id="537" r:id="rId20"/>
    <p:sldId id="511" r:id="rId21"/>
    <p:sldId id="506" r:id="rId22"/>
    <p:sldId id="507" r:id="rId23"/>
    <p:sldId id="508" r:id="rId24"/>
    <p:sldId id="509" r:id="rId25"/>
    <p:sldId id="510" r:id="rId26"/>
    <p:sldId id="519" r:id="rId27"/>
    <p:sldId id="520" r:id="rId28"/>
    <p:sldId id="521" r:id="rId29"/>
    <p:sldId id="522" r:id="rId30"/>
    <p:sldId id="523" r:id="rId31"/>
    <p:sldId id="499" r:id="rId32"/>
    <p:sldId id="514" r:id="rId33"/>
    <p:sldId id="500" r:id="rId34"/>
    <p:sldId id="505" r:id="rId35"/>
    <p:sldId id="527" r:id="rId36"/>
    <p:sldId id="528" r:id="rId37"/>
    <p:sldId id="529" r:id="rId38"/>
    <p:sldId id="530" r:id="rId39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33CC"/>
    <a:srgbClr val="CC3399"/>
    <a:srgbClr val="33CC33"/>
    <a:srgbClr val="000000"/>
    <a:srgbClr val="0101FF"/>
    <a:srgbClr val="CC9900"/>
    <a:srgbClr val="FA7406"/>
    <a:srgbClr val="FE4A02"/>
    <a:srgbClr val="D67000"/>
    <a:srgbClr val="683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9" autoAdjust="0"/>
    <p:restoredTop sz="84645" autoAdjust="0"/>
  </p:normalViewPr>
  <p:slideViewPr>
    <p:cSldViewPr>
      <p:cViewPr varScale="1">
        <p:scale>
          <a:sx n="102" d="100"/>
          <a:sy n="102" d="100"/>
        </p:scale>
        <p:origin x="-18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2"/>
    </p:cViewPr>
  </p:sorterViewPr>
  <p:notesViewPr>
    <p:cSldViewPr>
      <p:cViewPr varScale="1">
        <p:scale>
          <a:sx n="103" d="100"/>
          <a:sy n="103" d="100"/>
        </p:scale>
        <p:origin x="-3480" y="-78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300"/>
            </a:lvl1pPr>
          </a:lstStyle>
          <a:p>
            <a:fld id="{76DED6FA-3620-42DE-A214-F363622CAC83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300" tIns="46150" rIns="92300" bIns="4615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300"/>
            </a:lvl1pPr>
          </a:lstStyle>
          <a:p>
            <a:fld id="{81D27BB4-7507-496B-A596-4501E7841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print">
            <a:alphaModFix amt="25000"/>
            <a:lum/>
          </a:blip>
          <a:srcRect/>
          <a:stretch>
            <a:fillRect l="13000" t="1000" r="15000" b="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Jin Huang, for EC group</a:t>
            </a:r>
            <a:endParaRPr 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3856" y="6400800"/>
            <a:ext cx="1511543" cy="381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Huang, for EC group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Huang, for EC group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407944"/>
            <a:ext cx="2094072" cy="365760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495801" y="6407944"/>
            <a:ext cx="2057400" cy="365125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Huang, for EC group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Huang, for EC group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477000"/>
            <a:ext cx="1447800" cy="36493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Huang, for EC group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Huang, for EC group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Huang, for EC group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Jin Huang, for EC group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15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495800" y="6407944"/>
            <a:ext cx="2234953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66801"/>
            <a:ext cx="8610600" cy="16002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Update on EM Calorimeters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772400" cy="1839511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Jin Huang (LANL</a:t>
            </a:r>
            <a:r>
              <a:rPr lang="en-US" sz="2400" dirty="0" smtClean="0"/>
              <a:t>), also for</a:t>
            </a:r>
            <a:endParaRPr lang="en-US" sz="2400" dirty="0" smtClean="0"/>
          </a:p>
          <a:p>
            <a:pPr algn="ctr"/>
            <a:r>
              <a:rPr lang="nn-NO" sz="2400" dirty="0" smtClean="0"/>
              <a:t>Mehdi Meziane (Duke), Paul Reimer (ANL),</a:t>
            </a:r>
          </a:p>
          <a:p>
            <a:pPr algn="ctr"/>
            <a:r>
              <a:rPr lang="en-US" sz="2400" dirty="0" smtClean="0"/>
              <a:t>Zhiwen Zhao (</a:t>
            </a:r>
            <a:r>
              <a:rPr lang="en-US" sz="2400" dirty="0" err="1" smtClean="0"/>
              <a:t>UVa</a:t>
            </a:r>
            <a:r>
              <a:rPr lang="en-US" sz="2400" dirty="0" smtClean="0"/>
              <a:t>), Xiaochao Zheng (</a:t>
            </a:r>
            <a:r>
              <a:rPr lang="en-US" sz="2400" dirty="0" err="1" smtClean="0"/>
              <a:t>UVa</a:t>
            </a:r>
            <a:r>
              <a:rPr lang="en-US" sz="2400" dirty="0" smtClean="0"/>
              <a:t>)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2741094"/>
            <a:ext cx="4214812" cy="404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SIDIS LAEC (beam 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9812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Type I (10x10cm) module in </a:t>
            </a:r>
            <a:r>
              <a:rPr lang="en-US" sz="2500" dirty="0" smtClean="0">
                <a:solidFill>
                  <a:schemeClr val="accent1"/>
                </a:solidFill>
              </a:rPr>
              <a:t>blue</a:t>
            </a:r>
            <a:r>
              <a:rPr lang="en-US" sz="2500" dirty="0" smtClean="0"/>
              <a:t>, type II (5x5cm long) module in </a:t>
            </a:r>
            <a:r>
              <a:rPr lang="en-US" sz="2500" dirty="0" smtClean="0">
                <a:solidFill>
                  <a:schemeClr val="accent3"/>
                </a:solidFill>
              </a:rPr>
              <a:t>green</a:t>
            </a:r>
            <a:r>
              <a:rPr lang="en-US" sz="2500" dirty="0" smtClean="0"/>
              <a:t>, type III (5x5cm short) module in </a:t>
            </a:r>
            <a:r>
              <a:rPr lang="en-US" sz="2500" dirty="0" smtClean="0">
                <a:solidFill>
                  <a:srgbClr val="7030A0"/>
                </a:solidFill>
              </a:rPr>
              <a:t>purple</a:t>
            </a:r>
            <a:r>
              <a:rPr lang="en-US" sz="2500" dirty="0" smtClean="0"/>
              <a:t>. </a:t>
            </a:r>
          </a:p>
          <a:p>
            <a:r>
              <a:rPr lang="en-US" sz="2800" dirty="0" smtClean="0"/>
              <a:t>Supporting structure needs to be made from 75cm to 140cm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5400" y="3276600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140cm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6147" y="4050268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75cm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Updates</a:t>
            </a:r>
            <a:br>
              <a:rPr lang="en-US" dirty="0" smtClean="0"/>
            </a:br>
            <a:r>
              <a:rPr lang="en-US" dirty="0" smtClean="0"/>
              <a:t>- Edge </a:t>
            </a:r>
            <a:r>
              <a:rPr lang="en-US" dirty="0" smtClean="0"/>
              <a:t>effects for LAEC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2402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LAEC layout in G4 Simulation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54804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LAEC in full standalone G4 </a:t>
            </a:r>
            <a:r>
              <a:rPr lang="en-US" dirty="0" smtClean="0"/>
              <a:t>Simulation</a:t>
            </a:r>
            <a:br>
              <a:rPr lang="en-US" dirty="0" smtClean="0"/>
            </a:br>
            <a:r>
              <a:rPr lang="en-US" sz="3100" dirty="0" smtClean="0"/>
              <a:t>Track transportation provided by GEMC, CLEO field</a:t>
            </a:r>
            <a:endParaRPr lang="en-US" sz="31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934" y="1481138"/>
            <a:ext cx="672413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does inner modules help?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5638800"/>
            <a:ext cx="4040188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Stand conf. 404 10x10 cm</a:t>
            </a:r>
            <a:r>
              <a:rPr lang="en-US" baseline="30000" dirty="0" smtClean="0"/>
              <a:t>2</a:t>
            </a:r>
            <a:r>
              <a:rPr lang="en-US" dirty="0" smtClean="0"/>
              <a:t> modules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645026" y="5638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+ </a:t>
            </a:r>
            <a:r>
              <a:rPr lang="en-US" u="sng" dirty="0" smtClean="0"/>
              <a:t>116 5x5  </a:t>
            </a:r>
            <a:r>
              <a:rPr lang="en-US" u="sng" dirty="0" smtClean="0"/>
              <a:t>cm</a:t>
            </a:r>
            <a:r>
              <a:rPr lang="en-US" u="sng" baseline="30000" dirty="0" smtClean="0"/>
              <a:t>2 </a:t>
            </a:r>
            <a:r>
              <a:rPr lang="en-US" u="sng" dirty="0" smtClean="0"/>
              <a:t>inner </a:t>
            </a:r>
            <a:r>
              <a:rPr lang="en-US" u="sng" dirty="0" smtClean="0"/>
              <a:t>modules</a:t>
            </a:r>
            <a:endParaRPr lang="en-US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" y="2148078"/>
            <a:ext cx="498390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0946" y="2133600"/>
            <a:ext cx="5004054" cy="359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eft Arrow 12"/>
          <p:cNvSpPr/>
          <p:nvPr/>
        </p:nvSpPr>
        <p:spPr>
          <a:xfrm rot="1700551">
            <a:off x="7118020" y="3145391"/>
            <a:ext cx="1524000" cy="8382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Minor improvement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0" y="1371600"/>
            <a:ext cx="3349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 LAEC catch 80% of shower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Go freely to forward acceptance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Updates</a:t>
            </a:r>
            <a:br>
              <a:rPr lang="en-US" dirty="0" smtClean="0"/>
            </a:br>
            <a:r>
              <a:rPr lang="en-US" dirty="0" smtClean="0"/>
              <a:t>- Shower cluster </a:t>
            </a:r>
            <a:r>
              <a:rPr lang="en-US" dirty="0" smtClean="0"/>
              <a:t>size cut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2402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5029200"/>
            <a:ext cx="8229600" cy="11856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PID selection used 3-D cut on PS, e/p and momentum</a:t>
            </a:r>
          </a:p>
          <a:p>
            <a:r>
              <a:rPr lang="en-US" dirty="0" smtClean="0"/>
              <a:t>PS and e information come from sum signal in all non-zero modules</a:t>
            </a:r>
          </a:p>
          <a:p>
            <a:r>
              <a:rPr lang="en-US" dirty="0" smtClean="0"/>
              <a:t>Enemy here is very specific: almost fully </a:t>
            </a:r>
            <a:r>
              <a:rPr lang="en-US" dirty="0" err="1" smtClean="0"/>
              <a:t>absorved</a:t>
            </a:r>
            <a:r>
              <a:rPr lang="en-US" dirty="0" smtClean="0"/>
              <a:t> hadronic shower with high energy deposition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 showed pion rejection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5715000" cy="37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162800" y="4114800"/>
            <a:ext cx="1805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94% electron eff.</a:t>
            </a:r>
            <a:endParaRPr lang="en-US" dirty="0" smtClean="0"/>
          </a:p>
        </p:txBody>
      </p:sp>
    </p:spTree>
  </p:cSld>
  <p:clrMapOvr>
    <a:masterClrMapping/>
  </p:clrMapOvr>
  <p:transition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Shower area difference</a:t>
            </a:r>
            <a:endParaRPr lang="en-US" dirty="0"/>
          </a:p>
        </p:txBody>
      </p:sp>
      <p:pic>
        <p:nvPicPr>
          <p:cNvPr id="6146" name="Picture 2" descr="E:\Dropbox\Tmp\PVDIS_Lead2X0PbBlock.PVDIS_RunShowerSizeChec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9772"/>
          <a:stretch>
            <a:fillRect/>
          </a:stretch>
        </p:blipFill>
        <p:spPr bwMode="auto">
          <a:xfrm>
            <a:off x="228600" y="1752600"/>
            <a:ext cx="8586810" cy="3505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16200000">
            <a:off x="-448405" y="3039205"/>
            <a:ext cx="157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 spread (mm)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00200" y="4876800"/>
            <a:ext cx="173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Φ</a:t>
            </a:r>
            <a:r>
              <a:rPr lang="en-US" dirty="0" smtClean="0"/>
              <a:t> - spread (mm)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3894995" y="2974673"/>
            <a:ext cx="157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 spread (mm)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43600" y="4812268"/>
            <a:ext cx="173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Φ</a:t>
            </a:r>
            <a:r>
              <a:rPr lang="en-US" dirty="0" smtClean="0"/>
              <a:t> - spread (mm)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886200" y="5334000"/>
            <a:ext cx="2057400" cy="838200"/>
          </a:xfrm>
          <a:prstGeom prst="wedgeRoundRectCallout">
            <a:avLst>
              <a:gd name="adj1" fmla="val -35799"/>
              <a:gd name="adj2" fmla="val -12228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Notice the difference in color scale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24000" y="1447800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Electron shower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258480" y="1447800"/>
            <a:ext cx="281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Hadronic shower (e/p&gt;80%)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Apply additional cut to limit max size of cluster around track projection</a:t>
            </a:r>
            <a:endParaRPr lang="en-US" dirty="0"/>
          </a:p>
        </p:txBody>
      </p:sp>
      <p:pic>
        <p:nvPicPr>
          <p:cNvPr id="7170" name="Picture 2" descr="E:\Dropbox\Tmp\PVDIS_Lead2X0PbBlock.PVDIS_RunPion_GetEfficienc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91196"/>
            <a:ext cx="6400800" cy="466680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4600" y="2895600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Pion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181600" y="33528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110947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Limit cluster to be not larger than 3x3 modules around track projection to shower central depth</a:t>
            </a:r>
          </a:p>
          <a:p>
            <a:r>
              <a:rPr lang="en-US" dirty="0" smtClean="0"/>
              <a:t>Minor cut on EM shower but effectively removed hadronic showers of very high energy deposition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00400" y="2907268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Miss identified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438400"/>
            <a:ext cx="2318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w/ &gt;=94% electron eff.</a:t>
            </a:r>
            <a:endParaRPr lang="en-US" dirty="0">
              <a:solidFill>
                <a:schemeClr val="accent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543800" y="2895600"/>
            <a:ext cx="1600200" cy="838200"/>
          </a:xfrm>
          <a:prstGeom prst="wedgeRoundRectCallout">
            <a:avLst>
              <a:gd name="adj1" fmla="val -78559"/>
              <a:gd name="adj2" fmla="val 5136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BIG improvement @ high p end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3962400"/>
            <a:ext cx="16530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Flat phase </a:t>
            </a:r>
            <a:br>
              <a:rPr lang="en-US" dirty="0" smtClean="0"/>
            </a:br>
            <a:r>
              <a:rPr lang="en-US" dirty="0" smtClean="0"/>
              <a:t>space in PVDIS </a:t>
            </a:r>
          </a:p>
          <a:p>
            <a:r>
              <a:rPr lang="en-US" dirty="0" smtClean="0"/>
              <a:t>acceptance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Can it be further improved?</a:t>
            </a:r>
            <a:endParaRPr lang="en-US" dirty="0"/>
          </a:p>
        </p:txBody>
      </p:sp>
      <p:pic>
        <p:nvPicPr>
          <p:cNvPr id="7170" name="Picture 2" descr="E:\Dropbox\Tmp\PVDIS_Lead2X0PbBlock.PVDIS_RunPion_GetEfficiencie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00200" y="2191196"/>
            <a:ext cx="6400799" cy="466680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4600" y="2895600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19201"/>
            <a:ext cx="8229600" cy="99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Further limit cluster to be not larger than 2x2 modules around track projection to shower central depth</a:t>
            </a:r>
          </a:p>
          <a:p>
            <a:r>
              <a:rPr lang="en-US" dirty="0" smtClean="0"/>
              <a:t>Now loose ~5% of EM shower, but hadron shower cuts faster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00400" y="2907268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Miss identified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09800"/>
            <a:ext cx="27045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Change cut and maintain</a:t>
            </a:r>
          </a:p>
          <a:p>
            <a:r>
              <a:rPr lang="en-US" dirty="0" smtClean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&gt;=94% electron eff.</a:t>
            </a:r>
          </a:p>
          <a:p>
            <a:r>
              <a:rPr lang="en-US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All hadron </a:t>
            </a:r>
            <a:r>
              <a:rPr lang="en-US" u="sng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rej</a:t>
            </a:r>
            <a:r>
              <a:rPr lang="en-US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better than </a:t>
            </a:r>
          </a:p>
          <a:p>
            <a:r>
              <a:rPr lang="en-US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100:1</a:t>
            </a:r>
            <a:endParaRPr lang="en-US" u="sng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962400"/>
            <a:ext cx="16530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Flat phase </a:t>
            </a:r>
            <a:br>
              <a:rPr lang="en-US" dirty="0" smtClean="0"/>
            </a:br>
            <a:r>
              <a:rPr lang="en-US" dirty="0" smtClean="0"/>
              <a:t>space in PVDIS </a:t>
            </a:r>
          </a:p>
          <a:p>
            <a:r>
              <a:rPr lang="en-US" dirty="0" smtClean="0"/>
              <a:t>acceptance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Updates</a:t>
            </a:r>
            <a:br>
              <a:rPr lang="en-US" dirty="0" smtClean="0"/>
            </a:br>
            <a:r>
              <a:rPr lang="en-US" dirty="0" smtClean="0"/>
              <a:t>- Radiation dose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2402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1467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LHCb</a:t>
            </a:r>
            <a:r>
              <a:rPr lang="en-US" dirty="0" smtClean="0"/>
              <a:t>/HERMES preshower, instead full Shashlyk preshower</a:t>
            </a:r>
          </a:p>
          <a:p>
            <a:pPr lvl="1"/>
            <a:r>
              <a:rPr lang="en-US" dirty="0" smtClean="0"/>
              <a:t>As shown before, the preshower scintillator receive most of the radiation, due to the low energy backgrounds</a:t>
            </a:r>
          </a:p>
          <a:p>
            <a:pPr lvl="1"/>
            <a:r>
              <a:rPr lang="en-US" dirty="0" smtClean="0"/>
              <a:t>This part radiation dose are now absorbed in 2X0 absorber, and we just see its EM tail now</a:t>
            </a:r>
          </a:p>
          <a:p>
            <a:pPr lvl="1"/>
            <a:r>
              <a:rPr lang="en-US" dirty="0" smtClean="0"/>
              <a:t>Especially, lead absorber effectively kill all low energy electron background</a:t>
            </a:r>
          </a:p>
          <a:p>
            <a:r>
              <a:rPr lang="en-US" dirty="0" smtClean="0"/>
              <a:t>New background distribution updated by Zhiwen</a:t>
            </a:r>
          </a:p>
          <a:p>
            <a:pPr lvl="1"/>
            <a:r>
              <a:rPr lang="en-US" dirty="0" smtClean="0"/>
              <a:t>SIDIS: </a:t>
            </a:r>
          </a:p>
          <a:p>
            <a:pPr lvl="2"/>
            <a:r>
              <a:rPr lang="en-US" dirty="0" smtClean="0"/>
              <a:t>With target collimator (suppress background by 4) </a:t>
            </a:r>
          </a:p>
          <a:p>
            <a:pPr lvl="2"/>
            <a:r>
              <a:rPr lang="en-US" dirty="0" smtClean="0"/>
              <a:t>First large angle simulation</a:t>
            </a:r>
          </a:p>
          <a:p>
            <a:pPr lvl="1"/>
            <a:r>
              <a:rPr lang="en-US" dirty="0" smtClean="0"/>
              <a:t>PVDIS: have option to remove direct photon sight (expected to be removed in the final baffle design)</a:t>
            </a:r>
          </a:p>
          <a:p>
            <a:r>
              <a:rPr lang="en-US" dirty="0" smtClean="0"/>
              <a:t>Dominating background, photons 1-10 </a:t>
            </a:r>
            <a:r>
              <a:rPr lang="en-US" dirty="0" err="1" smtClean="0"/>
              <a:t>MeV</a:t>
            </a:r>
            <a:endParaRPr lang="en-US" dirty="0" smtClean="0"/>
          </a:p>
          <a:p>
            <a:pPr lvl="1"/>
            <a:r>
              <a:rPr lang="en-US" dirty="0" smtClean="0"/>
              <a:t>After preshower, which attenuate them a lot, they still penetrate ~10 layers in Shashlyk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PVDIS – current baffle (with direct </a:t>
            </a:r>
            <a:r>
              <a:rPr lang="el-GR" dirty="0" smtClean="0"/>
              <a:t>γ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58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816" y="1481138"/>
            <a:ext cx="62983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1600200" y="6019800"/>
            <a:ext cx="1828800" cy="838200"/>
          </a:xfrm>
          <a:prstGeom prst="wedgeRoundRectCallout">
            <a:avLst>
              <a:gd name="adj1" fmla="val 7292"/>
              <a:gd name="adj2" fmla="val -10211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Layer #1 is 2cm preshower </a:t>
            </a:r>
            <a:r>
              <a:rPr lang="en-US" dirty="0" err="1" smtClean="0"/>
              <a:t>scint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3124200"/>
            <a:ext cx="2348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γ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dominate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But attenuated quickly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816" y="1481138"/>
            <a:ext cx="62983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PVDIS – preview for a baffle </a:t>
            </a:r>
            <a:r>
              <a:rPr lang="en-US" sz="3600" u="sng" dirty="0" smtClean="0">
                <a:solidFill>
                  <a:schemeClr val="accent1"/>
                </a:solidFill>
              </a:rPr>
              <a:t>w/o direct </a:t>
            </a:r>
            <a:r>
              <a:rPr lang="el-GR" sz="3600" u="sng" dirty="0" smtClean="0">
                <a:solidFill>
                  <a:schemeClr val="accent1"/>
                </a:solidFill>
              </a:rPr>
              <a:t>γ</a:t>
            </a:r>
            <a:endParaRPr lang="en-US" sz="3600" u="sng" dirty="0" smtClean="0">
              <a:solidFill>
                <a:schemeClr val="accent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600200" y="6019800"/>
            <a:ext cx="1828800" cy="838200"/>
          </a:xfrm>
          <a:prstGeom prst="wedgeRoundRectCallout">
            <a:avLst>
              <a:gd name="adj1" fmla="val 7292"/>
              <a:gd name="adj2" fmla="val -10211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Layer #1 is 2cm preshower </a:t>
            </a:r>
            <a:r>
              <a:rPr lang="en-US" dirty="0" err="1" smtClean="0"/>
              <a:t>scint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2057400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γ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get reduced by ~5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43400" y="3886200"/>
            <a:ext cx="2696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π</a:t>
            </a:r>
            <a:r>
              <a:rPr lang="en-US" baseline="30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become important here</a:t>
            </a:r>
          </a:p>
        </p:txBody>
      </p:sp>
    </p:spTree>
  </p:cSld>
  <p:clrMapOvr>
    <a:masterClrMapping/>
  </p:clrMapOvr>
  <p:transition>
    <p:strips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816" y="1481138"/>
            <a:ext cx="62983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SIDIS – Forward</a:t>
            </a:r>
            <a:endParaRPr lang="en-US" sz="3600" u="sng" dirty="0" smtClean="0">
              <a:solidFill>
                <a:schemeClr val="accent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600200" y="6019800"/>
            <a:ext cx="1828800" cy="838200"/>
          </a:xfrm>
          <a:prstGeom prst="wedgeRoundRectCallout">
            <a:avLst>
              <a:gd name="adj1" fmla="val 7292"/>
              <a:gd name="adj2" fmla="val -10211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Layer #1 is 2cm preshower </a:t>
            </a:r>
            <a:r>
              <a:rPr lang="en-US" dirty="0" err="1" smtClean="0"/>
              <a:t>scint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33600" y="2667000"/>
            <a:ext cx="2348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γ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dominate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But attenuated quickly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trips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816" y="1481138"/>
            <a:ext cx="62983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SIDIS – Large-Angle</a:t>
            </a:r>
            <a:endParaRPr lang="en-US" sz="3600" u="sng" dirty="0" smtClean="0">
              <a:solidFill>
                <a:schemeClr val="accent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600200" y="6019800"/>
            <a:ext cx="1828800" cy="838200"/>
          </a:xfrm>
          <a:prstGeom prst="wedgeRoundRectCallout">
            <a:avLst>
              <a:gd name="adj1" fmla="val 7292"/>
              <a:gd name="adj2" fmla="val -10211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Layer #1 is 2cm preshower </a:t>
            </a:r>
            <a:r>
              <a:rPr lang="en-US" dirty="0" err="1" smtClean="0"/>
              <a:t>scint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33600" y="2667000"/>
            <a:ext cx="2348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γ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dominate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But attenuated quickly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trips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Readout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WLS fiber in </a:t>
            </a:r>
            <a:r>
              <a:rPr lang="en-US" dirty="0" err="1" smtClean="0"/>
              <a:t>scintillator</a:t>
            </a:r>
            <a:r>
              <a:rPr lang="en-US" dirty="0" smtClean="0"/>
              <a:t> 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Drill on </a:t>
            </a:r>
            <a:r>
              <a:rPr lang="en-US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scintillator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and glue WLS in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Used by </a:t>
            </a:r>
            <a:r>
              <a:rPr lang="en-US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LHCb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etc.</a:t>
            </a:r>
          </a:p>
          <a:p>
            <a:r>
              <a:rPr lang="en-US" dirty="0" smtClean="0"/>
              <a:t>Will use by CLAS12 FT-Hodo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97717"/>
            <a:ext cx="3449003" cy="226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95400"/>
            <a:ext cx="242548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200400"/>
            <a:ext cx="2905125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4495800"/>
            <a:ext cx="17272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LHCb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Preshower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0" y="2895600"/>
            <a:ext cx="172996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CLAS12 FT-Hodo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WSL fiber in shower, 100/module</a:t>
            </a:r>
          </a:p>
          <a:p>
            <a:pPr lvl="1"/>
            <a:r>
              <a:rPr lang="en-US" dirty="0" err="1" smtClean="0"/>
              <a:t>Bicron</a:t>
            </a:r>
            <a:r>
              <a:rPr lang="en-US" dirty="0" smtClean="0"/>
              <a:t> BCF-91A  </a:t>
            </a:r>
          </a:p>
          <a:p>
            <a:pPr lvl="2"/>
            <a:r>
              <a:rPr lang="en-US" dirty="0" smtClean="0"/>
              <a:t>multi-clad, 1/e length &gt;3.5m</a:t>
            </a:r>
          </a:p>
          <a:p>
            <a:pPr lvl="2"/>
            <a:r>
              <a:rPr lang="en-US" dirty="0" smtClean="0"/>
              <a:t>1mmD, bend 20cmD (?)</a:t>
            </a:r>
          </a:p>
          <a:p>
            <a:pPr lvl="2"/>
            <a:r>
              <a:rPr lang="en-US" dirty="0" smtClean="0"/>
              <a:t> $0.87/m</a:t>
            </a:r>
          </a:p>
          <a:p>
            <a:pPr lvl="2"/>
            <a:r>
              <a:rPr lang="en-US" dirty="0" smtClean="0"/>
              <a:t>less </a:t>
            </a:r>
            <a:r>
              <a:rPr lang="en-US" dirty="0" err="1" smtClean="0"/>
              <a:t>rad</a:t>
            </a:r>
            <a:r>
              <a:rPr lang="en-US" dirty="0" smtClean="0"/>
              <a:t> hard</a:t>
            </a:r>
          </a:p>
          <a:p>
            <a:r>
              <a:rPr lang="en-US" dirty="0" smtClean="0"/>
              <a:t>WLS fiber in </a:t>
            </a:r>
            <a:r>
              <a:rPr lang="en-US" dirty="0" err="1" smtClean="0"/>
              <a:t>preshower</a:t>
            </a:r>
            <a:r>
              <a:rPr lang="en-US" dirty="0" smtClean="0"/>
              <a:t> pad, 1-2/module</a:t>
            </a:r>
          </a:p>
          <a:p>
            <a:pPr lvl="1"/>
            <a:r>
              <a:rPr lang="en-US" dirty="0" smtClean="0"/>
              <a:t>KURARAY Y-11(200)MS </a:t>
            </a:r>
          </a:p>
          <a:p>
            <a:pPr lvl="2"/>
            <a:r>
              <a:rPr lang="en-US" dirty="0" smtClean="0"/>
              <a:t>multi-clad, 1/e length &gt;3.5m</a:t>
            </a:r>
          </a:p>
          <a:p>
            <a:pPr lvl="2"/>
            <a:r>
              <a:rPr lang="en-US" dirty="0" smtClean="0"/>
              <a:t>0.5mmD, bend 5cmD</a:t>
            </a:r>
          </a:p>
          <a:p>
            <a:pPr lvl="2"/>
            <a:r>
              <a:rPr lang="en-US" dirty="0" smtClean="0"/>
              <a:t>$1/m</a:t>
            </a:r>
          </a:p>
          <a:p>
            <a:pPr lvl="2"/>
            <a:r>
              <a:rPr lang="en-US" dirty="0" smtClean="0"/>
              <a:t>more </a:t>
            </a:r>
            <a:r>
              <a:rPr lang="en-US" dirty="0" err="1" smtClean="0"/>
              <a:t>rad</a:t>
            </a:r>
            <a:r>
              <a:rPr lang="en-US" dirty="0" smtClean="0"/>
              <a:t> hard</a:t>
            </a:r>
          </a:p>
          <a:p>
            <a:r>
              <a:rPr lang="en-US" dirty="0" smtClean="0"/>
              <a:t>Clear fiber for both, 101-102/module</a:t>
            </a:r>
          </a:p>
          <a:p>
            <a:pPr lvl="1"/>
            <a:r>
              <a:rPr lang="en-US" dirty="0" err="1" smtClean="0"/>
              <a:t>Bicron</a:t>
            </a:r>
            <a:r>
              <a:rPr lang="en-US" dirty="0" smtClean="0"/>
              <a:t> BCF-98 </a:t>
            </a:r>
          </a:p>
          <a:p>
            <a:pPr lvl="2"/>
            <a:r>
              <a:rPr lang="en-US" dirty="0" smtClean="0"/>
              <a:t>$1/m</a:t>
            </a:r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95400"/>
            <a:ext cx="323061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657600"/>
            <a:ext cx="3276600" cy="246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connection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609600" y="3251554"/>
            <a:ext cx="7708618" cy="3149246"/>
            <a:chOff x="878399" y="2888279"/>
            <a:chExt cx="8494201" cy="347291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4762500" y="3103563"/>
            <a:ext cx="4610100" cy="3033712"/>
          </p:xfrm>
          <a:graphic>
            <a:graphicData uri="http://schemas.openxmlformats.org/presentationml/2006/ole">
              <p:oleObj spid="_x0000_s2050" r:id="rId3" imgW="6982975" imgH="3566843" progId="">
                <p:embed/>
              </p:oleObj>
            </a:graphicData>
          </a:graphic>
        </p:graphicFrame>
        <p:pic>
          <p:nvPicPr>
            <p:cNvPr id="8" name="Picture 1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878399" y="2888279"/>
              <a:ext cx="3970079" cy="34729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/>
          <p:nvPr/>
        </p:nvSpPr>
        <p:spPr>
          <a:xfrm>
            <a:off x="685801" y="1143000"/>
            <a:ext cx="8153400" cy="22984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8" tIns="40824" rIns="81648" bIns="40824" anchor="t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buFont typeface="Arial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8" algn="l"/>
                <a:tab pos="2488630" algn="l"/>
                <a:tab pos="2903403" algn="l"/>
                <a:tab pos="3318175" algn="l"/>
                <a:tab pos="3732946" algn="l"/>
                <a:tab pos="4147717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0" algn="l"/>
                <a:tab pos="7465892" algn="l"/>
                <a:tab pos="7880665" algn="l"/>
                <a:tab pos="8295436" algn="l"/>
              </a:tabLst>
            </a:pPr>
            <a:r>
              <a:rPr lang="en-US" sz="2400" dirty="0" smtClean="0">
                <a:latin typeface="Constantia" pitchFamily="18"/>
                <a:ea typeface="DejaVu Sans" pitchFamily="2"/>
                <a:cs typeface="DejaVu Sans" pitchFamily="2"/>
              </a:rPr>
              <a:t>  Shower will use 1-1 bundle fiber connector.</a:t>
            </a:r>
          </a:p>
          <a:p>
            <a:pPr lvl="1">
              <a:buNone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8" algn="l"/>
                <a:tab pos="2488630" algn="l"/>
                <a:tab pos="2903403" algn="l"/>
                <a:tab pos="3318175" algn="l"/>
                <a:tab pos="3732946" algn="l"/>
                <a:tab pos="4147717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0" algn="l"/>
                <a:tab pos="7465892" algn="l"/>
                <a:tab pos="7880665" algn="l"/>
                <a:tab pos="8295436" algn="l"/>
              </a:tabLst>
            </a:pPr>
            <a:r>
              <a:rPr lang="en-US" sz="2400" dirty="0" smtClean="0">
                <a:latin typeface="Constantia" pitchFamily="18"/>
                <a:ea typeface="DejaVu Sans" pitchFamily="2"/>
                <a:cs typeface="DejaVu Sans" pitchFamily="2"/>
              </a:rPr>
              <a:t>Used </a:t>
            </a:r>
            <a:r>
              <a:rPr lang="en-US" sz="2400" dirty="0">
                <a:latin typeface="Constantia" pitchFamily="18"/>
                <a:ea typeface="DejaVu Sans" pitchFamily="2"/>
                <a:cs typeface="DejaVu Sans" pitchFamily="2"/>
              </a:rPr>
              <a:t>in previous experiments (</a:t>
            </a:r>
            <a:r>
              <a:rPr lang="en-US" sz="2400" dirty="0" err="1">
                <a:latin typeface="Constantia" pitchFamily="18"/>
                <a:ea typeface="DejaVu Sans" pitchFamily="2"/>
                <a:cs typeface="DejaVu Sans" pitchFamily="2"/>
              </a:rPr>
              <a:t>LHCb</a:t>
            </a:r>
            <a:r>
              <a:rPr lang="en-US" sz="2400" dirty="0">
                <a:latin typeface="Constantia" pitchFamily="18"/>
                <a:ea typeface="DejaVu Sans" pitchFamily="2"/>
                <a:cs typeface="DejaVu Sans" pitchFamily="2"/>
              </a:rPr>
              <a:t>, </a:t>
            </a:r>
            <a:r>
              <a:rPr lang="en-US" sz="2400" dirty="0" err="1" smtClean="0">
                <a:latin typeface="Constantia" pitchFamily="18"/>
                <a:ea typeface="DejaVu Sans" pitchFamily="2"/>
                <a:cs typeface="DejaVu Sans" pitchFamily="2"/>
              </a:rPr>
              <a:t>Minos</a:t>
            </a:r>
            <a:r>
              <a:rPr lang="en-US" sz="2400" dirty="0" smtClean="0">
                <a:latin typeface="Constantia" pitchFamily="18"/>
                <a:ea typeface="DejaVu Sans" pitchFamily="2"/>
                <a:cs typeface="DejaVu Sans" pitchFamily="2"/>
              </a:rPr>
              <a:t>)</a:t>
            </a:r>
          </a:p>
          <a:p>
            <a:pPr lvl="1">
              <a:buNone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8" algn="l"/>
                <a:tab pos="2488630" algn="l"/>
                <a:tab pos="2903403" algn="l"/>
                <a:tab pos="3318175" algn="l"/>
                <a:tab pos="3732946" algn="l"/>
                <a:tab pos="4147717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0" algn="l"/>
                <a:tab pos="7465892" algn="l"/>
                <a:tab pos="7880665" algn="l"/>
                <a:tab pos="8295436" algn="l"/>
              </a:tabLst>
            </a:pPr>
            <a:r>
              <a:rPr lang="en-US" sz="2400" dirty="0" smtClean="0"/>
              <a:t>custom made fiber </a:t>
            </a:r>
            <a:r>
              <a:rPr lang="en-US" sz="2400" dirty="0" smtClean="0">
                <a:latin typeface="Constantia" pitchFamily="18"/>
                <a:ea typeface="DejaVu Sans" pitchFamily="2"/>
                <a:cs typeface="DejaVu Sans" pitchFamily="2"/>
              </a:rPr>
              <a:t>connector </a:t>
            </a:r>
            <a:r>
              <a:rPr lang="en-US" sz="2400" dirty="0" smtClean="0"/>
              <a:t>$175/module, quote by </a:t>
            </a:r>
            <a:r>
              <a:rPr lang="en-US" sz="2400" dirty="0" smtClean="0"/>
              <a:t>LEONI</a:t>
            </a:r>
            <a:endParaRPr lang="en-US" sz="2400" dirty="0" smtClean="0">
              <a:latin typeface="Constantia" pitchFamily="18"/>
              <a:ea typeface="DejaVu Sans" pitchFamily="2"/>
              <a:cs typeface="DejaVu Sans" pitchFamily="2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8" algn="l"/>
                <a:tab pos="2488630" algn="l"/>
                <a:tab pos="2903403" algn="l"/>
                <a:tab pos="3318175" algn="l"/>
                <a:tab pos="3732946" algn="l"/>
                <a:tab pos="4147717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0" algn="l"/>
                <a:tab pos="7465892" algn="l"/>
                <a:tab pos="7880665" algn="l"/>
                <a:tab pos="8295436" algn="l"/>
              </a:tabLst>
            </a:pPr>
            <a:r>
              <a:rPr lang="en-US" sz="2400" dirty="0" smtClean="0">
                <a:latin typeface="Constantia" pitchFamily="18"/>
                <a:ea typeface="DejaVu Sans" pitchFamily="2"/>
                <a:cs typeface="DejaVu Sans" pitchFamily="2"/>
              </a:rPr>
              <a:t> </a:t>
            </a:r>
            <a:r>
              <a:rPr lang="en-US" sz="2400" dirty="0" err="1" smtClean="0">
                <a:latin typeface="Constantia" pitchFamily="18"/>
                <a:ea typeface="DejaVu Sans" pitchFamily="2"/>
                <a:cs typeface="DejaVu Sans" pitchFamily="2"/>
              </a:rPr>
              <a:t>Preshower</a:t>
            </a:r>
            <a:r>
              <a:rPr lang="en-US" sz="2400" dirty="0" smtClean="0">
                <a:latin typeface="Constantia" pitchFamily="18"/>
                <a:ea typeface="DejaVu Sans" pitchFamily="2"/>
                <a:cs typeface="DejaVu Sans" pitchFamily="2"/>
              </a:rPr>
              <a:t> will use </a:t>
            </a:r>
            <a:r>
              <a:rPr lang="en-US" sz="2400" dirty="0" err="1" smtClean="0">
                <a:latin typeface="Constantia" pitchFamily="18"/>
                <a:ea typeface="DejaVu Sans" pitchFamily="2"/>
                <a:cs typeface="DejaVu Sans" pitchFamily="2"/>
              </a:rPr>
              <a:t>comercial</a:t>
            </a:r>
            <a:r>
              <a:rPr lang="en-US" sz="2400" dirty="0" smtClean="0">
                <a:latin typeface="Constantia" pitchFamily="18"/>
                <a:ea typeface="DejaVu Sans" pitchFamily="2"/>
                <a:cs typeface="DejaVu Sans" pitchFamily="2"/>
              </a:rPr>
              <a:t> 1-1 single fiber connector, a few $ each.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95600" y="601980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3429000" y="3505200"/>
            <a:ext cx="14160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LHCb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shower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" y="5562600"/>
            <a:ext cx="8001000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8" algn="l"/>
                <a:tab pos="2488630" algn="l"/>
                <a:tab pos="2903403" algn="l"/>
                <a:tab pos="3318175" algn="l"/>
                <a:tab pos="3732946" algn="l"/>
                <a:tab pos="4147717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0" algn="l"/>
                <a:tab pos="7465892" algn="l"/>
                <a:tab pos="7880665" algn="l"/>
                <a:tab pos="8295436" algn="l"/>
              </a:tabLst>
            </a:pPr>
            <a:endParaRPr lang="en-US" sz="24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lnSpc>
                <a:spcPct val="93000"/>
              </a:lnSpc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8" algn="l"/>
                <a:tab pos="2488630" algn="l"/>
                <a:tab pos="2903403" algn="l"/>
                <a:tab pos="3318175" algn="l"/>
                <a:tab pos="3732946" algn="l"/>
                <a:tab pos="4147717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0" algn="l"/>
                <a:tab pos="7465892" algn="l"/>
                <a:tab pos="7880665" algn="l"/>
                <a:tab pos="8295436" algn="l"/>
              </a:tabLst>
            </a:pPr>
            <a:endParaRPr lang="en-US" sz="24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lnSpc>
                <a:spcPct val="93000"/>
              </a:lnSpc>
              <a:buFont typeface="Arial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8" algn="l"/>
                <a:tab pos="2488630" algn="l"/>
                <a:tab pos="2903403" algn="l"/>
                <a:tab pos="3318175" algn="l"/>
                <a:tab pos="3732946" algn="l"/>
                <a:tab pos="4147717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0" algn="l"/>
                <a:tab pos="7465892" algn="l"/>
                <a:tab pos="7880665" algn="l"/>
                <a:tab pos="8295436" algn="l"/>
              </a:tabLst>
            </a:pPr>
            <a:r>
              <a:rPr lang="en-US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fiber bundle to PMT connector,  cost estimate $25/module</a:t>
            </a:r>
          </a:p>
        </p:txBody>
      </p:sp>
    </p:spTree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40862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1"/>
            <a:ext cx="4095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EM Calorimeter Overview</a:t>
            </a:r>
            <a:endParaRPr lang="en-US" dirty="0"/>
          </a:p>
        </p:txBody>
      </p:sp>
      <p:grpSp>
        <p:nvGrpSpPr>
          <p:cNvPr id="7" name="Group 22"/>
          <p:cNvGrpSpPr/>
          <p:nvPr/>
        </p:nvGrpSpPr>
        <p:grpSpPr>
          <a:xfrm>
            <a:off x="621505" y="1250259"/>
            <a:ext cx="7544777" cy="1390162"/>
            <a:chOff x="-978748" y="1676547"/>
            <a:chExt cx="10730348" cy="1977119"/>
          </a:xfrm>
        </p:grpSpPr>
        <p:sp>
          <p:nvSpPr>
            <p:cNvPr id="17" name="Down Arrow 16"/>
            <p:cNvSpPr/>
            <p:nvPr/>
          </p:nvSpPr>
          <p:spPr>
            <a:xfrm rot="18745305">
              <a:off x="8999076" y="1851379"/>
              <a:ext cx="381659" cy="1123389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12561" y="1676547"/>
              <a:ext cx="2438400" cy="39395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2006BA"/>
                  </a:solidFill>
                </a:rPr>
                <a:t>PVDIS forward angle</a:t>
              </a:r>
              <a:endParaRPr lang="en-US" sz="1200" dirty="0">
                <a:solidFill>
                  <a:srgbClr val="2006BA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 rot="2166104">
              <a:off x="3997968" y="2340841"/>
              <a:ext cx="381659" cy="103600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76600" y="1916668"/>
              <a:ext cx="2438400" cy="39395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2006BA"/>
                  </a:solidFill>
                </a:rPr>
                <a:t>SIDIS forward angle</a:t>
              </a:r>
              <a:endParaRPr lang="en-US" sz="1200" dirty="0">
                <a:solidFill>
                  <a:srgbClr val="2006BA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978748" y="2182707"/>
              <a:ext cx="2438400" cy="43772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2006BA"/>
                  </a:solidFill>
                </a:rPr>
                <a:t>SIDIS large angle</a:t>
              </a:r>
              <a:endParaRPr lang="en-US" sz="1400" dirty="0">
                <a:solidFill>
                  <a:srgbClr val="2006BA"/>
                </a:solidFill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 rot="20069750">
              <a:off x="263045" y="2754462"/>
              <a:ext cx="381659" cy="89920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aphicFrame>
        <p:nvGraphicFramePr>
          <p:cNvPr id="24" name="Content Placeholder 23"/>
          <p:cNvGraphicFramePr>
            <a:graphicFrameLocks noGrp="1"/>
          </p:cNvGraphicFramePr>
          <p:nvPr>
            <p:ph idx="1"/>
          </p:nvPr>
        </p:nvGraphicFramePr>
        <p:xfrm>
          <a:off x="304800" y="4495800"/>
          <a:ext cx="8534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524000"/>
                <a:gridCol w="1295400"/>
                <a:gridCol w="1295400"/>
                <a:gridCol w="12954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SoLID</a:t>
                      </a:r>
                      <a:r>
                        <a:rPr lang="en-US" baseline="0" dirty="0" smtClean="0"/>
                        <a:t> EM Calorimeters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Polar Angle (</a:t>
                      </a:r>
                      <a:r>
                        <a:rPr lang="en-US" b="0" dirty="0" smtClean="0">
                          <a:latin typeface="Arial"/>
                          <a:cs typeface="Arial"/>
                        </a:rPr>
                        <a:t>degree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(GeV / 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 </a:t>
                      </a:r>
                      <a:r>
                        <a:rPr lang="el-GR" dirty="0" smtClean="0"/>
                        <a:t>π</a:t>
                      </a:r>
                      <a:r>
                        <a:rPr lang="en-US" dirty="0" smtClean="0"/>
                        <a:t> /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Cerenkov Coverage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 (m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PVDIS Forward-Angle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22 - 35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 –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&lt;3-4 GeV/c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SIDIS</a:t>
                      </a:r>
                      <a:r>
                        <a:rPr lang="en-US" baseline="0" dirty="0" smtClean="0"/>
                        <a:t> Forward</a:t>
                      </a:r>
                      <a:r>
                        <a:rPr lang="en-US" dirty="0" smtClean="0"/>
                        <a:t>-Angle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&lt;4.7 GeV/c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SIDIS Large-Angle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17-24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3 - 6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PMT option -  </a:t>
            </a:r>
            <a:r>
              <a:rPr lang="en-US" dirty="0" smtClean="0"/>
              <a:t>Hamamatsu R3998-02</a:t>
            </a:r>
          </a:p>
          <a:p>
            <a:pPr lvl="1"/>
            <a:r>
              <a:rPr lang="en-US" dirty="0" smtClean="0"/>
              <a:t>28mmD </a:t>
            </a:r>
            <a:r>
              <a:rPr lang="en-US" dirty="0" err="1" smtClean="0"/>
              <a:t>Bialkali</a:t>
            </a:r>
            <a:r>
              <a:rPr lang="en-US" dirty="0" smtClean="0"/>
              <a:t> Photocathode</a:t>
            </a:r>
          </a:p>
          <a:p>
            <a:pPr lvl="1"/>
            <a:r>
              <a:rPr lang="en-US" dirty="0" smtClean="0"/>
              <a:t>$600 each</a:t>
            </a:r>
          </a:p>
          <a:p>
            <a:pPr lvl="1"/>
            <a:r>
              <a:rPr lang="en-US" dirty="0" smtClean="0"/>
              <a:t>Used by CLAS TPE calorimeter which has COMPASS </a:t>
            </a:r>
            <a:r>
              <a:rPr lang="en-US" dirty="0" smtClean="0"/>
              <a:t>module</a:t>
            </a:r>
            <a:endParaRPr lang="en-US" dirty="0" smtClean="0"/>
          </a:p>
          <a:p>
            <a:pPr lvl="1"/>
            <a:r>
              <a:rPr lang="en-US" dirty="0" smtClean="0"/>
              <a:t>As our baseline design</a:t>
            </a:r>
          </a:p>
          <a:p>
            <a:r>
              <a:rPr lang="en-US" dirty="0" smtClean="0"/>
              <a:t>APD/</a:t>
            </a:r>
            <a:r>
              <a:rPr lang="en-US" dirty="0" err="1" smtClean="0"/>
              <a:t>SiPM</a:t>
            </a:r>
            <a:r>
              <a:rPr lang="en-US" dirty="0" smtClean="0"/>
              <a:t> option</a:t>
            </a:r>
          </a:p>
          <a:p>
            <a:pPr lvl="1"/>
            <a:r>
              <a:rPr lang="en-US" dirty="0" smtClean="0"/>
              <a:t>High resistance to magnetic field</a:t>
            </a:r>
          </a:p>
          <a:p>
            <a:pPr lvl="1"/>
            <a:r>
              <a:rPr lang="en-US" dirty="0" smtClean="0"/>
              <a:t>Need to be careful due to high neutron background</a:t>
            </a:r>
          </a:p>
          <a:p>
            <a:pPr lvl="1"/>
            <a:r>
              <a:rPr lang="en-US" dirty="0" smtClean="0"/>
              <a:t>Contacting vendor for high radiation resistance designs (sensor + amp.)</a:t>
            </a:r>
          </a:p>
          <a:p>
            <a:pPr lvl="1"/>
            <a:r>
              <a:rPr lang="en-US" dirty="0" smtClean="0"/>
              <a:t>Estimating neutron background @ photon detectors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>
    <p:strips dir="r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Budget table</a:t>
            </a:r>
            <a:br>
              <a:rPr lang="en-US" dirty="0" smtClean="0"/>
            </a:br>
            <a:r>
              <a:rPr lang="en-US" dirty="0" smtClean="0"/>
              <a:t> – calorimeter group version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2828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+ Prototyping ~ 0.3 M$</a:t>
            </a:r>
          </a:p>
          <a:p>
            <a:r>
              <a:rPr lang="en-US" dirty="0" smtClean="0"/>
              <a:t>Lab estimate : 5.7 (base)+3.8 (Labor)</a:t>
            </a:r>
          </a:p>
          <a:p>
            <a:r>
              <a:rPr lang="en-US" dirty="0" smtClean="0"/>
              <a:t>JP : 6.2 (base) + 1.3 (Labor)</a:t>
            </a:r>
            <a:endParaRPr lang="en-US" dirty="0"/>
          </a:p>
        </p:txBody>
      </p:sp>
      <p:pic>
        <p:nvPicPr>
          <p:cNvPr id="158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7810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need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>
    <p:strips dir="r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Engineering support (Zhiwen)</a:t>
            </a:r>
          </a:p>
          <a:p>
            <a:pPr lvl="1"/>
            <a:r>
              <a:rPr lang="en-US" dirty="0" smtClean="0"/>
              <a:t>Support structure</a:t>
            </a:r>
          </a:p>
          <a:p>
            <a:pPr lvl="1"/>
            <a:r>
              <a:rPr lang="en-US" dirty="0" smtClean="0"/>
              <a:t>How to do maintenance and install it back</a:t>
            </a:r>
          </a:p>
          <a:p>
            <a:r>
              <a:rPr lang="en-US" dirty="0" smtClean="0"/>
              <a:t>Inquiries </a:t>
            </a:r>
          </a:p>
          <a:p>
            <a:pPr lvl="1"/>
            <a:r>
              <a:rPr lang="en-US" dirty="0" smtClean="0"/>
              <a:t>IHEP (Xiaochao)</a:t>
            </a:r>
          </a:p>
          <a:p>
            <a:pPr lvl="1"/>
            <a:r>
              <a:rPr lang="en-US" dirty="0" smtClean="0"/>
              <a:t>Fiber connection (</a:t>
            </a:r>
            <a:r>
              <a:rPr lang="en-US" dirty="0" err="1" smtClean="0"/>
              <a:t>Mehdi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Photon detectors (Zhiwen)</a:t>
            </a:r>
          </a:p>
          <a:p>
            <a:r>
              <a:rPr lang="en-US" dirty="0" smtClean="0"/>
              <a:t>Background effect (Jin)</a:t>
            </a:r>
          </a:p>
          <a:p>
            <a:pPr lvl="1"/>
            <a:r>
              <a:rPr lang="en-US" dirty="0" smtClean="0"/>
              <a:t>Event mixing with signal and background </a:t>
            </a:r>
            <a:r>
              <a:rPr lang="en-US" dirty="0" smtClean="0"/>
              <a:t>simulation</a:t>
            </a:r>
            <a:endParaRPr lang="en-US" dirty="0" smtClean="0"/>
          </a:p>
          <a:p>
            <a:r>
              <a:rPr lang="en-US" dirty="0" smtClean="0"/>
              <a:t>Prototyping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need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Support structure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 smtClean="0"/>
          </a:p>
          <a:p>
            <a:pPr lvl="1"/>
            <a:r>
              <a:rPr lang="en-US" dirty="0" smtClean="0"/>
              <a:t>One support for LAEC, one support </a:t>
            </a:r>
          </a:p>
          <a:p>
            <a:pPr lvl="1">
              <a:buNone/>
            </a:pPr>
            <a:r>
              <a:rPr lang="en-US" dirty="0" smtClean="0"/>
              <a:t>	for FAEC</a:t>
            </a:r>
          </a:p>
          <a:p>
            <a:pPr lvl="1"/>
            <a:r>
              <a:rPr lang="en-US" dirty="0" smtClean="0"/>
              <a:t>Only a few cm gap between outer radius of SIDIS LAEC and inner radius of </a:t>
            </a:r>
            <a:r>
              <a:rPr lang="en-US" dirty="0" err="1" smtClean="0"/>
              <a:t>cryo</a:t>
            </a:r>
            <a:r>
              <a:rPr lang="en-US" dirty="0" smtClean="0"/>
              <a:t>, is it enough?</a:t>
            </a:r>
          </a:p>
          <a:p>
            <a:pPr lvl="1"/>
            <a:r>
              <a:rPr lang="en-US" dirty="0" smtClean="0"/>
              <a:t>Only a few cm gap between outer radius of FAEC and inner radius of </a:t>
            </a:r>
            <a:r>
              <a:rPr lang="en-US" dirty="0" smtClean="0"/>
              <a:t>nose cone, </a:t>
            </a:r>
            <a:r>
              <a:rPr lang="en-US" dirty="0" smtClean="0"/>
              <a:t>is it enough?</a:t>
            </a:r>
          </a:p>
          <a:p>
            <a:pPr lvl="1"/>
            <a:r>
              <a:rPr lang="en-US" dirty="0" smtClean="0"/>
              <a:t>Need </a:t>
            </a:r>
            <a:r>
              <a:rPr lang="en-US" dirty="0" smtClean="0"/>
              <a:t>to consider the supporting with overall magnet </a:t>
            </a:r>
            <a:r>
              <a:rPr lang="en-US" dirty="0" err="1" smtClean="0"/>
              <a:t>cryo</a:t>
            </a:r>
            <a:r>
              <a:rPr lang="en-US" dirty="0" smtClean="0"/>
              <a:t> and yoke structure.</a:t>
            </a:r>
          </a:p>
          <a:p>
            <a:r>
              <a:rPr lang="en-US" dirty="0" smtClean="0"/>
              <a:t>“super” Modules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Group 1-3 row of modules into </a:t>
            </a:r>
            <a:r>
              <a:rPr lang="en-US" dirty="0" err="1" smtClean="0">
                <a:solidFill>
                  <a:prstClr val="black"/>
                </a:solidFill>
              </a:rPr>
              <a:t>supermodule</a:t>
            </a:r>
            <a:endParaRPr lang="en-US" dirty="0" smtClean="0">
              <a:solidFill>
                <a:prstClr val="black"/>
              </a:solidFill>
            </a:endParaRPr>
          </a:p>
          <a:p>
            <a:pPr lvl="1"/>
            <a:r>
              <a:rPr lang="en-US" dirty="0" smtClean="0"/>
              <a:t>shift </a:t>
            </a:r>
            <a:r>
              <a:rPr lang="en-US" dirty="0" err="1" smtClean="0"/>
              <a:t>supermodule’s</a:t>
            </a:r>
            <a:r>
              <a:rPr lang="en-US" dirty="0" smtClean="0"/>
              <a:t> horizontal position to make layers</a:t>
            </a:r>
          </a:p>
          <a:p>
            <a:pPr lvl="1"/>
            <a:endParaRPr lang="en-US" dirty="0"/>
          </a:p>
        </p:txBody>
      </p:sp>
      <p:grpSp>
        <p:nvGrpSpPr>
          <p:cNvPr id="4" name="Group 86"/>
          <p:cNvGrpSpPr/>
          <p:nvPr/>
        </p:nvGrpSpPr>
        <p:grpSpPr>
          <a:xfrm>
            <a:off x="6477000" y="152400"/>
            <a:ext cx="2590800" cy="2286000"/>
            <a:chOff x="3810000" y="1752600"/>
            <a:chExt cx="5105400" cy="4953000"/>
          </a:xfrm>
        </p:grpSpPr>
        <p:sp>
          <p:nvSpPr>
            <p:cNvPr id="88" name="Oval 87"/>
            <p:cNvSpPr/>
            <p:nvPr/>
          </p:nvSpPr>
          <p:spPr>
            <a:xfrm>
              <a:off x="5147732" y="2971800"/>
              <a:ext cx="2438400" cy="2438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886200" y="1752600"/>
              <a:ext cx="4953000" cy="4953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5867400" y="6671735"/>
              <a:ext cx="9906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181600" y="6400800"/>
              <a:ext cx="23622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4800600" y="6172200"/>
              <a:ext cx="31242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495800" y="5867400"/>
              <a:ext cx="37338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267200" y="5562600"/>
              <a:ext cx="41910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038600" y="5257800"/>
              <a:ext cx="17526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886200" y="4953000"/>
              <a:ext cx="16002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810000" y="4648200"/>
              <a:ext cx="14478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810000" y="4343400"/>
              <a:ext cx="13716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810000" y="4038600"/>
              <a:ext cx="13716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886200" y="3733800"/>
              <a:ext cx="13716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962400" y="3429000"/>
              <a:ext cx="14478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114800" y="3124200"/>
              <a:ext cx="16002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343400" y="2819400"/>
              <a:ext cx="40386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572000" y="2514600"/>
              <a:ext cx="35814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953000" y="2209800"/>
              <a:ext cx="28194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5410200" y="1981200"/>
              <a:ext cx="19812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5901268" y="1752600"/>
              <a:ext cx="804332" cy="846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018861" y="3141131"/>
              <a:ext cx="16002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255931" y="3429000"/>
              <a:ext cx="1430869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7467600" y="3733800"/>
              <a:ext cx="13716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7543800" y="4038600"/>
              <a:ext cx="13716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7543800" y="4343400"/>
              <a:ext cx="12954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7467600" y="4648200"/>
              <a:ext cx="13716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7315200" y="4953000"/>
              <a:ext cx="14478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7018867" y="5240866"/>
              <a:ext cx="16002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WLS radiation hardness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371600"/>
            <a:ext cx="4338637" cy="518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Fiber connection (Backup option)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dirty="0" smtClean="0"/>
              <a:t>Fiber splicing</a:t>
            </a:r>
          </a:p>
          <a:p>
            <a:pPr lvl="1"/>
            <a:r>
              <a:rPr lang="en-US" sz="2500" dirty="0" smtClean="0"/>
              <a:t>Robust connection and excellent transmission (2%)</a:t>
            </a:r>
          </a:p>
          <a:p>
            <a:pPr lvl="1"/>
            <a:r>
              <a:rPr lang="en-US" sz="2500" dirty="0" smtClean="0"/>
              <a:t>CLAS12 Forward Tagger </a:t>
            </a:r>
            <a:r>
              <a:rPr lang="en-US" sz="2500" dirty="0" err="1" smtClean="0"/>
              <a:t>Hodoscope</a:t>
            </a:r>
            <a:r>
              <a:rPr lang="en-US" sz="2500" dirty="0" smtClean="0"/>
              <a:t> will fuse WLS and clear fiber.  Commercial vendor has been contacted and They are also developing their own method. </a:t>
            </a:r>
          </a:p>
          <a:p>
            <a:pPr lvl="1"/>
            <a:r>
              <a:rPr lang="en-US" sz="2500" dirty="0" smtClean="0"/>
              <a:t>We will collaborate with them to examine the labor and cost requirement.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 rot="5400000">
            <a:off x="3906047" y="3866353"/>
            <a:ext cx="1536292" cy="294758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9"/>
          <p:cNvSpPr/>
          <p:nvPr/>
        </p:nvSpPr>
        <p:spPr>
          <a:xfrm>
            <a:off x="4267200" y="5486400"/>
            <a:ext cx="806092" cy="3972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48" tIns="40824" rIns="81648" bIns="40824" anchor="t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lnSpc>
                <a:spcPct val="93000"/>
              </a:lnSpc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8" algn="l"/>
                <a:tab pos="2488630" algn="l"/>
                <a:tab pos="2903403" algn="l"/>
                <a:tab pos="3318175" algn="l"/>
                <a:tab pos="3732946" algn="l"/>
                <a:tab pos="4147717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0" algn="l"/>
                <a:tab pos="7465892" algn="l"/>
                <a:tab pos="7880665" algn="l"/>
                <a:tab pos="8295436" algn="l"/>
              </a:tabLst>
            </a:pPr>
            <a:r>
              <a:rPr lang="en-US" sz="2200" b="1" dirty="0">
                <a:solidFill>
                  <a:srgbClr val="E46C0A"/>
                </a:solidFill>
                <a:latin typeface="Constantia" pitchFamily="18"/>
                <a:ea typeface="DejaVu Sans" pitchFamily="2"/>
                <a:cs typeface="DejaVu Sans" pitchFamily="2"/>
              </a:rPr>
              <a:t>joint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657600"/>
            <a:ext cx="8534400" cy="23496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Preshower </a:t>
            </a:r>
            <a:br>
              <a:rPr lang="en-US" dirty="0" smtClean="0"/>
            </a:br>
            <a:r>
              <a:rPr lang="en-US" dirty="0" smtClean="0"/>
              <a:t>– HERMES/</a:t>
            </a:r>
            <a:r>
              <a:rPr lang="en-US" dirty="0" err="1" smtClean="0"/>
              <a:t>LHCb</a:t>
            </a:r>
            <a:r>
              <a:rPr lang="en-US" dirty="0" smtClean="0"/>
              <a:t> style passive radiator + scintillator design</a:t>
            </a:r>
          </a:p>
          <a:p>
            <a:pPr lvl="1"/>
            <a:r>
              <a:rPr lang="en-US" dirty="0" smtClean="0"/>
              <a:t>2 X0 lead radiator  + 2 cm scintillator tile w/ WLS readout</a:t>
            </a:r>
          </a:p>
          <a:p>
            <a:r>
              <a:rPr lang="en-US" dirty="0" smtClean="0"/>
              <a:t>Shower </a:t>
            </a:r>
            <a:br>
              <a:rPr lang="en-US" dirty="0" smtClean="0"/>
            </a:br>
            <a:r>
              <a:rPr lang="en-US" dirty="0" smtClean="0"/>
              <a:t>– COMPASS style Shashlyk calorimeter design</a:t>
            </a:r>
          </a:p>
          <a:p>
            <a:pPr lvl="1"/>
            <a:r>
              <a:rPr lang="en-US" dirty="0" smtClean="0"/>
              <a:t>Layer structure : 0.5 mm lead + 1.5 mm scintillator + 0.12 mm gap x 2</a:t>
            </a:r>
          </a:p>
          <a:p>
            <a:pPr lvl="1"/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 = 24cm, R</a:t>
            </a:r>
            <a:r>
              <a:rPr lang="en-US" baseline="-25000" dirty="0" smtClean="0"/>
              <a:t>M</a:t>
            </a:r>
            <a:r>
              <a:rPr lang="en-US" dirty="0" smtClean="0"/>
              <a:t> ~ 5 cm, 194 layers, 43 cm in depth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Default design for calorimeter modules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748463" cy="2494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Choice of technology</a:t>
            </a:r>
          </a:p>
          <a:p>
            <a:pPr lvl="1"/>
            <a:r>
              <a:rPr lang="en-US" dirty="0" smtClean="0"/>
              <a:t>Shashlyk design was chosen based on advantage of radiation resistance + cost + ease of readout</a:t>
            </a:r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Pb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Scint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ratio 1:3 (V) </a:t>
            </a:r>
            <a:r>
              <a:rPr lang="en-US" dirty="0" smtClean="0"/>
              <a:t>: chosen to reach &lt;5%/√E energy resolution and ~100:1 pion rejection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Scintillator thickness of 1.5mm</a:t>
            </a:r>
            <a:r>
              <a:rPr lang="en-US" dirty="0" smtClean="0"/>
              <a:t>: based past designs to balance sampling fineness VS lateral light transmission loss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Total length of 20 X</a:t>
            </a:r>
            <a:r>
              <a:rPr lang="en-US" baseline="-250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/>
              <a:t>: contain 98% of shower and maximize pion-electron difference</a:t>
            </a:r>
            <a:br>
              <a:rPr lang="en-US" dirty="0" smtClean="0"/>
            </a:br>
            <a:r>
              <a:rPr lang="en-US" dirty="0" smtClean="0">
                <a:latin typeface="Calibri"/>
              </a:rPr>
              <a:t>→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MIP = 270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MeV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(real) / 320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MeV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(reconstructed)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Lateral size of 10x10 cm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dirty="0" smtClean="0"/>
              <a:t>: max size allowed (to reduce $$) before position resolution significantly deteriorates (</a:t>
            </a:r>
            <a:r>
              <a:rPr lang="el-GR" dirty="0" smtClean="0"/>
              <a:t>σ</a:t>
            </a:r>
            <a:r>
              <a:rPr lang="en-US" dirty="0" smtClean="0"/>
              <a:t>~1 cm after cor.)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Shower – quick review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Choice of technology</a:t>
            </a:r>
          </a:p>
          <a:p>
            <a:pPr lvl="1"/>
            <a:r>
              <a:rPr lang="en-US" dirty="0" smtClean="0"/>
              <a:t>HERMES/</a:t>
            </a:r>
            <a:r>
              <a:rPr lang="en-US" dirty="0" err="1" smtClean="0"/>
              <a:t>LHCb</a:t>
            </a:r>
            <a:r>
              <a:rPr lang="en-US" dirty="0" smtClean="0"/>
              <a:t> style VS full Shashlyk design, former is much easier to readout and high in radiation resistance</a:t>
            </a:r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Absorber of 2 X</a:t>
            </a:r>
            <a:r>
              <a:rPr lang="en-US" baseline="-25000" dirty="0" smtClean="0"/>
              <a:t>0</a:t>
            </a:r>
            <a:r>
              <a:rPr lang="en-US" dirty="0" smtClean="0"/>
              <a:t> lead :  </a:t>
            </a:r>
          </a:p>
          <a:p>
            <a:pPr lvl="2"/>
            <a:r>
              <a:rPr lang="en-US" dirty="0" smtClean="0"/>
              <a:t>Thinner – loose preshower rejection</a:t>
            </a:r>
          </a:p>
          <a:p>
            <a:pPr lvl="2"/>
            <a:r>
              <a:rPr lang="en-US" dirty="0" smtClean="0"/>
              <a:t>Thicker – loose shower resolution</a:t>
            </a:r>
          </a:p>
          <a:p>
            <a:pPr lvl="2"/>
            <a:r>
              <a:rPr lang="en-US" dirty="0" smtClean="0"/>
              <a:t>Scanned for 1.5, 2 and 3 X</a:t>
            </a:r>
            <a:r>
              <a:rPr lang="en-US" baseline="-25000" dirty="0" smtClean="0"/>
              <a:t>0</a:t>
            </a:r>
            <a:r>
              <a:rPr lang="en-US" dirty="0" smtClean="0"/>
              <a:t>; </a:t>
            </a:r>
            <a:br>
              <a:rPr lang="en-US" dirty="0" smtClean="0"/>
            </a:br>
            <a:r>
              <a:rPr lang="en-US" dirty="0" smtClean="0"/>
              <a:t>2 X</a:t>
            </a:r>
            <a:r>
              <a:rPr lang="en-US" baseline="-25000" dirty="0" smtClean="0"/>
              <a:t>0</a:t>
            </a:r>
            <a:r>
              <a:rPr lang="en-US" dirty="0" smtClean="0"/>
              <a:t> serve SoLID best</a:t>
            </a:r>
          </a:p>
          <a:p>
            <a:pPr lvl="1"/>
            <a:r>
              <a:rPr lang="en-US" dirty="0" smtClean="0"/>
              <a:t>Scintillator of 2 cm:</a:t>
            </a:r>
          </a:p>
          <a:p>
            <a:pPr lvl="2"/>
            <a:r>
              <a:rPr lang="en-US" dirty="0" smtClean="0"/>
              <a:t>MIP = 4 </a:t>
            </a:r>
            <a:r>
              <a:rPr lang="en-US" dirty="0" err="1" smtClean="0"/>
              <a:t>MeV</a:t>
            </a:r>
            <a:r>
              <a:rPr lang="en-US" dirty="0" smtClean="0"/>
              <a:t>, electron cut ~ 3 MIP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Preshower – quick review</a:t>
            </a:r>
            <a:endParaRPr lang="en-US" dirty="0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743200"/>
            <a:ext cx="30342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6736702" y="2967135"/>
            <a:ext cx="0" cy="28956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Updates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smtClean="0"/>
              <a:t>Layout Update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2402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75" y="2187575"/>
            <a:ext cx="444182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SIDIS and PVDIS FAEC (beam 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Both can share supporting structure, only need to move along beam direction to change configuration</a:t>
            </a:r>
          </a:p>
          <a:p>
            <a:r>
              <a:rPr lang="en-US" dirty="0" smtClean="0"/>
              <a:t>Supporting structure needs to be made from 100cm to 261cm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68747" y="3124200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261cm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5747" y="4050268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118cm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39947" y="4495800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100cm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87747" y="5181600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215cm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28600" y="5791200"/>
            <a:ext cx="3474669" cy="446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300" dirty="0" smtClean="0"/>
              <a:t>PVDIS FAEC (</a:t>
            </a:r>
            <a:r>
              <a:rPr lang="en-US" sz="2300" dirty="0" smtClean="0">
                <a:solidFill>
                  <a:schemeClr val="accent5">
                    <a:lumMod val="50000"/>
                  </a:schemeClr>
                </a:solidFill>
              </a:rPr>
              <a:t>green</a:t>
            </a:r>
            <a:r>
              <a:rPr lang="en-US" sz="2300" dirty="0" smtClean="0"/>
              <a:t> + </a:t>
            </a:r>
            <a:r>
              <a:rPr lang="en-US" sz="2300" dirty="0" smtClean="0">
                <a:solidFill>
                  <a:schemeClr val="accent1"/>
                </a:solidFill>
              </a:rPr>
              <a:t>blue</a:t>
            </a:r>
            <a:r>
              <a:rPr lang="en-US" sz="2300" dirty="0" smtClean="0"/>
              <a:t>) </a:t>
            </a:r>
            <a:endParaRPr lang="en-US" sz="2300" dirty="0"/>
          </a:p>
        </p:txBody>
      </p:sp>
      <p:sp>
        <p:nvSpPr>
          <p:cNvPr id="10" name="Rectangle 9"/>
          <p:cNvSpPr/>
          <p:nvPr/>
        </p:nvSpPr>
        <p:spPr>
          <a:xfrm>
            <a:off x="6175880" y="5791200"/>
            <a:ext cx="3086101" cy="446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300" dirty="0" smtClean="0"/>
              <a:t>SIDIS LAEC (</a:t>
            </a:r>
            <a:r>
              <a:rPr lang="en-US" sz="2300" dirty="0" smtClean="0">
                <a:solidFill>
                  <a:schemeClr val="accent1"/>
                </a:solidFill>
              </a:rPr>
              <a:t>blue + </a:t>
            </a:r>
            <a:r>
              <a:rPr lang="en-US" sz="2300" dirty="0" smtClean="0">
                <a:solidFill>
                  <a:srgbClr val="C00000"/>
                </a:solidFill>
              </a:rPr>
              <a:t>red</a:t>
            </a:r>
            <a:r>
              <a:rPr lang="en-US" sz="2300" dirty="0" smtClean="0"/>
              <a:t>) </a:t>
            </a:r>
            <a:endParaRPr lang="en-US" sz="23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SoLID Collaboration Meeting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Jin Huang, for EC group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Ideas to minimize SIDIS </a:t>
            </a:r>
            <a:r>
              <a:rPr lang="en-US" sz="3200" dirty="0" smtClean="0"/>
              <a:t>LAEC </a:t>
            </a:r>
            <a:r>
              <a:rPr lang="en-US" sz="3200" dirty="0" smtClean="0"/>
              <a:t>Acceptance gap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305800" cy="160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We want to cover full </a:t>
            </a:r>
            <a:r>
              <a:rPr lang="en-US" dirty="0" err="1" smtClean="0"/>
              <a:t>azimuthal</a:t>
            </a:r>
            <a:r>
              <a:rPr lang="en-US" dirty="0" smtClean="0"/>
              <a:t> angle and leave no gap between modules, so module can not be tilted and need to be along Z axis</a:t>
            </a:r>
          </a:p>
          <a:p>
            <a:r>
              <a:rPr lang="en-US" dirty="0" smtClean="0"/>
              <a:t>Prefer having short outer module so that the outer module area can cover more and inner module area can cover less</a:t>
            </a:r>
          </a:p>
          <a:p>
            <a:r>
              <a:rPr lang="en-US" dirty="0" smtClean="0"/>
              <a:t>Inner module need to be special shape to avoid blocking acceptance. One way to solve it is to have smaller 5x5cm (like COMPASS) module with various length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2743200"/>
            <a:ext cx="2895600" cy="23320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flipV="1">
            <a:off x="3581400" y="5099681"/>
            <a:ext cx="2895600" cy="691519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8600" y="5125558"/>
            <a:ext cx="6248400" cy="152972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2400" y="2133600"/>
            <a:ext cx="6324600" cy="26670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71600" y="4343400"/>
            <a:ext cx="500416" cy="369310"/>
          </a:xfrm>
          <a:prstGeom prst="rect">
            <a:avLst/>
          </a:prstGeom>
        </p:spPr>
        <p:txBody>
          <a:bodyPr wrap="none" lIns="91419" tIns="45709" rIns="91419" bIns="45709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24</a:t>
            </a:r>
            <a:r>
              <a:rPr lang="en-US" baseline="30000" dirty="0" smtClean="0">
                <a:solidFill>
                  <a:prstClr val="black"/>
                </a:solidFill>
              </a:rPr>
              <a:t>o</a:t>
            </a:r>
            <a:endParaRPr lang="en-US" baseline="300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1" y="6324600"/>
            <a:ext cx="675142" cy="369310"/>
          </a:xfrm>
          <a:prstGeom prst="rect">
            <a:avLst/>
          </a:prstGeom>
        </p:spPr>
        <p:txBody>
          <a:bodyPr wrap="none" lIns="91419" tIns="45709" rIns="91419" bIns="45709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14.7</a:t>
            </a:r>
            <a:r>
              <a:rPr lang="en-US" baseline="30000" dirty="0" smtClean="0">
                <a:solidFill>
                  <a:prstClr val="black"/>
                </a:solidFill>
              </a:rPr>
              <a:t>o</a:t>
            </a:r>
            <a:endParaRPr lang="en-US" baseline="30000" dirty="0">
              <a:solidFill>
                <a:prstClr val="black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 rot="16200000">
            <a:off x="4914902" y="4533899"/>
            <a:ext cx="228599" cy="2895602"/>
          </a:xfrm>
          <a:prstGeom prst="leftBrace">
            <a:avLst>
              <a:gd name="adj1" fmla="val 8333"/>
              <a:gd name="adj2" fmla="val 510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Left Brace 20"/>
          <p:cNvSpPr/>
          <p:nvPr/>
        </p:nvSpPr>
        <p:spPr>
          <a:xfrm flipH="1">
            <a:off x="6553200" y="5105400"/>
            <a:ext cx="304800" cy="685800"/>
          </a:xfrm>
          <a:prstGeom prst="leftBrace">
            <a:avLst>
              <a:gd name="adj1" fmla="val 8333"/>
              <a:gd name="adj2" fmla="val 498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34200" y="5181600"/>
            <a:ext cx="1447342" cy="492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19" tIns="45709" rIns="91419" bIns="45709">
            <a:spAutoFit/>
          </a:bodyPr>
          <a:lstStyle/>
          <a:p>
            <a:r>
              <a:rPr lang="en-US" sz="1300" b="1" dirty="0" smtClean="0">
                <a:solidFill>
                  <a:srgbClr val="4F81BD"/>
                </a:solidFill>
              </a:rPr>
              <a:t>inner module</a:t>
            </a:r>
          </a:p>
          <a:p>
            <a:r>
              <a:rPr lang="en-US" sz="1300" b="1" dirty="0" smtClean="0">
                <a:solidFill>
                  <a:srgbClr val="4F81BD"/>
                </a:solidFill>
              </a:rPr>
              <a:t>(150mm in radius)</a:t>
            </a:r>
            <a:endParaRPr lang="en-US" sz="1300" b="1" dirty="0">
              <a:solidFill>
                <a:srgbClr val="4F81BD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34200" y="3622358"/>
            <a:ext cx="1447342" cy="492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19" tIns="45709" rIns="91419" bIns="45709">
            <a:spAutoFit/>
          </a:bodyPr>
          <a:lstStyle/>
          <a:p>
            <a:r>
              <a:rPr lang="en-US" sz="1300" b="1" dirty="0" smtClean="0">
                <a:solidFill>
                  <a:srgbClr val="4F81BD"/>
                </a:solidFill>
              </a:rPr>
              <a:t>Outer module</a:t>
            </a:r>
          </a:p>
          <a:p>
            <a:r>
              <a:rPr lang="en-US" sz="1300" b="1" dirty="0" smtClean="0">
                <a:solidFill>
                  <a:srgbClr val="4F81BD"/>
                </a:solidFill>
              </a:rPr>
              <a:t>(500mm in radius)</a:t>
            </a:r>
            <a:endParaRPr lang="en-US" sz="1300" b="1" dirty="0">
              <a:solidFill>
                <a:srgbClr val="4F81BD"/>
              </a:solidFill>
            </a:endParaRPr>
          </a:p>
        </p:txBody>
      </p:sp>
      <p:cxnSp>
        <p:nvCxnSpPr>
          <p:cNvPr id="24" name="Straight Connector 23"/>
          <p:cNvCxnSpPr>
            <a:endCxn id="7" idx="2"/>
          </p:cNvCxnSpPr>
          <p:nvPr/>
        </p:nvCxnSpPr>
        <p:spPr>
          <a:xfrm flipV="1">
            <a:off x="228600" y="5099680"/>
            <a:ext cx="3352800" cy="107252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471343" y="5421868"/>
            <a:ext cx="675142" cy="369310"/>
          </a:xfrm>
          <a:prstGeom prst="rect">
            <a:avLst/>
          </a:prstGeom>
        </p:spPr>
        <p:txBody>
          <a:bodyPr wrap="none" lIns="91419" tIns="45709" rIns="91419" bIns="45709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17.5</a:t>
            </a:r>
            <a:r>
              <a:rPr lang="en-US" baseline="30000" dirty="0" smtClean="0">
                <a:solidFill>
                  <a:prstClr val="black"/>
                </a:solidFill>
              </a:rPr>
              <a:t>o</a:t>
            </a:r>
            <a:endParaRPr lang="en-US" baseline="30000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" y="3048000"/>
            <a:ext cx="3306568" cy="553976"/>
          </a:xfrm>
          <a:prstGeom prst="rect">
            <a:avLst/>
          </a:prstGeom>
        </p:spPr>
        <p:txBody>
          <a:bodyPr wrap="none" lIns="91419" tIns="45709" rIns="91419" bIns="45709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Blue: </a:t>
            </a:r>
            <a:r>
              <a:rPr lang="en-US" sz="1500" dirty="0" smtClean="0">
                <a:solidFill>
                  <a:prstClr val="black"/>
                </a:solidFill>
              </a:rPr>
              <a:t>LAEC acceptance angle</a:t>
            </a:r>
          </a:p>
          <a:p>
            <a:r>
              <a:rPr lang="en-US" sz="1500" dirty="0" smtClean="0">
                <a:solidFill>
                  <a:srgbClr val="FFC000"/>
                </a:solidFill>
              </a:rPr>
              <a:t>Orange</a:t>
            </a:r>
            <a:r>
              <a:rPr lang="en-US" sz="1500" dirty="0" smtClean="0">
                <a:solidFill>
                  <a:srgbClr val="FF0000"/>
                </a:solidFill>
              </a:rPr>
              <a:t> : </a:t>
            </a:r>
            <a:r>
              <a:rPr lang="en-US" sz="1500" dirty="0" smtClean="0">
                <a:solidFill>
                  <a:prstClr val="black"/>
                </a:solidFill>
              </a:rPr>
              <a:t>angle between inner and outer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97218" y="2759018"/>
            <a:ext cx="2862530" cy="4413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02976" y="3204702"/>
            <a:ext cx="2862530" cy="4413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05844" y="3674853"/>
            <a:ext cx="2862530" cy="4413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14492" y="4139199"/>
            <a:ext cx="2862530" cy="4413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14470" y="4599313"/>
            <a:ext cx="2862530" cy="4413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724400" y="2209800"/>
            <a:ext cx="712012" cy="292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19" tIns="45709" rIns="91419" bIns="45709">
            <a:spAutoFit/>
          </a:bodyPr>
          <a:lstStyle/>
          <a:p>
            <a:r>
              <a:rPr lang="en-US" sz="1300" b="1" dirty="0" smtClean="0">
                <a:solidFill>
                  <a:srgbClr val="4F81BD"/>
                </a:solidFill>
              </a:rPr>
              <a:t>600mm</a:t>
            </a:r>
          </a:p>
        </p:txBody>
      </p:sp>
      <p:sp>
        <p:nvSpPr>
          <p:cNvPr id="64" name="Left Brace 63"/>
          <p:cNvSpPr/>
          <p:nvPr/>
        </p:nvSpPr>
        <p:spPr>
          <a:xfrm flipH="1">
            <a:off x="6553200" y="2743200"/>
            <a:ext cx="304800" cy="2286000"/>
          </a:xfrm>
          <a:prstGeom prst="leftBrace">
            <a:avLst>
              <a:gd name="adj1" fmla="val 8333"/>
              <a:gd name="adj2" fmla="val 498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598652" y="5122653"/>
            <a:ext cx="1963948" cy="2113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604410" y="5357880"/>
            <a:ext cx="1043790" cy="2047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Left Brace 69"/>
          <p:cNvSpPr/>
          <p:nvPr/>
        </p:nvSpPr>
        <p:spPr>
          <a:xfrm rot="16200000" flipH="1">
            <a:off x="4914901" y="1155224"/>
            <a:ext cx="228600" cy="2895599"/>
          </a:xfrm>
          <a:prstGeom prst="leftBrace">
            <a:avLst>
              <a:gd name="adj1" fmla="val 8333"/>
              <a:gd name="adj2" fmla="val 510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724400" y="6096000"/>
            <a:ext cx="712012" cy="292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19" tIns="45709" rIns="91419" bIns="45709">
            <a:spAutoFit/>
          </a:bodyPr>
          <a:lstStyle/>
          <a:p>
            <a:r>
              <a:rPr lang="en-US" sz="1300" b="1" dirty="0" smtClean="0">
                <a:solidFill>
                  <a:srgbClr val="4F81BD"/>
                </a:solidFill>
              </a:rPr>
              <a:t>600mm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095551" y="5058076"/>
            <a:ext cx="989331" cy="323143"/>
          </a:xfrm>
          <a:prstGeom prst="rect">
            <a:avLst/>
          </a:prstGeom>
        </p:spPr>
        <p:txBody>
          <a:bodyPr wrap="none" lIns="91419" tIns="45709" rIns="91419" bIns="45709">
            <a:spAutoFit/>
          </a:bodyPr>
          <a:lstStyle/>
          <a:p>
            <a:r>
              <a:rPr lang="en-US" sz="1500" b="1" dirty="0" smtClean="0">
                <a:solidFill>
                  <a:srgbClr val="00B050"/>
                </a:solidFill>
              </a:rPr>
              <a:t>5x5x41cm</a:t>
            </a:r>
            <a:endParaRPr lang="en-US" sz="1500" dirty="0">
              <a:solidFill>
                <a:srgbClr val="00B05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114801" y="3276600"/>
            <a:ext cx="2164333" cy="369310"/>
          </a:xfrm>
          <a:prstGeom prst="rect">
            <a:avLst/>
          </a:prstGeom>
        </p:spPr>
        <p:txBody>
          <a:bodyPr wrap="none" lIns="91419" tIns="45709" rIns="91419" bIns="45709">
            <a:sp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10x10x60cm module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987" y="2743200"/>
            <a:ext cx="3438463" cy="369310"/>
          </a:xfrm>
          <a:prstGeom prst="rect">
            <a:avLst/>
          </a:prstGeom>
        </p:spPr>
        <p:txBody>
          <a:bodyPr wrap="none" lIns="91419" tIns="45709" rIns="91419" bIns="45709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assume 600mm full module length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89701" y="5296386"/>
            <a:ext cx="989331" cy="323143"/>
          </a:xfrm>
          <a:prstGeom prst="rect">
            <a:avLst/>
          </a:prstGeom>
        </p:spPr>
        <p:txBody>
          <a:bodyPr wrap="none" lIns="91419" tIns="45709" rIns="91419" bIns="45709">
            <a:spAutoFit/>
          </a:bodyPr>
          <a:lstStyle/>
          <a:p>
            <a:r>
              <a:rPr lang="en-US" sz="1500" b="1" dirty="0" smtClean="0">
                <a:solidFill>
                  <a:srgbClr val="00B050"/>
                </a:solidFill>
              </a:rPr>
              <a:t>5x5x22cm</a:t>
            </a:r>
            <a:endParaRPr lang="en-US" sz="1500" dirty="0">
              <a:solidFill>
                <a:srgbClr val="00B05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95800" y="6324600"/>
            <a:ext cx="450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Reviewed using G4 simulation next few pages</a:t>
            </a:r>
            <a:endParaRPr lang="en-US" dirty="0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for EC group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Mine - 3">
      <a:dk1>
        <a:srgbClr val="001C54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6600"/>
      </a:accent6>
      <a:hlink>
        <a:srgbClr val="99FF99"/>
      </a:hlink>
      <a:folHlink>
        <a:srgbClr val="B0DFA0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26063</TotalTime>
  <Words>1655</Words>
  <Application>Microsoft Office PowerPoint</Application>
  <PresentationFormat>On-screen Show (4:3)</PresentationFormat>
  <Paragraphs>351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聚合</vt:lpstr>
      <vt:lpstr>Update on EM Calorimeters</vt:lpstr>
      <vt:lpstr>Overview</vt:lpstr>
      <vt:lpstr>SoLID EM Calorimeter Overview</vt:lpstr>
      <vt:lpstr>Default design for calorimeter modules</vt:lpstr>
      <vt:lpstr>Shower – quick review</vt:lpstr>
      <vt:lpstr>Preshower – quick review</vt:lpstr>
      <vt:lpstr>Design Updates - Layout Update</vt:lpstr>
      <vt:lpstr>SIDIS and PVDIS FAEC (beam view)</vt:lpstr>
      <vt:lpstr>Ideas to minimize SIDIS LAEC Acceptance gap</vt:lpstr>
      <vt:lpstr>SIDIS LAEC (beam view)</vt:lpstr>
      <vt:lpstr>Design Updates - Edge effects for LAEC</vt:lpstr>
      <vt:lpstr>LAEC layout in G4 Simulation</vt:lpstr>
      <vt:lpstr>LAEC in full standalone G4 Simulation Track transportation provided by GEMC, CLEO field</vt:lpstr>
      <vt:lpstr>How much does inner modules help?</vt:lpstr>
      <vt:lpstr>Design Updates - Shower cluster size cut</vt:lpstr>
      <vt:lpstr>Previously showed pion rejection</vt:lpstr>
      <vt:lpstr>Shower area difference</vt:lpstr>
      <vt:lpstr>Apply additional cut to limit max size of cluster around track projection</vt:lpstr>
      <vt:lpstr>Can it be further improved?</vt:lpstr>
      <vt:lpstr>Design Updates - Radiation dose</vt:lpstr>
      <vt:lpstr>What’s new</vt:lpstr>
      <vt:lpstr>PVDIS – current baffle (with direct γ)</vt:lpstr>
      <vt:lpstr>PVDIS – preview for a baffle w/o direct γ</vt:lpstr>
      <vt:lpstr>SIDIS – Forward</vt:lpstr>
      <vt:lpstr>SIDIS – Large-Angle</vt:lpstr>
      <vt:lpstr>Light Readout</vt:lpstr>
      <vt:lpstr>WLS fiber in scintillator pad</vt:lpstr>
      <vt:lpstr>Fiber</vt:lpstr>
      <vt:lpstr>Fiber connection</vt:lpstr>
      <vt:lpstr>Readout</vt:lpstr>
      <vt:lpstr>Budget Update</vt:lpstr>
      <vt:lpstr>Budget table  – calorimeter group version</vt:lpstr>
      <vt:lpstr>What we need</vt:lpstr>
      <vt:lpstr>What we need</vt:lpstr>
      <vt:lpstr>Support structure ideas</vt:lpstr>
      <vt:lpstr>backup</vt:lpstr>
      <vt:lpstr>WLS radiation hardness</vt:lpstr>
      <vt:lpstr>Fiber connection (Backup option)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</dc:creator>
  <cp:lastModifiedBy>Huang Jin</cp:lastModifiedBy>
  <cp:revision>2038</cp:revision>
  <dcterms:created xsi:type="dcterms:W3CDTF">2009-04-16T15:29:42Z</dcterms:created>
  <dcterms:modified xsi:type="dcterms:W3CDTF">2012-12-15T14:32:44Z</dcterms:modified>
</cp:coreProperties>
</file>