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032" r:id="rId1"/>
    <p:sldMasterId id="2147484044" r:id="rId2"/>
    <p:sldMasterId id="2147484056" r:id="rId3"/>
    <p:sldMasterId id="2147484068" r:id="rId4"/>
  </p:sldMasterIdLst>
  <p:notesMasterIdLst>
    <p:notesMasterId r:id="rId34"/>
  </p:notesMasterIdLst>
  <p:sldIdLst>
    <p:sldId id="371" r:id="rId5"/>
    <p:sldId id="497" r:id="rId6"/>
    <p:sldId id="498" r:id="rId7"/>
    <p:sldId id="500" r:id="rId8"/>
    <p:sldId id="505" r:id="rId9"/>
    <p:sldId id="507" r:id="rId10"/>
    <p:sldId id="506" r:id="rId11"/>
    <p:sldId id="508" r:id="rId12"/>
    <p:sldId id="509" r:id="rId13"/>
    <p:sldId id="512" r:id="rId14"/>
    <p:sldId id="515" r:id="rId15"/>
    <p:sldId id="518" r:id="rId16"/>
    <p:sldId id="519" r:id="rId17"/>
    <p:sldId id="520" r:id="rId18"/>
    <p:sldId id="521" r:id="rId19"/>
    <p:sldId id="525" r:id="rId20"/>
    <p:sldId id="526" r:id="rId21"/>
    <p:sldId id="530" r:id="rId22"/>
    <p:sldId id="527" r:id="rId23"/>
    <p:sldId id="528" r:id="rId24"/>
    <p:sldId id="529" r:id="rId25"/>
    <p:sldId id="516" r:id="rId26"/>
    <p:sldId id="533" r:id="rId27"/>
    <p:sldId id="535" r:id="rId28"/>
    <p:sldId id="536" r:id="rId29"/>
    <p:sldId id="537" r:id="rId30"/>
    <p:sldId id="538" r:id="rId31"/>
    <p:sldId id="540" r:id="rId32"/>
    <p:sldId id="539" r:id="rId33"/>
  </p:sldIdLst>
  <p:sldSz cx="9144000" cy="6858000" type="screen4x3"/>
  <p:notesSz cx="6934200" cy="92202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Constantia" pitchFamily="18" charset="0"/>
      <p:regular r:id="rId39"/>
      <p:bold r:id="rId40"/>
      <p:italic r:id="rId41"/>
      <p:boldItalic r:id="rId42"/>
    </p:embeddedFont>
    <p:embeddedFont>
      <p:font typeface="Wingdings 2" pitchFamily="18" charset="2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CC33"/>
    <a:srgbClr val="CC3399"/>
    <a:srgbClr val="3333CC"/>
    <a:srgbClr val="000000"/>
    <a:srgbClr val="0101FF"/>
    <a:srgbClr val="CC9900"/>
    <a:srgbClr val="FA7406"/>
    <a:srgbClr val="FE4A02"/>
    <a:srgbClr val="D67000"/>
    <a:srgbClr val="683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9" autoAdjust="0"/>
    <p:restoredTop sz="97774" autoAdjust="0"/>
  </p:normalViewPr>
  <p:slideViewPr>
    <p:cSldViewPr>
      <p:cViewPr varScale="1">
        <p:scale>
          <a:sx n="81" d="100"/>
          <a:sy n="81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SoLID Collaboration Meeting  2012/12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SoLID Collaboration Meeting  2012/12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SoLID Collaboration Meeting  2012/12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SoLID Collaboration Meeting  2012/12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SoLID Collaboration Meeting  2012/12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SoLID Collaboration Meeting  2012/12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SoLID Collaboration Meeting  2012/12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SoLID Collaboration Meeting  2012/12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SoLID Collaboration Meeting  2012/12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E73889-8752-428C-A11C-8679396BAC9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SoLID Collaboration Meeting  2012/12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SoLID Collaboration Meeting  2012/12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400801"/>
            <a:ext cx="1292909" cy="3258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>
    <p:strips dir="ru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34F6-53B7-4D16-A7BD-F7528790FD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C699-AD0A-4D6E-9B6E-CC9E44917D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SoLID Collaboration Meeting  2012/12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E73889-8752-428C-A11C-8679396BAC9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400801"/>
            <a:ext cx="1292909" cy="3258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strips dir="ru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ttp:/www.engineeringtoolbox.com/young-modulus-d_417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web.jlab.org/~gen/jlab12gev/cleo_ma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610600" cy="1600200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/>
              <a:t>SoLID</a:t>
            </a:r>
            <a:r>
              <a:rPr lang="en-US" sz="5400" dirty="0" smtClean="0"/>
              <a:t> Magnet Update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7772400" cy="2514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 err="1" smtClean="0"/>
              <a:t>Zhiwen</a:t>
            </a:r>
            <a:r>
              <a:rPr lang="en-US" sz="2400" dirty="0" smtClean="0"/>
              <a:t> Zhao (</a:t>
            </a:r>
            <a:r>
              <a:rPr lang="en-US" sz="2400" dirty="0" err="1" smtClean="0"/>
              <a:t>UVa</a:t>
            </a:r>
            <a:r>
              <a:rPr lang="en-US" sz="2400" dirty="0" smtClean="0"/>
              <a:t>), </a:t>
            </a:r>
            <a:r>
              <a:rPr lang="nn-NO" sz="2400" dirty="0" smtClean="0"/>
              <a:t>Paul Reimer (ANL),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Many Thanks</a:t>
            </a:r>
            <a:r>
              <a:rPr lang="en-US" sz="2400" dirty="0" smtClean="0">
                <a:solidFill>
                  <a:srgbClr val="FF0000"/>
                </a:solidFill>
              </a:rPr>
              <a:t> to</a:t>
            </a:r>
            <a:r>
              <a:rPr lang="en-US" sz="2400" dirty="0" smtClean="0"/>
              <a:t> Eugene </a:t>
            </a:r>
            <a:r>
              <a:rPr lang="en-US" sz="2400" dirty="0" err="1" smtClean="0"/>
              <a:t>Chudakov</a:t>
            </a:r>
            <a:r>
              <a:rPr lang="en-US" sz="2400" dirty="0" smtClean="0"/>
              <a:t>, </a:t>
            </a:r>
            <a:r>
              <a:rPr lang="en-US" sz="2400" dirty="0" err="1" smtClean="0"/>
              <a:t>Xin</a:t>
            </a:r>
            <a:r>
              <a:rPr lang="en-US" sz="2400" dirty="0" smtClean="0"/>
              <a:t> </a:t>
            </a:r>
            <a:r>
              <a:rPr lang="en-US" sz="2400" dirty="0" err="1" smtClean="0"/>
              <a:t>Qian</a:t>
            </a:r>
            <a:r>
              <a:rPr lang="en-US" sz="2400" dirty="0" smtClean="0"/>
              <a:t>, </a:t>
            </a:r>
            <a:r>
              <a:rPr lang="en-US" sz="2400" dirty="0" err="1" smtClean="0"/>
              <a:t>Jian</a:t>
            </a:r>
            <a:r>
              <a:rPr lang="en-US" sz="2400" dirty="0" smtClean="0"/>
              <a:t>-Ping Chen, </a:t>
            </a:r>
          </a:p>
          <a:p>
            <a:pPr algn="ctr"/>
            <a:r>
              <a:rPr lang="en-US" sz="2400" dirty="0" smtClean="0"/>
              <a:t>Whit </a:t>
            </a:r>
            <a:r>
              <a:rPr lang="en-US" sz="2400" dirty="0" err="1" smtClean="0"/>
              <a:t>Seay</a:t>
            </a:r>
            <a:r>
              <a:rPr lang="en-US" sz="2400" dirty="0" smtClean="0"/>
              <a:t>, Robin Wines, Javier Gomez, Will </a:t>
            </a:r>
            <a:r>
              <a:rPr lang="en-US" sz="2400" dirty="0" smtClean="0"/>
              <a:t>Oren, Rolf </a:t>
            </a:r>
            <a:r>
              <a:rPr lang="en-US" sz="2400" dirty="0" err="1" smtClean="0"/>
              <a:t>Ent</a:t>
            </a:r>
            <a:endParaRPr lang="nn-NO" sz="2400" dirty="0" smtClean="0"/>
          </a:p>
          <a:p>
            <a:pPr algn="ctr"/>
            <a:endParaRPr lang="nn-NO" sz="2400" dirty="0" smtClean="0"/>
          </a:p>
          <a:p>
            <a:pPr algn="ctr"/>
            <a:r>
              <a:rPr lang="nn-NO" sz="2400" dirty="0" smtClean="0">
                <a:solidFill>
                  <a:schemeClr val="bg1"/>
                </a:solidFill>
              </a:rPr>
              <a:t>SoLID  Collboration Meeting</a:t>
            </a:r>
          </a:p>
          <a:p>
            <a:pPr algn="ctr"/>
            <a:r>
              <a:rPr lang="nn-NO" sz="2400" dirty="0" smtClean="0">
                <a:solidFill>
                  <a:schemeClr val="bg1"/>
                </a:solidFill>
              </a:rPr>
              <a:t>2012/12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846225"/>
            <a:ext cx="6248400" cy="39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CLEO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5791200" cy="2057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CLEO-II magnet was built in early 1980s by Oxford in England.</a:t>
            </a:r>
          </a:p>
          <a:p>
            <a:r>
              <a:rPr lang="en-US" sz="1500" dirty="0" smtClean="0">
                <a:solidFill>
                  <a:srgbClr val="000000"/>
                </a:solidFill>
              </a:rPr>
              <a:t>Coil is divided into 3 sections, each section has two layers</a:t>
            </a:r>
          </a:p>
          <a:p>
            <a:r>
              <a:rPr lang="en-US" sz="1500" dirty="0">
                <a:solidFill>
                  <a:srgbClr val="000000"/>
                </a:solidFill>
              </a:rPr>
              <a:t>C</a:t>
            </a:r>
            <a:r>
              <a:rPr lang="en-US" sz="1500" dirty="0" smtClean="0">
                <a:solidFill>
                  <a:srgbClr val="000000"/>
                </a:solidFill>
              </a:rPr>
              <a:t>oil total 1282 turns. Upstream:  166; Central: 309; Downstream: 166 turns per layer. The current density in the end sections is 4% higher than in the middle section</a:t>
            </a:r>
            <a:r>
              <a:rPr lang="en-US" sz="1500" dirty="0">
                <a:solidFill>
                  <a:srgbClr val="000000"/>
                </a:solidFill>
              </a:rPr>
              <a:t>.</a:t>
            </a:r>
            <a:endParaRPr lang="en-US" sz="1500" dirty="0" smtClean="0">
              <a:solidFill>
                <a:srgbClr val="000000"/>
              </a:solidFill>
            </a:endParaRPr>
          </a:p>
          <a:p>
            <a:r>
              <a:rPr lang="en-US" sz="1500" dirty="0" smtClean="0">
                <a:solidFill>
                  <a:srgbClr val="000000"/>
                </a:solidFill>
              </a:rPr>
              <a:t>Max current is 3266A and average current density of 1.2MA/m, this reach 1.5T field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r="15048"/>
          <a:stretch/>
        </p:blipFill>
        <p:spPr>
          <a:xfrm>
            <a:off x="6096000" y="266700"/>
            <a:ext cx="3016648" cy="24003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2" descr="http://www.lns.cornell.edu/public/lab-info/cryo-syste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8043" y="2909011"/>
            <a:ext cx="2863555" cy="356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7830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r>
              <a:rPr lang="en-US" dirty="0" smtClean="0"/>
              <a:t>CLEO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5029200" cy="2057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Barrel flux return is provided by 3 layers of iron separated by spacers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It’s </a:t>
            </a:r>
            <a:r>
              <a:rPr lang="en-US" sz="1600" dirty="0" smtClean="0"/>
              <a:t>in octagon</a:t>
            </a:r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2 collars supports barrel irons and holding 4 coil rods in horizontal direction.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85800"/>
            <a:ext cx="3473450" cy="481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8437"/>
            <a:ext cx="578684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783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wner\Google Drive\CLEO_II\CLEOv8_7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" y="1812982"/>
            <a:ext cx="904635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CLEO-II to </a:t>
            </a:r>
            <a:r>
              <a:rPr lang="en-US" dirty="0" err="1" smtClean="0"/>
              <a:t>SoLID</a:t>
            </a:r>
            <a:r>
              <a:rPr lang="en-US" dirty="0" smtClean="0"/>
              <a:t> (reused parts)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838200"/>
            <a:ext cx="82296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Reuse coil and cryostat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Take two layers of barrel yoke and spacer, keep the upstream ends unchanged, cut the downstream ends (75cm) to our need.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Take the upstream collar unchanged, and cut the downstream collar or make a new one to satisfy the acceptance requirement.  Make sure the coil rods can still be supported by two collars under axial force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All other parts of yokes are new.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801644" y="4759912"/>
            <a:ext cx="2989556" cy="87888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49530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parts from CLEO-II is in the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box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4401235"/>
            <a:ext cx="1371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Endcap</a:t>
            </a:r>
            <a:r>
              <a:rPr lang="en-US" sz="1500" b="1" dirty="0" smtClean="0"/>
              <a:t> Donut</a:t>
            </a:r>
            <a:endParaRPr lang="en-US" sz="15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480060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Endcap</a:t>
            </a:r>
            <a:r>
              <a:rPr lang="en-US" sz="1500" b="1" dirty="0" smtClean="0"/>
              <a:t> Bottom</a:t>
            </a:r>
            <a:endParaRPr lang="en-US" sz="15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6096000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Endcap</a:t>
            </a:r>
            <a:r>
              <a:rPr lang="en-US" sz="1500" b="1" dirty="0" smtClean="0"/>
              <a:t> Nose</a:t>
            </a:r>
            <a:endParaRPr lang="en-US" sz="15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48768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Collar Downstream</a:t>
            </a:r>
            <a:endParaRPr lang="en-US" sz="15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4800600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Barrel Yoke Outer</a:t>
            </a:r>
            <a:endParaRPr lang="en-US" sz="15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5087035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Barrel Yoke Inner</a:t>
            </a:r>
            <a:endParaRPr lang="en-US" sz="15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5315635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Coil</a:t>
            </a:r>
            <a:endParaRPr lang="en-US" sz="15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5237202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Collar Upstream</a:t>
            </a:r>
            <a:endParaRPr lang="en-US" sz="15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5105400" y="4953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Spacer</a:t>
            </a:r>
            <a:endParaRPr lang="en-US" sz="1500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2819400" y="4953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Spacer </a:t>
            </a:r>
            <a:endParaRPr lang="en-US" sz="1500" b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2971800" y="5715000"/>
            <a:ext cx="121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Front Piece</a:t>
            </a:r>
            <a:endParaRPr lang="en-US" sz="1500" b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0" y="5791200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shield</a:t>
            </a:r>
            <a:endParaRPr lang="en-US" sz="1500" b="1" baseline="30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owner\Google Drive\CLEO_II\CLEOv8_7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" y="1812982"/>
            <a:ext cx="904635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From CLEO-II to </a:t>
            </a:r>
            <a:r>
              <a:rPr lang="en-US" dirty="0" err="1" smtClean="0"/>
              <a:t>SoLID</a:t>
            </a:r>
            <a:r>
              <a:rPr lang="en-US" dirty="0" smtClean="0"/>
              <a:t> (new parts)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838200"/>
            <a:ext cx="8229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All new parts need to be customized made.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But it’s unclear if they will be made of newly machined iron ($6/lb) or we can get some unused CLEO-II iron machined (cost?)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We might try to use some “stock” parts to save machining cost.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286000"/>
            <a:ext cx="822960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Endcap</a:t>
            </a:r>
            <a:r>
              <a:rPr lang="en-US" dirty="0" smtClean="0"/>
              <a:t> donut: 15cm thick and has 15cm clearance to </a:t>
            </a:r>
            <a:r>
              <a:rPr lang="en-US" dirty="0" err="1" smtClean="0"/>
              <a:t>HallA</a:t>
            </a:r>
            <a:r>
              <a:rPr lang="en-US" dirty="0" smtClean="0"/>
              <a:t> floor (10 feet high)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Endcap</a:t>
            </a:r>
            <a:r>
              <a:rPr lang="en-US" dirty="0" smtClean="0"/>
              <a:t> bottom: two 15cm plates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Endcap</a:t>
            </a:r>
            <a:r>
              <a:rPr lang="en-US" dirty="0" smtClean="0"/>
              <a:t> nose: flat at back to give clearance for SIDIS forward angle EC and has slope at front to give clearance for </a:t>
            </a:r>
            <a:r>
              <a:rPr lang="en-US" dirty="0" err="1" smtClean="0"/>
              <a:t>cherenkov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Collar downstream: 20cm thick and can be in one piece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Front Piece: 30cm thick and can move along z to adjust force on coil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shielding: a few 4cm thick plates with gaps in between.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01644" y="4759912"/>
            <a:ext cx="2989556" cy="87888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49530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parts from CLEO-II is in the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box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4401235"/>
            <a:ext cx="1371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Endcap</a:t>
            </a:r>
            <a:r>
              <a:rPr lang="en-US" sz="1500" b="1" dirty="0" smtClean="0"/>
              <a:t> Donut</a:t>
            </a:r>
            <a:endParaRPr lang="en-US" sz="15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7696200" y="4800600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Endcap</a:t>
            </a:r>
            <a:r>
              <a:rPr lang="en-US" sz="1500" b="1" dirty="0" smtClean="0"/>
              <a:t> Bottom</a:t>
            </a:r>
            <a:endParaRPr lang="en-US" sz="15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6096000"/>
            <a:ext cx="1295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Endcap</a:t>
            </a:r>
            <a:r>
              <a:rPr lang="en-US" sz="1500" b="1" dirty="0" smtClean="0"/>
              <a:t> Nose</a:t>
            </a:r>
            <a:endParaRPr lang="en-US" sz="1500" b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48768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Collar Downstream</a:t>
            </a:r>
            <a:endParaRPr lang="en-US" sz="15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971800" y="5715000"/>
            <a:ext cx="121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Front Piece</a:t>
            </a:r>
            <a:endParaRPr lang="en-US" sz="15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05200" y="4800600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Barrel Yoke Outer</a:t>
            </a:r>
            <a:endParaRPr lang="en-US" sz="15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5087035"/>
            <a:ext cx="16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Barrel Yoke Inner</a:t>
            </a:r>
            <a:endParaRPr lang="en-US" sz="15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5315635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Coil</a:t>
            </a:r>
            <a:endParaRPr lang="en-US" sz="1500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5237202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Collar Upstream</a:t>
            </a:r>
            <a:endParaRPr lang="en-US" sz="1500" b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05400" y="4953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Spacer</a:t>
            </a:r>
            <a:endParaRPr lang="en-US" sz="1500" b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2819400" y="4953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Spacer</a:t>
            </a:r>
            <a:endParaRPr lang="en-US" sz="1500" b="1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0" y="5791200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shield</a:t>
            </a:r>
            <a:endParaRPr lang="en-US" sz="1500" b="1" baseline="30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owner\Google Drive\CLEO_II\CLEOv8_7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2" y="1830234"/>
            <a:ext cx="904635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SOLID CLEO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609601"/>
            <a:ext cx="8458199" cy="32932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PVDIS physics requires opening angle from 22 - 35</a:t>
            </a:r>
            <a:r>
              <a:rPr lang="en-US" sz="1600" baseline="30000" dirty="0" smtClean="0"/>
              <a:t>o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target at z= 10cm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geometry openings is 21 - 36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clearance to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nose at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entrance (z=189cm) is 12cm for 22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and 8cm for 21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clearance to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donut at </a:t>
            </a:r>
            <a:r>
              <a:rPr lang="en-US" sz="1600" dirty="0" err="1" smtClean="0"/>
              <a:t>forwardangle</a:t>
            </a:r>
            <a:r>
              <a:rPr lang="en-US" sz="1600" dirty="0" smtClean="0"/>
              <a:t> EC back (z=370cm) is 10cm for 35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and 5cm for 35.5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beamline</a:t>
            </a:r>
            <a:r>
              <a:rPr lang="en-US" sz="1600" dirty="0" smtClean="0"/>
              <a:t> opening angle at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bottom is 3.5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SIDIS physics requires opening angle from 8 - 24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, </a:t>
            </a:r>
            <a:r>
              <a:rPr lang="en-US" sz="1600" dirty="0" err="1" smtClean="0"/>
              <a:t>JPsi</a:t>
            </a:r>
            <a:r>
              <a:rPr lang="en-US" sz="1600" dirty="0" smtClean="0"/>
              <a:t> physics requires opening angle from 8 - 26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target at z= -350cm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geometry openings is 7.5 – 26.3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clearance to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nose at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entrance (z=189cm) is 15cm for 8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clearance to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nose at </a:t>
            </a:r>
            <a:r>
              <a:rPr lang="en-US" sz="1600" dirty="0" err="1" smtClean="0"/>
              <a:t>forwardangle</a:t>
            </a:r>
            <a:r>
              <a:rPr lang="en-US" sz="1600" dirty="0" smtClean="0"/>
              <a:t> EC front (z=405cm) is 15cm for 8</a:t>
            </a:r>
            <a:r>
              <a:rPr lang="en-US" sz="1600" baseline="30000" dirty="0" smtClean="0"/>
              <a:t>o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beamline</a:t>
            </a:r>
            <a:r>
              <a:rPr lang="en-US" sz="1600" dirty="0" smtClean="0"/>
              <a:t> opening angle at </a:t>
            </a:r>
            <a:r>
              <a:rPr lang="en-US" sz="1600" dirty="0" err="1" smtClean="0"/>
              <a:t>endcup</a:t>
            </a:r>
            <a:r>
              <a:rPr lang="en-US" sz="1600" dirty="0" smtClean="0"/>
              <a:t> bottom is 2</a:t>
            </a:r>
            <a:r>
              <a:rPr lang="en-US" sz="1600" baseline="30000" dirty="0" smtClean="0"/>
              <a:t>o</a:t>
            </a:r>
            <a:endParaRPr lang="en-US" sz="1600" dirty="0" smtClean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33600" y="5638800"/>
            <a:ext cx="1981200" cy="93345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83922" y="5867400"/>
            <a:ext cx="4902678" cy="70485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48200" y="4953000"/>
            <a:ext cx="2209800" cy="160020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48200" y="5791200"/>
            <a:ext cx="1905000" cy="762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00800" y="5544235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PVDIS 21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565785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SIDIS 26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6153835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SIDIS 8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133600" y="6400800"/>
            <a:ext cx="5791200" cy="197328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1800" y="472440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PVDIS 36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209800" y="5257800"/>
            <a:ext cx="5029200" cy="129540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95800" y="5638800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SIDIS 14.7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6172200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SIDIS 2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7848600" y="6382435"/>
            <a:ext cx="1066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PVDIS 3.5</a:t>
            </a:r>
            <a:r>
              <a:rPr lang="en-US" sz="1500" baseline="30000" dirty="0" smtClean="0"/>
              <a:t>o</a:t>
            </a:r>
            <a:endParaRPr lang="en-US" sz="1500" baseline="300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648200" y="6400800"/>
            <a:ext cx="3276600" cy="1524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wner\Google Drive\CLEO_II\CLEOv8_7\CLEOv8_field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6897848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SoLID</a:t>
            </a:r>
            <a:r>
              <a:rPr lang="en-US" dirty="0" smtClean="0"/>
              <a:t> CLEO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owner\Google Drive\CLEO_II\CLEOv8_7\CLEOv8_field_B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0673" y="3962400"/>
            <a:ext cx="5044327" cy="28194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0" y="685800"/>
            <a:ext cx="4876800" cy="3276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CLEO-II can still reach </a:t>
            </a:r>
            <a:r>
              <a:rPr lang="en-US" dirty="0" smtClean="0"/>
              <a:t>1.48T </a:t>
            </a:r>
            <a:r>
              <a:rPr lang="en-US" dirty="0" err="1" smtClean="0"/>
              <a:t>Bz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CLEO only reaches 1.38T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Bz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due to large opening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asymmetric yoke design. </a:t>
            </a:r>
            <a:r>
              <a:rPr lang="en-US" dirty="0" smtClean="0"/>
              <a:t>Unlikely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CLEO-II can run higher current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smtClean="0"/>
              <a:t>The iron </a:t>
            </a:r>
            <a:r>
              <a:rPr lang="en-US" dirty="0" smtClean="0"/>
              <a:t>of t</a:t>
            </a:r>
            <a:r>
              <a:rPr lang="en-US" noProof="0" dirty="0" smtClean="0"/>
              <a:t>he </a:t>
            </a:r>
            <a:r>
              <a:rPr lang="en-US" noProof="0" dirty="0" err="1" smtClean="0"/>
              <a:t>endcap</a:t>
            </a:r>
            <a:r>
              <a:rPr lang="en-US" noProof="0" dirty="0" smtClean="0"/>
              <a:t> nose could be saturated with </a:t>
            </a:r>
            <a:r>
              <a:rPr lang="en-US" dirty="0" smtClean="0"/>
              <a:t>&gt;2T field.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The radial field Br can reach a few 1000G where PVDIS GEM plane 1 and 2 are.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The field drops to a few 100G in </a:t>
            </a:r>
            <a:r>
              <a:rPr lang="en-US" dirty="0" err="1" smtClean="0"/>
              <a:t>endcap</a:t>
            </a:r>
            <a:r>
              <a:rPr lang="en-US" dirty="0" smtClean="0"/>
              <a:t>. They are  &lt;200G where Cherenkov readout  is.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048000"/>
            <a:ext cx="4010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Bz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1230868"/>
            <a:ext cx="38985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724400"/>
            <a:ext cx="3097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62800" y="4495800"/>
            <a:ext cx="189827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Bz</a:t>
            </a:r>
            <a:r>
              <a:rPr lang="en-US" dirty="0" smtClean="0"/>
              <a:t> along </a:t>
            </a:r>
            <a:r>
              <a:rPr lang="en-US" dirty="0" err="1" smtClean="0"/>
              <a:t>beamline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wner\Google Drive\CLEO_II\CLEOv8_7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" y="1674966"/>
            <a:ext cx="904635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CLEO Force on coil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609600"/>
          <a:ext cx="88392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283029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FF0000"/>
                          </a:solidFill>
                        </a:rPr>
                        <a:t>unit in t</a:t>
                      </a:r>
                      <a:endParaRPr lang="en-US" sz="1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upstream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middle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downstream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</a:tr>
              <a:tr h="283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inner 2piFz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154.1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-159.1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-1.4</a:t>
                      </a:r>
                      <a:endParaRPr lang="en-US" sz="1600" dirty="0"/>
                    </a:p>
                  </a:txBody>
                  <a:tcPr/>
                </a:tc>
              </a:tr>
              <a:tr h="283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outer 2piFz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154.7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-159.6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-1.4</a:t>
                      </a:r>
                      <a:endParaRPr lang="en-US" sz="1600" dirty="0"/>
                    </a:p>
                  </a:txBody>
                  <a:tcPr/>
                </a:tc>
              </a:tr>
              <a:tr h="283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Total 2piFz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308.8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-318.7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-2.4</a:t>
                      </a:r>
                    </a:p>
                  </a:txBody>
                  <a:tcPr/>
                </a:tc>
              </a:tr>
              <a:tr h="283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inner Fr/radian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87.9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170.2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87.2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345.3</a:t>
                      </a:r>
                      <a:endParaRPr lang="en-US" sz="1600" dirty="0"/>
                    </a:p>
                  </a:txBody>
                  <a:tcPr/>
                </a:tc>
              </a:tr>
              <a:tr h="283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outer Fr/radian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103.5</a:t>
                      </a:r>
                      <a:endParaRPr lang="en-US" sz="1600" dirty="0"/>
                    </a:p>
                  </a:txBody>
                  <a:tcPr/>
                </a:tc>
              </a:tr>
              <a:tr h="283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Total Fr/radian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112.7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224.7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111.4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448.8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124200"/>
            <a:ext cx="81534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Axial force on coil and cell cylinder are squeezing from both sides and it can be balanced under 10t.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could leave some net force to avoid accidental force direction change.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Preferred direction is negative so upstream collar (unchanged from CLEO-II) can take the force (?)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Moving the front piece in z to adjust force </a:t>
            </a:r>
            <a:r>
              <a:rPr lang="en-US" sz="1400" b="1" i="1" dirty="0" smtClean="0">
                <a:solidFill>
                  <a:srgbClr val="FF0000"/>
                </a:solidFill>
              </a:rPr>
              <a:t>(moving upstream, the positive force increase, vice verse.) with </a:t>
            </a:r>
            <a:r>
              <a:rPr lang="en-US" sz="1400" b="1" dirty="0" smtClean="0">
                <a:solidFill>
                  <a:srgbClr val="FF0000"/>
                </a:solidFill>
              </a:rPr>
              <a:t> gradient 3-5t/cm </a:t>
            </a:r>
            <a:r>
              <a:rPr lang="en-US" sz="1400" b="1" i="1" u="sng" dirty="0" smtClean="0">
                <a:solidFill>
                  <a:schemeClr val="tx2"/>
                </a:solidFill>
              </a:rPr>
              <a:t>(It’s very sensitive)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Radial force are on the Aluminum shell cylinder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From Eugene “If all the force goes to the shell, the </a:t>
            </a:r>
            <a:r>
              <a:rPr lang="en-US" sz="1400" dirty="0" err="1" smtClean="0"/>
              <a:t>azimuthal</a:t>
            </a:r>
            <a:r>
              <a:rPr lang="en-US" sz="1400" dirty="0" smtClean="0"/>
              <a:t> tension is about 30MPa. The yield limit of aluminum is about </a:t>
            </a:r>
            <a:r>
              <a:rPr lang="en-US" sz="1400" dirty="0" smtClean="0">
                <a:hlinkClick r:id="rId3"/>
              </a:rPr>
              <a:t>100MPa</a:t>
            </a:r>
            <a:r>
              <a:rPr lang="en-US" sz="1400" dirty="0" smtClean="0"/>
              <a:t> (to be verified for 4°K)”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5334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6.3</a:t>
            </a:r>
            <a:endParaRPr lang="en-US" sz="15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53156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-316.5</a:t>
            </a:r>
            <a:endParaRPr lang="en-US" sz="15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53156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305.4</a:t>
            </a:r>
            <a:endParaRPr lang="en-US" sz="1500" b="1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5715000"/>
            <a:ext cx="122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front piece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057400" y="57912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owner\Google Drive\CLEO_II\CLEOv8_7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" y="1657714"/>
            <a:ext cx="904635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CLEO Force on yoke</a:t>
            </a:r>
            <a:br>
              <a:rPr lang="en-US" dirty="0" smtClean="0"/>
            </a:br>
            <a:r>
              <a:rPr lang="en-US" dirty="0" smtClean="0"/>
              <a:t>(axial force only)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4953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110.2</a:t>
            </a:r>
            <a:endParaRPr lang="en-US" sz="15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6482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122.9.</a:t>
            </a:r>
            <a:endParaRPr lang="en-US" sz="1500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82296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2piFz (unit in t) represents the axial force integrated over the whole part in 2pi.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positive direction in black, negative direction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The opposite force meets at two locations where the </a:t>
            </a:r>
            <a:r>
              <a:rPr lang="en-US" dirty="0" err="1" smtClean="0">
                <a:solidFill>
                  <a:schemeClr val="tx2"/>
                </a:solidFill>
              </a:rPr>
              <a:t>endcup</a:t>
            </a:r>
            <a:r>
              <a:rPr lang="en-US" dirty="0" smtClean="0">
                <a:solidFill>
                  <a:schemeClr val="tx2"/>
                </a:solidFill>
              </a:rPr>
              <a:t> connects.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Some analysis of potential problems with the coil and yoke mechanical integrity should be done.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no calculation of the radial force yet.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4800600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0.7</a:t>
            </a:r>
            <a:endParaRPr lang="en-US" sz="15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4800600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8.1</a:t>
            </a:r>
            <a:endParaRPr lang="en-US" sz="15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51632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108.6</a:t>
            </a:r>
            <a:endParaRPr lang="en-US" sz="15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4196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171.2</a:t>
            </a:r>
            <a:endParaRPr lang="en-US" sz="15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48006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-238.4</a:t>
            </a:r>
            <a:endParaRPr lang="en-US" sz="15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51632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-119.2</a:t>
            </a:r>
            <a:endParaRPr lang="en-US" sz="1500" b="1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4248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-20.3</a:t>
            </a:r>
            <a:endParaRPr lang="en-US" sz="150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46482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-269.0</a:t>
            </a:r>
            <a:endParaRPr lang="en-US" sz="1500" b="1" baseline="30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2400" y="5391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0000"/>
                </a:solidFill>
              </a:rPr>
              <a:t>-79.6</a:t>
            </a:r>
            <a:endParaRPr lang="en-US" sz="15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6153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38.9</a:t>
            </a:r>
            <a:endParaRPr lang="en-US" sz="15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58674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165.5</a:t>
            </a:r>
            <a:endParaRPr lang="en-US" sz="15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2667000" y="6019800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0.7</a:t>
            </a:r>
            <a:endParaRPr lang="en-US" sz="15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2590800" y="6153835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0.2</a:t>
            </a:r>
            <a:endParaRPr lang="en-US" sz="1500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2438400" y="63062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0.04</a:t>
            </a:r>
            <a:endParaRPr lang="en-US" sz="1500" b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2362200" y="5772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0.2</a:t>
            </a:r>
            <a:endParaRPr lang="en-US" sz="1500" b="1" baseline="30000" dirty="0"/>
          </a:p>
        </p:txBody>
      </p:sp>
      <p:sp>
        <p:nvSpPr>
          <p:cNvPr id="25" name="Oval 24"/>
          <p:cNvSpPr/>
          <p:nvPr/>
        </p:nvSpPr>
        <p:spPr>
          <a:xfrm>
            <a:off x="5257800" y="3962400"/>
            <a:ext cx="1143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39000" y="5638800"/>
            <a:ext cx="1143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7400" y="54680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0.008</a:t>
            </a:r>
            <a:endParaRPr lang="en-US" sz="1500" b="1" baseline="30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CLEO: FEA study of axial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500" dirty="0" smtClean="0"/>
              <a:t>Static weight are ignored for now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890" y="1676400"/>
            <a:ext cx="6731310" cy="504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91400" y="6107668"/>
            <a:ext cx="1403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by Whit </a:t>
            </a:r>
            <a:r>
              <a:rPr lang="en-US" dirty="0" err="1" smtClean="0"/>
              <a:t>Seay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owner\Google Drive\CLEO_II\CLEOv8_7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" y="1666340"/>
            <a:ext cx="904635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CLEO Yoke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4953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154</a:t>
            </a:r>
            <a:endParaRPr lang="en-US" sz="15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6482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195</a:t>
            </a:r>
            <a:endParaRPr lang="en-US" sz="15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800600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3</a:t>
            </a:r>
            <a:endParaRPr lang="en-US" sz="15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4800600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3</a:t>
            </a:r>
            <a:endParaRPr lang="en-US" sz="15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51632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43434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7.4</a:t>
            </a:r>
            <a:endParaRPr lang="en-US" sz="15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48006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17</a:t>
            </a:r>
            <a:endParaRPr lang="en-US" sz="15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51632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4.4</a:t>
            </a:r>
            <a:endParaRPr lang="en-US" sz="15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4248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57</a:t>
            </a:r>
            <a:endParaRPr lang="en-US" sz="1500" b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7696200" y="46482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30</a:t>
            </a:r>
            <a:endParaRPr lang="en-US" sz="15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7772400" y="5391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10.4</a:t>
            </a:r>
            <a:endParaRPr lang="en-US" sz="15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6153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40</a:t>
            </a:r>
            <a:endParaRPr lang="en-US" sz="15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58674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12.5</a:t>
            </a:r>
            <a:endParaRPr lang="en-US" sz="15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2769552" y="6002708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92638" y="6153835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</a:t>
            </a:r>
            <a:endParaRPr lang="en-US" sz="1500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2583682" y="6289143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64752" y="5798473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6</a:t>
            </a:r>
            <a:endParaRPr lang="en-US" sz="1500" b="1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2382148" y="5468035"/>
            <a:ext cx="381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5</a:t>
            </a:r>
            <a:endParaRPr lang="en-US" sz="1500" b="1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" y="1143000"/>
            <a:ext cx="8229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assume steel density is 7.9g/cm3 , weight unit is in 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material from CLEO-II 376t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new material 200t ($2.7M if assume $6/lb machined iron)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total 576t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Requirement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Magnet Choice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CLEO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BaBar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wner\Google Drive\CLEO_II\CLEOv8_7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" y="1700844"/>
            <a:ext cx="9046351" cy="502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SoLID</a:t>
            </a:r>
            <a:r>
              <a:rPr lang="en-US" sz="3000" dirty="0" smtClean="0"/>
              <a:t> CLEO: Fringe field</a:t>
            </a:r>
            <a:br>
              <a:rPr lang="en-US" sz="3000" dirty="0" smtClean="0"/>
            </a:br>
            <a:r>
              <a:rPr lang="en-US" sz="3000" dirty="0" smtClean="0"/>
              <a:t>at SIDIS </a:t>
            </a:r>
            <a:r>
              <a:rPr lang="en-US" sz="3000" dirty="0" err="1" smtClean="0"/>
              <a:t>pol</a:t>
            </a:r>
            <a:r>
              <a:rPr lang="en-US" sz="3000" dirty="0" smtClean="0"/>
              <a:t> He3 target location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2088"/>
            <a:ext cx="8229600" cy="152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Multilayer of iron plates and gaps have good shielding effect</a:t>
            </a:r>
          </a:p>
          <a:p>
            <a:r>
              <a:rPr lang="en-US" dirty="0" smtClean="0"/>
              <a:t>The distance between first shielding plate to the target coil is a few cm.</a:t>
            </a:r>
          </a:p>
          <a:p>
            <a:r>
              <a:rPr lang="en-US" dirty="0" err="1" smtClean="0"/>
              <a:t>pol</a:t>
            </a:r>
            <a:r>
              <a:rPr lang="en-US" dirty="0" smtClean="0"/>
              <a:t> He3 holding field is 25G and we need field gradient below 100mG/cm</a:t>
            </a:r>
          </a:p>
          <a:p>
            <a:r>
              <a:rPr lang="en-US" dirty="0" smtClean="0"/>
              <a:t>We need additional shielding or correction coil.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066800"/>
          <a:ext cx="7543801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781"/>
                <a:gridCol w="999781"/>
                <a:gridCol w="999781"/>
                <a:gridCol w="1272448"/>
                <a:gridCol w="1272448"/>
                <a:gridCol w="999781"/>
                <a:gridCol w="999781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 (cm)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Bz</a:t>
                      </a:r>
                      <a:r>
                        <a:rPr lang="en-US" sz="1600" dirty="0" smtClean="0"/>
                        <a:t>(G)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Br(G)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dBz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dr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dBr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dz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dBz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dz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dBr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dr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46.1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-609600" y="495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54930" y="6289088"/>
            <a:ext cx="7760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65034" y="6131512"/>
            <a:ext cx="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81200" y="6131512"/>
            <a:ext cx="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846052" y="6576132"/>
            <a:ext cx="781230" cy="37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3400" y="4800600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Pol</a:t>
            </a:r>
            <a:r>
              <a:rPr lang="en-US" sz="1600" b="1" dirty="0" smtClean="0">
                <a:solidFill>
                  <a:srgbClr val="FF0000"/>
                </a:solidFill>
              </a:rPr>
              <a:t> He3 target </a:t>
            </a:r>
            <a:endParaRPr lang="en-US" sz="1600" b="1" dirty="0" smtClean="0"/>
          </a:p>
          <a:p>
            <a:r>
              <a:rPr lang="en-US" sz="1600" b="1" dirty="0" smtClean="0"/>
              <a:t>2 Helmholtz  coils</a:t>
            </a:r>
          </a:p>
          <a:p>
            <a:r>
              <a:rPr lang="en-US" sz="1600" b="1" dirty="0" smtClean="0"/>
              <a:t>Longitudinal R=75.8cm </a:t>
            </a:r>
          </a:p>
          <a:p>
            <a:r>
              <a:rPr lang="en-US" sz="1600" b="1" dirty="0" smtClean="0"/>
              <a:t>Vertical R=66.7cm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wner\Google Drive\CLEO_II\CLEOv8_8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67" y="1664906"/>
            <a:ext cx="9046351" cy="5029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152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Add a pair correction coil at the same position of longitudinal coil with current -3465A and -645A</a:t>
            </a:r>
          </a:p>
          <a:p>
            <a:r>
              <a:rPr lang="en-US" dirty="0" smtClean="0"/>
              <a:t>No effect on the force on solenoid coil</a:t>
            </a:r>
          </a:p>
          <a:p>
            <a:r>
              <a:rPr lang="en-US" dirty="0" smtClean="0"/>
              <a:t>Both field and field gradient are reduced</a:t>
            </a:r>
          </a:p>
          <a:p>
            <a:r>
              <a:rPr lang="en-US" dirty="0" smtClean="0"/>
              <a:t>It can be tweaked further and there can be other ideas.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2" y="1066800"/>
          <a:ext cx="7619997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 (cm)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Bz</a:t>
                      </a:r>
                      <a:r>
                        <a:rPr lang="en-US" sz="1600" dirty="0" smtClean="0"/>
                        <a:t>(G)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Br(G)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dBz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dr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dBr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dz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dBz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dz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dBr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dr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mG</a:t>
                      </a:r>
                      <a:r>
                        <a:rPr lang="en-US" sz="1600" dirty="0" smtClean="0"/>
                        <a:t>/cm)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-106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-370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-81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-609600" y="495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46304" y="6289088"/>
            <a:ext cx="7760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65034" y="6131512"/>
            <a:ext cx="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81200" y="6131512"/>
            <a:ext cx="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837426" y="6576132"/>
            <a:ext cx="781230" cy="37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33400" y="4800600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Pol</a:t>
            </a:r>
            <a:r>
              <a:rPr lang="en-US" sz="1600" b="1" dirty="0" smtClean="0">
                <a:solidFill>
                  <a:srgbClr val="FF0000"/>
                </a:solidFill>
              </a:rPr>
              <a:t> He3 target </a:t>
            </a:r>
            <a:endParaRPr lang="en-US" sz="1600" b="1" dirty="0" smtClean="0"/>
          </a:p>
          <a:p>
            <a:r>
              <a:rPr lang="en-US" sz="1600" b="1" dirty="0" smtClean="0"/>
              <a:t>2 Helmholtz  coils</a:t>
            </a:r>
          </a:p>
          <a:p>
            <a:r>
              <a:rPr lang="en-US" sz="1600" b="1" dirty="0" smtClean="0"/>
              <a:t>Longitudinal R=75.8cm </a:t>
            </a:r>
          </a:p>
          <a:p>
            <a:r>
              <a:rPr lang="en-US" sz="1600" b="1" dirty="0" smtClean="0"/>
              <a:t>Vertical R=66.7cm</a:t>
            </a:r>
            <a:endParaRPr lang="en-US" sz="160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000" dirty="0" err="1" smtClean="0"/>
              <a:t>SoLID</a:t>
            </a:r>
            <a:r>
              <a:rPr lang="en-US" sz="3000" dirty="0" smtClean="0"/>
              <a:t> CLEO: Fringe field</a:t>
            </a:r>
            <a:br>
              <a:rPr lang="en-US" sz="3000" dirty="0" smtClean="0"/>
            </a:br>
            <a:r>
              <a:rPr lang="en-US" sz="3000" dirty="0" smtClean="0"/>
              <a:t>at SIDIS </a:t>
            </a:r>
            <a:r>
              <a:rPr lang="en-US" sz="3000" dirty="0" err="1" smtClean="0"/>
              <a:t>pol</a:t>
            </a:r>
            <a:r>
              <a:rPr lang="en-US" sz="3000" dirty="0" smtClean="0"/>
              <a:t> He3 target location (with correction coil)</a:t>
            </a:r>
            <a:endParaRPr lang="en-US" sz="3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CLEO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preliminary design</a:t>
            </a:r>
          </a:p>
          <a:p>
            <a:r>
              <a:rPr lang="en-US" dirty="0" smtClean="0"/>
              <a:t>It can be improved with more input from engineering</a:t>
            </a:r>
          </a:p>
          <a:p>
            <a:r>
              <a:rPr lang="en-US" dirty="0" smtClean="0"/>
              <a:t>Some barrel yoke are reused, no problem to fit with Hall A </a:t>
            </a:r>
            <a:r>
              <a:rPr lang="en-US" dirty="0" err="1" smtClean="0"/>
              <a:t>beamline</a:t>
            </a:r>
            <a:r>
              <a:rPr lang="en-US" dirty="0" smtClean="0"/>
              <a:t> height.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Study by Eugene </a:t>
            </a:r>
            <a:r>
              <a:rPr lang="en-US" dirty="0" err="1" smtClean="0">
                <a:solidFill>
                  <a:srgbClr val="000000"/>
                </a:solidFill>
              </a:rPr>
              <a:t>Chudukov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u="sng" dirty="0" smtClean="0">
                <a:hlinkClick r:id="rId2"/>
              </a:rPr>
              <a:t>https://userweb.jlab.org/~gen/jlab12gev/cleo_mag</a:t>
            </a:r>
            <a:endParaRPr lang="en-US" i="1" u="sng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BaBar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615904"/>
            <a:ext cx="434717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589116"/>
          <a:ext cx="3733800" cy="519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/>
                <a:gridCol w="1244600"/>
                <a:gridCol w="1244600"/>
              </a:tblGrid>
              <a:tr h="39139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Length (mm)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Radius (mm)</a:t>
                      </a:r>
                      <a:endParaRPr lang="en-US" sz="1400" dirty="0"/>
                    </a:p>
                  </a:txBody>
                  <a:tcPr anchor="ctr"/>
                </a:tc>
              </a:tr>
              <a:tr h="391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3513.5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1509.8 – 1550.6</a:t>
                      </a:r>
                      <a:endParaRPr lang="en-US" sz="1400" dirty="0"/>
                    </a:p>
                  </a:txBody>
                  <a:tcPr anchor="ctr"/>
                </a:tc>
              </a:tr>
              <a:tr h="391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Cryo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1420 </a:t>
                      </a:r>
                      <a:r>
                        <a:rPr lang="en-US" sz="1400" baseline="0" dirty="0" smtClean="0"/>
                        <a:t>-</a:t>
                      </a:r>
                      <a:r>
                        <a:rPr lang="en-US" sz="1400" dirty="0" smtClean="0"/>
                        <a:t>1770</a:t>
                      </a:r>
                      <a:endParaRPr lang="en-US" sz="1400" dirty="0"/>
                    </a:p>
                  </a:txBody>
                  <a:tcPr anchor="ctr"/>
                </a:tc>
              </a:tr>
              <a:tr h="391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Barrel flux return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1820 -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3041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91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Side</a:t>
                      </a:r>
                      <a:r>
                        <a:rPr lang="en-US" sz="1400" baseline="0" dirty="0" smtClean="0"/>
                        <a:t> plate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1902.5 – 3290.5</a:t>
                      </a:r>
                      <a:endParaRPr lang="en-US" sz="1400" dirty="0"/>
                    </a:p>
                  </a:txBody>
                  <a:tcPr anchor="ctr"/>
                </a:tc>
              </a:tr>
              <a:tr h="391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Support 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3100 –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3728.4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91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Flux bar (</a:t>
                      </a:r>
                      <a:r>
                        <a:rPr lang="en-US" sz="1400" baseline="0" dirty="0" smtClean="0"/>
                        <a:t>barrel)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3041 - 3209</a:t>
                      </a:r>
                      <a:endParaRPr lang="en-US" sz="1400" dirty="0"/>
                    </a:p>
                  </a:txBody>
                  <a:tcPr anchor="ctr"/>
                </a:tc>
              </a:tr>
              <a:tr h="391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Upstream flux return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1144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1020</a:t>
                      </a:r>
                      <a:r>
                        <a:rPr lang="en-US" sz="1400" baseline="0" dirty="0" smtClean="0"/>
                        <a:t> - 2859</a:t>
                      </a:r>
                      <a:endParaRPr lang="en-US" sz="1400" dirty="0"/>
                    </a:p>
                  </a:txBody>
                  <a:tcPr anchor="ctr"/>
                </a:tc>
              </a:tr>
              <a:tr h="391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Downstream flux return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1144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710/1564</a:t>
                      </a:r>
                      <a:r>
                        <a:rPr lang="en-US" sz="1400" baseline="0" dirty="0" smtClean="0"/>
                        <a:t> - 2859</a:t>
                      </a:r>
                      <a:endParaRPr lang="en-US" sz="1400" dirty="0"/>
                    </a:p>
                  </a:txBody>
                  <a:tcPr anchor="ctr"/>
                </a:tc>
              </a:tr>
              <a:tr h="391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Gap 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1820 - 3209</a:t>
                      </a:r>
                      <a:endParaRPr lang="en-US" sz="1400" dirty="0"/>
                    </a:p>
                  </a:txBody>
                  <a:tcPr anchor="ctr"/>
                </a:tc>
              </a:tr>
              <a:tr h="391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Flux bar (door)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1144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2859 - 3209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7929" y="1"/>
            <a:ext cx="4927967" cy="376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6200" y="53340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The magnet was built in 1990s by </a:t>
            </a:r>
            <a:r>
              <a:rPr lang="en-US" sz="2000" dirty="0" err="1" smtClean="0">
                <a:solidFill>
                  <a:prstClr val="black"/>
                </a:solidFill>
              </a:rPr>
              <a:t>Ansaldo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Energia</a:t>
            </a:r>
            <a:r>
              <a:rPr lang="en-US" sz="2000" dirty="0" smtClean="0">
                <a:solidFill>
                  <a:prstClr val="black"/>
                </a:solidFill>
              </a:rPr>
              <a:t> in Italy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Its setup has 9GeV e</a:t>
            </a:r>
            <a:r>
              <a:rPr lang="en-US" sz="2000" baseline="30000" dirty="0" smtClean="0">
                <a:solidFill>
                  <a:prstClr val="black"/>
                </a:solidFill>
              </a:rPr>
              <a:t>-</a:t>
            </a:r>
            <a:r>
              <a:rPr lang="en-US" sz="2000" dirty="0" smtClean="0">
                <a:solidFill>
                  <a:prstClr val="black"/>
                </a:solidFill>
              </a:rPr>
              <a:t> come from left, 3.1GeV e</a:t>
            </a:r>
            <a:r>
              <a:rPr lang="en-US" sz="2000" baseline="30000" dirty="0" smtClean="0">
                <a:solidFill>
                  <a:prstClr val="black"/>
                </a:solidFill>
              </a:rPr>
              <a:t>+</a:t>
            </a:r>
            <a:r>
              <a:rPr lang="en-US" sz="2000" dirty="0" smtClean="0">
                <a:solidFill>
                  <a:prstClr val="black"/>
                </a:solidFill>
              </a:rPr>
              <a:t> come from right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Yoke is in hexagon shape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4267200" cy="2133600"/>
          </a:xfrm>
        </p:spPr>
        <p:txBody>
          <a:bodyPr>
            <a:normAutofit fontScale="77500" lnSpcReduction="20000"/>
          </a:bodyPr>
          <a:lstStyle/>
          <a:p>
            <a:pPr fontAlgn="ctr"/>
            <a:r>
              <a:rPr lang="en-US" sz="2000" dirty="0" smtClean="0"/>
              <a:t>Radius 1509.8 – 1550.6mm</a:t>
            </a:r>
          </a:p>
          <a:p>
            <a:pPr fontAlgn="ctr"/>
            <a:r>
              <a:rPr lang="en-US" sz="2000" dirty="0" smtClean="0"/>
              <a:t>Length 3513.5mm, </a:t>
            </a:r>
          </a:p>
          <a:p>
            <a:pPr fontAlgn="ctr"/>
            <a:r>
              <a:rPr lang="en-US" sz="2000" dirty="0" smtClean="0"/>
              <a:t>3 sections, middle is twice long as each of two ends.</a:t>
            </a:r>
          </a:p>
          <a:p>
            <a:r>
              <a:rPr lang="en-US" sz="2000" dirty="0" smtClean="0"/>
              <a:t>Turn 1067, double layer</a:t>
            </a:r>
          </a:p>
          <a:p>
            <a:r>
              <a:rPr lang="en-US" sz="2000" dirty="0" smtClean="0"/>
              <a:t>For 1.5T field, run with 4596A, total 4903932A. this is nominal operation current.</a:t>
            </a:r>
          </a:p>
          <a:p>
            <a:r>
              <a:rPr lang="en-US" sz="2000" dirty="0" smtClean="0"/>
              <a:t>For 1.58T field, run with 4826A, total 5149342A. This is tested operation current.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"/>
            <a:ext cx="43624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971800"/>
            <a:ext cx="31242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more info from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BaBar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it run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current?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is the </a:t>
            </a:r>
            <a:r>
              <a:rPr lang="en-US" sz="2000" dirty="0" smtClean="0">
                <a:solidFill>
                  <a:schemeClr val="tx1"/>
                </a:solidFill>
              </a:rPr>
              <a:t>co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supported?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poles in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Cryo</a:t>
            </a:r>
            <a:r>
              <a:rPr lang="en-US" sz="2000" noProof="0" dirty="0" smtClean="0">
                <a:solidFill>
                  <a:schemeClr val="tx1"/>
                </a:solidFill>
              </a:rPr>
              <a:t>?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5029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thermosyphone, chimney at upstream end</a:t>
            </a: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Chimney radius </a:t>
            </a:r>
            <a:r>
              <a:rPr kumimoji="0" lang="en-US" sz="19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2145mm</a:t>
            </a: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 3850mm</a:t>
            </a:r>
            <a:r>
              <a:rPr kumimoji="0" lang="en-US" sz="19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9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80mm longer </a:t>
            </a: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 CLEO 3870mm</a:t>
            </a: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Outer radius 1770, </a:t>
            </a:r>
            <a:r>
              <a:rPr kumimoji="0" lang="en-US" sz="19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10mm larger</a:t>
            </a: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 CLEO 1760mm</a:t>
            </a:r>
          </a:p>
          <a:p>
            <a:pPr marL="342900" marR="0" lvl="0" indent="-34290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Users\owner\Google Drive\BaBar\photo\to_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9283" y="3964535"/>
            <a:ext cx="3358517" cy="2207665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411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Cryo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BaBar</a:t>
            </a:r>
            <a:r>
              <a:rPr lang="en-US" dirty="0" smtClean="0"/>
              <a:t> Flux return and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" y="5943600"/>
            <a:ext cx="2895600" cy="838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Constrain of Hall A beam line height 3048mm (10 feet)</a:t>
            </a:r>
            <a:endParaRPr lang="en-US" sz="1800" dirty="0"/>
          </a:p>
        </p:txBody>
      </p:sp>
      <p:pic>
        <p:nvPicPr>
          <p:cNvPr id="2050" name="Picture 2" descr="C:\Users\owner\Google Drive\BaBar\photo\72297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76200"/>
            <a:ext cx="1714500" cy="2286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09800"/>
            <a:ext cx="54897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751415" y="1506472"/>
            <a:ext cx="110658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Side plate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4782863">
            <a:off x="6312571" y="2129693"/>
            <a:ext cx="675890" cy="218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67200" y="1371600"/>
            <a:ext cx="13516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Support ring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368635">
            <a:off x="5100514" y="2152844"/>
            <a:ext cx="1569250" cy="196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24200"/>
            <a:ext cx="3505200" cy="268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848600" y="2209800"/>
            <a:ext cx="10889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Gap plate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8930344">
            <a:off x="7200797" y="2541741"/>
            <a:ext cx="737123" cy="154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8302083">
            <a:off x="2119988" y="2455719"/>
            <a:ext cx="2538711" cy="235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962400" y="6324600"/>
            <a:ext cx="4953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71800" y="6183868"/>
            <a:ext cx="95571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Cut line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562601" y="697468"/>
            <a:ext cx="1676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Flux bar (barrel)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4949626">
            <a:off x="6053478" y="1805134"/>
            <a:ext cx="1809622" cy="189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7238" y="3364468"/>
            <a:ext cx="151676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Flux bar(door)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13825433">
            <a:off x="7631624" y="3077712"/>
            <a:ext cx="554988" cy="175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04800" y="838200"/>
            <a:ext cx="3124200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Cut bottom to fit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Barrel supporting ring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End door supporting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Remove most outer layer of barrel flux return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1" y="2590800"/>
            <a:ext cx="78867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497" y="2566297"/>
            <a:ext cx="3535069" cy="414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</a:t>
            </a:r>
            <a:r>
              <a:rPr lang="en-US" dirty="0" err="1" smtClean="0"/>
              <a:t>BaBar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1"/>
            <a:ext cx="8077200" cy="18287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Polar angle acceptance are similar to CLEO</a:t>
            </a:r>
          </a:p>
          <a:p>
            <a:r>
              <a:rPr lang="en-US" dirty="0" smtClean="0"/>
              <a:t>May use </a:t>
            </a:r>
            <a:r>
              <a:rPr lang="en-US" dirty="0" err="1" smtClean="0"/>
              <a:t>BaBar</a:t>
            </a:r>
            <a:r>
              <a:rPr lang="en-US" dirty="0" smtClean="0"/>
              <a:t> barrel flux return after removing the most outer layer.</a:t>
            </a:r>
          </a:p>
          <a:p>
            <a:r>
              <a:rPr lang="en-US" dirty="0" smtClean="0"/>
              <a:t>May use </a:t>
            </a:r>
            <a:r>
              <a:rPr lang="en-US" dirty="0" err="1" smtClean="0"/>
              <a:t>BaBar</a:t>
            </a:r>
            <a:r>
              <a:rPr lang="en-US" dirty="0" smtClean="0"/>
              <a:t> upstream and downstream flux return as partial </a:t>
            </a:r>
            <a:r>
              <a:rPr lang="en-US" dirty="0" err="1" smtClean="0"/>
              <a:t>SoLID</a:t>
            </a:r>
            <a:r>
              <a:rPr lang="en-US" dirty="0" smtClean="0"/>
              <a:t> front piece and </a:t>
            </a:r>
            <a:r>
              <a:rPr lang="en-US" dirty="0" err="1" smtClean="0"/>
              <a:t>endcap</a:t>
            </a:r>
            <a:r>
              <a:rPr lang="en-US" dirty="0" smtClean="0"/>
              <a:t>. How much change is needed?</a:t>
            </a:r>
          </a:p>
          <a:p>
            <a:r>
              <a:rPr lang="en-US" dirty="0" smtClean="0"/>
              <a:t>The bottom of various support structures need cut to fit Hall A beam line height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2590800"/>
            <a:ext cx="27432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6553200"/>
            <a:ext cx="2743200" cy="122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flipH="1">
            <a:off x="7315200" y="4008437"/>
            <a:ext cx="533400" cy="204156"/>
          </a:xfrm>
          <a:prstGeom prst="rt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4237037"/>
            <a:ext cx="1295400" cy="228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 rot="16200000" flipV="1">
            <a:off x="5681213" y="3669850"/>
            <a:ext cx="322051" cy="1473678"/>
          </a:xfrm>
          <a:prstGeom prst="parallelogram">
            <a:avLst>
              <a:gd name="adj" fmla="val 4533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flipH="1" flipV="1">
            <a:off x="7315200" y="5126993"/>
            <a:ext cx="533400" cy="176844"/>
          </a:xfrm>
          <a:prstGeom prst="rt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53200" y="4881141"/>
            <a:ext cx="1295400" cy="228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/>
          <p:cNvSpPr/>
          <p:nvPr/>
        </p:nvSpPr>
        <p:spPr>
          <a:xfrm rot="16200000" flipH="1" flipV="1">
            <a:off x="5647426" y="4211159"/>
            <a:ext cx="347930" cy="1431982"/>
          </a:xfrm>
          <a:prstGeom prst="parallelogram">
            <a:avLst>
              <a:gd name="adj" fmla="val 4533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flipV="1">
            <a:off x="1066800" y="4150312"/>
            <a:ext cx="779756" cy="304800"/>
          </a:xfrm>
          <a:prstGeom prst="rt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>
            <a:off x="1066800" y="4828881"/>
            <a:ext cx="779756" cy="381000"/>
          </a:xfrm>
          <a:prstGeom prst="rt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200400" y="3048000"/>
            <a:ext cx="2514600" cy="16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319299" y="3352800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 14.5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5400000">
            <a:off x="4495799" y="3505202"/>
            <a:ext cx="228601" cy="76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4457702" y="5753101"/>
            <a:ext cx="304798" cy="761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0" y="2582174"/>
            <a:ext cx="2718756" cy="846826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05000" y="5943600"/>
            <a:ext cx="2743200" cy="762000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66800" y="2590800"/>
            <a:ext cx="795070" cy="1524000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66800" y="5257800"/>
            <a:ext cx="795070" cy="1447800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905000" y="5692068"/>
            <a:ext cx="2649748" cy="228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05000" y="3429000"/>
            <a:ext cx="2649748" cy="2286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391400" y="2590800"/>
            <a:ext cx="838200" cy="1600200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391400" y="5105400"/>
            <a:ext cx="838200" cy="1600200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57200" y="3276600"/>
            <a:ext cx="6400800" cy="1371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029200" y="28956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~35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24600" y="228600"/>
            <a:ext cx="2514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New Parts in solid color</a:t>
            </a:r>
          </a:p>
          <a:p>
            <a:r>
              <a:rPr lang="en-US" dirty="0" smtClean="0"/>
              <a:t>Old parts in boxes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owner\Google Drive\CLEO_II\CLEOv8_7\CLEOv8_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" y="1656080"/>
            <a:ext cx="9046351" cy="5029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49530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154</a:t>
            </a:r>
            <a:endParaRPr lang="en-US" sz="15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6482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195</a:t>
            </a:r>
            <a:endParaRPr lang="en-US" sz="15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800600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3</a:t>
            </a:r>
            <a:endParaRPr lang="en-US" sz="15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4800600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3</a:t>
            </a:r>
            <a:endParaRPr lang="en-US" sz="15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51632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43434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7.4</a:t>
            </a:r>
            <a:endParaRPr lang="en-US" sz="1500" b="1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48006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17</a:t>
            </a:r>
            <a:endParaRPr lang="en-US" sz="1500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51632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4.4</a:t>
            </a:r>
            <a:endParaRPr lang="en-US" sz="15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43434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57</a:t>
            </a:r>
            <a:endParaRPr lang="en-US" sz="1500" b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7696200" y="46482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30</a:t>
            </a:r>
            <a:endParaRPr lang="en-US" sz="15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7772400" y="5391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10.4</a:t>
            </a:r>
            <a:endParaRPr lang="en-US" sz="15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6153835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40</a:t>
            </a:r>
            <a:endParaRPr lang="en-US" sz="15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58674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12.5</a:t>
            </a:r>
            <a:endParaRPr lang="en-US" sz="15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2769552" y="6002708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92638" y="6153835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</a:t>
            </a:r>
            <a:endParaRPr lang="en-US" sz="1500" b="1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2583682" y="6289143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64752" y="5798473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6</a:t>
            </a:r>
            <a:endParaRPr lang="en-US" sz="1500" b="1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2382148" y="5468035"/>
            <a:ext cx="381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5</a:t>
            </a:r>
            <a:endParaRPr lang="en-US" sz="1500" b="1" baseline="30000" dirty="0"/>
          </a:p>
        </p:txBody>
      </p:sp>
      <p:pic>
        <p:nvPicPr>
          <p:cNvPr id="1026" name="Picture 2" descr="C:\Users\owner\Google Drive\BaBar\BABARV5_compa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-762000"/>
            <a:ext cx="9046352" cy="50292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57200" y="609601"/>
            <a:ext cx="8229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Steel density is 7.9g/cm3 , weight unit is in metric 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SoLID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BaBar</a:t>
            </a:r>
            <a:r>
              <a:rPr lang="en-US" dirty="0" smtClean="0">
                <a:solidFill>
                  <a:schemeClr val="tx1"/>
                </a:solidFill>
              </a:rPr>
              <a:t> could save about 92t iron.  Assume machined steel cost $4.5/lb, total could save $0.9M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Yoke weight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33800" y="21336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276</a:t>
            </a:r>
            <a:endParaRPr lang="en-US" sz="1500" b="1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5105400" y="2211755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82520" y="2209800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33600" y="2572435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106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96000" y="19812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57</a:t>
            </a:r>
            <a:endParaRPr lang="en-US" sz="1500" b="1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2362200" y="3276600"/>
            <a:ext cx="53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09800" y="3563035"/>
            <a:ext cx="30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03120" y="3637280"/>
            <a:ext cx="30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81200" y="3733800"/>
            <a:ext cx="30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46040" y="2724835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2.6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14600" y="2743200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2.6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96000" y="3639235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35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62800" y="3505200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62800" y="2590800"/>
            <a:ext cx="76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109</a:t>
            </a:r>
            <a:endParaRPr lang="en-US" sz="1500" b="1" baseline="30000" dirty="0"/>
          </a:p>
        </p:txBody>
      </p:sp>
      <p:sp>
        <p:nvSpPr>
          <p:cNvPr id="46" name="Rectangle 45"/>
          <p:cNvSpPr/>
          <p:nvPr/>
        </p:nvSpPr>
        <p:spPr>
          <a:xfrm>
            <a:off x="609600" y="5003393"/>
            <a:ext cx="1600200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/>
              <a:t>material from CLEO-II 376t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new material </a:t>
            </a:r>
            <a:r>
              <a:rPr lang="en-US" sz="1300" b="1" dirty="0" smtClean="0">
                <a:solidFill>
                  <a:schemeClr val="tx1"/>
                </a:solidFill>
              </a:rPr>
              <a:t>200t 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total 576t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33400" y="1905000"/>
            <a:ext cx="1600200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300" dirty="0" smtClean="0"/>
              <a:t>material from </a:t>
            </a:r>
            <a:r>
              <a:rPr lang="en-US" sz="1300" dirty="0" err="1" smtClean="0"/>
              <a:t>BaBar</a:t>
            </a:r>
            <a:r>
              <a:rPr lang="en-US" sz="1300" dirty="0" smtClean="0"/>
              <a:t> 543t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new material </a:t>
            </a:r>
            <a:r>
              <a:rPr lang="en-US" sz="1300" b="1" u="sng" dirty="0" smtClean="0">
                <a:solidFill>
                  <a:schemeClr val="tx1"/>
                </a:solidFill>
              </a:rPr>
              <a:t>108t 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total 651t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5800" y="1524000"/>
            <a:ext cx="13147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</a:t>
            </a:r>
            <a:r>
              <a:rPr lang="en-US" dirty="0" err="1" smtClean="0"/>
              <a:t>BaBar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85800" y="4507468"/>
            <a:ext cx="124546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CLEO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</a:t>
            </a:r>
            <a:r>
              <a:rPr lang="en-US" dirty="0" err="1" smtClean="0"/>
              <a:t>BaBar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initial look shows that </a:t>
            </a:r>
            <a:r>
              <a:rPr lang="en-US" dirty="0" err="1" smtClean="0"/>
              <a:t>BaBar</a:t>
            </a:r>
            <a:r>
              <a:rPr lang="en-US" dirty="0" smtClean="0"/>
              <a:t> can be used for the same physics.</a:t>
            </a:r>
          </a:p>
          <a:p>
            <a:r>
              <a:rPr lang="en-US" dirty="0" smtClean="0"/>
              <a:t>It can be improved with more input from engineering and more info from </a:t>
            </a:r>
            <a:r>
              <a:rPr lang="en-US" dirty="0" err="1" smtClean="0"/>
              <a:t>BaBar</a:t>
            </a:r>
            <a:endParaRPr lang="en-US" dirty="0" smtClean="0"/>
          </a:p>
          <a:p>
            <a:r>
              <a:rPr lang="en-US" dirty="0" smtClean="0"/>
              <a:t>It could reuse more yoke than CLEO, which means potential savings. </a:t>
            </a:r>
          </a:p>
          <a:p>
            <a:r>
              <a:rPr lang="en-US" dirty="0" smtClean="0"/>
              <a:t>The modification cost could be significant though.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SoLID Collaboration Meeting  2012/12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default design is based on CLEO</a:t>
            </a:r>
          </a:p>
          <a:p>
            <a:r>
              <a:rPr lang="en-US" dirty="0" err="1" smtClean="0"/>
              <a:t>BaBar</a:t>
            </a:r>
            <a:r>
              <a:rPr lang="en-US" dirty="0" smtClean="0"/>
              <a:t> could be alternative</a:t>
            </a:r>
          </a:p>
          <a:p>
            <a:r>
              <a:rPr lang="en-US" dirty="0" smtClean="0"/>
              <a:t>Cost difference needs more input from engineering.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General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Large acceptance and high luminosity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Solenoidal</a:t>
            </a:r>
            <a:r>
              <a:rPr lang="en-US" dirty="0" smtClean="0"/>
              <a:t> magnet leaves large room for detectors and swipes away low energy background downstream.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Hall A beam line height 3.05m (10 feet)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1010" name="Picture 2" descr="http://www.bugman123.com/Physics/Solenoid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466971"/>
            <a:ext cx="3810000" cy="285762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590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PVDIS (22-35</a:t>
            </a:r>
            <a:r>
              <a:rPr lang="en-US" baseline="30000" dirty="0" smtClean="0"/>
              <a:t>o</a:t>
            </a:r>
            <a:r>
              <a:rPr lang="en-US" dirty="0" smtClean="0"/>
              <a:t>, 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target can be placed within solenoid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Solenoid radius needs to be 1-2m. Small radius will make the target is too close to magnet exit and not enough room for baffle.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field &gt; 1T to ensure enough defection of 2-6GeV with 1-2m so that baffle can be made with not too small segmentation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3956457"/>
            <a:ext cx="1344222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Outer barrel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048000" y="4449371"/>
            <a:ext cx="3505200" cy="1217017"/>
            <a:chOff x="1828800" y="4835958"/>
            <a:chExt cx="5149991" cy="133624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828800" y="4835958"/>
              <a:ext cx="5149991" cy="77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28800" y="6172200"/>
              <a:ext cx="50355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6200" y="5251857"/>
            <a:ext cx="1114291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Beam line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81000" y="5709057"/>
            <a:ext cx="114300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2" name="Group 16"/>
          <p:cNvGrpSpPr/>
          <p:nvPr/>
        </p:nvGrpSpPr>
        <p:grpSpPr>
          <a:xfrm>
            <a:off x="4495802" y="3299591"/>
            <a:ext cx="4649945" cy="1876066"/>
            <a:chOff x="4572001" y="3221961"/>
            <a:chExt cx="4082722" cy="1203461"/>
          </a:xfrm>
        </p:grpSpPr>
        <p:grpSp>
          <p:nvGrpSpPr>
            <p:cNvPr id="23" name="Group 15"/>
            <p:cNvGrpSpPr>
              <a:grpSpLocks noChangeAspect="1"/>
            </p:cNvGrpSpPr>
            <p:nvPr/>
          </p:nvGrpSpPr>
          <p:grpSpPr>
            <a:xfrm>
              <a:off x="4572001" y="3867638"/>
              <a:ext cx="3699235" cy="557784"/>
              <a:chOff x="4271572" y="5202585"/>
              <a:chExt cx="2472822" cy="372861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 rot="19800000">
                <a:off x="4271572" y="5353050"/>
                <a:ext cx="22098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CFD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rot="20400000">
                <a:off x="4352966" y="5530628"/>
                <a:ext cx="22098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CFD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Isosceles Triangle 26"/>
              <p:cNvSpPr/>
              <p:nvPr/>
            </p:nvSpPr>
            <p:spPr bwMode="auto">
              <a:xfrm rot="14695752">
                <a:off x="5347600" y="4178652"/>
                <a:ext cx="372861" cy="2420727"/>
              </a:xfrm>
              <a:prstGeom prst="triangle">
                <a:avLst/>
              </a:prstGeom>
              <a:solidFill>
                <a:srgbClr val="FFFF00">
                  <a:alpha val="43000"/>
                </a:srgbClr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8153399" y="3221961"/>
              <a:ext cx="501324" cy="592292"/>
            </a:xfrm>
            <a:prstGeom prst="rect">
              <a:avLst/>
            </a:prstGeom>
            <a:noFill/>
          </p:spPr>
          <p:txBody>
            <a:bodyPr wrap="none" lIns="91432" tIns="45715" rIns="91432" bIns="45715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35</a:t>
              </a:r>
              <a:r>
                <a:rPr lang="en-US" baseline="30000" dirty="0" smtClean="0">
                  <a:solidFill>
                    <a:srgbClr val="000000"/>
                  </a:solidFill>
                </a:rPr>
                <a:t>o</a:t>
              </a: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000000"/>
                  </a:solidFill>
                </a:rPr>
                <a:t>22</a:t>
              </a:r>
              <a:r>
                <a:rPr lang="en-US" baseline="30000" dirty="0" smtClean="0">
                  <a:solidFill>
                    <a:srgbClr val="000000"/>
                  </a:solidFill>
                </a:rPr>
                <a:t>o</a:t>
              </a:r>
              <a:endParaRPr lang="en-US" baseline="30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57600" y="5709057"/>
            <a:ext cx="2667000" cy="369322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PVDIS Target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18142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42 0.00394 L -0.00174 0.003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2895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SIDIS (8-24</a:t>
            </a:r>
            <a:r>
              <a:rPr lang="en-US" baseline="30000" dirty="0" smtClean="0"/>
              <a:t>o</a:t>
            </a:r>
            <a:r>
              <a:rPr lang="en-US" dirty="0" smtClean="0"/>
              <a:t>, e</a:t>
            </a:r>
            <a:r>
              <a:rPr lang="en-US" baseline="30000" dirty="0" smtClean="0"/>
              <a:t>-</a:t>
            </a:r>
            <a:r>
              <a:rPr lang="en-US" dirty="0" smtClean="0"/>
              <a:t> and </a:t>
            </a:r>
            <a:r>
              <a:rPr lang="en-US" dirty="0" err="1" smtClean="0"/>
              <a:t>hadron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Both polarized targets need to be outside of field and the fringe field for SIDIS-3he &lt; 30G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Forward angle detectors need enough distance for tracking, Cherenkov, TOF and calorimeter. A Solenoid needs to be 3-4 m long for tracking and it can’t be too long to reduce forward angle detectors acceptance and thus limit the </a:t>
            </a:r>
            <a:r>
              <a:rPr lang="en-US" dirty="0" err="1" smtClean="0"/>
              <a:t>hadron</a:t>
            </a:r>
            <a:r>
              <a:rPr lang="en-US" dirty="0" smtClean="0"/>
              <a:t> detection.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Large angle detectors need small distance so it won’t exceed </a:t>
            </a:r>
            <a:r>
              <a:rPr lang="en-US" dirty="0" err="1" smtClean="0"/>
              <a:t>beamline</a:t>
            </a:r>
            <a:r>
              <a:rPr lang="en-US" dirty="0" smtClean="0"/>
              <a:t> height limit. Therefore it has to stay within solenoid, the solenoid radius needs to be 1-2m to accommodate detectors.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45"/>
          <p:cNvGrpSpPr/>
          <p:nvPr/>
        </p:nvGrpSpPr>
        <p:grpSpPr>
          <a:xfrm>
            <a:off x="1751543" y="4239591"/>
            <a:ext cx="6192237" cy="1074619"/>
            <a:chOff x="1751543" y="3483534"/>
            <a:chExt cx="6192237" cy="1074619"/>
          </a:xfrm>
        </p:grpSpPr>
        <p:sp>
          <p:nvSpPr>
            <p:cNvPr id="7" name="Isosceles Triangle 6"/>
            <p:cNvSpPr/>
            <p:nvPr/>
          </p:nvSpPr>
          <p:spPr bwMode="auto">
            <a:xfrm rot="15782678">
              <a:off x="4511531" y="1242235"/>
              <a:ext cx="709266" cy="5922569"/>
            </a:xfrm>
            <a:prstGeom prst="triangle">
              <a:avLst>
                <a:gd name="adj" fmla="val 0"/>
              </a:avLst>
            </a:prstGeom>
            <a:pattFill prst="pct50">
              <a:fgClr>
                <a:srgbClr val="008000"/>
              </a:fgClr>
              <a:bgClr>
                <a:prstClr val="white"/>
              </a:bgClr>
            </a:patt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 rot="14970249">
              <a:off x="4486447" y="748630"/>
              <a:ext cx="722430" cy="6192237"/>
            </a:xfrm>
            <a:prstGeom prst="triangle">
              <a:avLst/>
            </a:prstGeom>
            <a:pattFill prst="pct50">
              <a:fgClr>
                <a:srgbClr val="008000"/>
              </a:fgClr>
              <a:bgClr>
                <a:prstClr val="white"/>
              </a:bgClr>
            </a:patt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9400" y="3956457"/>
            <a:ext cx="1344222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Outer barrel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048000" y="4449371"/>
            <a:ext cx="3505200" cy="1217017"/>
            <a:chOff x="1828800" y="4835958"/>
            <a:chExt cx="5149991" cy="133624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828800" y="4835958"/>
              <a:ext cx="5149991" cy="77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28800" y="6172200"/>
              <a:ext cx="50355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6200" y="5251857"/>
            <a:ext cx="1114291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Beam 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5861457"/>
            <a:ext cx="3200400" cy="615543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SIDIS Target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(1-2m away from entrance)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>
            <a:stCxn id="19" idx="0"/>
          </p:cNvCxnSpPr>
          <p:nvPr/>
        </p:nvCxnSpPr>
        <p:spPr>
          <a:xfrm>
            <a:off x="1981293" y="5666389"/>
            <a:ext cx="361501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20760000">
            <a:off x="1908947" y="4944021"/>
            <a:ext cx="59856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20580000">
            <a:off x="1864306" y="4775841"/>
            <a:ext cx="611163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4"/>
          </p:cNvCxnSpPr>
          <p:nvPr/>
        </p:nvCxnSpPr>
        <p:spPr>
          <a:xfrm flipV="1">
            <a:off x="1997830" y="3178383"/>
            <a:ext cx="5623483" cy="248966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>
            <a:off x="1964754" y="5666390"/>
            <a:ext cx="33078" cy="33078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81000" y="5709057"/>
            <a:ext cx="114300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82210" y="2945043"/>
            <a:ext cx="652190" cy="2031315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24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16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  <a:endParaRPr lang="en-US" baseline="30000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15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8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788408" y="4465473"/>
            <a:ext cx="469392" cy="329184"/>
          </a:xfrm>
          <a:prstGeom prst="rect">
            <a:avLst/>
          </a:prstGeom>
          <a:pattFill prst="smCheck">
            <a:fgClr>
              <a:srgbClr val="0000FF"/>
            </a:fgClr>
            <a:bgClr>
              <a:srgbClr val="FFFF00"/>
            </a:bgClr>
          </a:patt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91000" y="3440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angle EC</a:t>
            </a:r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>
            <a:off x="4876800" y="3886200"/>
            <a:ext cx="152400" cy="527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endCxn id="7" idx="2"/>
          </p:cNvCxnSpPr>
          <p:nvPr/>
        </p:nvCxnSpPr>
        <p:spPr>
          <a:xfrm flipV="1">
            <a:off x="1981200" y="4953000"/>
            <a:ext cx="5867400" cy="71505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2895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en-US" dirty="0" smtClean="0"/>
              <a:t> (8-26</a:t>
            </a:r>
            <a:r>
              <a:rPr lang="en-US" baseline="30000" dirty="0" smtClean="0"/>
              <a:t>o</a:t>
            </a:r>
            <a:r>
              <a:rPr lang="en-US" dirty="0" smtClean="0"/>
              <a:t>, e</a:t>
            </a:r>
            <a:r>
              <a:rPr lang="en-US" baseline="30000" dirty="0" smtClean="0"/>
              <a:t>-</a:t>
            </a:r>
            <a:r>
              <a:rPr lang="en-US" dirty="0" smtClean="0"/>
              <a:t>,e</a:t>
            </a:r>
            <a:r>
              <a:rPr lang="en-US" baseline="30000" dirty="0" smtClean="0"/>
              <a:t>+</a:t>
            </a:r>
            <a:r>
              <a:rPr lang="en-US" dirty="0" smtClean="0"/>
              <a:t> and p)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Similar to SIDIS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Small field will help low energy scattered e- acceptance at forward angle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5" name="Group 45"/>
          <p:cNvGrpSpPr/>
          <p:nvPr/>
        </p:nvGrpSpPr>
        <p:grpSpPr>
          <a:xfrm>
            <a:off x="1751543" y="4239591"/>
            <a:ext cx="6192237" cy="1074619"/>
            <a:chOff x="1751543" y="3483534"/>
            <a:chExt cx="6192237" cy="1074619"/>
          </a:xfrm>
        </p:grpSpPr>
        <p:sp>
          <p:nvSpPr>
            <p:cNvPr id="36" name="Isosceles Triangle 35"/>
            <p:cNvSpPr/>
            <p:nvPr/>
          </p:nvSpPr>
          <p:spPr bwMode="auto">
            <a:xfrm rot="15782678">
              <a:off x="4511531" y="1242235"/>
              <a:ext cx="709266" cy="5922569"/>
            </a:xfrm>
            <a:prstGeom prst="triangle">
              <a:avLst>
                <a:gd name="adj" fmla="val 0"/>
              </a:avLst>
            </a:prstGeom>
            <a:pattFill prst="pct50">
              <a:fgClr>
                <a:srgbClr val="008000"/>
              </a:fgClr>
              <a:bgClr>
                <a:prstClr val="white"/>
              </a:bgClr>
            </a:patt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7" name="Isosceles Triangle 36"/>
            <p:cNvSpPr/>
            <p:nvPr/>
          </p:nvSpPr>
          <p:spPr bwMode="auto">
            <a:xfrm rot="14970249">
              <a:off x="4486447" y="748630"/>
              <a:ext cx="722430" cy="6192237"/>
            </a:xfrm>
            <a:prstGeom prst="triangle">
              <a:avLst/>
            </a:prstGeom>
            <a:pattFill prst="pct50">
              <a:fgClr>
                <a:srgbClr val="008000"/>
              </a:fgClr>
              <a:bgClr>
                <a:prstClr val="white"/>
              </a:bgClr>
            </a:patt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819400" y="3956457"/>
            <a:ext cx="1344222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Outer barrel</a:t>
            </a: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3048000" y="4449371"/>
            <a:ext cx="3505200" cy="1217017"/>
            <a:chOff x="1828800" y="4835958"/>
            <a:chExt cx="5149991" cy="1336242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828800" y="4835958"/>
              <a:ext cx="5149991" cy="77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828800" y="6172200"/>
              <a:ext cx="50355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76200" y="5251857"/>
            <a:ext cx="1114291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Beam line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3400" y="5861457"/>
            <a:ext cx="3200400" cy="615543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en-US" dirty="0" smtClean="0"/>
              <a:t> target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(1-2m away from entrance)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44" name="Straight Connector 43"/>
          <p:cNvCxnSpPr>
            <a:stCxn id="48" idx="0"/>
          </p:cNvCxnSpPr>
          <p:nvPr/>
        </p:nvCxnSpPr>
        <p:spPr>
          <a:xfrm>
            <a:off x="1981293" y="5666389"/>
            <a:ext cx="361501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20760000">
            <a:off x="1908947" y="4944021"/>
            <a:ext cx="59856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20580000">
            <a:off x="1864306" y="4775841"/>
            <a:ext cx="611163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37" idx="4"/>
          </p:cNvCxnSpPr>
          <p:nvPr/>
        </p:nvCxnSpPr>
        <p:spPr>
          <a:xfrm flipV="1">
            <a:off x="1997830" y="3178383"/>
            <a:ext cx="5623483" cy="248966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spect="1"/>
          </p:cNvSpPr>
          <p:nvPr/>
        </p:nvSpPr>
        <p:spPr>
          <a:xfrm>
            <a:off x="1964754" y="5666390"/>
            <a:ext cx="33078" cy="33078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381000" y="5709057"/>
            <a:ext cx="114300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882210" y="2945043"/>
            <a:ext cx="652190" cy="2031315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24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16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  <a:endParaRPr lang="en-US" baseline="30000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15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8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4788408" y="4465473"/>
            <a:ext cx="469392" cy="329184"/>
          </a:xfrm>
          <a:prstGeom prst="rect">
            <a:avLst/>
          </a:prstGeom>
          <a:pattFill prst="smCheck">
            <a:fgClr>
              <a:srgbClr val="0000FF"/>
            </a:fgClr>
            <a:bgClr>
              <a:srgbClr val="FFFF00"/>
            </a:bgClr>
          </a:patt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91000" y="3440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angle EC</a:t>
            </a:r>
            <a:endParaRPr lang="en-US" dirty="0"/>
          </a:p>
        </p:txBody>
      </p:sp>
      <p:sp>
        <p:nvSpPr>
          <p:cNvPr id="53" name="Down Arrow 52"/>
          <p:cNvSpPr/>
          <p:nvPr/>
        </p:nvSpPr>
        <p:spPr>
          <a:xfrm>
            <a:off x="4876800" y="3886200"/>
            <a:ext cx="152400" cy="527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endCxn id="36" idx="2"/>
          </p:cNvCxnSpPr>
          <p:nvPr/>
        </p:nvCxnSpPr>
        <p:spPr>
          <a:xfrm flipV="1">
            <a:off x="1981200" y="4953000"/>
            <a:ext cx="5867400" cy="71505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sosceles Triangle 38"/>
          <p:cNvSpPr/>
          <p:nvPr/>
        </p:nvSpPr>
        <p:spPr bwMode="auto">
          <a:xfrm rot="14970249">
            <a:off x="4486447" y="1504687"/>
            <a:ext cx="722430" cy="6192237"/>
          </a:xfrm>
          <a:prstGeom prst="triangle">
            <a:avLst/>
          </a:prstGeom>
          <a:pattFill prst="pct50">
            <a:fgClr>
              <a:srgbClr val="008000"/>
            </a:fgClr>
            <a:bgClr>
              <a:prstClr val="white"/>
            </a:bgClr>
          </a:patt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Magnet Choice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590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CLEO/</a:t>
            </a:r>
            <a:r>
              <a:rPr lang="en-US" dirty="0" err="1" smtClean="0"/>
              <a:t>BaBar</a:t>
            </a:r>
            <a:r>
              <a:rPr lang="en-US" dirty="0" smtClean="0"/>
              <a:t> alike: 1.4m radius, 3.5m length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Large enough inner radius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Medium field 1.5T and medium length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Collaboration Meeting  2012/12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3956457"/>
            <a:ext cx="1344222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Outer barrel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048000" y="4449371"/>
            <a:ext cx="3505200" cy="1217017"/>
            <a:chOff x="1828800" y="4835958"/>
            <a:chExt cx="5149991" cy="133624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828800" y="4835958"/>
              <a:ext cx="5149991" cy="77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828800" y="6172200"/>
              <a:ext cx="50355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6200" y="5251857"/>
            <a:ext cx="1114291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Beam 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5861457"/>
            <a:ext cx="2971800" cy="615543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SIDIS, </a:t>
            </a:r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en-US" dirty="0" smtClean="0">
                <a:solidFill>
                  <a:srgbClr val="000000"/>
                </a:solidFill>
              </a:rPr>
              <a:t> Target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(1-2m away from entrance)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>
            <a:stCxn id="19" idx="0"/>
          </p:cNvCxnSpPr>
          <p:nvPr/>
        </p:nvCxnSpPr>
        <p:spPr>
          <a:xfrm>
            <a:off x="1981293" y="5666389"/>
            <a:ext cx="361501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20760000">
            <a:off x="1908947" y="4944021"/>
            <a:ext cx="59856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20580000">
            <a:off x="1864306" y="4775841"/>
            <a:ext cx="611163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997830" y="3124200"/>
            <a:ext cx="5622169" cy="254385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>
            <a:off x="1964754" y="5666390"/>
            <a:ext cx="33078" cy="33078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81000" y="5709057"/>
            <a:ext cx="114300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657600" y="5709057"/>
            <a:ext cx="2667000" cy="369322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PVDIS Target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788408" y="4465473"/>
            <a:ext cx="469392" cy="329184"/>
          </a:xfrm>
          <a:prstGeom prst="rect">
            <a:avLst/>
          </a:prstGeom>
          <a:pattFill prst="smCheck">
            <a:fgClr>
              <a:srgbClr val="0000FF"/>
            </a:fgClr>
            <a:bgClr>
              <a:srgbClr val="FFFF00"/>
            </a:bgClr>
          </a:patt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82210" y="2945043"/>
            <a:ext cx="652190" cy="2031315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24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16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  <a:endParaRPr lang="en-US" baseline="30000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15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8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91000" y="3440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angle EC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>
            <a:off x="4876800" y="3886200"/>
            <a:ext cx="152400" cy="527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 bwMode="auto">
          <a:xfrm rot="15782678">
            <a:off x="4511531" y="1998292"/>
            <a:ext cx="709266" cy="5922569"/>
          </a:xfrm>
          <a:prstGeom prst="triangle">
            <a:avLst>
              <a:gd name="adj" fmla="val 0"/>
            </a:avLst>
          </a:prstGeom>
          <a:pattFill prst="pct50">
            <a:fgClr>
              <a:srgbClr val="008000"/>
            </a:fgClr>
            <a:bgClr>
              <a:prstClr val="white"/>
            </a:bgClr>
          </a:patt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22" name="Group 16"/>
          <p:cNvGrpSpPr/>
          <p:nvPr/>
        </p:nvGrpSpPr>
        <p:grpSpPr>
          <a:xfrm>
            <a:off x="4495802" y="3276600"/>
            <a:ext cx="4649945" cy="1876066"/>
            <a:chOff x="4572001" y="3221961"/>
            <a:chExt cx="4082722" cy="1203461"/>
          </a:xfrm>
        </p:grpSpPr>
        <p:grpSp>
          <p:nvGrpSpPr>
            <p:cNvPr id="23" name="Group 15"/>
            <p:cNvGrpSpPr>
              <a:grpSpLocks noChangeAspect="1"/>
            </p:cNvGrpSpPr>
            <p:nvPr/>
          </p:nvGrpSpPr>
          <p:grpSpPr>
            <a:xfrm>
              <a:off x="4572001" y="3867638"/>
              <a:ext cx="3699235" cy="557784"/>
              <a:chOff x="4271572" y="5202585"/>
              <a:chExt cx="2472822" cy="372861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 rot="19800000">
                <a:off x="4271572" y="5353050"/>
                <a:ext cx="22098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CFD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rot="20400000">
                <a:off x="4352966" y="5529867"/>
                <a:ext cx="220980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CFD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Isosceles Triangle 26"/>
              <p:cNvSpPr/>
              <p:nvPr/>
            </p:nvSpPr>
            <p:spPr bwMode="auto">
              <a:xfrm rot="14695752">
                <a:off x="5347600" y="4178652"/>
                <a:ext cx="372861" cy="2420727"/>
              </a:xfrm>
              <a:prstGeom prst="triangle">
                <a:avLst/>
              </a:prstGeom>
              <a:solidFill>
                <a:srgbClr val="FFFF00">
                  <a:alpha val="43000"/>
                </a:srgbClr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8153399" y="3221961"/>
              <a:ext cx="501324" cy="592292"/>
            </a:xfrm>
            <a:prstGeom prst="rect">
              <a:avLst/>
            </a:prstGeom>
            <a:noFill/>
          </p:spPr>
          <p:txBody>
            <a:bodyPr wrap="none" lIns="91432" tIns="45715" rIns="91432" bIns="45715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35</a:t>
              </a:r>
              <a:r>
                <a:rPr lang="en-US" baseline="30000" dirty="0" smtClean="0">
                  <a:solidFill>
                    <a:srgbClr val="000000"/>
                  </a:solidFill>
                </a:rPr>
                <a:t>o</a:t>
              </a:r>
            </a:p>
            <a:p>
              <a:endParaRPr lang="en-US" dirty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000000"/>
                  </a:solidFill>
                </a:rPr>
                <a:t>22</a:t>
              </a:r>
              <a:r>
                <a:rPr lang="en-US" baseline="30000" dirty="0" smtClean="0">
                  <a:solidFill>
                    <a:srgbClr val="000000"/>
                  </a:solidFill>
                </a:rPr>
                <a:t>o</a:t>
              </a:r>
              <a:endParaRPr lang="en-US" baseline="300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18142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42 0.00394 L -0.00174 0.003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Magnet Choice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438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Shorter magnet: 1.4m radius, 1.75m length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PVDIS should be ok after move target further upstream.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SIDIS forward tracking need stronger field 2-3T.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SIDIS target needs to be further away due to larger fringe field. This in turn will reduce large angle coverage.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Combining SIDIS forward and large angle won’t help.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Collaboration Meeting  2012/12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7" name="Isosceles Triangle 36"/>
          <p:cNvSpPr/>
          <p:nvPr/>
        </p:nvSpPr>
        <p:spPr bwMode="auto">
          <a:xfrm rot="14970249">
            <a:off x="4462491" y="1504687"/>
            <a:ext cx="722430" cy="6192237"/>
          </a:xfrm>
          <a:prstGeom prst="triangle">
            <a:avLst/>
          </a:prstGeom>
          <a:pattFill prst="pct50">
            <a:fgClr>
              <a:srgbClr val="008000"/>
            </a:fgClr>
            <a:bgClr>
              <a:prstClr val="white"/>
            </a:bgClr>
          </a:patt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90644" y="4032657"/>
            <a:ext cx="1344222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Outer barrel</a:t>
            </a:r>
          </a:p>
        </p:txBody>
      </p:sp>
      <p:grpSp>
        <p:nvGrpSpPr>
          <p:cNvPr id="39" name="Group 7"/>
          <p:cNvGrpSpPr>
            <a:grpSpLocks noChangeAspect="1"/>
          </p:cNvGrpSpPr>
          <p:nvPr/>
        </p:nvGrpSpPr>
        <p:grpSpPr>
          <a:xfrm>
            <a:off x="3024044" y="4449371"/>
            <a:ext cx="1752600" cy="1217017"/>
            <a:chOff x="1828800" y="4835958"/>
            <a:chExt cx="5149991" cy="1336242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828800" y="4835958"/>
              <a:ext cx="5149991" cy="77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828800" y="6172200"/>
              <a:ext cx="50355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2244" y="5251857"/>
            <a:ext cx="1114291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Beam line</a:t>
            </a:r>
          </a:p>
        </p:txBody>
      </p:sp>
      <p:cxnSp>
        <p:nvCxnSpPr>
          <p:cNvPr id="44" name="Straight Connector 43"/>
          <p:cNvCxnSpPr>
            <a:stCxn id="48" idx="0"/>
          </p:cNvCxnSpPr>
          <p:nvPr/>
        </p:nvCxnSpPr>
        <p:spPr>
          <a:xfrm>
            <a:off x="1957337" y="5666389"/>
            <a:ext cx="361501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20760000">
            <a:off x="1884991" y="4944021"/>
            <a:ext cx="59856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20580000">
            <a:off x="1840350" y="4775841"/>
            <a:ext cx="611163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20160000">
            <a:off x="1701514" y="4386698"/>
            <a:ext cx="6300656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spect="1"/>
          </p:cNvSpPr>
          <p:nvPr/>
        </p:nvSpPr>
        <p:spPr>
          <a:xfrm>
            <a:off x="1940798" y="5666390"/>
            <a:ext cx="33078" cy="33078"/>
          </a:xfrm>
          <a:prstGeom prst="ellipse">
            <a:avLst/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5" rIns="91432" bIns="45715" spcCol="0"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357044" y="5709057"/>
            <a:ext cx="114300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4548044" y="4413657"/>
            <a:ext cx="685800" cy="304800"/>
          </a:xfrm>
          <a:prstGeom prst="straightConnector1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2185844" y="5709057"/>
            <a:ext cx="2971800" cy="369322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PVDIS Target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4852844" y="3651657"/>
            <a:ext cx="152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090844" y="327065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angle EC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605444" y="2965857"/>
            <a:ext cx="500442" cy="1107986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35</a:t>
            </a:r>
            <a:r>
              <a:rPr lang="en-US" baseline="30000" dirty="0" smtClean="0">
                <a:solidFill>
                  <a:srgbClr val="000000"/>
                </a:solidFill>
              </a:rPr>
              <a:t>o</a:t>
            </a:r>
          </a:p>
          <a:p>
            <a:endParaRPr lang="en-US" baseline="30000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20</a:t>
            </a:r>
            <a:r>
              <a:rPr lang="en-US" baseline="30000" dirty="0" smtClean="0">
                <a:solidFill>
                  <a:srgbClr val="000000"/>
                </a:solidFill>
              </a:rPr>
              <a:t>o</a:t>
            </a:r>
            <a:endParaRPr lang="en-US" baseline="30000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764452" y="4465473"/>
            <a:ext cx="469392" cy="329184"/>
          </a:xfrm>
          <a:prstGeom prst="rect">
            <a:avLst/>
          </a:prstGeom>
          <a:pattFill prst="smCheck">
            <a:fgClr>
              <a:srgbClr val="0000FF"/>
            </a:fgClr>
            <a:bgClr>
              <a:srgbClr val="FFFF00"/>
            </a:bgClr>
          </a:patt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9600" y="5861457"/>
            <a:ext cx="2971800" cy="615543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SIDIS, </a:t>
            </a:r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en-US" dirty="0" smtClean="0">
                <a:solidFill>
                  <a:srgbClr val="000000"/>
                </a:solidFill>
              </a:rPr>
              <a:t> Target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(1-2m away from entrance)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 bwMode="auto">
          <a:xfrm rot="15782678">
            <a:off x="4511531" y="1998292"/>
            <a:ext cx="709266" cy="5922569"/>
          </a:xfrm>
          <a:prstGeom prst="triangle">
            <a:avLst>
              <a:gd name="adj" fmla="val 0"/>
            </a:avLst>
          </a:prstGeom>
          <a:pattFill prst="pct50">
            <a:fgClr>
              <a:srgbClr val="008000"/>
            </a:fgClr>
            <a:bgClr>
              <a:prstClr val="white"/>
            </a:bgClr>
          </a:patt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981200" y="4953000"/>
            <a:ext cx="5867400" cy="71505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882210" y="2945043"/>
            <a:ext cx="652190" cy="2031315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24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16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  <a:endParaRPr lang="en-US" baseline="30000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15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8</a:t>
            </a:r>
            <a:r>
              <a:rPr lang="en-US" baseline="30000" dirty="0" smtClean="0">
                <a:solidFill>
                  <a:srgbClr val="008000"/>
                </a:solidFill>
              </a:rPr>
              <a:t>o</a:t>
            </a:r>
          </a:p>
        </p:txBody>
      </p:sp>
      <p:sp>
        <p:nvSpPr>
          <p:cNvPr id="52" name="Isosceles Triangle 51"/>
          <p:cNvSpPr/>
          <p:nvPr/>
        </p:nvSpPr>
        <p:spPr bwMode="auto">
          <a:xfrm rot="14428262">
            <a:off x="4578677" y="2332350"/>
            <a:ext cx="961505" cy="4448557"/>
          </a:xfrm>
          <a:prstGeom prst="triangle">
            <a:avLst/>
          </a:prstGeom>
          <a:solidFill>
            <a:srgbClr val="FFFF00">
              <a:alpha val="43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Magnet Comparison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4985300"/>
              </p:ext>
            </p:extLst>
          </p:nvPr>
        </p:nvGraphicFramePr>
        <p:xfrm>
          <a:off x="457200" y="990600"/>
          <a:ext cx="8229599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BaBar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CLEO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ZEUS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CDF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Glue-X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Other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Cryostat Inner Rad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142 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145 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86 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rgbClr val="000000"/>
                          </a:solidFill>
                        </a:rPr>
                        <a:t>Whatever we need</a:t>
                      </a:r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345 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350cm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245cm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500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cm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Cent Field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1.49T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1.5T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1.8T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1.47T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Yoke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</a:rPr>
                        <a:t>Aval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Variation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Current density with z?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Current Density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in central 50% is ½ that in end 25%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Current Density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in central 50% is 1/1.04 that in end 25%</a:t>
                      </a:r>
                      <a:endParaRPr lang="en-US" sz="16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F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Current density 25% more current at ends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Amp-Turns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5.1 M A-T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4.2 M A-T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Available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Probably Not--Mainz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Needs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 $1M repair and possible  </a:t>
                      </a:r>
                      <a:r>
                        <a:rPr lang="en-US" sz="1200" b="0" baseline="0" dirty="0" err="1" smtClean="0">
                          <a:solidFill>
                            <a:srgbClr val="000000"/>
                          </a:solidFill>
                        </a:rPr>
                        <a:t>Expt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</a:rPr>
                        <a:t> at Fermilab</a:t>
                      </a:r>
                      <a:endParaRPr lang="en-US" sz="12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Perhaps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$8M??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Collaboration Meeting  2012/12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8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25868</TotalTime>
  <Words>2411</Words>
  <Application>Microsoft Office PowerPoint</Application>
  <PresentationFormat>On-screen Show (4:3)</PresentationFormat>
  <Paragraphs>570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Constantia</vt:lpstr>
      <vt:lpstr>Wingdings 2</vt:lpstr>
      <vt:lpstr>Wingdings</vt:lpstr>
      <vt:lpstr>宋体</vt:lpstr>
      <vt:lpstr>Flow</vt:lpstr>
      <vt:lpstr>Office Theme</vt:lpstr>
      <vt:lpstr>1_Office Theme</vt:lpstr>
      <vt:lpstr>1_Flow</vt:lpstr>
      <vt:lpstr>SoLID Magnet Update</vt:lpstr>
      <vt:lpstr>Outline</vt:lpstr>
      <vt:lpstr>Requirement</vt:lpstr>
      <vt:lpstr>Requirement</vt:lpstr>
      <vt:lpstr>Requirement</vt:lpstr>
      <vt:lpstr>Requirement</vt:lpstr>
      <vt:lpstr>Magnet Choice</vt:lpstr>
      <vt:lpstr>Magnet Choice</vt:lpstr>
      <vt:lpstr>Magnet Comparison</vt:lpstr>
      <vt:lpstr>CLEO</vt:lpstr>
      <vt:lpstr>CLEO</vt:lpstr>
      <vt:lpstr>From CLEO-II to SoLID (reused parts)</vt:lpstr>
      <vt:lpstr>From CLEO-II to SoLID (new parts)</vt:lpstr>
      <vt:lpstr>SOLID CLEO Acceptance</vt:lpstr>
      <vt:lpstr>SoLID CLEO Field</vt:lpstr>
      <vt:lpstr>SoLID CLEO Force on coil</vt:lpstr>
      <vt:lpstr>SoLID CLEO Force on yoke (axial force only)</vt:lpstr>
      <vt:lpstr>SoLID CLEO: FEA study of axial force</vt:lpstr>
      <vt:lpstr>SoLID CLEO Yoke weight</vt:lpstr>
      <vt:lpstr>SoLID CLEO: Fringe field at SIDIS pol He3 target location</vt:lpstr>
      <vt:lpstr>SoLID CLEO: Fringe field at SIDIS pol He3 target location (with correction coil)</vt:lpstr>
      <vt:lpstr>SoLID CLEO summary</vt:lpstr>
      <vt:lpstr>BaBar</vt:lpstr>
      <vt:lpstr>Coil</vt:lpstr>
      <vt:lpstr>BaBar Flux return and support</vt:lpstr>
      <vt:lpstr>SoLID BaBar</vt:lpstr>
      <vt:lpstr>Yoke weight</vt:lpstr>
      <vt:lpstr>SoLID BaBar 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zhao</cp:lastModifiedBy>
  <cp:revision>2070</cp:revision>
  <dcterms:created xsi:type="dcterms:W3CDTF">2009-04-16T15:29:42Z</dcterms:created>
  <dcterms:modified xsi:type="dcterms:W3CDTF">2012-12-14T18:03:16Z</dcterms:modified>
</cp:coreProperties>
</file>