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4"/>
  </p:notesMasterIdLst>
  <p:sldIdLst>
    <p:sldId id="287" r:id="rId4"/>
    <p:sldId id="267" r:id="rId5"/>
    <p:sldId id="288" r:id="rId6"/>
    <p:sldId id="290" r:id="rId7"/>
    <p:sldId id="291" r:id="rId8"/>
    <p:sldId id="292" r:id="rId9"/>
    <p:sldId id="289" r:id="rId10"/>
    <p:sldId id="268" r:id="rId11"/>
    <p:sldId id="269" r:id="rId12"/>
    <p:sldId id="270" r:id="rId13"/>
    <p:sldId id="271" r:id="rId14"/>
    <p:sldId id="285" r:id="rId15"/>
    <p:sldId id="272" r:id="rId16"/>
    <p:sldId id="273" r:id="rId17"/>
    <p:sldId id="257" r:id="rId18"/>
    <p:sldId id="258" r:id="rId19"/>
    <p:sldId id="259" r:id="rId20"/>
    <p:sldId id="260" r:id="rId21"/>
    <p:sldId id="261" r:id="rId22"/>
    <p:sldId id="264" r:id="rId23"/>
    <p:sldId id="263" r:id="rId24"/>
    <p:sldId id="265" r:id="rId25"/>
    <p:sldId id="266" r:id="rId26"/>
    <p:sldId id="275" r:id="rId27"/>
    <p:sldId id="274" r:id="rId28"/>
    <p:sldId id="276" r:id="rId29"/>
    <p:sldId id="293" r:id="rId30"/>
    <p:sldId id="294" r:id="rId31"/>
    <p:sldId id="295" r:id="rId32"/>
    <p:sldId id="296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1" autoAdjust="0"/>
    <p:restoredTop sz="94638" autoAdjust="0"/>
  </p:normalViewPr>
  <p:slideViewPr>
    <p:cSldViewPr>
      <p:cViewPr varScale="1">
        <p:scale>
          <a:sx n="69" d="100"/>
          <a:sy n="69" d="100"/>
        </p:scale>
        <p:origin x="-140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18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lung\Local%20Settings\Temp\%25%20Obligated%20by%20FY%20(Based%20on%20$310M%20TPC)%20for%20NSAC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lineChart>
        <c:grouping val="standard"/>
        <c:ser>
          <c:idx val="0"/>
          <c:order val="0"/>
          <c:spPr>
            <a:ln>
              <a:solidFill>
                <a:srgbClr val="0000FF"/>
              </a:solidFill>
            </a:ln>
          </c:spPr>
          <c:marker>
            <c:symbol val="diamond"/>
            <c:size val="7"/>
            <c:spPr>
              <a:solidFill>
                <a:srgbClr val="0000FF"/>
              </a:solidFill>
            </c:spPr>
          </c:marker>
          <c:cat>
            <c:strRef>
              <c:f>Sheet1!$B$19:$I$19</c:f>
              <c:strCache>
                <c:ptCount val="8"/>
                <c:pt idx="0">
                  <c:v>FY06</c:v>
                </c:pt>
                <c:pt idx="1">
                  <c:v>FY07</c:v>
                </c:pt>
                <c:pt idx="2">
                  <c:v>FY08</c:v>
                </c:pt>
                <c:pt idx="3">
                  <c:v>FY09</c:v>
                </c:pt>
                <c:pt idx="4">
                  <c:v>FY10</c:v>
                </c:pt>
                <c:pt idx="5">
                  <c:v>FY11</c:v>
                </c:pt>
                <c:pt idx="6">
                  <c:v>FY12</c:v>
                </c:pt>
                <c:pt idx="7">
                  <c:v>FY13</c:v>
                </c:pt>
              </c:strCache>
            </c:strRef>
          </c:cat>
          <c:val>
            <c:numRef>
              <c:f>Sheet1!$B$20:$I$20</c:f>
              <c:numCache>
                <c:formatCode>General</c:formatCode>
                <c:ptCount val="8"/>
                <c:pt idx="0">
                  <c:v>3</c:v>
                </c:pt>
                <c:pt idx="1">
                  <c:v>7</c:v>
                </c:pt>
                <c:pt idx="2">
                  <c:v>11</c:v>
                </c:pt>
                <c:pt idx="3">
                  <c:v>34</c:v>
                </c:pt>
                <c:pt idx="4">
                  <c:v>53</c:v>
                </c:pt>
                <c:pt idx="5">
                  <c:v>66</c:v>
                </c:pt>
                <c:pt idx="6">
                  <c:v>79</c:v>
                </c:pt>
                <c:pt idx="7">
                  <c:v>85</c:v>
                </c:pt>
              </c:numCache>
            </c:numRef>
          </c:val>
        </c:ser>
        <c:marker val="1"/>
        <c:axId val="399020800"/>
        <c:axId val="399022720"/>
      </c:lineChart>
      <c:catAx>
        <c:axId val="399020800"/>
        <c:scaling>
          <c:orientation val="minMax"/>
        </c:scaling>
        <c:axPos val="b"/>
        <c:tickLblPos val="nextTo"/>
        <c:txPr>
          <a:bodyPr/>
          <a:lstStyle/>
          <a:p>
            <a:pPr>
              <a:defRPr sz="1100" b="1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399022720"/>
        <c:crosses val="autoZero"/>
        <c:auto val="1"/>
        <c:lblAlgn val="ctr"/>
        <c:lblOffset val="100"/>
      </c:catAx>
      <c:valAx>
        <c:axId val="399022720"/>
        <c:scaling>
          <c:orientation val="minMax"/>
          <c:max val="100"/>
          <c:min val="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200" b="1">
                    <a:latin typeface="Arial" pitchFamily="34" charset="0"/>
                    <a:cs typeface="Arial" pitchFamily="34" charset="0"/>
                  </a:defRPr>
                </a:pPr>
                <a:r>
                  <a:rPr lang="en-US" sz="1200" b="1">
                    <a:latin typeface="Arial" pitchFamily="34" charset="0"/>
                    <a:cs typeface="Arial" pitchFamily="34" charset="0"/>
                  </a:rPr>
                  <a:t>DOE Obligated (%)</a:t>
                </a:r>
              </a:p>
            </c:rich>
          </c:tx>
          <c:layout/>
        </c:title>
        <c:numFmt formatCode="General" sourceLinked="1"/>
        <c:tickLblPos val="nextTo"/>
        <c:crossAx val="399020800"/>
        <c:crosses val="autoZero"/>
        <c:crossBetween val="between"/>
        <c:majorUnit val="20"/>
      </c:valAx>
    </c:plotArea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992882-1907-4B3F-AE89-7D451D8FA590}" type="datetimeFigureOut">
              <a:rPr lang="en-US" smtClean="0"/>
              <a:pPr/>
              <a:t>3/21/2013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BB9462-279B-4FBD-80C9-2114720E5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4CF154-6C52-4FB6-9C16-246F477173A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DF9A8-A8E8-41EA-B260-D01AD0AE4FE4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9907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DF9A8-A8E8-41EA-B260-D01AD0AE4FE4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41A2A9C-5D7B-431C-B1F2-EB3337D2DEDD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99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95325"/>
            <a:ext cx="4567237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3" y="4343231"/>
            <a:ext cx="5486976" cy="411513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D5FC8-5514-4D5E-9FCE-248C23E1BE17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01AE-B8A6-47B4-B154-F1A3F67A05DC}" type="datetimeFigureOut">
              <a:rPr lang="en-US" smtClean="0"/>
              <a:pPr/>
              <a:t>3/21/2013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92D92-35AB-4C79-85A5-7013372E1B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01AE-B8A6-47B4-B154-F1A3F67A05DC}" type="datetimeFigureOut">
              <a:rPr lang="en-US" smtClean="0"/>
              <a:pPr/>
              <a:t>3/21/2013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92D92-35AB-4C79-85A5-7013372E1B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01AE-B8A6-47B4-B154-F1A3F67A05DC}" type="datetimeFigureOut">
              <a:rPr lang="en-US" smtClean="0"/>
              <a:pPr/>
              <a:t>3/21/2013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92D92-35AB-4C79-85A5-7013372E1B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 smtClean="0">
              <a:solidFill>
                <a:srgbClr val="00206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 smtClean="0">
              <a:solidFill>
                <a:srgbClr val="00206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 smtClean="0">
              <a:solidFill>
                <a:srgbClr val="00206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 smtClean="0">
              <a:solidFill>
                <a:srgbClr val="00206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 smtClean="0">
              <a:solidFill>
                <a:srgbClr val="00206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 smtClean="0">
              <a:solidFill>
                <a:srgbClr val="00206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0813" cy="11414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0813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3213"/>
            <a:ext cx="7770813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 smtClean="0">
              <a:solidFill>
                <a:srgbClr val="00206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01AE-B8A6-47B4-B154-F1A3F67A05DC}" type="datetimeFigureOut">
              <a:rPr lang="en-US" smtClean="0"/>
              <a:pPr/>
              <a:t>3/21/2013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92D92-35AB-4C79-85A5-7013372E1B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538" y="17463"/>
            <a:ext cx="7434262" cy="736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38250"/>
            <a:ext cx="4076700" cy="4933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238250"/>
            <a:ext cx="4076700" cy="2390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781425"/>
            <a:ext cx="4076700" cy="2390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 smtClean="0">
              <a:solidFill>
                <a:srgbClr val="00206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 smtClean="0">
              <a:solidFill>
                <a:srgbClr val="00206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 userDrawn="1"/>
        </p:nvSpPr>
        <p:spPr bwMode="auto">
          <a:xfrm>
            <a:off x="1066800" y="6597134"/>
            <a:ext cx="365620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800" i="1" dirty="0">
                <a:solidFill>
                  <a:srgbClr val="FFFFFF"/>
                </a:solidFill>
                <a:latin typeface="Arial" charset="0"/>
                <a:cs typeface="Arial" charset="0"/>
              </a:rPr>
              <a:t>Page </a:t>
            </a:r>
            <a:fld id="{90D66C53-FD60-4B76-87AB-8CA91569D26A}" type="slidenum">
              <a:rPr lang="en-US" sz="800" i="1">
                <a:solidFill>
                  <a:srgbClr val="FFFFFF"/>
                </a:solidFill>
                <a:latin typeface="Arial" charset="0"/>
                <a:cs typeface="Arial" charset="0"/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8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Box 5"/>
          <p:cNvSpPr txBox="1">
            <a:spLocks noChangeArrowheads="1"/>
          </p:cNvSpPr>
          <p:nvPr userDrawn="1"/>
        </p:nvSpPr>
        <p:spPr bwMode="auto">
          <a:xfrm>
            <a:off x="1219200" y="6445066"/>
            <a:ext cx="6629400" cy="412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hangingPunct="0">
              <a:lnSpc>
                <a:spcPts val="12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dirty="0" smtClean="0">
                <a:solidFill>
                  <a:srgbClr val="FFFFFF"/>
                </a:solidFill>
                <a:latin typeface="Arial" pitchFamily="34"/>
                <a:cs typeface="Arial" pitchFamily="34"/>
              </a:rPr>
              <a:t>March 14, 2013</a:t>
            </a:r>
          </a:p>
          <a:p>
            <a:pPr algn="ctr" hangingPunct="0">
              <a:spcBef>
                <a:spcPts val="1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dirty="0" smtClean="0">
                <a:solidFill>
                  <a:srgbClr val="FFFFFF"/>
                </a:solidFill>
                <a:latin typeface="Arial" pitchFamily="34"/>
                <a:cs typeface="Arial" pitchFamily="34"/>
              </a:rPr>
              <a:t>Page </a:t>
            </a:r>
            <a:fld id="{689EDE09-E4EE-4782-BF53-0BC46E61FA20}" type="slidenum">
              <a:rPr lang="en-US" sz="1000" kern="0" smtClean="0">
                <a:solidFill>
                  <a:srgbClr val="FFFFFF"/>
                </a:solidFill>
                <a:latin typeface="Arial" charset="0"/>
              </a:rPr>
              <a:pPr algn="ctr" hangingPunct="0">
                <a:spcBef>
                  <a:spcPts val="100"/>
                </a:spcBef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1219200" y="6445066"/>
            <a:ext cx="6629400" cy="412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hangingPunct="0">
              <a:lnSpc>
                <a:spcPts val="12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dirty="0" smtClean="0">
                <a:solidFill>
                  <a:srgbClr val="FFFFFF"/>
                </a:solidFill>
                <a:latin typeface="Arial" pitchFamily="34"/>
                <a:cs typeface="Arial" pitchFamily="34"/>
              </a:rPr>
              <a:t>March 14, 2013</a:t>
            </a:r>
          </a:p>
          <a:p>
            <a:pPr algn="ctr" hangingPunct="0">
              <a:spcBef>
                <a:spcPts val="1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dirty="0" smtClean="0">
                <a:solidFill>
                  <a:srgbClr val="FFFFFF"/>
                </a:solidFill>
                <a:latin typeface="Arial" pitchFamily="34"/>
                <a:cs typeface="Arial" pitchFamily="34"/>
              </a:rPr>
              <a:t>Page </a:t>
            </a:r>
            <a:fld id="{689EDE09-E4EE-4782-BF53-0BC46E61FA20}" type="slidenum">
              <a:rPr lang="en-US" sz="1000" kern="0" smtClean="0">
                <a:solidFill>
                  <a:srgbClr val="FFFFFF"/>
                </a:solidFill>
                <a:latin typeface="Arial" charset="0"/>
              </a:rPr>
              <a:pPr algn="ctr" hangingPunct="0">
                <a:spcBef>
                  <a:spcPts val="100"/>
                </a:spcBef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 userDrawn="1"/>
        </p:nvSpPr>
        <p:spPr bwMode="auto">
          <a:xfrm>
            <a:off x="1219200" y="6445066"/>
            <a:ext cx="6629400" cy="412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hangingPunct="0">
              <a:lnSpc>
                <a:spcPts val="12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dirty="0" smtClean="0">
                <a:solidFill>
                  <a:srgbClr val="FFFFFF"/>
                </a:solidFill>
                <a:latin typeface="Arial" pitchFamily="34"/>
                <a:cs typeface="Arial" pitchFamily="34"/>
              </a:rPr>
              <a:t>March 14, 2013</a:t>
            </a:r>
          </a:p>
          <a:p>
            <a:pPr algn="ctr" hangingPunct="0">
              <a:spcBef>
                <a:spcPts val="1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dirty="0" smtClean="0">
                <a:solidFill>
                  <a:srgbClr val="FFFFFF"/>
                </a:solidFill>
                <a:latin typeface="Arial" pitchFamily="34"/>
                <a:cs typeface="Arial" pitchFamily="34"/>
              </a:rPr>
              <a:t>Page </a:t>
            </a:r>
            <a:fld id="{689EDE09-E4EE-4782-BF53-0BC46E61FA20}" type="slidenum">
              <a:rPr lang="en-US" sz="1000" kern="0" smtClean="0">
                <a:solidFill>
                  <a:srgbClr val="FFFFFF"/>
                </a:solidFill>
                <a:latin typeface="Arial" charset="0"/>
              </a:rPr>
              <a:pPr algn="ctr" hangingPunct="0">
                <a:spcBef>
                  <a:spcPts val="100"/>
                </a:spcBef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1219200" y="6445066"/>
            <a:ext cx="6629400" cy="412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hangingPunct="0">
              <a:lnSpc>
                <a:spcPts val="12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dirty="0" smtClean="0">
                <a:solidFill>
                  <a:srgbClr val="FFFFFF"/>
                </a:solidFill>
                <a:latin typeface="Arial" pitchFamily="34"/>
                <a:cs typeface="Arial" pitchFamily="34"/>
              </a:rPr>
              <a:t>March 14, 2013</a:t>
            </a:r>
          </a:p>
          <a:p>
            <a:pPr algn="ctr" hangingPunct="0">
              <a:spcBef>
                <a:spcPts val="1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dirty="0" smtClean="0">
                <a:solidFill>
                  <a:srgbClr val="FFFFFF"/>
                </a:solidFill>
                <a:latin typeface="Arial" pitchFamily="34"/>
                <a:cs typeface="Arial" pitchFamily="34"/>
              </a:rPr>
              <a:t>Page </a:t>
            </a:r>
            <a:fld id="{689EDE09-E4EE-4782-BF53-0BC46E61FA20}" type="slidenum">
              <a:rPr lang="en-US" sz="1000" kern="0" smtClean="0">
                <a:solidFill>
                  <a:srgbClr val="FFFFFF"/>
                </a:solidFill>
                <a:latin typeface="Arial" charset="0"/>
              </a:rPr>
              <a:pPr algn="ctr" hangingPunct="0">
                <a:spcBef>
                  <a:spcPts val="100"/>
                </a:spcBef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5"/>
          <p:cNvSpPr txBox="1">
            <a:spLocks noChangeArrowheads="1"/>
          </p:cNvSpPr>
          <p:nvPr userDrawn="1"/>
        </p:nvSpPr>
        <p:spPr bwMode="auto">
          <a:xfrm>
            <a:off x="1219200" y="6445066"/>
            <a:ext cx="6629400" cy="412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hangingPunct="0">
              <a:lnSpc>
                <a:spcPts val="12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dirty="0" smtClean="0">
                <a:solidFill>
                  <a:srgbClr val="FFFFFF"/>
                </a:solidFill>
                <a:latin typeface="Arial" pitchFamily="34"/>
                <a:cs typeface="Arial" pitchFamily="34"/>
              </a:rPr>
              <a:t>March 14, 2013</a:t>
            </a:r>
          </a:p>
          <a:p>
            <a:pPr algn="ctr" hangingPunct="0">
              <a:spcBef>
                <a:spcPts val="1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dirty="0" smtClean="0">
                <a:solidFill>
                  <a:srgbClr val="FFFFFF"/>
                </a:solidFill>
                <a:latin typeface="Arial" pitchFamily="34"/>
                <a:cs typeface="Arial" pitchFamily="34"/>
              </a:rPr>
              <a:t>Page </a:t>
            </a:r>
            <a:fld id="{689EDE09-E4EE-4782-BF53-0BC46E61FA20}" type="slidenum">
              <a:rPr lang="en-US" sz="1000" kern="0" smtClean="0">
                <a:solidFill>
                  <a:srgbClr val="FFFFFF"/>
                </a:solidFill>
                <a:latin typeface="Arial" charset="0"/>
              </a:rPr>
              <a:pPr algn="ctr" hangingPunct="0">
                <a:spcBef>
                  <a:spcPts val="100"/>
                </a:spcBef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 userDrawn="1"/>
        </p:nvSpPr>
        <p:spPr bwMode="auto">
          <a:xfrm>
            <a:off x="1219200" y="6445066"/>
            <a:ext cx="6629400" cy="412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hangingPunct="0">
              <a:lnSpc>
                <a:spcPts val="12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dirty="0" smtClean="0">
                <a:solidFill>
                  <a:srgbClr val="FFFFFF"/>
                </a:solidFill>
                <a:latin typeface="Arial" pitchFamily="34"/>
                <a:cs typeface="Arial" pitchFamily="34"/>
              </a:rPr>
              <a:t>March 14, 2013</a:t>
            </a:r>
          </a:p>
          <a:p>
            <a:pPr algn="ctr" hangingPunct="0">
              <a:spcBef>
                <a:spcPts val="1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dirty="0" smtClean="0">
                <a:solidFill>
                  <a:srgbClr val="FFFFFF"/>
                </a:solidFill>
                <a:latin typeface="Arial" pitchFamily="34"/>
                <a:cs typeface="Arial" pitchFamily="34"/>
              </a:rPr>
              <a:t>Page </a:t>
            </a:r>
            <a:fld id="{689EDE09-E4EE-4782-BF53-0BC46E61FA20}" type="slidenum">
              <a:rPr lang="en-US" sz="1000" kern="0" smtClean="0">
                <a:solidFill>
                  <a:srgbClr val="FFFFFF"/>
                </a:solidFill>
                <a:latin typeface="Arial" charset="0"/>
              </a:rPr>
              <a:pPr algn="ctr" hangingPunct="0">
                <a:spcBef>
                  <a:spcPts val="100"/>
                </a:spcBef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01AE-B8A6-47B4-B154-F1A3F67A05DC}" type="datetimeFigureOut">
              <a:rPr lang="en-US" smtClean="0"/>
              <a:pPr/>
              <a:t>3/21/2013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92D92-35AB-4C79-85A5-7013372E1B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1219200" y="6445066"/>
            <a:ext cx="6629400" cy="412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hangingPunct="0">
              <a:lnSpc>
                <a:spcPts val="12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dirty="0" smtClean="0">
                <a:solidFill>
                  <a:srgbClr val="FFFFFF"/>
                </a:solidFill>
                <a:latin typeface="Arial" pitchFamily="34"/>
                <a:cs typeface="Arial" pitchFamily="34"/>
              </a:rPr>
              <a:t>March 14, 2013</a:t>
            </a:r>
          </a:p>
          <a:p>
            <a:pPr algn="ctr" hangingPunct="0">
              <a:spcBef>
                <a:spcPts val="1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dirty="0" smtClean="0">
                <a:solidFill>
                  <a:srgbClr val="FFFFFF"/>
                </a:solidFill>
                <a:latin typeface="Arial" pitchFamily="34"/>
                <a:cs typeface="Arial" pitchFamily="34"/>
              </a:rPr>
              <a:t>Page </a:t>
            </a:r>
            <a:fld id="{689EDE09-E4EE-4782-BF53-0BC46E61FA20}" type="slidenum">
              <a:rPr lang="en-US" sz="1000" kern="0" smtClean="0">
                <a:solidFill>
                  <a:srgbClr val="FFFFFF"/>
                </a:solidFill>
                <a:latin typeface="Arial" charset="0"/>
              </a:rPr>
              <a:pPr algn="ctr" hangingPunct="0">
                <a:spcBef>
                  <a:spcPts val="100"/>
                </a:spcBef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1219200" y="6445066"/>
            <a:ext cx="6629400" cy="412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hangingPunct="0">
              <a:lnSpc>
                <a:spcPts val="12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dirty="0" smtClean="0">
                <a:solidFill>
                  <a:srgbClr val="FFFFFF"/>
                </a:solidFill>
                <a:latin typeface="Arial" pitchFamily="34"/>
                <a:cs typeface="Arial" pitchFamily="34"/>
              </a:rPr>
              <a:t>March 14, 2013</a:t>
            </a:r>
          </a:p>
          <a:p>
            <a:pPr algn="ctr" hangingPunct="0">
              <a:spcBef>
                <a:spcPts val="1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dirty="0" smtClean="0">
                <a:solidFill>
                  <a:srgbClr val="FFFFFF"/>
                </a:solidFill>
                <a:latin typeface="Arial" pitchFamily="34"/>
                <a:cs typeface="Arial" pitchFamily="34"/>
              </a:rPr>
              <a:t>Page </a:t>
            </a:r>
            <a:fld id="{689EDE09-E4EE-4782-BF53-0BC46E61FA20}" type="slidenum">
              <a:rPr lang="en-US" sz="1000" kern="0" smtClean="0">
                <a:solidFill>
                  <a:srgbClr val="FFFFFF"/>
                </a:solidFill>
                <a:latin typeface="Arial" charset="0"/>
              </a:rPr>
              <a:pPr algn="ctr" hangingPunct="0">
                <a:spcBef>
                  <a:spcPts val="100"/>
                </a:spcBef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ChangeArrowheads="1"/>
          </p:cNvSpPr>
          <p:nvPr userDrawn="1"/>
        </p:nvSpPr>
        <p:spPr bwMode="auto">
          <a:xfrm>
            <a:off x="1219200" y="6445066"/>
            <a:ext cx="6629400" cy="412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hangingPunct="0">
              <a:lnSpc>
                <a:spcPts val="12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dirty="0" smtClean="0">
                <a:solidFill>
                  <a:srgbClr val="FFFFFF"/>
                </a:solidFill>
                <a:latin typeface="Arial" pitchFamily="34"/>
                <a:cs typeface="Arial" pitchFamily="34"/>
              </a:rPr>
              <a:t>March 14, 2013</a:t>
            </a:r>
          </a:p>
          <a:p>
            <a:pPr algn="ctr" hangingPunct="0">
              <a:spcBef>
                <a:spcPts val="1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dirty="0" smtClean="0">
                <a:solidFill>
                  <a:srgbClr val="FFFFFF"/>
                </a:solidFill>
                <a:latin typeface="Arial" pitchFamily="34"/>
                <a:cs typeface="Arial" pitchFamily="34"/>
              </a:rPr>
              <a:t>Page </a:t>
            </a:r>
            <a:fld id="{689EDE09-E4EE-4782-BF53-0BC46E61FA20}" type="slidenum">
              <a:rPr lang="en-US" sz="1000" kern="0" smtClean="0">
                <a:solidFill>
                  <a:srgbClr val="FFFFFF"/>
                </a:solidFill>
                <a:latin typeface="Arial" charset="0"/>
              </a:rPr>
              <a:pPr algn="ctr" hangingPunct="0">
                <a:spcBef>
                  <a:spcPts val="100"/>
                </a:spcBef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-7495"/>
            <a:ext cx="57340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ChangeArrowheads="1"/>
          </p:cNvSpPr>
          <p:nvPr userDrawn="1"/>
        </p:nvSpPr>
        <p:spPr bwMode="auto">
          <a:xfrm>
            <a:off x="1219200" y="6445066"/>
            <a:ext cx="6629400" cy="412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hangingPunct="0">
              <a:lnSpc>
                <a:spcPts val="12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dirty="0" smtClean="0">
                <a:solidFill>
                  <a:srgbClr val="FFFFFF"/>
                </a:solidFill>
                <a:latin typeface="Arial" pitchFamily="34"/>
                <a:cs typeface="Arial" pitchFamily="34"/>
              </a:rPr>
              <a:t>March 14, 2013</a:t>
            </a:r>
          </a:p>
          <a:p>
            <a:pPr algn="ctr" hangingPunct="0">
              <a:spcBef>
                <a:spcPts val="1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dirty="0" smtClean="0">
                <a:solidFill>
                  <a:srgbClr val="FFFFFF"/>
                </a:solidFill>
                <a:latin typeface="Arial" pitchFamily="34"/>
                <a:cs typeface="Arial" pitchFamily="34"/>
              </a:rPr>
              <a:t>Page </a:t>
            </a:r>
            <a:fld id="{689EDE09-E4EE-4782-BF53-0BC46E61FA20}" type="slidenum">
              <a:rPr lang="en-US" sz="1000" kern="0" smtClean="0">
                <a:solidFill>
                  <a:srgbClr val="FFFFFF"/>
                </a:solidFill>
                <a:latin typeface="Arial" charset="0"/>
              </a:rPr>
              <a:pPr algn="ctr" hangingPunct="0">
                <a:spcBef>
                  <a:spcPts val="100"/>
                </a:spcBef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01AE-B8A6-47B4-B154-F1A3F67A05DC}" type="datetimeFigureOut">
              <a:rPr lang="en-US" smtClean="0"/>
              <a:pPr/>
              <a:t>3/21/2013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92D92-35AB-4C79-85A5-7013372E1B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01AE-B8A6-47B4-B154-F1A3F67A05DC}" type="datetimeFigureOut">
              <a:rPr lang="en-US" smtClean="0"/>
              <a:pPr/>
              <a:t>3/21/2013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92D92-35AB-4C79-85A5-7013372E1B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01AE-B8A6-47B4-B154-F1A3F67A05DC}" type="datetimeFigureOut">
              <a:rPr lang="en-US" smtClean="0"/>
              <a:pPr/>
              <a:t>3/21/2013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92D92-35AB-4C79-85A5-7013372E1B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01AE-B8A6-47B4-B154-F1A3F67A05DC}" type="datetimeFigureOut">
              <a:rPr lang="en-US" smtClean="0"/>
              <a:pPr/>
              <a:t>3/21/2013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92D92-35AB-4C79-85A5-7013372E1B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01AE-B8A6-47B4-B154-F1A3F67A05DC}" type="datetimeFigureOut">
              <a:rPr lang="en-US" smtClean="0"/>
              <a:pPr/>
              <a:t>3/21/2013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92D92-35AB-4C79-85A5-7013372E1B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01AE-B8A6-47B4-B154-F1A3F67A05DC}" type="datetimeFigureOut">
              <a:rPr lang="en-US" smtClean="0"/>
              <a:pPr/>
              <a:t>3/21/2013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92D92-35AB-4C79-85A5-7013372E1B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401AE-B8A6-47B4-B154-F1A3F67A05DC}" type="datetimeFigureOut">
              <a:rPr lang="en-US" smtClean="0"/>
              <a:pPr/>
              <a:t>3/21/2013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92D92-35AB-4C79-85A5-7013372E1B5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810000" y="6519446"/>
            <a:ext cx="1143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95C3ACB1-9D5B-4C50-8733-64C120A39E65}" type="slidenum">
              <a:rPr lang="en-US" sz="1600" smtClean="0">
                <a:solidFill>
                  <a:srgbClr val="FFFFFF"/>
                </a:solidFill>
                <a:latin typeface="Arial" charset="0"/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600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science.energy.gov/~/media/np/nsac/pdf/20130201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76200" y="6096000"/>
            <a:ext cx="8001000" cy="7976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7" tIns="44450" rIns="90487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Bob </a:t>
            </a:r>
            <a:r>
              <a:rPr lang="en-US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McKeown</a:t>
            </a:r>
            <a:endParaRPr lang="en-US" b="1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Presentation to </a:t>
            </a:r>
            <a:r>
              <a:rPr lang="en-US" sz="14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SoLID</a:t>
            </a:r>
            <a:r>
              <a:rPr lang="en-US" sz="14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Collaboration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March 22, 2013</a:t>
            </a:r>
            <a:endParaRPr lang="en-US" sz="1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066800" y="-152400"/>
            <a:ext cx="800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Jefferson Lab Update</a:t>
            </a:r>
            <a:endParaRPr lang="en-US" sz="3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821"/>
          <a:stretch/>
        </p:blipFill>
        <p:spPr>
          <a:xfrm>
            <a:off x="0" y="659673"/>
            <a:ext cx="9144000" cy="543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521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52400"/>
            <a:ext cx="7867650" cy="600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8229600" cy="944563"/>
          </a:xfrm>
        </p:spPr>
        <p:txBody>
          <a:bodyPr>
            <a:normAutofit/>
          </a:bodyPr>
          <a:lstStyle/>
          <a:p>
            <a:r>
              <a:rPr lang="en-US" dirty="0" smtClean="0"/>
              <a:t>No growth (cont’d)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" y="144780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“Because of the superb science lost in either shutting down RHIC or terminating construction on</a:t>
            </a:r>
          </a:p>
          <a:p>
            <a:r>
              <a:rPr lang="en-US" dirty="0" smtClean="0"/>
              <a:t>FRIB, the committee was not able to make a choice based on scientific merit alone. Based on</a:t>
            </a:r>
          </a:p>
          <a:p>
            <a:r>
              <a:rPr lang="en-US" dirty="0" smtClean="0"/>
              <a:t>additional considerations of timing of the budget crisis relative to the status of the ongoing construction initiative, the subcommittee vote, while closely split, resulted in a slight preference for the choice that proceeds with FRIB. This choice secures the significant non-ONP contributions that are critical to the cost-effective construction of FRIB, ensures a leading position for the U.S. in the central area of nuclear structure and nuclear astrophysics based on FRIB's unprecedented science capabilities.”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961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563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Implications for </a:t>
            </a:r>
            <a:r>
              <a:rPr lang="en-US" dirty="0" err="1" smtClean="0"/>
              <a:t>JLab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en-US" dirty="0" smtClean="0"/>
              <a:t> The NP community will be advocating for the modest growth scenario</a:t>
            </a:r>
          </a:p>
          <a:p>
            <a:pPr>
              <a:buNone/>
            </a:pPr>
            <a:r>
              <a:rPr lang="en-US" dirty="0" smtClean="0"/>
              <a:t>		- we hope for good ops budget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 For no growth – closure of RHIC</a:t>
            </a:r>
          </a:p>
          <a:p>
            <a:pPr>
              <a:buNone/>
            </a:pPr>
            <a:r>
              <a:rPr lang="en-US" dirty="0" smtClean="0"/>
              <a:t>		- healthy ops budget for </a:t>
            </a:r>
            <a:r>
              <a:rPr lang="en-US" dirty="0" err="1" smtClean="0"/>
              <a:t>Jlab</a:t>
            </a:r>
            <a:r>
              <a:rPr lang="en-US" dirty="0" smtClean="0"/>
              <a:t>?</a:t>
            </a:r>
          </a:p>
          <a:p>
            <a:pPr>
              <a:buNone/>
            </a:pPr>
            <a:r>
              <a:rPr lang="en-US" dirty="0" smtClean="0"/>
              <a:t>		- MEIC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eRHIC</a:t>
            </a:r>
            <a:r>
              <a:rPr lang="en-US" dirty="0" smtClean="0"/>
              <a:t>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2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8163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6205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81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384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14400" y="228600"/>
            <a:ext cx="8229600" cy="639763"/>
          </a:xfrm>
        </p:spPr>
        <p:txBody>
          <a:bodyPr>
            <a:normAutofit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14400" y="1295400"/>
            <a:ext cx="8229600" cy="4724400"/>
          </a:xfrm>
        </p:spPr>
        <p:txBody>
          <a:bodyPr>
            <a:normAutofit/>
          </a:bodyPr>
          <a:lstStyle/>
          <a:p>
            <a:r>
              <a:rPr lang="en-US" dirty="0" smtClean="0"/>
              <a:t>12 </a:t>
            </a:r>
            <a:r>
              <a:rPr lang="en-US" dirty="0" err="1" smtClean="0"/>
              <a:t>GeV</a:t>
            </a:r>
            <a:r>
              <a:rPr lang="en-US" dirty="0" smtClean="0"/>
              <a:t> Project Status</a:t>
            </a:r>
          </a:p>
          <a:p>
            <a:endParaRPr lang="en-US" dirty="0" smtClean="0"/>
          </a:p>
          <a:p>
            <a:r>
              <a:rPr lang="en-US" dirty="0" smtClean="0"/>
              <a:t>PAC40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err="1" smtClean="0"/>
              <a:t>Tribble</a:t>
            </a:r>
            <a:r>
              <a:rPr lang="en-US" dirty="0" smtClean="0"/>
              <a:t> Report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smtClean="0"/>
              <a:t>NSAC Facilities </a:t>
            </a:r>
            <a:r>
              <a:rPr lang="en-US" dirty="0" smtClean="0"/>
              <a:t>Subcommittee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524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NSAC Subcommittee on Facilities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1066800"/>
            <a:ext cx="7905049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Robert Redwine		MIT			Chair</a:t>
            </a:r>
          </a:p>
          <a:p>
            <a:r>
              <a:rPr lang="en-US" dirty="0" smtClean="0"/>
              <a:t>Doug Beck		Illinois - UC</a:t>
            </a:r>
          </a:p>
          <a:p>
            <a:r>
              <a:rPr lang="en-US" dirty="0" smtClean="0"/>
              <a:t>James </a:t>
            </a:r>
            <a:r>
              <a:rPr lang="en-US" dirty="0" err="1" smtClean="0"/>
              <a:t>Beene</a:t>
            </a:r>
            <a:r>
              <a:rPr lang="en-US" dirty="0" smtClean="0"/>
              <a:t>		ORNL</a:t>
            </a:r>
          </a:p>
          <a:p>
            <a:r>
              <a:rPr lang="en-US" dirty="0" smtClean="0"/>
              <a:t>Brian Cole		Columbia</a:t>
            </a:r>
          </a:p>
          <a:p>
            <a:r>
              <a:rPr lang="en-US" dirty="0" smtClean="0"/>
              <a:t>Carl </a:t>
            </a:r>
            <a:r>
              <a:rPr lang="en-US" dirty="0" err="1" smtClean="0"/>
              <a:t>Gagliardi</a:t>
            </a:r>
            <a:r>
              <a:rPr lang="en-US" dirty="0" smtClean="0"/>
              <a:t>		Texas A&amp;M</a:t>
            </a:r>
          </a:p>
          <a:p>
            <a:r>
              <a:rPr lang="en-US" dirty="0" smtClean="0"/>
              <a:t>Donald Geesaman		ANL			ex officio</a:t>
            </a:r>
          </a:p>
          <a:p>
            <a:r>
              <a:rPr lang="en-US" dirty="0" smtClean="0"/>
              <a:t>Rod Gerig			ANL</a:t>
            </a:r>
          </a:p>
          <a:p>
            <a:r>
              <a:rPr lang="en-US" dirty="0" smtClean="0"/>
              <a:t>Keith </a:t>
            </a:r>
            <a:r>
              <a:rPr lang="en-US" dirty="0" err="1" smtClean="0"/>
              <a:t>Griffioen</a:t>
            </a:r>
            <a:r>
              <a:rPr lang="en-US" dirty="0" smtClean="0"/>
              <a:t>		William and Mary</a:t>
            </a:r>
          </a:p>
          <a:p>
            <a:r>
              <a:rPr lang="en-US" dirty="0" smtClean="0"/>
              <a:t>Kim Lister			Massachusetts – Lowell</a:t>
            </a:r>
          </a:p>
          <a:p>
            <a:r>
              <a:rPr lang="en-US" dirty="0" err="1" smtClean="0"/>
              <a:t>Zein-Eddine</a:t>
            </a:r>
            <a:r>
              <a:rPr lang="en-US" dirty="0" smtClean="0"/>
              <a:t> </a:t>
            </a:r>
            <a:r>
              <a:rPr lang="en-US" dirty="0" err="1" smtClean="0"/>
              <a:t>Meziani</a:t>
            </a:r>
            <a:r>
              <a:rPr lang="en-US" dirty="0" smtClean="0"/>
              <a:t>	Temple</a:t>
            </a:r>
          </a:p>
          <a:p>
            <a:r>
              <a:rPr lang="en-US" dirty="0" smtClean="0"/>
              <a:t>Don </a:t>
            </a:r>
            <a:r>
              <a:rPr lang="en-US" dirty="0" err="1" smtClean="0"/>
              <a:t>Rej</a:t>
            </a:r>
            <a:r>
              <a:rPr lang="en-US" dirty="0" smtClean="0"/>
              <a:t>			LANL</a:t>
            </a:r>
          </a:p>
          <a:p>
            <a:r>
              <a:rPr lang="en-US" dirty="0" smtClean="0"/>
              <a:t>Hamish Robertson		Washington</a:t>
            </a:r>
          </a:p>
          <a:p>
            <a:r>
              <a:rPr lang="en-US" dirty="0" smtClean="0"/>
              <a:t>James Symons		LBNL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sz="2400" dirty="0" smtClean="0"/>
              <a:t>Primary meeting Feb 15-16 in DC area. </a:t>
            </a:r>
          </a:p>
          <a:p>
            <a:r>
              <a:rPr lang="en-US" sz="2400" dirty="0" smtClean="0"/>
              <a:t>Report to NSAC by 28 February for consideration at March 8-9</a:t>
            </a:r>
          </a:p>
          <a:p>
            <a:r>
              <a:rPr lang="en-US" sz="2400" dirty="0" smtClean="0"/>
              <a:t>NSAC meeting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83229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886" t="7265" r="-886" b="52463"/>
          <a:stretch/>
        </p:blipFill>
        <p:spPr bwMode="auto">
          <a:xfrm>
            <a:off x="239487" y="1075266"/>
            <a:ext cx="8599713" cy="5020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1524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DRAFT Agenda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76129" b="1477"/>
          <a:stretch/>
        </p:blipFill>
        <p:spPr bwMode="auto">
          <a:xfrm>
            <a:off x="139735" y="3426125"/>
            <a:ext cx="8928065" cy="28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1524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DRAFT Agenda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52122" b="30876"/>
          <a:stretch/>
        </p:blipFill>
        <p:spPr bwMode="auto">
          <a:xfrm>
            <a:off x="152400" y="923442"/>
            <a:ext cx="8928065" cy="2200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38800" y="1066800"/>
            <a:ext cx="2936317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HEP</a:t>
            </a:r>
          </a:p>
          <a:p>
            <a:r>
              <a:rPr lang="en-US" dirty="0" smtClean="0"/>
              <a:t>Hi </a:t>
            </a:r>
            <a:r>
              <a:rPr lang="en-US" dirty="0" err="1" smtClean="0"/>
              <a:t>Lum</a:t>
            </a:r>
            <a:r>
              <a:rPr lang="en-US" dirty="0" smtClean="0"/>
              <a:t> LHC Accelerator</a:t>
            </a:r>
          </a:p>
          <a:p>
            <a:r>
              <a:rPr lang="en-US" dirty="0" smtClean="0"/>
              <a:t>Hi </a:t>
            </a:r>
            <a:r>
              <a:rPr lang="en-US" dirty="0" err="1" smtClean="0"/>
              <a:t>Lum</a:t>
            </a:r>
            <a:r>
              <a:rPr lang="en-US" dirty="0" smtClean="0"/>
              <a:t> LHC detectors - ATLAS</a:t>
            </a:r>
          </a:p>
          <a:p>
            <a:r>
              <a:rPr lang="en-US" dirty="0" smtClean="0"/>
              <a:t>Hi </a:t>
            </a:r>
            <a:r>
              <a:rPr lang="en-US" dirty="0" err="1" smtClean="0"/>
              <a:t>Lum</a:t>
            </a:r>
            <a:r>
              <a:rPr lang="en-US" dirty="0" smtClean="0"/>
              <a:t> LHC detectors - CMS</a:t>
            </a:r>
          </a:p>
          <a:p>
            <a:r>
              <a:rPr lang="en-US" dirty="0" smtClean="0"/>
              <a:t>Higgs Factory</a:t>
            </a:r>
          </a:p>
          <a:p>
            <a:r>
              <a:rPr lang="en-US" dirty="0" smtClean="0"/>
              <a:t>Japanese ILC Accelerator</a:t>
            </a:r>
          </a:p>
          <a:p>
            <a:r>
              <a:rPr lang="en-US" dirty="0" smtClean="0"/>
              <a:t>Japanese ILC Detectors</a:t>
            </a:r>
          </a:p>
          <a:p>
            <a:r>
              <a:rPr lang="en-US" dirty="0" smtClean="0"/>
              <a:t>Mu2e</a:t>
            </a:r>
          </a:p>
          <a:p>
            <a:r>
              <a:rPr lang="en-US" dirty="0" smtClean="0"/>
              <a:t>LBNE</a:t>
            </a:r>
          </a:p>
          <a:p>
            <a:r>
              <a:rPr lang="en-US" dirty="0" smtClean="0"/>
              <a:t>Project X Accelerator</a:t>
            </a:r>
          </a:p>
          <a:p>
            <a:r>
              <a:rPr lang="en-US" dirty="0" smtClean="0"/>
              <a:t>Project X Detectors</a:t>
            </a:r>
          </a:p>
          <a:p>
            <a:r>
              <a:rPr lang="en-US" dirty="0" smtClean="0"/>
              <a:t>Nu Storm</a:t>
            </a:r>
          </a:p>
          <a:p>
            <a:r>
              <a:rPr lang="en-US" dirty="0" smtClean="0"/>
              <a:t>LSST</a:t>
            </a:r>
          </a:p>
          <a:p>
            <a:r>
              <a:rPr lang="en-US" dirty="0" smtClean="0"/>
              <a:t>G3 Dark Matter</a:t>
            </a:r>
          </a:p>
          <a:p>
            <a:r>
              <a:rPr lang="en-US" dirty="0" smtClean="0"/>
              <a:t>Next Generation Dark Energy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792163"/>
          </a:xfrm>
        </p:spPr>
        <p:txBody>
          <a:bodyPr/>
          <a:lstStyle/>
          <a:p>
            <a:r>
              <a:rPr lang="en-US" dirty="0" smtClean="0"/>
              <a:t>From Program Offices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67000" y="1066800"/>
            <a:ext cx="218463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BES</a:t>
            </a:r>
          </a:p>
          <a:p>
            <a:r>
              <a:rPr lang="en-US" dirty="0" smtClean="0"/>
              <a:t>APS upgrade</a:t>
            </a:r>
          </a:p>
          <a:p>
            <a:r>
              <a:rPr lang="en-US" dirty="0" smtClean="0"/>
              <a:t>SNS 2</a:t>
            </a:r>
            <a:r>
              <a:rPr lang="en-US" baseline="30000" dirty="0" smtClean="0"/>
              <a:t>nd</a:t>
            </a:r>
            <a:r>
              <a:rPr lang="en-US" dirty="0" smtClean="0"/>
              <a:t> target station</a:t>
            </a:r>
          </a:p>
          <a:p>
            <a:r>
              <a:rPr lang="en-US" dirty="0" smtClean="0"/>
              <a:t>LCLSII</a:t>
            </a:r>
          </a:p>
          <a:p>
            <a:r>
              <a:rPr lang="en-US" dirty="0" smtClean="0"/>
              <a:t>NGLS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066800"/>
            <a:ext cx="9573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NP</a:t>
            </a:r>
          </a:p>
          <a:p>
            <a:r>
              <a:rPr lang="en-US" dirty="0" smtClean="0"/>
              <a:t>FRIB</a:t>
            </a:r>
          </a:p>
          <a:p>
            <a:r>
              <a:rPr lang="en-US" dirty="0" smtClean="0"/>
              <a:t>1T 0</a:t>
            </a:r>
            <a:r>
              <a:rPr lang="en-US" dirty="0" smtClean="0">
                <a:latin typeface="Symbol" pitchFamily="18" charset="2"/>
              </a:rPr>
              <a:t>nbb</a:t>
            </a:r>
            <a:endParaRPr lang="en-US" dirty="0" smtClean="0"/>
          </a:p>
          <a:p>
            <a:r>
              <a:rPr lang="en-US" dirty="0" smtClean="0"/>
              <a:t>EIC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0" y="54581"/>
            <a:ext cx="9144000" cy="621792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200" b="1" kern="0" dirty="0" smtClean="0">
                <a:latin typeface="Arial" pitchFamily="34" charset="0"/>
                <a:ea typeface="+mj-ea"/>
                <a:cs typeface="Arial" pitchFamily="34" charset="0"/>
              </a:rPr>
              <a:t>MEIC Layout – make use of large ion booster</a:t>
            </a:r>
            <a:endParaRPr lang="en-US" sz="32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4" name="Rectangular Callout 4"/>
          <p:cNvSpPr>
            <a:spLocks noChangeArrowheads="1"/>
          </p:cNvSpPr>
          <p:nvPr/>
        </p:nvSpPr>
        <p:spPr bwMode="auto">
          <a:xfrm>
            <a:off x="6425066" y="2547577"/>
            <a:ext cx="2209888" cy="1374670"/>
          </a:xfrm>
          <a:prstGeom prst="wedgeRectCallout">
            <a:avLst>
              <a:gd name="adj1" fmla="val -80283"/>
              <a:gd name="adj2" fmla="val -5633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Three vertically stacked rings:</a:t>
            </a:r>
          </a:p>
          <a:p>
            <a:pPr indent="168275">
              <a:buFont typeface="Arial" charset="0"/>
              <a:buChar char="•"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3 to 12 GeV electron</a:t>
            </a:r>
          </a:p>
          <a:p>
            <a:pPr indent="168275"/>
            <a:r>
              <a:rPr lang="en-US" sz="1200" dirty="0" smtClean="0">
                <a:latin typeface="Arial" pitchFamily="34" charset="0"/>
                <a:cs typeface="Arial" pitchFamily="34" charset="0"/>
              </a:rPr>
              <a:t>	(resistive magnets)</a:t>
            </a:r>
          </a:p>
          <a:p>
            <a:pPr indent="168275">
              <a:buFont typeface="Arial" charset="0"/>
              <a:buChar char="•"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Up to 25 GeV/c proton</a:t>
            </a:r>
          </a:p>
          <a:p>
            <a:pPr indent="168275"/>
            <a:r>
              <a:rPr lang="en-US" sz="1200" dirty="0" smtClean="0">
                <a:latin typeface="Arial" pitchFamily="34" charset="0"/>
                <a:cs typeface="Arial" pitchFamily="34" charset="0"/>
              </a:rPr>
              <a:t>       (resistive magnets)</a:t>
            </a:r>
          </a:p>
          <a:p>
            <a:pPr indent="168275">
              <a:buFont typeface="Arial" charset="0"/>
              <a:buChar char="•"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Up to 100 GeV/c proton</a:t>
            </a:r>
          </a:p>
          <a:p>
            <a:pPr indent="168275"/>
            <a:r>
              <a:rPr lang="en-US" sz="1200" dirty="0" smtClean="0">
                <a:latin typeface="Arial" pitchFamily="34" charset="0"/>
                <a:cs typeface="Arial" pitchFamily="34" charset="0"/>
              </a:rPr>
              <a:t>        (SC magnets)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614774" y="870257"/>
            <a:ext cx="6723015" cy="3429000"/>
            <a:chOff x="-631" y="624"/>
            <a:chExt cx="6238" cy="3247"/>
          </a:xfrm>
        </p:grpSpPr>
        <p:sp>
          <p:nvSpPr>
            <p:cNvPr id="35" name="Line 44"/>
            <p:cNvSpPr>
              <a:spLocks noChangeShapeType="1"/>
            </p:cNvSpPr>
            <p:nvPr/>
          </p:nvSpPr>
          <p:spPr bwMode="auto">
            <a:xfrm flipH="1">
              <a:off x="222" y="1881"/>
              <a:ext cx="270" cy="26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 type="stealth" w="med" len="lg"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6" name="Line 45"/>
            <p:cNvSpPr>
              <a:spLocks noChangeShapeType="1"/>
            </p:cNvSpPr>
            <p:nvPr/>
          </p:nvSpPr>
          <p:spPr bwMode="auto">
            <a:xfrm flipH="1">
              <a:off x="2325" y="1938"/>
              <a:ext cx="627" cy="36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med" len="lg"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7" name="Line 46"/>
            <p:cNvSpPr>
              <a:spLocks noChangeShapeType="1"/>
            </p:cNvSpPr>
            <p:nvPr/>
          </p:nvSpPr>
          <p:spPr bwMode="auto">
            <a:xfrm>
              <a:off x="1812" y="1950"/>
              <a:ext cx="299" cy="35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med" len="lg"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8" name="Text Box 47"/>
            <p:cNvSpPr txBox="1">
              <a:spLocks noChangeArrowheads="1"/>
            </p:cNvSpPr>
            <p:nvPr/>
          </p:nvSpPr>
          <p:spPr bwMode="auto">
            <a:xfrm>
              <a:off x="636" y="1057"/>
              <a:ext cx="988" cy="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b="1" dirty="0" smtClean="0">
                  <a:solidFill>
                    <a:srgbClr val="800080"/>
                  </a:solidFill>
                  <a:latin typeface="Arial Narrow" pitchFamily="34" charset="0"/>
                </a:rPr>
                <a:t>B</a:t>
              </a: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800080"/>
                  </a:solidFill>
                  <a:effectLst/>
                  <a:latin typeface="Arial Narrow" pitchFamily="34" charset="0"/>
                </a:rPr>
                <a:t>ooster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800080"/>
                  </a:solidFill>
                  <a:effectLst/>
                  <a:latin typeface="Arial Narrow" pitchFamily="34" charset="0"/>
                </a:rPr>
                <a:t>(3 to 25 GeV/c)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9" name="Text Box 48"/>
            <p:cNvSpPr txBox="1">
              <a:spLocks noChangeArrowheads="1"/>
            </p:cNvSpPr>
            <p:nvPr/>
          </p:nvSpPr>
          <p:spPr bwMode="auto">
            <a:xfrm>
              <a:off x="375" y="2160"/>
              <a:ext cx="1363" cy="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 Narrow" pitchFamily="34" charset="0"/>
                </a:rPr>
                <a:t>electron collider ring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 Narrow" pitchFamily="34" charset="0"/>
                </a:rPr>
                <a:t>(3-12 </a:t>
              </a:r>
              <a:r>
                <a:rPr kumimoji="0" lang="en-US" sz="1200" b="1" i="0" u="none" strike="noStrike" cap="none" normalizeH="0" baseline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 Narrow" pitchFamily="34" charset="0"/>
                </a:rPr>
                <a:t>GeV</a:t>
              </a: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 Narrow" pitchFamily="34" charset="0"/>
                </a:rPr>
                <a:t>) 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0" name="Text Box 49"/>
            <p:cNvSpPr txBox="1">
              <a:spLocks noChangeArrowheads="1"/>
            </p:cNvSpPr>
            <p:nvPr/>
          </p:nvSpPr>
          <p:spPr bwMode="auto">
            <a:xfrm>
              <a:off x="1642" y="2304"/>
              <a:ext cx="1651" cy="4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</a:rPr>
                <a:t>Medium-energy IPs with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</a:rPr>
                <a:t>horizontal beam crossing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1" name="Text Box 50"/>
            <p:cNvSpPr txBox="1">
              <a:spLocks noChangeArrowheads="1"/>
            </p:cNvSpPr>
            <p:nvPr/>
          </p:nvSpPr>
          <p:spPr bwMode="auto">
            <a:xfrm>
              <a:off x="418" y="3077"/>
              <a:ext cx="617" cy="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</a:rPr>
                <a:t>Injector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2" name="Text Box 51"/>
            <p:cNvSpPr txBox="1">
              <a:spLocks noChangeArrowheads="1"/>
            </p:cNvSpPr>
            <p:nvPr/>
          </p:nvSpPr>
          <p:spPr bwMode="auto">
            <a:xfrm>
              <a:off x="2065" y="3373"/>
              <a:ext cx="1045" cy="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</a:rPr>
                <a:t>12 GeV CEBAF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3" name="Text Box 52"/>
            <p:cNvSpPr txBox="1">
              <a:spLocks noChangeArrowheads="1"/>
            </p:cNvSpPr>
            <p:nvPr/>
          </p:nvSpPr>
          <p:spPr bwMode="auto">
            <a:xfrm>
              <a:off x="3969" y="1346"/>
              <a:ext cx="861" cy="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</a:rPr>
                <a:t>Pre-booster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4" name="Text Box 53"/>
            <p:cNvSpPr txBox="1">
              <a:spLocks noChangeArrowheads="1"/>
            </p:cNvSpPr>
            <p:nvPr/>
          </p:nvSpPr>
          <p:spPr bwMode="auto">
            <a:xfrm>
              <a:off x="4647" y="1200"/>
              <a:ext cx="733" cy="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</a:rPr>
                <a:t>SRF linac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6" name="Text Box 54"/>
            <p:cNvSpPr txBox="1">
              <a:spLocks noChangeArrowheads="1"/>
            </p:cNvSpPr>
            <p:nvPr/>
          </p:nvSpPr>
          <p:spPr bwMode="auto">
            <a:xfrm>
              <a:off x="5030" y="624"/>
              <a:ext cx="577" cy="4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</a:rPr>
                <a:t>Ion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</a:rPr>
                <a:t>source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7" name="Text Box 55"/>
            <p:cNvSpPr txBox="1">
              <a:spLocks noChangeArrowheads="1"/>
            </p:cNvSpPr>
            <p:nvPr/>
          </p:nvSpPr>
          <p:spPr bwMode="auto">
            <a:xfrm>
              <a:off x="-631" y="1613"/>
              <a:ext cx="1010" cy="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b="1" dirty="0" smtClean="0">
                  <a:solidFill>
                    <a:srgbClr val="0000FF"/>
                  </a:solidFill>
                  <a:latin typeface="Arial Narrow" pitchFamily="34" charset="0"/>
                </a:rPr>
                <a:t>SC magnet</a:t>
              </a: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 Narrow" pitchFamily="34" charset="0"/>
                </a:rPr>
                <a:t> ion collider ring (20-100 GeV)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8" name="Text Box 56"/>
            <p:cNvSpPr txBox="1">
              <a:spLocks noChangeArrowheads="1"/>
            </p:cNvSpPr>
            <p:nvPr/>
          </p:nvSpPr>
          <p:spPr bwMode="auto">
            <a:xfrm>
              <a:off x="1756" y="1152"/>
              <a:ext cx="1389" cy="4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</a:rPr>
                <a:t>Three Figure-8 rings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</a:rPr>
                <a:t>stacked vertically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2" name="Arc 57"/>
            <p:cNvSpPr>
              <a:spLocks/>
            </p:cNvSpPr>
            <p:nvPr/>
          </p:nvSpPr>
          <p:spPr bwMode="auto">
            <a:xfrm>
              <a:off x="3736" y="2248"/>
              <a:ext cx="440" cy="828"/>
            </a:xfrm>
            <a:custGeom>
              <a:avLst/>
              <a:gdLst>
                <a:gd name="G0" fmla="+- 0 0 0"/>
                <a:gd name="G1" fmla="+- 21058 0 0"/>
                <a:gd name="G2" fmla="+- 21600 0 0"/>
                <a:gd name="T0" fmla="*/ 4807 w 21600"/>
                <a:gd name="T1" fmla="*/ 0 h 42654"/>
                <a:gd name="T2" fmla="*/ 436 w 21600"/>
                <a:gd name="T3" fmla="*/ 42654 h 42654"/>
                <a:gd name="T4" fmla="*/ 0 w 21600"/>
                <a:gd name="T5" fmla="*/ 21058 h 42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42654" fill="none" extrusionOk="0">
                  <a:moveTo>
                    <a:pt x="4807" y="-1"/>
                  </a:moveTo>
                  <a:cubicBezTo>
                    <a:pt x="14631" y="2242"/>
                    <a:pt x="21600" y="10980"/>
                    <a:pt x="21600" y="21058"/>
                  </a:cubicBezTo>
                  <a:cubicBezTo>
                    <a:pt x="21600" y="32817"/>
                    <a:pt x="12193" y="42416"/>
                    <a:pt x="435" y="42653"/>
                  </a:cubicBezTo>
                </a:path>
                <a:path w="21600" h="42654" stroke="0" extrusionOk="0">
                  <a:moveTo>
                    <a:pt x="4807" y="-1"/>
                  </a:moveTo>
                  <a:cubicBezTo>
                    <a:pt x="14631" y="2242"/>
                    <a:pt x="21600" y="10980"/>
                    <a:pt x="21600" y="21058"/>
                  </a:cubicBezTo>
                  <a:cubicBezTo>
                    <a:pt x="21600" y="32817"/>
                    <a:pt x="12193" y="42416"/>
                    <a:pt x="435" y="42653"/>
                  </a:cubicBezTo>
                  <a:lnTo>
                    <a:pt x="0" y="21058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3" name="Line 58"/>
            <p:cNvSpPr>
              <a:spLocks noChangeShapeType="1"/>
            </p:cNvSpPr>
            <p:nvPr/>
          </p:nvSpPr>
          <p:spPr bwMode="auto">
            <a:xfrm>
              <a:off x="1912" y="1590"/>
              <a:ext cx="240" cy="336"/>
            </a:xfrm>
            <a:prstGeom prst="line">
              <a:avLst/>
            </a:prstGeom>
            <a:noFill/>
            <a:ln w="1905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4" name="Arc 59"/>
            <p:cNvSpPr>
              <a:spLocks/>
            </p:cNvSpPr>
            <p:nvPr/>
          </p:nvSpPr>
          <p:spPr bwMode="auto">
            <a:xfrm rot="10800000">
              <a:off x="3370" y="1836"/>
              <a:ext cx="853" cy="348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0055 w 30055"/>
                <a:gd name="T1" fmla="*/ 41476 h 43200"/>
                <a:gd name="T2" fmla="*/ 30013 w 30055"/>
                <a:gd name="T3" fmla="*/ 1706 h 43200"/>
                <a:gd name="T4" fmla="*/ 21600 w 30055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055" h="43200" fill="none" extrusionOk="0">
                  <a:moveTo>
                    <a:pt x="30055" y="41476"/>
                  </a:moveTo>
                  <a:cubicBezTo>
                    <a:pt x="27381" y="42613"/>
                    <a:pt x="24505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4490" y="-1"/>
                    <a:pt x="27351" y="580"/>
                    <a:pt x="30013" y="1705"/>
                  </a:cubicBezTo>
                </a:path>
                <a:path w="30055" h="43200" stroke="0" extrusionOk="0">
                  <a:moveTo>
                    <a:pt x="30055" y="41476"/>
                  </a:moveTo>
                  <a:cubicBezTo>
                    <a:pt x="27381" y="42613"/>
                    <a:pt x="24505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4490" y="-1"/>
                    <a:pt x="27351" y="580"/>
                    <a:pt x="30013" y="1705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5" name="Arc 60"/>
            <p:cNvSpPr>
              <a:spLocks/>
            </p:cNvSpPr>
            <p:nvPr/>
          </p:nvSpPr>
          <p:spPr bwMode="auto">
            <a:xfrm>
              <a:off x="533" y="1839"/>
              <a:ext cx="853" cy="348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0055 w 30055"/>
                <a:gd name="T1" fmla="*/ 41476 h 43200"/>
                <a:gd name="T2" fmla="*/ 30013 w 30055"/>
                <a:gd name="T3" fmla="*/ 1706 h 43200"/>
                <a:gd name="T4" fmla="*/ 21600 w 30055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055" h="43200" fill="none" extrusionOk="0">
                  <a:moveTo>
                    <a:pt x="30055" y="41476"/>
                  </a:moveTo>
                  <a:cubicBezTo>
                    <a:pt x="27381" y="42613"/>
                    <a:pt x="24505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4490" y="-1"/>
                    <a:pt x="27351" y="580"/>
                    <a:pt x="30013" y="1705"/>
                  </a:cubicBezTo>
                </a:path>
                <a:path w="30055" h="43200" stroke="0" extrusionOk="0">
                  <a:moveTo>
                    <a:pt x="30055" y="41476"/>
                  </a:moveTo>
                  <a:cubicBezTo>
                    <a:pt x="27381" y="42613"/>
                    <a:pt x="24505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4490" y="-1"/>
                    <a:pt x="27351" y="580"/>
                    <a:pt x="30013" y="1705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6" name="Line 61"/>
            <p:cNvSpPr>
              <a:spLocks noChangeShapeType="1"/>
            </p:cNvSpPr>
            <p:nvPr/>
          </p:nvSpPr>
          <p:spPr bwMode="auto">
            <a:xfrm>
              <a:off x="776" y="3075"/>
              <a:ext cx="296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7" name="Arc 62"/>
            <p:cNvSpPr>
              <a:spLocks/>
            </p:cNvSpPr>
            <p:nvPr/>
          </p:nvSpPr>
          <p:spPr bwMode="auto">
            <a:xfrm>
              <a:off x="3714" y="3072"/>
              <a:ext cx="318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103 w 21600"/>
                <a:gd name="T1" fmla="*/ 0 h 43196"/>
                <a:gd name="T2" fmla="*/ 436 w 21600"/>
                <a:gd name="T3" fmla="*/ 43196 h 43196"/>
                <a:gd name="T4" fmla="*/ 0 w 21600"/>
                <a:gd name="T5" fmla="*/ 21600 h 43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43196" fill="none" extrusionOk="0">
                  <a:moveTo>
                    <a:pt x="102" y="0"/>
                  </a:moveTo>
                  <a:cubicBezTo>
                    <a:pt x="11992" y="56"/>
                    <a:pt x="21600" y="9710"/>
                    <a:pt x="21600" y="21600"/>
                  </a:cubicBezTo>
                  <a:cubicBezTo>
                    <a:pt x="21600" y="33359"/>
                    <a:pt x="12193" y="42958"/>
                    <a:pt x="435" y="43195"/>
                  </a:cubicBezTo>
                </a:path>
                <a:path w="21600" h="43196" stroke="0" extrusionOk="0">
                  <a:moveTo>
                    <a:pt x="102" y="0"/>
                  </a:moveTo>
                  <a:cubicBezTo>
                    <a:pt x="11992" y="56"/>
                    <a:pt x="21600" y="9710"/>
                    <a:pt x="21600" y="21600"/>
                  </a:cubicBezTo>
                  <a:cubicBezTo>
                    <a:pt x="21600" y="33359"/>
                    <a:pt x="12193" y="42958"/>
                    <a:pt x="435" y="4319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8" name="Arc 63"/>
            <p:cNvSpPr>
              <a:spLocks/>
            </p:cNvSpPr>
            <p:nvPr/>
          </p:nvSpPr>
          <p:spPr bwMode="auto">
            <a:xfrm rot="10800000">
              <a:off x="960" y="3072"/>
              <a:ext cx="352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103 w 21600"/>
                <a:gd name="T1" fmla="*/ 0 h 43196"/>
                <a:gd name="T2" fmla="*/ 436 w 21600"/>
                <a:gd name="T3" fmla="*/ 43196 h 43196"/>
                <a:gd name="T4" fmla="*/ 0 w 21600"/>
                <a:gd name="T5" fmla="*/ 21600 h 43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43196" fill="none" extrusionOk="0">
                  <a:moveTo>
                    <a:pt x="102" y="0"/>
                  </a:moveTo>
                  <a:cubicBezTo>
                    <a:pt x="11992" y="56"/>
                    <a:pt x="21600" y="9710"/>
                    <a:pt x="21600" y="21600"/>
                  </a:cubicBezTo>
                  <a:cubicBezTo>
                    <a:pt x="21600" y="33359"/>
                    <a:pt x="12193" y="42958"/>
                    <a:pt x="435" y="43195"/>
                  </a:cubicBezTo>
                </a:path>
                <a:path w="21600" h="43196" stroke="0" extrusionOk="0">
                  <a:moveTo>
                    <a:pt x="102" y="0"/>
                  </a:moveTo>
                  <a:cubicBezTo>
                    <a:pt x="11992" y="56"/>
                    <a:pt x="21600" y="9710"/>
                    <a:pt x="21600" y="21600"/>
                  </a:cubicBezTo>
                  <a:cubicBezTo>
                    <a:pt x="21600" y="33359"/>
                    <a:pt x="12193" y="42958"/>
                    <a:pt x="435" y="4319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9" name="Line 64"/>
            <p:cNvSpPr>
              <a:spLocks noChangeShapeType="1"/>
            </p:cNvSpPr>
            <p:nvPr/>
          </p:nvSpPr>
          <p:spPr bwMode="auto">
            <a:xfrm>
              <a:off x="1296" y="3792"/>
              <a:ext cx="245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0" name="Line 65"/>
            <p:cNvSpPr>
              <a:spLocks noChangeShapeType="1"/>
            </p:cNvSpPr>
            <p:nvPr/>
          </p:nvSpPr>
          <p:spPr bwMode="auto">
            <a:xfrm>
              <a:off x="3994" y="1113"/>
              <a:ext cx="1392" cy="0"/>
            </a:xfrm>
            <a:prstGeom prst="line">
              <a:avLst/>
            </a:prstGeom>
            <a:noFill/>
            <a:ln w="1905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1" name="Arc 66"/>
            <p:cNvSpPr>
              <a:spLocks/>
            </p:cNvSpPr>
            <p:nvPr/>
          </p:nvSpPr>
          <p:spPr bwMode="auto">
            <a:xfrm rot="16200000">
              <a:off x="4370" y="815"/>
              <a:ext cx="294" cy="295"/>
            </a:xfrm>
            <a:custGeom>
              <a:avLst/>
              <a:gdLst>
                <a:gd name="G0" fmla="+- 21596 0 0"/>
                <a:gd name="G1" fmla="+- 21596 0 0"/>
                <a:gd name="G2" fmla="+- 21600 0 0"/>
                <a:gd name="T0" fmla="*/ 22003 w 43196"/>
                <a:gd name="T1" fmla="*/ 0 h 43196"/>
                <a:gd name="T2" fmla="*/ 0 w 43196"/>
                <a:gd name="T3" fmla="*/ 22013 h 43196"/>
                <a:gd name="T4" fmla="*/ 21596 w 43196"/>
                <a:gd name="T5" fmla="*/ 21596 h 43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6" h="43196" fill="none" extrusionOk="0">
                  <a:moveTo>
                    <a:pt x="22003" y="-1"/>
                  </a:moveTo>
                  <a:cubicBezTo>
                    <a:pt x="33771" y="221"/>
                    <a:pt x="43196" y="9825"/>
                    <a:pt x="43196" y="21596"/>
                  </a:cubicBezTo>
                  <a:cubicBezTo>
                    <a:pt x="43196" y="33525"/>
                    <a:pt x="33525" y="43196"/>
                    <a:pt x="21596" y="43196"/>
                  </a:cubicBezTo>
                  <a:cubicBezTo>
                    <a:pt x="9829" y="43196"/>
                    <a:pt x="227" y="33777"/>
                    <a:pt x="0" y="22012"/>
                  </a:cubicBezTo>
                </a:path>
                <a:path w="43196" h="43196" stroke="0" extrusionOk="0">
                  <a:moveTo>
                    <a:pt x="22003" y="-1"/>
                  </a:moveTo>
                  <a:cubicBezTo>
                    <a:pt x="33771" y="221"/>
                    <a:pt x="43196" y="9825"/>
                    <a:pt x="43196" y="21596"/>
                  </a:cubicBezTo>
                  <a:cubicBezTo>
                    <a:pt x="43196" y="33525"/>
                    <a:pt x="33525" y="43196"/>
                    <a:pt x="21596" y="43196"/>
                  </a:cubicBezTo>
                  <a:cubicBezTo>
                    <a:pt x="9829" y="43196"/>
                    <a:pt x="227" y="33777"/>
                    <a:pt x="0" y="22012"/>
                  </a:cubicBezTo>
                  <a:lnTo>
                    <a:pt x="21596" y="21596"/>
                  </a:lnTo>
                  <a:close/>
                </a:path>
              </a:pathLst>
            </a:custGeom>
            <a:noFill/>
            <a:ln w="1905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2" name="Arc 67"/>
            <p:cNvSpPr>
              <a:spLocks/>
            </p:cNvSpPr>
            <p:nvPr/>
          </p:nvSpPr>
          <p:spPr bwMode="auto">
            <a:xfrm rot="5400000">
              <a:off x="4073" y="1112"/>
              <a:ext cx="294" cy="295"/>
            </a:xfrm>
            <a:custGeom>
              <a:avLst/>
              <a:gdLst>
                <a:gd name="G0" fmla="+- 21596 0 0"/>
                <a:gd name="G1" fmla="+- 21596 0 0"/>
                <a:gd name="G2" fmla="+- 21600 0 0"/>
                <a:gd name="T0" fmla="*/ 22003 w 43196"/>
                <a:gd name="T1" fmla="*/ 0 h 43196"/>
                <a:gd name="T2" fmla="*/ 0 w 43196"/>
                <a:gd name="T3" fmla="*/ 22013 h 43196"/>
                <a:gd name="T4" fmla="*/ 21596 w 43196"/>
                <a:gd name="T5" fmla="*/ 21596 h 43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6" h="43196" fill="none" extrusionOk="0">
                  <a:moveTo>
                    <a:pt x="22003" y="-1"/>
                  </a:moveTo>
                  <a:cubicBezTo>
                    <a:pt x="33771" y="221"/>
                    <a:pt x="43196" y="9825"/>
                    <a:pt x="43196" y="21596"/>
                  </a:cubicBezTo>
                  <a:cubicBezTo>
                    <a:pt x="43196" y="33525"/>
                    <a:pt x="33525" y="43196"/>
                    <a:pt x="21596" y="43196"/>
                  </a:cubicBezTo>
                  <a:cubicBezTo>
                    <a:pt x="9829" y="43196"/>
                    <a:pt x="227" y="33777"/>
                    <a:pt x="0" y="22012"/>
                  </a:cubicBezTo>
                </a:path>
                <a:path w="43196" h="43196" stroke="0" extrusionOk="0">
                  <a:moveTo>
                    <a:pt x="22003" y="-1"/>
                  </a:moveTo>
                  <a:cubicBezTo>
                    <a:pt x="33771" y="221"/>
                    <a:pt x="43196" y="9825"/>
                    <a:pt x="43196" y="21596"/>
                  </a:cubicBezTo>
                  <a:cubicBezTo>
                    <a:pt x="43196" y="33525"/>
                    <a:pt x="33525" y="43196"/>
                    <a:pt x="21596" y="43196"/>
                  </a:cubicBezTo>
                  <a:cubicBezTo>
                    <a:pt x="9829" y="43196"/>
                    <a:pt x="227" y="33777"/>
                    <a:pt x="0" y="22012"/>
                  </a:cubicBezTo>
                  <a:lnTo>
                    <a:pt x="21596" y="21596"/>
                  </a:lnTo>
                  <a:close/>
                </a:path>
              </a:pathLst>
            </a:custGeom>
            <a:noFill/>
            <a:ln w="1905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3" name="Line 68"/>
            <p:cNvSpPr>
              <a:spLocks noChangeShapeType="1"/>
            </p:cNvSpPr>
            <p:nvPr/>
          </p:nvSpPr>
          <p:spPr bwMode="auto">
            <a:xfrm>
              <a:off x="4368" y="955"/>
              <a:ext cx="0" cy="320"/>
            </a:xfrm>
            <a:prstGeom prst="line">
              <a:avLst/>
            </a:prstGeom>
            <a:noFill/>
            <a:ln w="1905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4" name="Line 69"/>
            <p:cNvSpPr>
              <a:spLocks noChangeShapeType="1"/>
            </p:cNvSpPr>
            <p:nvPr/>
          </p:nvSpPr>
          <p:spPr bwMode="auto">
            <a:xfrm flipH="1">
              <a:off x="3265" y="1112"/>
              <a:ext cx="735" cy="413"/>
            </a:xfrm>
            <a:prstGeom prst="line">
              <a:avLst/>
            </a:prstGeom>
            <a:noFill/>
            <a:ln w="1905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5" name="Line 70"/>
            <p:cNvSpPr>
              <a:spLocks noChangeShapeType="1"/>
            </p:cNvSpPr>
            <p:nvPr/>
          </p:nvSpPr>
          <p:spPr bwMode="auto">
            <a:xfrm>
              <a:off x="1373" y="1850"/>
              <a:ext cx="2487" cy="39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6" name="Line 71"/>
            <p:cNvSpPr>
              <a:spLocks noChangeShapeType="1"/>
            </p:cNvSpPr>
            <p:nvPr/>
          </p:nvSpPr>
          <p:spPr bwMode="auto">
            <a:xfrm flipV="1">
              <a:off x="1373" y="1853"/>
              <a:ext cx="2004" cy="32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7" name="Arc 72"/>
            <p:cNvSpPr>
              <a:spLocks/>
            </p:cNvSpPr>
            <p:nvPr/>
          </p:nvSpPr>
          <p:spPr bwMode="auto">
            <a:xfrm>
              <a:off x="528" y="1696"/>
              <a:ext cx="757" cy="293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1509 w 31509"/>
                <a:gd name="T1" fmla="*/ 40793 h 43200"/>
                <a:gd name="T2" fmla="*/ 31439 w 31509"/>
                <a:gd name="T3" fmla="*/ 2371 h 43200"/>
                <a:gd name="T4" fmla="*/ 21600 w 31509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509" h="43200" fill="none" extrusionOk="0">
                  <a:moveTo>
                    <a:pt x="31509" y="40793"/>
                  </a:moveTo>
                  <a:cubicBezTo>
                    <a:pt x="28445" y="42374"/>
                    <a:pt x="25047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5021" y="-1"/>
                    <a:pt x="28393" y="812"/>
                    <a:pt x="31438" y="2371"/>
                  </a:cubicBezTo>
                </a:path>
                <a:path w="31509" h="43200" stroke="0" extrusionOk="0">
                  <a:moveTo>
                    <a:pt x="31509" y="40793"/>
                  </a:moveTo>
                  <a:cubicBezTo>
                    <a:pt x="28445" y="42374"/>
                    <a:pt x="25047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5021" y="-1"/>
                    <a:pt x="28393" y="812"/>
                    <a:pt x="31438" y="2371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8" name="Line 73"/>
            <p:cNvSpPr>
              <a:spLocks noChangeShapeType="1"/>
            </p:cNvSpPr>
            <p:nvPr/>
          </p:nvSpPr>
          <p:spPr bwMode="auto">
            <a:xfrm>
              <a:off x="1277" y="1708"/>
              <a:ext cx="140" cy="20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9" name="Line 74"/>
            <p:cNvSpPr>
              <a:spLocks noChangeShapeType="1"/>
            </p:cNvSpPr>
            <p:nvPr/>
          </p:nvSpPr>
          <p:spPr bwMode="auto">
            <a:xfrm>
              <a:off x="1412" y="1907"/>
              <a:ext cx="146" cy="2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0" name="Line 75"/>
            <p:cNvSpPr>
              <a:spLocks noChangeShapeType="1"/>
            </p:cNvSpPr>
            <p:nvPr/>
          </p:nvSpPr>
          <p:spPr bwMode="auto">
            <a:xfrm flipV="1">
              <a:off x="1558" y="1898"/>
              <a:ext cx="438" cy="3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1" name="Line 76"/>
            <p:cNvSpPr>
              <a:spLocks noChangeShapeType="1"/>
            </p:cNvSpPr>
            <p:nvPr/>
          </p:nvSpPr>
          <p:spPr bwMode="auto">
            <a:xfrm>
              <a:off x="1280" y="1968"/>
              <a:ext cx="136" cy="151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2" name="Line 77"/>
            <p:cNvSpPr>
              <a:spLocks noChangeShapeType="1"/>
            </p:cNvSpPr>
            <p:nvPr/>
          </p:nvSpPr>
          <p:spPr bwMode="auto">
            <a:xfrm>
              <a:off x="1991" y="1896"/>
              <a:ext cx="1352" cy="2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3" name="Line 78"/>
            <p:cNvSpPr>
              <a:spLocks noChangeShapeType="1"/>
            </p:cNvSpPr>
            <p:nvPr/>
          </p:nvSpPr>
          <p:spPr bwMode="auto">
            <a:xfrm flipV="1">
              <a:off x="1408" y="1900"/>
              <a:ext cx="1351" cy="216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4" name="Line 79"/>
            <p:cNvSpPr>
              <a:spLocks noChangeShapeType="1"/>
            </p:cNvSpPr>
            <p:nvPr/>
          </p:nvSpPr>
          <p:spPr bwMode="auto">
            <a:xfrm>
              <a:off x="2755" y="1899"/>
              <a:ext cx="434" cy="3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5" name="Line 80"/>
            <p:cNvSpPr>
              <a:spLocks noChangeShapeType="1"/>
            </p:cNvSpPr>
            <p:nvPr/>
          </p:nvSpPr>
          <p:spPr bwMode="auto">
            <a:xfrm flipH="1">
              <a:off x="3337" y="1969"/>
              <a:ext cx="131" cy="14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6" name="Line 81"/>
            <p:cNvSpPr>
              <a:spLocks noChangeShapeType="1"/>
            </p:cNvSpPr>
            <p:nvPr/>
          </p:nvSpPr>
          <p:spPr bwMode="auto">
            <a:xfrm flipH="1">
              <a:off x="3337" y="1714"/>
              <a:ext cx="135" cy="196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7" name="Line 82"/>
            <p:cNvSpPr>
              <a:spLocks noChangeShapeType="1"/>
            </p:cNvSpPr>
            <p:nvPr/>
          </p:nvSpPr>
          <p:spPr bwMode="auto">
            <a:xfrm flipH="1">
              <a:off x="3190" y="1908"/>
              <a:ext cx="148" cy="2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8" name="Line 83"/>
            <p:cNvSpPr>
              <a:spLocks noChangeShapeType="1"/>
            </p:cNvSpPr>
            <p:nvPr/>
          </p:nvSpPr>
          <p:spPr bwMode="auto">
            <a:xfrm>
              <a:off x="1375" y="1506"/>
              <a:ext cx="2005" cy="322"/>
            </a:xfrm>
            <a:prstGeom prst="line">
              <a:avLst/>
            </a:prstGeom>
            <a:noFill/>
            <a:ln w="1905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9" name="Line 84"/>
            <p:cNvSpPr>
              <a:spLocks noChangeShapeType="1"/>
            </p:cNvSpPr>
            <p:nvPr/>
          </p:nvSpPr>
          <p:spPr bwMode="auto">
            <a:xfrm flipV="1">
              <a:off x="1373" y="1506"/>
              <a:ext cx="2004" cy="322"/>
            </a:xfrm>
            <a:prstGeom prst="line">
              <a:avLst/>
            </a:prstGeom>
            <a:noFill/>
            <a:ln w="1905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0" name="Arc 85"/>
            <p:cNvSpPr>
              <a:spLocks/>
            </p:cNvSpPr>
            <p:nvPr/>
          </p:nvSpPr>
          <p:spPr bwMode="auto">
            <a:xfrm rot="10800000">
              <a:off x="3462" y="1698"/>
              <a:ext cx="768" cy="293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1697 w 31960"/>
                <a:gd name="T1" fmla="*/ 40695 h 43200"/>
                <a:gd name="T2" fmla="*/ 31960 w 31960"/>
                <a:gd name="T3" fmla="*/ 2646 h 43200"/>
                <a:gd name="T4" fmla="*/ 21600 w 3196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960" h="43200" fill="none" extrusionOk="0">
                  <a:moveTo>
                    <a:pt x="31696" y="40694"/>
                  </a:moveTo>
                  <a:cubicBezTo>
                    <a:pt x="28585" y="42340"/>
                    <a:pt x="25119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5220" y="-1"/>
                    <a:pt x="28782" y="910"/>
                    <a:pt x="31959" y="2646"/>
                  </a:cubicBezTo>
                </a:path>
                <a:path w="31960" h="43200" stroke="0" extrusionOk="0">
                  <a:moveTo>
                    <a:pt x="31696" y="40694"/>
                  </a:moveTo>
                  <a:cubicBezTo>
                    <a:pt x="28585" y="42340"/>
                    <a:pt x="25119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5220" y="-1"/>
                    <a:pt x="28782" y="910"/>
                    <a:pt x="31959" y="2646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1" name="Arc 86"/>
            <p:cNvSpPr>
              <a:spLocks/>
            </p:cNvSpPr>
            <p:nvPr/>
          </p:nvSpPr>
          <p:spPr bwMode="auto">
            <a:xfrm>
              <a:off x="533" y="1494"/>
              <a:ext cx="853" cy="348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0055 w 30055"/>
                <a:gd name="T1" fmla="*/ 41476 h 43200"/>
                <a:gd name="T2" fmla="*/ 30013 w 30055"/>
                <a:gd name="T3" fmla="*/ 1706 h 43200"/>
                <a:gd name="T4" fmla="*/ 21600 w 30055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055" h="43200" fill="none" extrusionOk="0">
                  <a:moveTo>
                    <a:pt x="30055" y="41476"/>
                  </a:moveTo>
                  <a:cubicBezTo>
                    <a:pt x="27381" y="42613"/>
                    <a:pt x="24505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4490" y="-1"/>
                    <a:pt x="27351" y="580"/>
                    <a:pt x="30013" y="1705"/>
                  </a:cubicBezTo>
                </a:path>
                <a:path w="30055" h="43200" stroke="0" extrusionOk="0">
                  <a:moveTo>
                    <a:pt x="30055" y="41476"/>
                  </a:moveTo>
                  <a:cubicBezTo>
                    <a:pt x="27381" y="42613"/>
                    <a:pt x="24505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4490" y="-1"/>
                    <a:pt x="27351" y="580"/>
                    <a:pt x="30013" y="1705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2" name="Arc 87"/>
            <p:cNvSpPr>
              <a:spLocks/>
            </p:cNvSpPr>
            <p:nvPr/>
          </p:nvSpPr>
          <p:spPr bwMode="auto">
            <a:xfrm rot="10800000">
              <a:off x="3372" y="1494"/>
              <a:ext cx="853" cy="348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0055 w 30055"/>
                <a:gd name="T1" fmla="*/ 41476 h 43200"/>
                <a:gd name="T2" fmla="*/ 30013 w 30055"/>
                <a:gd name="T3" fmla="*/ 1706 h 43200"/>
                <a:gd name="T4" fmla="*/ 21600 w 30055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055" h="43200" fill="none" extrusionOk="0">
                  <a:moveTo>
                    <a:pt x="30055" y="41476"/>
                  </a:moveTo>
                  <a:cubicBezTo>
                    <a:pt x="27381" y="42613"/>
                    <a:pt x="24505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4490" y="-1"/>
                    <a:pt x="27351" y="580"/>
                    <a:pt x="30013" y="1705"/>
                  </a:cubicBezTo>
                </a:path>
                <a:path w="30055" h="43200" stroke="0" extrusionOk="0">
                  <a:moveTo>
                    <a:pt x="30055" y="41476"/>
                  </a:moveTo>
                  <a:cubicBezTo>
                    <a:pt x="27381" y="42613"/>
                    <a:pt x="24505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4490" y="-1"/>
                    <a:pt x="27351" y="580"/>
                    <a:pt x="30013" y="1705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3" name="Rectangle 88"/>
            <p:cNvSpPr>
              <a:spLocks noChangeArrowheads="1"/>
            </p:cNvSpPr>
            <p:nvPr/>
          </p:nvSpPr>
          <p:spPr bwMode="auto">
            <a:xfrm>
              <a:off x="680" y="3009"/>
              <a:ext cx="232" cy="126"/>
            </a:xfrm>
            <a:prstGeom prst="rect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4" name="Line 89"/>
            <p:cNvSpPr>
              <a:spLocks noChangeShapeType="1"/>
            </p:cNvSpPr>
            <p:nvPr/>
          </p:nvSpPr>
          <p:spPr bwMode="auto">
            <a:xfrm rot="10800000">
              <a:off x="4176" y="2606"/>
              <a:ext cx="0" cy="58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5" name="Line 90"/>
            <p:cNvSpPr>
              <a:spLocks noChangeShapeType="1"/>
            </p:cNvSpPr>
            <p:nvPr/>
          </p:nvSpPr>
          <p:spPr bwMode="auto">
            <a:xfrm>
              <a:off x="4032" y="3456"/>
              <a:ext cx="0" cy="58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6" name="Rectangle 91"/>
            <p:cNvSpPr>
              <a:spLocks noChangeArrowheads="1"/>
            </p:cNvSpPr>
            <p:nvPr/>
          </p:nvSpPr>
          <p:spPr bwMode="auto">
            <a:xfrm>
              <a:off x="1549" y="3016"/>
              <a:ext cx="2031" cy="127"/>
            </a:xfrm>
            <a:prstGeom prst="rect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7" name="Rectangle 92"/>
            <p:cNvSpPr>
              <a:spLocks noChangeArrowheads="1"/>
            </p:cNvSpPr>
            <p:nvPr/>
          </p:nvSpPr>
          <p:spPr bwMode="auto">
            <a:xfrm>
              <a:off x="1549" y="3744"/>
              <a:ext cx="2031" cy="127"/>
            </a:xfrm>
            <a:prstGeom prst="rect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8" name="Rectangle 93"/>
            <p:cNvSpPr>
              <a:spLocks noChangeArrowheads="1"/>
            </p:cNvSpPr>
            <p:nvPr/>
          </p:nvSpPr>
          <p:spPr bwMode="auto">
            <a:xfrm>
              <a:off x="4827" y="1047"/>
              <a:ext cx="359" cy="126"/>
            </a:xfrm>
            <a:prstGeom prst="rect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9" name="Rectangle 94"/>
            <p:cNvSpPr>
              <a:spLocks noChangeArrowheads="1"/>
            </p:cNvSpPr>
            <p:nvPr/>
          </p:nvSpPr>
          <p:spPr bwMode="auto">
            <a:xfrm>
              <a:off x="5337" y="1047"/>
              <a:ext cx="127" cy="126"/>
            </a:xfrm>
            <a:prstGeom prst="rect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0" name="Oval 95"/>
            <p:cNvSpPr>
              <a:spLocks noChangeArrowheads="1"/>
            </p:cNvSpPr>
            <p:nvPr/>
          </p:nvSpPr>
          <p:spPr bwMode="auto">
            <a:xfrm>
              <a:off x="2941" y="1881"/>
              <a:ext cx="69" cy="69"/>
            </a:xfrm>
            <a:prstGeom prst="ellipse">
              <a:avLst/>
            </a:prstGeom>
            <a:solidFill>
              <a:srgbClr val="00CCFF"/>
            </a:solidFill>
            <a:ln w="9525">
              <a:noFill/>
              <a:round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1" name="Oval 96"/>
            <p:cNvSpPr>
              <a:spLocks noChangeArrowheads="1"/>
            </p:cNvSpPr>
            <p:nvPr/>
          </p:nvSpPr>
          <p:spPr bwMode="auto">
            <a:xfrm>
              <a:off x="1750" y="1881"/>
              <a:ext cx="69" cy="69"/>
            </a:xfrm>
            <a:prstGeom prst="ellipse">
              <a:avLst/>
            </a:prstGeom>
            <a:solidFill>
              <a:srgbClr val="00CCFF"/>
            </a:solidFill>
            <a:ln w="9525">
              <a:noFill/>
              <a:round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</p:grpSp>
      <p:sp>
        <p:nvSpPr>
          <p:cNvPr id="92" name="Rectangle 3"/>
          <p:cNvSpPr txBox="1">
            <a:spLocks noChangeArrowheads="1"/>
          </p:cNvSpPr>
          <p:nvPr/>
        </p:nvSpPr>
        <p:spPr>
          <a:xfrm>
            <a:off x="119266" y="4487159"/>
            <a:ext cx="8839200" cy="1451555"/>
          </a:xfrm>
          <a:prstGeom prst="rect">
            <a:avLst/>
          </a:prstGeom>
        </p:spPr>
        <p:txBody>
          <a:bodyPr/>
          <a:lstStyle/>
          <a:p>
            <a:pPr marL="230188" marR="0" lvl="0" indent="-230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Have opportunity to do the MEIC in phases</a:t>
            </a:r>
          </a:p>
          <a:p>
            <a:pPr marL="230188" marR="0" lvl="0" indent="-230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Initial collisions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utilizing the </a:t>
            </a:r>
            <a:r>
              <a:rPr lang="en-US" b="1" kern="0" dirty="0" smtClean="0">
                <a:latin typeface="Arial" pitchFamily="34" charset="0"/>
                <a:cs typeface="Arial" pitchFamily="34" charset="0"/>
              </a:rPr>
              <a:t>b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ooster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b="1" kern="0" dirty="0" err="1" smtClean="0">
                <a:latin typeface="Arial" pitchFamily="34" charset="0"/>
                <a:cs typeface="Arial" pitchFamily="34" charset="0"/>
              </a:rPr>
              <a:t>reduc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es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the risk of electron cooling, and provides a test bed for MEIC</a:t>
            </a:r>
          </a:p>
          <a:p>
            <a:pPr marL="630238" marR="0" lvl="1" indent="-2301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Requires lower electron energies (13.6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MeV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vs. 4.3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MeV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Fermilab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cooler)</a:t>
            </a:r>
          </a:p>
          <a:p>
            <a:pPr marL="630238" marR="0" lvl="1" indent="-2301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Char char="–"/>
              <a:tabLst/>
              <a:defRPr/>
            </a:pPr>
            <a:r>
              <a:rPr lang="en-US" sz="1600" kern="0" noProof="0" dirty="0" smtClean="0">
                <a:latin typeface="Arial" pitchFamily="34" charset="0"/>
                <a:cs typeface="Arial" pitchFamily="34" charset="0"/>
              </a:rPr>
              <a:t>Added benefit: use of low-tech resistive magnets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Rectangle 354"/>
          <p:cNvSpPr/>
          <p:nvPr/>
        </p:nvSpPr>
        <p:spPr>
          <a:xfrm>
            <a:off x="4534974" y="2874973"/>
            <a:ext cx="609600" cy="327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4" name="Rectangle 353"/>
          <p:cNvSpPr/>
          <p:nvPr/>
        </p:nvSpPr>
        <p:spPr>
          <a:xfrm>
            <a:off x="8447300" y="292855"/>
            <a:ext cx="685800" cy="327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" name="TextBox 347"/>
          <p:cNvSpPr txBox="1"/>
          <p:nvPr/>
        </p:nvSpPr>
        <p:spPr>
          <a:xfrm>
            <a:off x="76200" y="859425"/>
            <a:ext cx="4800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MEIC </a:t>
            </a:r>
            <a:r>
              <a:rPr lang="en-US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cost range = 600M$ - 1100M$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(FY13$)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flexible depending on level of </a:t>
            </a:r>
            <a:r>
              <a:rPr lang="en-US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capability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	  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en-US" i="1" dirty="0" smtClean="0"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	</a:t>
            </a:r>
            <a:endParaRPr lang="en-US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does not include 100M$ detector allowance</a:t>
            </a: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opportunities for international contributions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operations cost range: 100-150M$/year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	(based on scaled CEBAF and RHIC)</a:t>
            </a:r>
          </a:p>
        </p:txBody>
      </p:sp>
      <p:sp>
        <p:nvSpPr>
          <p:cNvPr id="349" name="Title 1"/>
          <p:cNvSpPr txBox="1">
            <a:spLocks/>
          </p:cNvSpPr>
          <p:nvPr/>
        </p:nvSpPr>
        <p:spPr>
          <a:xfrm>
            <a:off x="0" y="0"/>
            <a:ext cx="5144574" cy="685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smtClean="0">
                <a:latin typeface="Arial" pitchFamily="34" charset="0"/>
                <a:ea typeface="+mj-ea"/>
                <a:cs typeface="Arial" pitchFamily="34" charset="0"/>
              </a:rPr>
              <a:t>MEIC Cost &amp; Realization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29368"/>
          <a:stretch/>
        </p:blipFill>
        <p:spPr bwMode="auto">
          <a:xfrm>
            <a:off x="5169176" y="16584"/>
            <a:ext cx="3963924" cy="4000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TextBox 57"/>
          <p:cNvSpPr txBox="1"/>
          <p:nvPr/>
        </p:nvSpPr>
        <p:spPr>
          <a:xfrm rot="2700000">
            <a:off x="7520435" y="1274112"/>
            <a:ext cx="243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 rot="13500000">
            <a:off x="7361744" y="1068286"/>
            <a:ext cx="243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1" name="Straight Arrow Connector 60"/>
          <p:cNvCxnSpPr>
            <a:stCxn id="62" idx="1"/>
          </p:cNvCxnSpPr>
          <p:nvPr/>
        </p:nvCxnSpPr>
        <p:spPr bwMode="auto">
          <a:xfrm flipH="1">
            <a:off x="7722959" y="1057323"/>
            <a:ext cx="702445" cy="26186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2" name="TextBox 61"/>
          <p:cNvSpPr txBox="1"/>
          <p:nvPr/>
        </p:nvSpPr>
        <p:spPr>
          <a:xfrm>
            <a:off x="8425404" y="826490"/>
            <a:ext cx="744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Electron cooling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4" name="Straight Arrow Connector 63"/>
          <p:cNvCxnSpPr>
            <a:stCxn id="62" idx="1"/>
          </p:cNvCxnSpPr>
          <p:nvPr/>
        </p:nvCxnSpPr>
        <p:spPr bwMode="auto">
          <a:xfrm flipH="1">
            <a:off x="7649112" y="1057323"/>
            <a:ext cx="776292" cy="937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Right Arrow 1"/>
          <p:cNvSpPr/>
          <p:nvPr/>
        </p:nvSpPr>
        <p:spPr bwMode="auto">
          <a:xfrm>
            <a:off x="404949" y="1991045"/>
            <a:ext cx="4023360" cy="36026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4" name="Right Arrow 23"/>
          <p:cNvSpPr/>
          <p:nvPr/>
        </p:nvSpPr>
        <p:spPr bwMode="auto">
          <a:xfrm>
            <a:off x="400593" y="1986689"/>
            <a:ext cx="2251167" cy="36026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33749" y="1672037"/>
            <a:ext cx="2475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600M$            1100M$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58500" y="2446302"/>
            <a:ext cx="316471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600: e-N up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to √s = 35 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GeV</a:t>
            </a:r>
            <a:endParaRPr lang="en-US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700: e-N up to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√s =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54 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GeV</a:t>
            </a:r>
            <a:endParaRPr lang="en-US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850: e-A up to √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 =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54 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GeV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1000: e-A up to √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 =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70 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GeV</a:t>
            </a:r>
            <a:endParaRPr lang="en-US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1100: full design luminosity</a:t>
            </a:r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15"/>
          <p:cNvGrpSpPr/>
          <p:nvPr/>
        </p:nvGrpSpPr>
        <p:grpSpPr>
          <a:xfrm>
            <a:off x="4727332" y="4164362"/>
            <a:ext cx="4410754" cy="2664685"/>
            <a:chOff x="4609765" y="3145448"/>
            <a:chExt cx="4410754" cy="2664685"/>
          </a:xfrm>
        </p:grpSpPr>
        <p:pic>
          <p:nvPicPr>
            <p:cNvPr id="17" name="Picture 16" descr="CMlumi_ep_Feb2013.jpg"/>
            <p:cNvPicPr>
              <a:picLocks noChangeAspect="1"/>
            </p:cNvPicPr>
            <p:nvPr/>
          </p:nvPicPr>
          <p:blipFill>
            <a:blip r:embed="rId3" cstate="print"/>
            <a:srcRect l="9175" t="4124" r="4364" b="43642"/>
            <a:stretch>
              <a:fillRect/>
            </a:stretch>
          </p:blipFill>
          <p:spPr>
            <a:xfrm>
              <a:off x="4609765" y="3145448"/>
              <a:ext cx="4410754" cy="2664685"/>
            </a:xfrm>
            <a:prstGeom prst="rect">
              <a:avLst/>
            </a:prstGeom>
          </p:spPr>
        </p:pic>
        <p:cxnSp>
          <p:nvCxnSpPr>
            <p:cNvPr id="18" name="Straight Connector 17"/>
            <p:cNvCxnSpPr/>
            <p:nvPr/>
          </p:nvCxnSpPr>
          <p:spPr bwMode="auto">
            <a:xfrm>
              <a:off x="5062194" y="4503917"/>
              <a:ext cx="3958325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CC00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" name="Oval 18"/>
            <p:cNvSpPr/>
            <p:nvPr/>
          </p:nvSpPr>
          <p:spPr bwMode="auto">
            <a:xfrm>
              <a:off x="4848374" y="4374038"/>
              <a:ext cx="213820" cy="230832"/>
            </a:xfrm>
            <a:prstGeom prst="ellipse">
              <a:avLst/>
            </a:prstGeom>
            <a:noFill/>
            <a:ln w="9525" cap="flat" cmpd="sng" algn="ctr">
              <a:solidFill>
                <a:srgbClr val="CC00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746274" y="4165030"/>
              <a:ext cx="6591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CC0099"/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en-US" sz="2000" baseline="30000" dirty="0" smtClean="0">
                  <a:solidFill>
                    <a:srgbClr val="CC0099"/>
                  </a:solidFill>
                  <a:latin typeface="Arial" pitchFamily="34" charset="0"/>
                  <a:cs typeface="Arial" pitchFamily="34" charset="0"/>
                </a:rPr>
                <a:t>34</a:t>
              </a:r>
              <a:endParaRPr lang="en-US" sz="2000" baseline="30000" dirty="0">
                <a:solidFill>
                  <a:srgbClr val="CC0099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308602" y="5096860"/>
            <a:ext cx="389850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rgbClr val="003399"/>
                </a:solidFill>
                <a:cs typeface="Arial" pitchFamily="34" charset="0"/>
              </a:rPr>
              <a:t>EIC</a:t>
            </a:r>
            <a:endParaRPr lang="en-US" sz="900" b="1" dirty="0">
              <a:solidFill>
                <a:srgbClr val="003399"/>
              </a:solidFill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49433" y="1200961"/>
            <a:ext cx="3723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IP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41022" y="1497054"/>
            <a:ext cx="3723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IP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30538" y="42705"/>
            <a:ext cx="757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Stage-II</a:t>
            </a:r>
          </a:p>
          <a:p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EIC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978368" y="543425"/>
            <a:ext cx="7576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MEIC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363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7772400" cy="685800"/>
          </a:xfrm>
        </p:spPr>
        <p:txBody>
          <a:bodyPr>
            <a:normAutofit/>
          </a:bodyPr>
          <a:lstStyle/>
          <a:p>
            <a:r>
              <a:rPr lang="en-US" dirty="0" smtClean="0"/>
              <a:t>EIC Realization Imagined</a:t>
            </a:r>
            <a:endParaRPr lang="en-US" dirty="0"/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319663" y="5709382"/>
            <a:ext cx="81355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1" dirty="0">
                <a:latin typeface="Arial" pitchFamily="34" charset="0"/>
                <a:cs typeface="Arial" pitchFamily="34" charset="0"/>
              </a:rPr>
              <a:t>Assumes endorsement for an EIC at the next 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NSAC </a:t>
            </a:r>
            <a:r>
              <a:rPr lang="en-US" sz="1800" i="1" dirty="0">
                <a:latin typeface="Arial" pitchFamily="34" charset="0"/>
                <a:cs typeface="Arial" pitchFamily="34" charset="0"/>
              </a:rPr>
              <a:t>Long Range 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Plan</a:t>
            </a:r>
          </a:p>
          <a:p>
            <a:r>
              <a:rPr lang="en-US" i="1" dirty="0" smtClean="0">
                <a:latin typeface="Arial" pitchFamily="34" charset="0"/>
                <a:cs typeface="Arial" pitchFamily="34" charset="0"/>
              </a:rPr>
              <a:t>Assumes relevant accelerator R&amp;D for down-select process done around 2016</a:t>
            </a:r>
            <a:endParaRPr lang="en-US" sz="1800" i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80088616"/>
              </p:ext>
            </p:extLst>
          </p:nvPr>
        </p:nvGraphicFramePr>
        <p:xfrm>
          <a:off x="121907" y="1106805"/>
          <a:ext cx="8945893" cy="4532779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944757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</a:tblGrid>
              <a:tr h="271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smtClean="0">
                          <a:latin typeface="Arial" pitchFamily="34" charset="0"/>
                          <a:cs typeface="Arial" pitchFamily="34" charset="0"/>
                        </a:rPr>
                        <a:t>   Activity Name                                                            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2020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2021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2022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2023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2024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2025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12824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12 GeV Upgrade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12824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FRIB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8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EIC Physics Case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128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NSAC LRP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128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EIC CD0</a:t>
                      </a:r>
                      <a:endParaRPr kumimoji="0" lang="en-US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653638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EIC Machine Design/R&amp;D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12824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 EIC CD1/</a:t>
                      </a:r>
                      <a:r>
                        <a:rPr lang="en-US" sz="1600" b="1" dirty="0" err="1" smtClean="0">
                          <a:latin typeface="Arial" pitchFamily="34" charset="0"/>
                          <a:cs typeface="Arial" pitchFamily="34" charset="0"/>
                        </a:rPr>
                        <a:t>Downsel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128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EIC CD2/CD3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128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EIC Construction</a:t>
                      </a:r>
                      <a:endParaRPr kumimoji="0" lang="en-US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28" name="Straight Connector 27"/>
          <p:cNvCxnSpPr/>
          <p:nvPr/>
        </p:nvCxnSpPr>
        <p:spPr bwMode="auto">
          <a:xfrm>
            <a:off x="3581400" y="3135870"/>
            <a:ext cx="914400" cy="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4114800" y="3508705"/>
            <a:ext cx="533400" cy="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6172200" y="5410984"/>
            <a:ext cx="2667000" cy="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>
            <a:off x="4590142" y="4572784"/>
            <a:ext cx="685800" cy="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5257800" y="5029984"/>
            <a:ext cx="838200" cy="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2075543" y="4101070"/>
            <a:ext cx="2648857" cy="14514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4419600" y="1905784"/>
            <a:ext cx="4648200" cy="0"/>
          </a:xfrm>
          <a:prstGeom prst="line">
            <a:avLst/>
          </a:prstGeom>
          <a:solidFill>
            <a:schemeClr val="accent1"/>
          </a:solidFill>
          <a:ln w="152400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 flipV="1">
            <a:off x="6553200" y="2272270"/>
            <a:ext cx="2489200" cy="14514"/>
          </a:xfrm>
          <a:prstGeom prst="line">
            <a:avLst/>
          </a:prstGeom>
          <a:solidFill>
            <a:schemeClr val="accent1"/>
          </a:solidFill>
          <a:ln w="152400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 rot="120000" flipV="1">
            <a:off x="2046514" y="2667784"/>
            <a:ext cx="1001486" cy="39914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2057400" y="2286784"/>
            <a:ext cx="1371600" cy="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>
            <a:off x="3429000" y="2286784"/>
            <a:ext cx="3505200" cy="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>
            <a:off x="2057400" y="1905784"/>
            <a:ext cx="2895600" cy="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xmlns="" val="206663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6400" y="0"/>
            <a:ext cx="5926431" cy="5139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Calibri"/>
              </a:rPr>
              <a:t>Rankings</a:t>
            </a:r>
          </a:p>
          <a:p>
            <a:endParaRPr lang="en-US" sz="3600" dirty="0" smtClean="0">
              <a:latin typeface="Calibri"/>
            </a:endParaRPr>
          </a:p>
          <a:p>
            <a:endParaRPr lang="en-US" sz="3600" dirty="0" smtClean="0">
              <a:latin typeface="Calibri"/>
            </a:endParaRPr>
          </a:p>
          <a:p>
            <a:r>
              <a:rPr lang="en-US" sz="2000" dirty="0" smtClean="0">
                <a:latin typeface="Calibri"/>
              </a:rPr>
              <a:t>“The ability of the facility to contribute to </a:t>
            </a:r>
            <a:r>
              <a:rPr lang="en-US" sz="2000" dirty="0" err="1" smtClean="0">
                <a:latin typeface="Calibri"/>
              </a:rPr>
              <a:t>worldleading</a:t>
            </a:r>
            <a:endParaRPr lang="en-US" sz="2000" dirty="0" smtClean="0">
              <a:latin typeface="Calibri"/>
            </a:endParaRPr>
          </a:p>
          <a:p>
            <a:r>
              <a:rPr lang="en-US" sz="2000" dirty="0" smtClean="0">
                <a:latin typeface="Calibri"/>
              </a:rPr>
              <a:t>science in the next decade”</a:t>
            </a:r>
          </a:p>
          <a:p>
            <a:r>
              <a:rPr lang="en-US" sz="2000" dirty="0" smtClean="0">
                <a:latin typeface="Calibri"/>
              </a:rPr>
              <a:t>(a) absolutely central; (b) important; (c) lower priority;</a:t>
            </a:r>
          </a:p>
          <a:p>
            <a:r>
              <a:rPr lang="en-US" sz="2000" dirty="0" smtClean="0">
                <a:latin typeface="Calibri"/>
              </a:rPr>
              <a:t>(d) don’t know enough </a:t>
            </a:r>
            <a:r>
              <a:rPr lang="en-US" sz="2000" dirty="0" smtClean="0">
                <a:latin typeface="Calibri"/>
              </a:rPr>
              <a:t>yet</a:t>
            </a:r>
          </a:p>
          <a:p>
            <a:endParaRPr lang="en-US" sz="2000" dirty="0" smtClean="0">
              <a:latin typeface="Calibri"/>
            </a:endParaRPr>
          </a:p>
          <a:p>
            <a:endParaRPr lang="en-US" sz="2000" dirty="0" smtClean="0">
              <a:latin typeface="Calibri"/>
            </a:endParaRPr>
          </a:p>
          <a:p>
            <a:r>
              <a:rPr lang="en-US" sz="2000" dirty="0" smtClean="0">
                <a:latin typeface="Calibri"/>
              </a:rPr>
              <a:t>“The readiness of the facility for construction”</a:t>
            </a:r>
          </a:p>
          <a:p>
            <a:r>
              <a:rPr lang="en-US" sz="2000" dirty="0" smtClean="0">
                <a:latin typeface="Calibri"/>
              </a:rPr>
              <a:t>(a) ready to initiate construction; (b) significant</a:t>
            </a:r>
          </a:p>
          <a:p>
            <a:r>
              <a:rPr lang="en-US" sz="2000" dirty="0" smtClean="0">
                <a:latin typeface="Calibri"/>
              </a:rPr>
              <a:t>scientific/engineering challenges to resolve before</a:t>
            </a:r>
          </a:p>
          <a:p>
            <a:r>
              <a:rPr lang="en-US" sz="2000" dirty="0" smtClean="0">
                <a:latin typeface="Calibri"/>
              </a:rPr>
              <a:t>initiating construction; (c) mission and technical</a:t>
            </a:r>
          </a:p>
          <a:p>
            <a:r>
              <a:rPr lang="en-US" sz="2000" dirty="0" smtClean="0">
                <a:latin typeface="Calibri"/>
              </a:rPr>
              <a:t>requirements not yet fully defined</a:t>
            </a: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Facilities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752600" y="2438400"/>
          <a:ext cx="5638800" cy="2514600"/>
        </p:xfrm>
        <a:graphic>
          <a:graphicData uri="http://schemas.openxmlformats.org/drawingml/2006/table">
            <a:tbl>
              <a:tblPr/>
              <a:tblGrid>
                <a:gridCol w="3033834"/>
                <a:gridCol w="2604966"/>
              </a:tblGrid>
              <a:tr h="628650"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600" b="1">
                          <a:latin typeface="Cambria"/>
                          <a:ea typeface="Cambria"/>
                          <a:cs typeface="Times New Roman"/>
                        </a:rPr>
                        <a:t>Current Facility</a:t>
                      </a:r>
                      <a:endParaRPr lang="en-US" sz="12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600" b="1">
                          <a:latin typeface="Cambria"/>
                          <a:ea typeface="Cambria"/>
                          <a:cs typeface="Times New Roman"/>
                        </a:rPr>
                        <a:t>Science</a:t>
                      </a:r>
                      <a:endParaRPr lang="en-US" sz="12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latin typeface="Cambria"/>
                          <a:ea typeface="Cambria"/>
                          <a:cs typeface="Times New Roman"/>
                        </a:rPr>
                        <a:t>ATLAS</a:t>
                      </a:r>
                      <a:endParaRPr lang="en-US" sz="12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600" b="1">
                          <a:latin typeface="Cambria"/>
                          <a:ea typeface="Cambria"/>
                          <a:cs typeface="Times New Roman"/>
                        </a:rPr>
                        <a:t>a</a:t>
                      </a:r>
                      <a:endParaRPr lang="en-US" sz="12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latin typeface="Cambria"/>
                          <a:ea typeface="Cambria"/>
                          <a:cs typeface="Times New Roman"/>
                        </a:rPr>
                        <a:t>CEBAF</a:t>
                      </a:r>
                      <a:endParaRPr lang="en-US" sz="12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600" b="1">
                          <a:latin typeface="Cambria"/>
                          <a:ea typeface="Cambria"/>
                          <a:cs typeface="Times New Roman"/>
                        </a:rPr>
                        <a:t>a</a:t>
                      </a:r>
                      <a:endParaRPr lang="en-US" sz="12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latin typeface="Cambria"/>
                          <a:ea typeface="Cambria"/>
                          <a:cs typeface="Times New Roman"/>
                        </a:rPr>
                        <a:t>RHIC</a:t>
                      </a:r>
                      <a:endParaRPr lang="en-US" sz="12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600" b="1" dirty="0">
                          <a:latin typeface="Cambria"/>
                          <a:ea typeface="Cambria"/>
                          <a:cs typeface="Times New Roman"/>
                        </a:rPr>
                        <a:t>a</a:t>
                      </a:r>
                      <a:endParaRPr lang="en-US" sz="1200" dirty="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7772400" cy="914400"/>
          </a:xfrm>
        </p:spPr>
        <p:txBody>
          <a:bodyPr/>
          <a:lstStyle/>
          <a:p>
            <a:r>
              <a:rPr lang="en-US" dirty="0" smtClean="0">
                <a:latin typeface="Calibri"/>
              </a:rPr>
              <a:t>CEBAF</a:t>
            </a:r>
            <a:br>
              <a:rPr lang="en-US" dirty="0" smtClean="0">
                <a:latin typeface="Calibri"/>
              </a:rPr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838200"/>
            <a:ext cx="8644161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/>
              </a:rPr>
              <a:t>Physics </a:t>
            </a:r>
            <a:r>
              <a:rPr lang="en-US" sz="2000" dirty="0" smtClean="0">
                <a:latin typeface="Calibri"/>
              </a:rPr>
              <a:t>goals include studies of nuclear structure, the structure of hadrons, quark</a:t>
            </a:r>
          </a:p>
          <a:p>
            <a:r>
              <a:rPr lang="en-US" sz="2000" dirty="0" smtClean="0">
                <a:latin typeface="Calibri"/>
              </a:rPr>
              <a:t>confinement, quark </a:t>
            </a:r>
            <a:r>
              <a:rPr lang="en-US" sz="2000" dirty="0" err="1" smtClean="0">
                <a:latin typeface="Calibri"/>
              </a:rPr>
              <a:t>hadronization</a:t>
            </a:r>
            <a:r>
              <a:rPr lang="en-US" sz="2000" dirty="0" smtClean="0">
                <a:latin typeface="Calibri"/>
              </a:rPr>
              <a:t>, fundamental forces and symmetries,</a:t>
            </a:r>
          </a:p>
          <a:p>
            <a:r>
              <a:rPr lang="en-US" sz="2000" dirty="0" smtClean="0">
                <a:latin typeface="Calibri"/>
              </a:rPr>
              <a:t>theory and computation, superconducting accelerator science, and related</a:t>
            </a:r>
          </a:p>
          <a:p>
            <a:r>
              <a:rPr lang="en-US" sz="2000" dirty="0" smtClean="0">
                <a:latin typeface="Calibri"/>
              </a:rPr>
              <a:t>subjects such as medical imaging</a:t>
            </a:r>
            <a:r>
              <a:rPr lang="en-US" sz="2000" dirty="0" smtClean="0">
                <a:latin typeface="Calibri"/>
              </a:rPr>
              <a:t>.</a:t>
            </a:r>
          </a:p>
          <a:p>
            <a:endParaRPr lang="en-US" sz="2000" dirty="0" smtClean="0">
              <a:latin typeface="Calibri"/>
            </a:endParaRPr>
          </a:p>
          <a:p>
            <a:r>
              <a:rPr lang="en-US" sz="2000" dirty="0" smtClean="0">
                <a:latin typeface="Calibri"/>
              </a:rPr>
              <a:t>CEBAF uses parity‐violating electron scattering to address a variety of important</a:t>
            </a:r>
          </a:p>
          <a:p>
            <a:r>
              <a:rPr lang="en-US" sz="2000" dirty="0" smtClean="0">
                <a:latin typeface="Calibri"/>
              </a:rPr>
              <a:t>questions</a:t>
            </a:r>
            <a:r>
              <a:rPr lang="en-US" sz="2000" dirty="0" smtClean="0">
                <a:latin typeface="Calibri"/>
              </a:rPr>
              <a:t>.</a:t>
            </a:r>
          </a:p>
          <a:p>
            <a:endParaRPr lang="en-US" sz="2000" dirty="0" smtClean="0">
              <a:latin typeface="Calibri"/>
            </a:endParaRPr>
          </a:p>
          <a:p>
            <a:r>
              <a:rPr lang="en-US" sz="2000" dirty="0" smtClean="0">
                <a:latin typeface="Calibri"/>
              </a:rPr>
              <a:t>With upgrade in progress, the facility will operate with 4 experimental halls, each</a:t>
            </a:r>
          </a:p>
          <a:p>
            <a:r>
              <a:rPr lang="en-US" sz="2000" dirty="0" smtClean="0">
                <a:latin typeface="Calibri"/>
              </a:rPr>
              <a:t>with unique capabilities</a:t>
            </a:r>
            <a:r>
              <a:rPr lang="en-US" sz="2000" dirty="0" smtClean="0">
                <a:latin typeface="Calibri"/>
              </a:rPr>
              <a:t>.</a:t>
            </a:r>
          </a:p>
          <a:p>
            <a:endParaRPr lang="en-US" sz="2000" dirty="0" smtClean="0">
              <a:latin typeface="Calibri"/>
            </a:endParaRPr>
          </a:p>
          <a:p>
            <a:r>
              <a:rPr lang="en-US" sz="2000" dirty="0" smtClean="0">
                <a:latin typeface="Calibri"/>
              </a:rPr>
              <a:t>12‐GeV upgrade is 73% complete; first beam to Hall A in 2</a:t>
            </a:r>
            <a:r>
              <a:rPr lang="en-US" sz="1400" dirty="0" smtClean="0">
                <a:latin typeface="Calibri"/>
              </a:rPr>
              <a:t>nd </a:t>
            </a:r>
            <a:r>
              <a:rPr lang="en-US" sz="2000" dirty="0" smtClean="0">
                <a:latin typeface="Calibri"/>
              </a:rPr>
              <a:t>quarter of FY14.</a:t>
            </a:r>
          </a:p>
          <a:p>
            <a:r>
              <a:rPr lang="en-US" sz="2000" dirty="0" smtClean="0">
                <a:latin typeface="Calibri"/>
              </a:rPr>
              <a:t>Additional detector systems that are needed to fully exploit the physics potential</a:t>
            </a:r>
          </a:p>
          <a:p>
            <a:r>
              <a:rPr lang="en-US" sz="2000" dirty="0" smtClean="0">
                <a:latin typeface="Calibri"/>
              </a:rPr>
              <a:t>include MOLLER (parity violation) and </a:t>
            </a:r>
            <a:r>
              <a:rPr lang="en-US" sz="2000" dirty="0" err="1" smtClean="0">
                <a:latin typeface="Calibri"/>
              </a:rPr>
              <a:t>SoLID</a:t>
            </a:r>
            <a:r>
              <a:rPr lang="en-US" sz="2000" dirty="0" smtClean="0">
                <a:latin typeface="Calibri"/>
              </a:rPr>
              <a:t> (high luminosity and acceptance</a:t>
            </a:r>
            <a:r>
              <a:rPr lang="en-US" sz="2000" dirty="0" smtClean="0">
                <a:latin typeface="Calibri"/>
              </a:rPr>
              <a:t>).</a:t>
            </a:r>
          </a:p>
          <a:p>
            <a:endParaRPr lang="en-US" sz="2000" dirty="0" smtClean="0">
              <a:latin typeface="Calibri"/>
            </a:endParaRPr>
          </a:p>
          <a:p>
            <a:r>
              <a:rPr lang="en-US" sz="2000" dirty="0" smtClean="0">
                <a:latin typeface="Calibri"/>
              </a:rPr>
              <a:t>A large user group has proposed and had approved 7 years worth of high‐priority</a:t>
            </a:r>
          </a:p>
          <a:p>
            <a:r>
              <a:rPr lang="en-US" sz="2000" dirty="0" smtClean="0">
                <a:latin typeface="Calibri"/>
              </a:rPr>
              <a:t>physics experiments using CEBAF.</a:t>
            </a:r>
          </a:p>
          <a:p>
            <a:r>
              <a:rPr lang="en-US" sz="2000" dirty="0" smtClean="0">
                <a:latin typeface="Calibri"/>
              </a:rPr>
              <a:t>We rank the Physics importance of CEBAF as “absolutely central”.</a:t>
            </a: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52400" y="4572000"/>
            <a:ext cx="8534400" cy="6096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927647" y="1269609"/>
            <a:ext cx="3216353" cy="3808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028700" lvl="2" indent="-228600" fontAlgn="base">
              <a:spcAft>
                <a:spcPct val="0"/>
              </a:spcAft>
              <a:buSzPct val="100000"/>
              <a:defRPr/>
            </a:pPr>
            <a:endParaRPr lang="en-US" sz="12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028700" lvl="2" indent="-228600" fontAlgn="base">
              <a:spcAft>
                <a:spcPct val="0"/>
              </a:spcAft>
              <a:buSzPct val="100000"/>
              <a:defRPr/>
            </a:pPr>
            <a:endParaRPr lang="en-US" sz="12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028700" lvl="2" indent="-228600" fontAlgn="base">
              <a:spcAft>
                <a:spcPct val="0"/>
              </a:spcAft>
              <a:buSzPct val="100000"/>
              <a:defRPr/>
            </a:pPr>
            <a:endParaRPr lang="en-US" sz="12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028700" lvl="2" indent="-228600" fontAlgn="base">
              <a:spcAft>
                <a:spcPct val="0"/>
              </a:spcAft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Present expectation (subject to </a:t>
            </a:r>
            <a:r>
              <a:rPr lang="en-US" sz="12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rebaseline</a:t>
            </a: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review):</a:t>
            </a:r>
            <a:endParaRPr lang="en-US" sz="12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028700" lvl="2" indent="-228600" fontAlgn="base">
              <a:spcAft>
                <a:spcPct val="0"/>
              </a:spcAft>
              <a:buSzPct val="100000"/>
              <a:defRPr/>
            </a:pPr>
            <a:endParaRPr lang="en-US" sz="12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028700" lvl="2" indent="-228600" fontAlgn="base"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r>
              <a:rPr lang="en-US" sz="1200" b="1" strike="dblStrike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12 </a:t>
            </a:r>
            <a:r>
              <a:rPr lang="en-US" sz="12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16-month</a:t>
            </a:r>
            <a:r>
              <a:rPr lang="en-US" sz="12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installation              </a:t>
            </a:r>
          </a:p>
          <a:p>
            <a:pPr marL="1028700" lvl="2" indent="-228600" fontAlgn="base">
              <a:spcAft>
                <a:spcPct val="0"/>
              </a:spcAft>
              <a:buSzPct val="100000"/>
              <a:defRPr/>
            </a:pPr>
            <a:r>
              <a:rPr lang="en-US" sz="12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	May 2012 - </a:t>
            </a:r>
            <a:r>
              <a:rPr lang="en-US" sz="1200" b="1" strike="dblStrike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May</a:t>
            </a:r>
            <a:r>
              <a:rPr lang="en-US" sz="12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Sept</a:t>
            </a:r>
            <a:r>
              <a:rPr lang="en-US" sz="12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2013</a:t>
            </a:r>
          </a:p>
          <a:p>
            <a:pPr marL="1028700" lvl="2" indent="-228600" fontAlgn="base"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endParaRPr lang="en-US" sz="8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marL="1028700" lvl="2" indent="-228600" fontAlgn="base"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r>
              <a:rPr lang="en-US" sz="1200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Hall A commissioning start       </a:t>
            </a:r>
            <a:r>
              <a:rPr lang="en-US" sz="1200" b="1" strike="dblStrike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Oct 2013</a:t>
            </a:r>
            <a:r>
              <a:rPr lang="en-US" sz="1200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Feb 2014</a:t>
            </a:r>
          </a:p>
          <a:p>
            <a:pPr marL="1028700" lvl="2" indent="-228600" fontAlgn="base"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r>
              <a:rPr lang="en-US" sz="1200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Hall D commissioning start  </a:t>
            </a:r>
          </a:p>
          <a:p>
            <a:pPr marL="1028700" lvl="2" indent="-228600" fontAlgn="base">
              <a:spcAft>
                <a:spcPct val="0"/>
              </a:spcAft>
              <a:buSzPct val="100000"/>
              <a:defRPr/>
            </a:pPr>
            <a:r>
              <a:rPr lang="en-US" sz="1200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200" b="1" strike="dblStrike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April 2014</a:t>
            </a:r>
            <a:r>
              <a:rPr lang="en-US" sz="1200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Oct 2014</a:t>
            </a:r>
          </a:p>
          <a:p>
            <a:pPr marL="1028700" lvl="2" indent="-228600" fontAlgn="base"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r>
              <a:rPr lang="en-US" sz="1200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Halls B &amp; C commissioning start </a:t>
            </a:r>
            <a:r>
              <a:rPr lang="en-US" sz="1200" b="1" strike="dblStrike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Oct 2014</a:t>
            </a:r>
            <a:r>
              <a:rPr lang="en-US" sz="1200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Oct 2015</a:t>
            </a:r>
            <a:endParaRPr lang="en-US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1028700" lvl="2" indent="-228600" fontAlgn="base"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endParaRPr lang="en-US" sz="5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marL="1028700" lvl="2" indent="-228600" fontAlgn="base"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r>
              <a:rPr lang="en-US" sz="12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Project Completion </a:t>
            </a:r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Dec 2016</a:t>
            </a:r>
            <a:endParaRPr lang="en-US" sz="12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0" y="990600"/>
            <a:ext cx="2667000" cy="60016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FY12: reduction of $16M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FY13: </a:t>
            </a:r>
            <a:r>
              <a:rPr lang="en-US" sz="11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Pres</a:t>
            </a:r>
            <a:r>
              <a:rPr lang="en-US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Request – no restoration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Rebaseline</a:t>
            </a:r>
            <a:r>
              <a:rPr lang="en-US" sz="11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in progress</a:t>
            </a:r>
            <a:endParaRPr lang="en-US" sz="11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05600" y="5695890"/>
            <a:ext cx="233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Next DOE Project Review</a:t>
            </a:r>
          </a:p>
          <a:p>
            <a:pPr algn="ctr"/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May, 2013</a:t>
            </a:r>
            <a:endParaRPr lang="en-US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85800" y="0"/>
            <a:ext cx="7772400" cy="762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mtClean="0">
                <a:solidFill>
                  <a:srgbClr val="000000"/>
                </a:solidFill>
              </a:rPr>
              <a:t>12 GeV Upgrade Project Schedule</a:t>
            </a:r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262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066800"/>
            <a:ext cx="6124575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0767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Facilities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219200" y="1828800"/>
          <a:ext cx="6934200" cy="2667000"/>
        </p:xfrm>
        <a:graphic>
          <a:graphicData uri="http://schemas.openxmlformats.org/drawingml/2006/table">
            <a:tbl>
              <a:tblPr/>
              <a:tblGrid>
                <a:gridCol w="2733675"/>
                <a:gridCol w="1950244"/>
                <a:gridCol w="2250281"/>
              </a:tblGrid>
              <a:tr h="1066800"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600" b="1">
                          <a:latin typeface="Cambria"/>
                          <a:ea typeface="Cambria"/>
                          <a:cs typeface="Times New Roman"/>
                        </a:rPr>
                        <a:t>Proposed Facility or Project</a:t>
                      </a:r>
                      <a:endParaRPr lang="en-US" sz="12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600" b="1">
                          <a:latin typeface="Cambria"/>
                          <a:ea typeface="Cambria"/>
                          <a:cs typeface="Times New Roman"/>
                        </a:rPr>
                        <a:t>Science</a:t>
                      </a:r>
                      <a:endParaRPr lang="en-US" sz="12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600" b="1">
                          <a:latin typeface="Cambria"/>
                          <a:ea typeface="Cambria"/>
                          <a:cs typeface="Times New Roman"/>
                        </a:rPr>
                        <a:t>Readiness</a:t>
                      </a:r>
                      <a:endParaRPr lang="en-US" sz="12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latin typeface="Cambria"/>
                          <a:ea typeface="Cambria"/>
                          <a:cs typeface="Times New Roman"/>
                        </a:rPr>
                        <a:t>EIC</a:t>
                      </a:r>
                      <a:endParaRPr lang="en-US" sz="12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600" b="1">
                          <a:latin typeface="Cambria"/>
                          <a:ea typeface="Cambria"/>
                          <a:cs typeface="Times New Roman"/>
                        </a:rPr>
                        <a:t>a</a:t>
                      </a:r>
                      <a:endParaRPr lang="en-US" sz="12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600" b="1">
                          <a:latin typeface="Cambria"/>
                          <a:ea typeface="Cambria"/>
                          <a:cs typeface="Times New Roman"/>
                        </a:rPr>
                        <a:t>b</a:t>
                      </a:r>
                      <a:endParaRPr lang="en-US" sz="12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latin typeface="Cambria"/>
                          <a:ea typeface="Cambria"/>
                          <a:cs typeface="Times New Roman"/>
                        </a:rPr>
                        <a:t>FRIB</a:t>
                      </a:r>
                      <a:endParaRPr lang="en-US" sz="12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600" b="1">
                          <a:latin typeface="Cambria"/>
                          <a:ea typeface="Cambria"/>
                          <a:cs typeface="Times New Roman"/>
                        </a:rPr>
                        <a:t>a</a:t>
                      </a:r>
                      <a:endParaRPr lang="en-US" sz="12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600" b="1">
                          <a:latin typeface="Cambria"/>
                          <a:ea typeface="Cambria"/>
                          <a:cs typeface="Times New Roman"/>
                        </a:rPr>
                        <a:t>a</a:t>
                      </a:r>
                      <a:endParaRPr lang="en-US" sz="12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latin typeface="Cambria"/>
                          <a:ea typeface="Cambria"/>
                          <a:cs typeface="Times New Roman"/>
                        </a:rPr>
                        <a:t>NLDBD</a:t>
                      </a:r>
                      <a:endParaRPr lang="en-US" sz="12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600" b="1">
                          <a:latin typeface="Cambria"/>
                          <a:ea typeface="Cambria"/>
                          <a:cs typeface="Times New Roman"/>
                        </a:rPr>
                        <a:t>a</a:t>
                      </a:r>
                      <a:endParaRPr lang="en-US" sz="120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600" b="1" dirty="0">
                          <a:latin typeface="Cambria"/>
                          <a:ea typeface="Cambria"/>
                          <a:cs typeface="Times New Roman"/>
                        </a:rPr>
                        <a:t>b</a:t>
                      </a:r>
                      <a:endParaRPr lang="en-US" sz="1200" dirty="0"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 bwMode="auto">
          <a:xfrm>
            <a:off x="381000" y="2021002"/>
            <a:ext cx="5279806" cy="28032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solidFill>
              <a:schemeClr val="tx2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>
              <a:solidFill>
                <a:srgbClr val="00206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38200"/>
            <a:ext cx="8991600" cy="5486400"/>
          </a:xfrm>
        </p:spPr>
        <p:txBody>
          <a:bodyPr>
            <a:normAutofit lnSpcReduction="10000"/>
          </a:bodyPr>
          <a:lstStyle/>
          <a:p>
            <a:pPr>
              <a:spcAft>
                <a:spcPts val="0"/>
              </a:spcAft>
            </a:pPr>
            <a:r>
              <a:rPr lang="en-US" sz="1600" b="1" dirty="0" smtClean="0"/>
              <a:t>High gradient </a:t>
            </a:r>
            <a:r>
              <a:rPr lang="en-US" sz="1600" b="1" dirty="0" err="1" smtClean="0"/>
              <a:t>cryomodule</a:t>
            </a:r>
            <a:r>
              <a:rPr lang="en-US" sz="1600" b="1" dirty="0" smtClean="0"/>
              <a:t> performance</a:t>
            </a:r>
          </a:p>
          <a:p>
            <a:pPr>
              <a:spcAft>
                <a:spcPts val="600"/>
              </a:spcAft>
              <a:buNone/>
            </a:pPr>
            <a:r>
              <a:rPr lang="en-US" sz="1600" b="1" dirty="0" smtClean="0"/>
              <a:t>	demonstrated in tunnel</a:t>
            </a:r>
          </a:p>
          <a:p>
            <a:pPr>
              <a:spcAft>
                <a:spcPts val="600"/>
              </a:spcAft>
              <a:buNone/>
            </a:pPr>
            <a:r>
              <a:rPr lang="en-US" sz="1600" b="1" dirty="0" smtClean="0">
                <a:sym typeface="Wingdings"/>
              </a:rPr>
              <a:t>	</a:t>
            </a:r>
            <a:r>
              <a:rPr lang="en-US" sz="1700" b="1" dirty="0" smtClean="0">
                <a:sym typeface="Wingdings 3"/>
              </a:rPr>
              <a:t> </a:t>
            </a:r>
            <a:r>
              <a:rPr lang="en-US" sz="1700" b="1" dirty="0" smtClean="0">
                <a:sym typeface="Wingdings"/>
              </a:rPr>
              <a:t>Met research beam spec. of </a:t>
            </a:r>
            <a:r>
              <a:rPr lang="en-US" sz="1700" b="1" dirty="0" smtClean="0">
                <a:solidFill>
                  <a:srgbClr val="4D7400"/>
                </a:solidFill>
                <a:sym typeface="Wingdings"/>
              </a:rPr>
              <a:t>108 </a:t>
            </a:r>
            <a:r>
              <a:rPr lang="en-US" sz="1700" b="1" dirty="0" err="1" smtClean="0">
                <a:solidFill>
                  <a:srgbClr val="4D7400"/>
                </a:solidFill>
                <a:sym typeface="Wingdings"/>
              </a:rPr>
              <a:t>MeV</a:t>
            </a:r>
            <a:r>
              <a:rPr lang="en-US" sz="1700" b="1" dirty="0" smtClean="0">
                <a:solidFill>
                  <a:srgbClr val="4D7400"/>
                </a:solidFill>
                <a:sym typeface="Wingdings"/>
              </a:rPr>
              <a:t> </a:t>
            </a:r>
            <a:r>
              <a:rPr lang="en-US" sz="1700" b="1" dirty="0" smtClean="0">
                <a:sym typeface="Wingdings"/>
              </a:rPr>
              <a:t>@</a:t>
            </a:r>
            <a:r>
              <a:rPr lang="en-US" sz="1700" b="1" dirty="0" smtClean="0">
                <a:solidFill>
                  <a:srgbClr val="4D7400"/>
                </a:solidFill>
                <a:sym typeface="Wingdings"/>
              </a:rPr>
              <a:t> </a:t>
            </a:r>
            <a:r>
              <a:rPr lang="en-US" sz="1700" b="1" dirty="0" smtClean="0">
                <a:solidFill>
                  <a:srgbClr val="0000CC"/>
                </a:solidFill>
                <a:sym typeface="Wingdings"/>
              </a:rPr>
              <a:t>465 </a:t>
            </a:r>
            <a:r>
              <a:rPr lang="en-US" sz="1700" b="1" dirty="0" err="1" smtClean="0">
                <a:solidFill>
                  <a:srgbClr val="0000CC"/>
                </a:solidFill>
                <a:latin typeface="Symbol" pitchFamily="18" charset="2"/>
                <a:sym typeface="Wingdings"/>
              </a:rPr>
              <a:t>m</a:t>
            </a:r>
            <a:r>
              <a:rPr lang="en-US" sz="1700" b="1" dirty="0" err="1" smtClean="0">
                <a:solidFill>
                  <a:srgbClr val="0000CC"/>
                </a:solidFill>
                <a:sym typeface="Wingdings"/>
              </a:rPr>
              <a:t>A</a:t>
            </a:r>
            <a:endParaRPr lang="en-US" sz="1700" b="1" dirty="0" smtClean="0">
              <a:solidFill>
                <a:srgbClr val="0000CC"/>
              </a:solidFill>
            </a:endParaRPr>
          </a:p>
          <a:p>
            <a:pPr>
              <a:spcAft>
                <a:spcPts val="1000"/>
              </a:spcAft>
            </a:pPr>
            <a:endParaRPr lang="en-US" sz="2000" b="1" dirty="0" smtClean="0"/>
          </a:p>
          <a:p>
            <a:pPr>
              <a:spcAft>
                <a:spcPts val="1000"/>
              </a:spcAft>
            </a:pPr>
            <a:endParaRPr lang="en-US" sz="1200" b="1" dirty="0" smtClean="0"/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sz="1600" b="1" dirty="0" smtClean="0">
              <a:solidFill>
                <a:srgbClr val="FF0000"/>
              </a:solidFill>
              <a:sym typeface="Wingdings"/>
            </a:endParaRP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sz="1600" b="1" dirty="0" smtClean="0">
              <a:solidFill>
                <a:srgbClr val="FF0000"/>
              </a:solidFill>
              <a:sym typeface="Wingdings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800" b="1" dirty="0" smtClean="0">
              <a:solidFill>
                <a:srgbClr val="FF0000"/>
              </a:solidFill>
              <a:sym typeface="Wingdings"/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endParaRPr lang="en-US" sz="1600" b="1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b="1" dirty="0" smtClean="0"/>
          </a:p>
          <a:p>
            <a:pPr>
              <a:spcBef>
                <a:spcPts val="1200"/>
              </a:spcBef>
              <a:spcAft>
                <a:spcPts val="315"/>
              </a:spcAft>
              <a:buNone/>
            </a:pPr>
            <a:endParaRPr lang="en-US" sz="1600" b="1" dirty="0" smtClean="0"/>
          </a:p>
          <a:p>
            <a:pPr>
              <a:spcBef>
                <a:spcPts val="600"/>
              </a:spcBef>
              <a:spcAft>
                <a:spcPts val="315"/>
              </a:spcAft>
            </a:pPr>
            <a:endParaRPr lang="en-US" sz="1600" b="1" dirty="0" smtClean="0"/>
          </a:p>
          <a:p>
            <a:pPr>
              <a:spcBef>
                <a:spcPts val="600"/>
              </a:spcBef>
              <a:spcAft>
                <a:spcPts val="315"/>
              </a:spcAft>
            </a:pPr>
            <a:r>
              <a:rPr lang="en-US" sz="1600" b="1" dirty="0" smtClean="0"/>
              <a:t>Six (of 10) new </a:t>
            </a:r>
            <a:r>
              <a:rPr lang="en-US" sz="1600" b="1" dirty="0" err="1" smtClean="0"/>
              <a:t>cryomodules</a:t>
            </a:r>
            <a:r>
              <a:rPr lang="en-US" sz="1600" b="1" dirty="0" smtClean="0"/>
              <a:t> installed in tunnel</a:t>
            </a:r>
          </a:p>
          <a:p>
            <a:pPr>
              <a:spcBef>
                <a:spcPts val="600"/>
              </a:spcBef>
              <a:spcAft>
                <a:spcPts val="315"/>
              </a:spcAft>
            </a:pPr>
            <a:r>
              <a:rPr lang="en-US" sz="1600" b="1" dirty="0" smtClean="0"/>
              <a:t>Central Helium Liquefier-2 commissioning underway</a:t>
            </a:r>
          </a:p>
          <a:p>
            <a:pPr>
              <a:spcBef>
                <a:spcPts val="600"/>
              </a:spcBef>
              <a:spcAft>
                <a:spcPts val="315"/>
              </a:spcAft>
            </a:pPr>
            <a:r>
              <a:rPr lang="en-US" sz="1600" b="1" dirty="0" smtClean="0">
                <a:sym typeface="Wingdings"/>
              </a:rPr>
              <a:t>317 (of 347) arc magnets reworked; 286 re-installed</a:t>
            </a:r>
          </a:p>
          <a:p>
            <a:pPr>
              <a:spcBef>
                <a:spcPts val="600"/>
              </a:spcBef>
              <a:spcAft>
                <a:spcPts val="315"/>
              </a:spcAft>
            </a:pPr>
            <a:r>
              <a:rPr lang="en-US" sz="1600" b="1" dirty="0" smtClean="0">
                <a:sym typeface="Wingdings"/>
              </a:rPr>
              <a:t>Accelerator construction 87% complete</a:t>
            </a:r>
          </a:p>
          <a:p>
            <a:pPr>
              <a:spcBef>
                <a:spcPts val="600"/>
              </a:spcBef>
              <a:spcAft>
                <a:spcPts val="315"/>
              </a:spcAft>
            </a:pPr>
            <a:endParaRPr lang="en-US" sz="1600" b="1" dirty="0" smtClean="0">
              <a:sym typeface="Wingding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12 </a:t>
            </a:r>
            <a:r>
              <a:rPr lang="en-US" b="1" dirty="0" err="1" smtClean="0">
                <a:solidFill>
                  <a:schemeClr val="tx1"/>
                </a:solidFill>
              </a:rPr>
              <a:t>GeV</a:t>
            </a:r>
            <a:r>
              <a:rPr lang="en-US" b="1" dirty="0" smtClean="0">
                <a:solidFill>
                  <a:schemeClr val="tx1"/>
                </a:solidFill>
              </a:rPr>
              <a:t> Upgrade – </a:t>
            </a:r>
            <a:r>
              <a:rPr lang="en-US" dirty="0" smtClean="0">
                <a:solidFill>
                  <a:schemeClr val="tx1"/>
                </a:solidFill>
              </a:rPr>
              <a:t>Accelerator Progress</a:t>
            </a:r>
            <a:r>
              <a:rPr lang="en-US" b="1" dirty="0" smtClean="0">
                <a:solidFill>
                  <a:schemeClr val="tx1"/>
                </a:solidFill>
              </a:rPr>
              <a:t>  </a:t>
            </a:r>
            <a:endParaRPr lang="en-US" b="1" dirty="0">
              <a:solidFill>
                <a:schemeClr val="tx1"/>
              </a:solidFill>
            </a:endParaRPr>
          </a:p>
        </p:txBody>
      </p:sp>
      <p:grpSp>
        <p:nvGrpSpPr>
          <p:cNvPr id="4" name="Group 5"/>
          <p:cNvGrpSpPr/>
          <p:nvPr/>
        </p:nvGrpSpPr>
        <p:grpSpPr>
          <a:xfrm>
            <a:off x="6172200" y="4724400"/>
            <a:ext cx="2656412" cy="1752600"/>
            <a:chOff x="6172200" y="2819400"/>
            <a:chExt cx="2656412" cy="1752600"/>
          </a:xfrm>
        </p:grpSpPr>
        <p:pic>
          <p:nvPicPr>
            <p:cNvPr id="17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 b="-9524"/>
            <a:stretch>
              <a:fillRect/>
            </a:stretch>
          </p:blipFill>
          <p:spPr bwMode="auto">
            <a:xfrm>
              <a:off x="6172200" y="2819400"/>
              <a:ext cx="2656412" cy="1752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27" name="TextBox 26"/>
            <p:cNvSpPr txBox="1"/>
            <p:nvPr/>
          </p:nvSpPr>
          <p:spPr>
            <a:xfrm>
              <a:off x="6248400" y="2971800"/>
              <a:ext cx="728084" cy="3385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CHL-2</a:t>
              </a:r>
            </a:p>
            <a:p>
              <a:pPr algn="ctr"/>
              <a:r>
                <a:rPr lang="en-US" sz="8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installation</a:t>
              </a:r>
            </a:p>
          </p:txBody>
        </p:sp>
      </p:grpSp>
      <p:grpSp>
        <p:nvGrpSpPr>
          <p:cNvPr id="6" name="Group 10"/>
          <p:cNvGrpSpPr/>
          <p:nvPr/>
        </p:nvGrpSpPr>
        <p:grpSpPr>
          <a:xfrm>
            <a:off x="6019800" y="914400"/>
            <a:ext cx="2940933" cy="1754010"/>
            <a:chOff x="4376909" y="4690561"/>
            <a:chExt cx="2940933" cy="1754010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76909" y="4690561"/>
              <a:ext cx="2940933" cy="17540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14" name="TextBox 13"/>
            <p:cNvSpPr txBox="1"/>
            <p:nvPr/>
          </p:nvSpPr>
          <p:spPr>
            <a:xfrm>
              <a:off x="4445805" y="4734417"/>
              <a:ext cx="1378904" cy="3385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Third C100 </a:t>
              </a:r>
              <a:r>
                <a:rPr lang="en-US" sz="800" b="1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Cryomodule</a:t>
              </a:r>
              <a:endParaRPr lang="en-US" sz="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8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transferred to tunnel</a:t>
              </a:r>
            </a:p>
          </p:txBody>
        </p:sp>
      </p:grpSp>
      <p:sp>
        <p:nvSpPr>
          <p:cNvPr id="18" name="Subtitle 2"/>
          <p:cNvSpPr txBox="1">
            <a:spLocks/>
          </p:cNvSpPr>
          <p:nvPr/>
        </p:nvSpPr>
        <p:spPr bwMode="auto">
          <a:xfrm>
            <a:off x="1752600" y="4516820"/>
            <a:ext cx="2514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457200" indent="-457200" fontAlgn="base">
              <a:spcBef>
                <a:spcPct val="20000"/>
              </a:spcBef>
              <a:spcAft>
                <a:spcPct val="0"/>
              </a:spcAft>
            </a:pPr>
            <a:r>
              <a:rPr lang="en-US" sz="12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TIME (in 20 minute increments)</a:t>
            </a:r>
          </a:p>
        </p:txBody>
      </p:sp>
      <p:sp>
        <p:nvSpPr>
          <p:cNvPr id="28" name="Subtitle 2"/>
          <p:cNvSpPr txBox="1">
            <a:spLocks/>
          </p:cNvSpPr>
          <p:nvPr/>
        </p:nvSpPr>
        <p:spPr bwMode="auto">
          <a:xfrm>
            <a:off x="4953000" y="2093027"/>
            <a:ext cx="619127" cy="240911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457200" indent="-457200" algn="ctr" fontAlgn="base">
              <a:spcBef>
                <a:spcPct val="20000"/>
              </a:spcBef>
              <a:spcAft>
                <a:spcPct val="0"/>
              </a:spcAft>
            </a:pPr>
            <a:endParaRPr lang="en-US" sz="1200" b="1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66726" y="2078420"/>
            <a:ext cx="5105401" cy="2423719"/>
            <a:chOff x="457201" y="2057400"/>
            <a:chExt cx="5105401" cy="2423719"/>
          </a:xfrm>
        </p:grpSpPr>
        <p:sp>
          <p:nvSpPr>
            <p:cNvPr id="34" name="Subtitle 2"/>
            <p:cNvSpPr txBox="1">
              <a:spLocks/>
            </p:cNvSpPr>
            <p:nvPr/>
          </p:nvSpPr>
          <p:spPr bwMode="auto">
            <a:xfrm>
              <a:off x="487420" y="2057400"/>
              <a:ext cx="5075181" cy="27558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457200" indent="-457200"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1200" b="1" kern="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C100 </a:t>
              </a:r>
              <a:r>
                <a:rPr lang="en-US" sz="1200" b="1" kern="0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Cryomodule</a:t>
              </a:r>
              <a:r>
                <a:rPr lang="en-US" sz="1200" b="1" kern="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Energy Gain – May 18</a:t>
              </a:r>
              <a:r>
                <a:rPr lang="en-US" sz="1200" b="1" kern="0" baseline="30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th</a:t>
              </a:r>
              <a:endParaRPr lang="en-US" sz="12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 rot="16200000">
              <a:off x="4431683" y="3204384"/>
              <a:ext cx="19848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Beam Current/pass (</a:t>
              </a:r>
              <a:r>
                <a:rPr lang="en-US" sz="1200" b="1" dirty="0" err="1">
                  <a:solidFill>
                    <a:srgbClr val="0000CC"/>
                  </a:solidFill>
                  <a:latin typeface="Symbol" pitchFamily="18" charset="2"/>
                  <a:cs typeface="Arial" pitchFamily="34" charset="0"/>
                </a:rPr>
                <a:t>m</a:t>
              </a:r>
              <a:r>
                <a:rPr lang="en-US" sz="1200" b="1" dirty="0" err="1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A</a:t>
              </a:r>
              <a:r>
                <a:rPr lang="en-US" sz="1200" b="1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)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9571" y="2332986"/>
              <a:ext cx="4542308" cy="2148133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4876800" y="3124200"/>
              <a:ext cx="44435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kern="0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– </a:t>
              </a:r>
              <a:r>
                <a:rPr lang="en-US" sz="800" b="1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150</a:t>
              </a:r>
            </a:p>
          </p:txBody>
        </p:sp>
        <p:sp>
          <p:nvSpPr>
            <p:cNvPr id="19" name="Subtitle 2"/>
            <p:cNvSpPr txBox="1">
              <a:spLocks/>
            </p:cNvSpPr>
            <p:nvPr/>
          </p:nvSpPr>
          <p:spPr>
            <a:xfrm rot="16200000">
              <a:off x="-495300" y="3238499"/>
              <a:ext cx="2133601" cy="2286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algn="ctr">
                <a:spcBef>
                  <a:spcPct val="20000"/>
                </a:spcBef>
                <a:buFont typeface="Arial" pitchFamily="34" charset="0"/>
                <a:buNone/>
              </a:pPr>
              <a:r>
                <a:rPr lang="en-US" sz="1200" b="1" dirty="0">
                  <a:solidFill>
                    <a:srgbClr val="4D7400"/>
                  </a:solidFill>
                  <a:latin typeface="Arial" pitchFamily="34" charset="0"/>
                  <a:cs typeface="Arial" pitchFamily="34" charset="0"/>
                </a:rPr>
                <a:t> ENERGY GAIN (</a:t>
              </a:r>
              <a:r>
                <a:rPr lang="en-US" sz="1200" b="1" dirty="0" err="1">
                  <a:solidFill>
                    <a:srgbClr val="4D7400"/>
                  </a:solidFill>
                  <a:latin typeface="Arial" pitchFamily="34" charset="0"/>
                  <a:cs typeface="Arial" pitchFamily="34" charset="0"/>
                </a:rPr>
                <a:t>MeV</a:t>
              </a:r>
              <a:r>
                <a:rPr lang="en-US" sz="1200" b="1" dirty="0">
                  <a:solidFill>
                    <a:srgbClr val="4D7400"/>
                  </a:solidFill>
                  <a:latin typeface="Arial" pitchFamily="34" charset="0"/>
                  <a:cs typeface="Arial" pitchFamily="34" charset="0"/>
                </a:rPr>
                <a:t>)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876800" y="4204156"/>
              <a:ext cx="41549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kern="0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– </a:t>
              </a:r>
              <a:r>
                <a:rPr lang="en-US" sz="800" b="1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50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876800" y="3670756"/>
              <a:ext cx="44435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kern="0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– </a:t>
              </a:r>
              <a:r>
                <a:rPr lang="en-US" sz="800" b="1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100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876800" y="2527756"/>
              <a:ext cx="44435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kern="0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– </a:t>
              </a:r>
              <a:r>
                <a:rPr lang="en-US" sz="800" b="1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200</a:t>
              </a:r>
            </a:p>
          </p:txBody>
        </p:sp>
        <p:cxnSp>
          <p:nvCxnSpPr>
            <p:cNvPr id="43" name="Straight Connector 42"/>
            <p:cNvCxnSpPr/>
            <p:nvPr/>
          </p:nvCxnSpPr>
          <p:spPr bwMode="auto">
            <a:xfrm>
              <a:off x="4953000" y="2362200"/>
              <a:ext cx="0" cy="19812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" name="Subtitle 2"/>
            <p:cNvSpPr txBox="1">
              <a:spLocks/>
            </p:cNvSpPr>
            <p:nvPr/>
          </p:nvSpPr>
          <p:spPr>
            <a:xfrm>
              <a:off x="1464734" y="2590800"/>
              <a:ext cx="685800" cy="2286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algn="ctr">
                <a:spcBef>
                  <a:spcPct val="20000"/>
                </a:spcBef>
                <a:buFont typeface="Arial" pitchFamily="34" charset="0"/>
                <a:buNone/>
              </a:pPr>
              <a:r>
                <a:rPr lang="en-US" sz="1000" b="1" dirty="0">
                  <a:solidFill>
                    <a:srgbClr val="4D7400"/>
                  </a:solidFill>
                  <a:latin typeface="Arial" pitchFamily="34" charset="0"/>
                  <a:cs typeface="Arial" pitchFamily="34" charset="0"/>
                </a:rPr>
                <a:t>98 </a:t>
              </a:r>
              <a:r>
                <a:rPr lang="en-US" sz="1000" b="1" dirty="0" err="1">
                  <a:solidFill>
                    <a:srgbClr val="4D7400"/>
                  </a:solidFill>
                  <a:latin typeface="Arial" pitchFamily="34" charset="0"/>
                  <a:cs typeface="Arial" pitchFamily="34" charset="0"/>
                </a:rPr>
                <a:t>MeV</a:t>
              </a:r>
              <a:endParaRPr lang="en-US" sz="1000" b="1" dirty="0">
                <a:solidFill>
                  <a:srgbClr val="4D74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Subtitle 2"/>
            <p:cNvSpPr txBox="1">
              <a:spLocks/>
            </p:cNvSpPr>
            <p:nvPr/>
          </p:nvSpPr>
          <p:spPr>
            <a:xfrm>
              <a:off x="2683934" y="2438400"/>
              <a:ext cx="990600" cy="2286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algn="ctr">
                <a:spcBef>
                  <a:spcPct val="20000"/>
                </a:spcBef>
                <a:buFont typeface="Arial" pitchFamily="34" charset="0"/>
                <a:buNone/>
              </a:pPr>
              <a:r>
                <a:rPr lang="en-US" sz="1000" b="1" dirty="0">
                  <a:solidFill>
                    <a:srgbClr val="4D7400"/>
                  </a:solidFill>
                  <a:latin typeface="Arial" pitchFamily="34" charset="0"/>
                  <a:cs typeface="Arial" pitchFamily="34" charset="0"/>
                </a:rPr>
                <a:t>108 </a:t>
              </a:r>
              <a:r>
                <a:rPr lang="en-US" sz="1000" b="1" dirty="0" err="1">
                  <a:solidFill>
                    <a:srgbClr val="4D7400"/>
                  </a:solidFill>
                  <a:latin typeface="Arial" pitchFamily="34" charset="0"/>
                  <a:cs typeface="Arial" pitchFamily="34" charset="0"/>
                </a:rPr>
                <a:t>MeV</a:t>
              </a:r>
              <a:endParaRPr lang="en-US" sz="1000" b="1" dirty="0">
                <a:solidFill>
                  <a:srgbClr val="4D74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0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2819400"/>
            <a:ext cx="2743200" cy="17603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2" name="TextBox 31"/>
          <p:cNvSpPr txBox="1"/>
          <p:nvPr/>
        </p:nvSpPr>
        <p:spPr>
          <a:xfrm>
            <a:off x="7560215" y="4327902"/>
            <a:ext cx="1263487" cy="2154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Final CM construction</a:t>
            </a:r>
            <a:endParaRPr lang="en-US" sz="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995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12 </a:t>
            </a:r>
            <a:r>
              <a:rPr lang="en-US" dirty="0" err="1" smtClean="0"/>
              <a:t>GeV</a:t>
            </a:r>
            <a:r>
              <a:rPr lang="en-US" dirty="0" smtClean="0"/>
              <a:t> Upgrade – Detector Highlights</a:t>
            </a:r>
            <a:endParaRPr lang="en-US" dirty="0"/>
          </a:p>
        </p:txBody>
      </p:sp>
      <p:grpSp>
        <p:nvGrpSpPr>
          <p:cNvPr id="3" name="Group 20"/>
          <p:cNvGrpSpPr/>
          <p:nvPr/>
        </p:nvGrpSpPr>
        <p:grpSpPr>
          <a:xfrm>
            <a:off x="325404" y="1437994"/>
            <a:ext cx="2467519" cy="2524406"/>
            <a:chOff x="325404" y="1206684"/>
            <a:chExt cx="2467519" cy="2524406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22750" t="3333" r="21000" b="24666"/>
            <a:stretch>
              <a:fillRect/>
            </a:stretch>
          </p:blipFill>
          <p:spPr bwMode="auto">
            <a:xfrm>
              <a:off x="325404" y="1206684"/>
              <a:ext cx="2467519" cy="2524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10" name="TextBox 9"/>
            <p:cNvSpPr txBox="1"/>
            <p:nvPr/>
          </p:nvSpPr>
          <p:spPr>
            <a:xfrm>
              <a:off x="913825" y="1206684"/>
              <a:ext cx="1447800" cy="55399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Hall B Drift Chamber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Region 1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(Idaho State U)</a:t>
              </a:r>
            </a:p>
          </p:txBody>
        </p:sp>
      </p:grpSp>
      <p:pic>
        <p:nvPicPr>
          <p:cNvPr id="9" name="Picture 8" descr="DSCF6279.JPG"/>
          <p:cNvPicPr>
            <a:picLocks noChangeAspect="1"/>
          </p:cNvPicPr>
          <p:nvPr/>
        </p:nvPicPr>
        <p:blipFill>
          <a:blip r:embed="rId3" cstate="print"/>
          <a:srcRect l="7500" r="21667"/>
          <a:stretch>
            <a:fillRect/>
          </a:stretch>
        </p:blipFill>
        <p:spPr>
          <a:xfrm>
            <a:off x="6400800" y="1295400"/>
            <a:ext cx="2534354" cy="268343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TextBox 10"/>
          <p:cNvSpPr txBox="1"/>
          <p:nvPr/>
        </p:nvSpPr>
        <p:spPr>
          <a:xfrm>
            <a:off x="7543800" y="1244769"/>
            <a:ext cx="1447800" cy="5078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Hall B Drift Chamber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Region 2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(Old Dominion U)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3429000" y="3581401"/>
            <a:ext cx="2133599" cy="2819399"/>
            <a:chOff x="3152627" y="3276601"/>
            <a:chExt cx="2133599" cy="2819399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19450" y="3479800"/>
              <a:ext cx="1962150" cy="261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5" name="TextBox 4"/>
            <p:cNvSpPr txBox="1"/>
            <p:nvPr/>
          </p:nvSpPr>
          <p:spPr>
            <a:xfrm>
              <a:off x="3152627" y="3276601"/>
              <a:ext cx="2133599" cy="43088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Hall D Central Drift Chamber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(Carnegie Mellon)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397711" y="4048125"/>
            <a:ext cx="2289089" cy="2352675"/>
            <a:chOff x="5268155" y="3943599"/>
            <a:chExt cx="2289089" cy="2352675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68155" y="3943599"/>
              <a:ext cx="2289089" cy="2352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7" name="TextBox 6"/>
            <p:cNvSpPr txBox="1"/>
            <p:nvPr/>
          </p:nvSpPr>
          <p:spPr>
            <a:xfrm>
              <a:off x="5357235" y="3980213"/>
              <a:ext cx="2156360" cy="43088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Hall D Forward Drift Chamber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JLab</a:t>
              </a:r>
              <a:endParaRPr lang="en-US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8" name="Group 15"/>
          <p:cNvGrpSpPr/>
          <p:nvPr/>
        </p:nvGrpSpPr>
        <p:grpSpPr>
          <a:xfrm>
            <a:off x="325404" y="4028867"/>
            <a:ext cx="2467519" cy="2365520"/>
            <a:chOff x="325404" y="4028867"/>
            <a:chExt cx="2467519" cy="2365520"/>
          </a:xfrm>
        </p:grpSpPr>
        <p:pic>
          <p:nvPicPr>
            <p:cNvPr id="12" name="Picture 11"/>
            <p:cNvPicPr/>
            <p:nvPr/>
          </p:nvPicPr>
          <p:blipFill>
            <a:blip r:embed="rId6" cstate="print"/>
            <a:srcRect l="3697" r="1176"/>
            <a:stretch>
              <a:fillRect/>
            </a:stretch>
          </p:blipFill>
          <p:spPr bwMode="auto">
            <a:xfrm>
              <a:off x="325404" y="4028867"/>
              <a:ext cx="2467519" cy="2365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13" name="TextBox 12"/>
            <p:cNvSpPr txBox="1"/>
            <p:nvPr/>
          </p:nvSpPr>
          <p:spPr>
            <a:xfrm>
              <a:off x="696514" y="4028867"/>
              <a:ext cx="1676400" cy="40011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Hall B PCAL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(</a:t>
              </a:r>
              <a:r>
                <a:rPr lang="en-US" sz="1000" b="1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JLab</a:t>
              </a:r>
              <a:r>
                <a:rPr lang="en-US" sz="10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/Ohio </a:t>
              </a:r>
              <a:r>
                <a:rPr lang="en-US" sz="1000" b="1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Univ</a:t>
              </a:r>
              <a:r>
                <a:rPr lang="en-US" sz="10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)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213844" y="1453460"/>
            <a:ext cx="2626135" cy="1975540"/>
            <a:chOff x="3213844" y="1047345"/>
            <a:chExt cx="2626135" cy="1975540"/>
          </a:xfrm>
        </p:grpSpPr>
        <p:pic>
          <p:nvPicPr>
            <p:cNvPr id="14" name="Content Placeholder 10" descr="IMG_0851.JP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213844" y="1047345"/>
              <a:ext cx="2626135" cy="1969872"/>
            </a:xfrm>
            <a:prstGeom prst="rect">
              <a:avLst/>
            </a:prstGeom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15" name="TextBox 14"/>
            <p:cNvSpPr txBox="1"/>
            <p:nvPr/>
          </p:nvSpPr>
          <p:spPr>
            <a:xfrm>
              <a:off x="4648199" y="2468887"/>
              <a:ext cx="1191779" cy="55399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Hall C Quartz </a:t>
              </a:r>
              <a:r>
                <a:rPr lang="en-US" sz="1000" b="1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Hodoscope</a:t>
              </a:r>
              <a:endParaRPr lang="en-US" sz="1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NCA&amp;T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219200" y="819090"/>
            <a:ext cx="6450805" cy="430887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All major detector systems under construction</a:t>
            </a:r>
          </a:p>
        </p:txBody>
      </p:sp>
    </p:spTree>
    <p:extLst>
      <p:ext uri="{BB962C8B-B14F-4D97-AF65-F5344CB8AC3E}">
        <p14:creationId xmlns:p14="http://schemas.microsoft.com/office/powerpoint/2010/main" xmlns="" val="402332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CDC_wiring_20120928_hal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95617" y="1464477"/>
            <a:ext cx="1919902" cy="14399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2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44" t="16242" b="9047"/>
          <a:stretch/>
        </p:blipFill>
        <p:spPr bwMode="auto">
          <a:xfrm>
            <a:off x="4038600" y="152400"/>
            <a:ext cx="5029200" cy="2362200"/>
          </a:xfrm>
          <a:prstGeom prst="rect">
            <a:avLst/>
          </a:prstGeom>
          <a:ln>
            <a:noFill/>
          </a:ln>
          <a:effectLst>
            <a:outerShdw blurRad="88900" dist="1143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934200" y="228600"/>
            <a:ext cx="1854995" cy="2616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Hall D &amp; Counting House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224135"/>
            <a:ext cx="3717684" cy="5001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12 </a:t>
            </a:r>
            <a:r>
              <a:rPr lang="en-US" sz="26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GeV</a:t>
            </a:r>
            <a:r>
              <a:rPr lang="en-US" sz="2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Project Status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200" y="957590"/>
            <a:ext cx="1561646" cy="2616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Hall D Drift Chamber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890" y="3810000"/>
            <a:ext cx="5486400" cy="263149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effectLst>
            <a:outerShdw blurRad="419100" dist="3937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Wingdings"/>
              </a:rPr>
              <a:t> Installation in all 4 Halls has begun </a:t>
            </a:r>
          </a:p>
          <a:p>
            <a:pPr fontAlgn="base">
              <a:spcBef>
                <a:spcPct val="0"/>
              </a:spcBef>
              <a:buFont typeface="Arial" pitchFamily="34" charset="0"/>
              <a:buChar char="•"/>
            </a:pPr>
            <a:r>
              <a:rPr lang="en-US" sz="14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Wingdings"/>
              </a:rPr>
              <a:t> Challenges with superconducting magnets for experiments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4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Wingdings"/>
              </a:rPr>
              <a:t> All 7 magnets under contract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4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Wingdings"/>
              </a:rPr>
              <a:t> Schedule delay a concern for two contracts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4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Wingdings"/>
              </a:rPr>
              <a:t> Hall D solenoid cool-down </a:t>
            </a:r>
            <a:r>
              <a:rPr lang="en-US" sz="1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Wingdings"/>
              </a:rPr>
              <a:t>is underway</a:t>
            </a:r>
            <a:endParaRPr lang="en-US" sz="1400" b="1" dirty="0">
              <a:solidFill>
                <a:srgbClr val="0033CC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1400" b="1" dirty="0">
              <a:solidFill>
                <a:srgbClr val="0033CC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pPr fontAlgn="base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Wingdings"/>
              </a:rPr>
              <a:t> Upgrade Project  73% Complete,  85% Obligated</a:t>
            </a:r>
          </a:p>
          <a:p>
            <a:pPr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14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Wingdings"/>
              </a:rPr>
              <a:t> Accelerator commissioning begins October 2013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Wingdings"/>
              </a:rPr>
              <a:t> Beam to Hall A in 2</a:t>
            </a:r>
            <a:r>
              <a:rPr lang="en-US" sz="1400" b="1" baseline="30000" dirty="0"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Wingdings"/>
              </a:rPr>
              <a:t>nd</a:t>
            </a:r>
            <a:r>
              <a:rPr lang="en-US" sz="14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Wingdings"/>
              </a:rPr>
              <a:t> Quarter of FY14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4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Wingdings"/>
              </a:rPr>
              <a:t> Beam to Hall D in 1st Quarter of FY15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 cstate="print"/>
          <a:srcRect l="10842" r="13824"/>
          <a:stretch>
            <a:fillRect/>
          </a:stretch>
        </p:blipFill>
        <p:spPr bwMode="auto">
          <a:xfrm>
            <a:off x="1676400" y="877955"/>
            <a:ext cx="2261177" cy="1688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8" name="TextBox 17"/>
          <p:cNvSpPr txBox="1"/>
          <p:nvPr/>
        </p:nvSpPr>
        <p:spPr>
          <a:xfrm>
            <a:off x="2787596" y="685800"/>
            <a:ext cx="1106393" cy="2616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Hall D Interior</a:t>
            </a:r>
          </a:p>
        </p:txBody>
      </p:sp>
      <p:pic>
        <p:nvPicPr>
          <p:cNvPr id="29" name="Picture 28" descr="DSCN4202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096000" y="2590800"/>
            <a:ext cx="2362200" cy="1600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1" name="TextBox 30"/>
          <p:cNvSpPr txBox="1"/>
          <p:nvPr/>
        </p:nvSpPr>
        <p:spPr>
          <a:xfrm>
            <a:off x="6143706" y="3810000"/>
            <a:ext cx="828650" cy="30922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Hall C Dipole</a:t>
            </a:r>
          </a:p>
          <a:p>
            <a:pPr algn="ctr"/>
            <a:r>
              <a:rPr lang="en-US" sz="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Magnet Coil</a:t>
            </a:r>
          </a:p>
        </p:txBody>
      </p:sp>
      <p:grpSp>
        <p:nvGrpSpPr>
          <p:cNvPr id="2" name="Group 32"/>
          <p:cNvGrpSpPr/>
          <p:nvPr/>
        </p:nvGrpSpPr>
        <p:grpSpPr>
          <a:xfrm>
            <a:off x="2122487" y="2638948"/>
            <a:ext cx="3592513" cy="1131297"/>
            <a:chOff x="3048000" y="2590800"/>
            <a:chExt cx="3592513" cy="1131297"/>
          </a:xfrm>
        </p:grpSpPr>
        <p:pic>
          <p:nvPicPr>
            <p:cNvPr id="30" name="Image 1" descr="image00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48000" y="2590800"/>
              <a:ext cx="3592513" cy="11312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32" name="TextBox 31"/>
            <p:cNvSpPr txBox="1"/>
            <p:nvPr/>
          </p:nvSpPr>
          <p:spPr>
            <a:xfrm>
              <a:off x="3514096" y="2622604"/>
              <a:ext cx="1572866" cy="215444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SC Magnet Conductor Press</a:t>
              </a:r>
            </a:p>
          </p:txBody>
        </p:sp>
      </p:grpSp>
      <p:graphicFrame>
        <p:nvGraphicFramePr>
          <p:cNvPr id="17" name="Chart 16"/>
          <p:cNvGraphicFramePr/>
          <p:nvPr/>
        </p:nvGraphicFramePr>
        <p:xfrm>
          <a:off x="5638800" y="4419600"/>
          <a:ext cx="3352800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xmlns="" val="338602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/>
          </a:bodyPr>
          <a:lstStyle/>
          <a:p>
            <a:r>
              <a:rPr lang="en-US" dirty="0" smtClean="0"/>
              <a:t>PAC40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 Proposals due Monday May 6, 8AM EDT.</a:t>
            </a:r>
          </a:p>
          <a:p>
            <a:r>
              <a:rPr lang="en-US" dirty="0" smtClean="0"/>
              <a:t> New approval guidance</a:t>
            </a:r>
          </a:p>
          <a:p>
            <a:pPr>
              <a:buNone/>
            </a:pPr>
            <a:r>
              <a:rPr lang="en-US" dirty="0" smtClean="0"/>
              <a:t>		</a:t>
            </a:r>
            <a:r>
              <a:rPr lang="en-US" sz="1800" dirty="0" smtClean="0"/>
              <a:t>“New proposals will be recommended for approval only if they represent high quality physics within the range of scientific importance represented by the previously approved 12 </a:t>
            </a:r>
            <a:r>
              <a:rPr lang="en-US" sz="1800" dirty="0" err="1" smtClean="0"/>
              <a:t>GeV</a:t>
            </a:r>
            <a:r>
              <a:rPr lang="en-US" sz="1800" dirty="0" smtClean="0"/>
              <a:t> proposals.”</a:t>
            </a:r>
            <a:endParaRPr lang="en-US" dirty="0" smtClean="0"/>
          </a:p>
          <a:p>
            <a:r>
              <a:rPr lang="en-US" dirty="0" smtClean="0"/>
              <a:t> New parallel running procedure</a:t>
            </a:r>
          </a:p>
          <a:p>
            <a:pPr>
              <a:buNone/>
            </a:pPr>
            <a:r>
              <a:rPr lang="en-US" dirty="0" smtClean="0"/>
              <a:t>		</a:t>
            </a:r>
            <a:r>
              <a:rPr lang="en-US" sz="2800" dirty="0" smtClean="0"/>
              <a:t>- intent is to encourage proposal of “run groups”</a:t>
            </a:r>
          </a:p>
          <a:p>
            <a:pPr>
              <a:buNone/>
            </a:pPr>
            <a:r>
              <a:rPr lang="en-US" sz="2800" dirty="0" smtClean="0"/>
              <a:t>		- summary of additions to existing run group</a:t>
            </a:r>
          </a:p>
          <a:p>
            <a:pPr>
              <a:buNone/>
            </a:pPr>
            <a:r>
              <a:rPr lang="en-US" sz="2800" dirty="0" smtClean="0"/>
              <a:t>			(PAC to comment)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010843"/>
            <a:ext cx="8153400" cy="4018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0" y="5562600"/>
            <a:ext cx="5869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http://science.energy.gov/~/media/np/nsac/pdf/20130201/</a:t>
            </a:r>
            <a:endParaRPr lang="en-US" dirty="0" smtClean="0"/>
          </a:p>
          <a:p>
            <a:r>
              <a:rPr lang="en-US" dirty="0" smtClean="0"/>
              <a:t>2013_NSAC_Implementing_the_2007_Long_Range_Plan.pdf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152400"/>
            <a:ext cx="6793783" cy="372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latin typeface="Arial"/>
              </a:rPr>
              <a:t>Budget Options</a:t>
            </a:r>
          </a:p>
          <a:p>
            <a:pPr algn="ctr"/>
            <a:endParaRPr lang="en-US" sz="2800" dirty="0" smtClean="0">
              <a:latin typeface="Arial"/>
            </a:endParaRPr>
          </a:p>
          <a:p>
            <a:pPr algn="ctr"/>
            <a:endParaRPr lang="en-US" sz="2800" dirty="0" smtClean="0">
              <a:latin typeface="Arial"/>
            </a:endParaRPr>
          </a:p>
          <a:p>
            <a:r>
              <a:rPr lang="en-US" sz="2800" dirty="0" smtClean="0">
                <a:latin typeface="Arial"/>
              </a:rPr>
              <a:t>Starting with President’s FY2013 request,</a:t>
            </a:r>
          </a:p>
          <a:p>
            <a:r>
              <a:rPr lang="en-US" sz="2800" dirty="0" smtClean="0">
                <a:latin typeface="Arial"/>
              </a:rPr>
              <a:t>three options considered:</a:t>
            </a:r>
          </a:p>
          <a:p>
            <a:r>
              <a:rPr lang="en-US" sz="2800" dirty="0" smtClean="0">
                <a:latin typeface="Arial"/>
              </a:rPr>
              <a:t>• Flat-flat funding</a:t>
            </a:r>
          </a:p>
          <a:p>
            <a:r>
              <a:rPr lang="en-US" sz="2800" dirty="0" smtClean="0">
                <a:latin typeface="Arial"/>
              </a:rPr>
              <a:t>• Cost of Living</a:t>
            </a:r>
          </a:p>
          <a:p>
            <a:r>
              <a:rPr lang="en-US" sz="2800" dirty="0" smtClean="0">
                <a:latin typeface="Arial"/>
              </a:rPr>
              <a:t>• Modest Growth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000" b="1" dirty="0" smtClean="0">
            <a:solidFill>
              <a:srgbClr val="002060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5968</TotalTime>
  <Words>1059</Words>
  <Application>Microsoft Office PowerPoint</Application>
  <PresentationFormat>On-screen Show (4:3)</PresentationFormat>
  <Paragraphs>324</Paragraphs>
  <Slides>30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Office Theme</vt:lpstr>
      <vt:lpstr>2_JLab_PowerPoint1</vt:lpstr>
      <vt:lpstr>3_JLab_PowerPoint1</vt:lpstr>
      <vt:lpstr>Slide 1</vt:lpstr>
      <vt:lpstr>Outline</vt:lpstr>
      <vt:lpstr>Slide 3</vt:lpstr>
      <vt:lpstr>12 GeV Upgrade – Accelerator Progress  </vt:lpstr>
      <vt:lpstr>12 GeV Upgrade – Detector Highlights</vt:lpstr>
      <vt:lpstr>Slide 6</vt:lpstr>
      <vt:lpstr>PAC40</vt:lpstr>
      <vt:lpstr>Slide 8</vt:lpstr>
      <vt:lpstr>Slide 9</vt:lpstr>
      <vt:lpstr>Slide 10</vt:lpstr>
      <vt:lpstr>Slide 11</vt:lpstr>
      <vt:lpstr>No growth (cont’d)</vt:lpstr>
      <vt:lpstr>Slide 13</vt:lpstr>
      <vt:lpstr>Implications for JLab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From Program Offices</vt:lpstr>
      <vt:lpstr>Slide 24</vt:lpstr>
      <vt:lpstr>Slide 25</vt:lpstr>
      <vt:lpstr>EIC Realization Imagined</vt:lpstr>
      <vt:lpstr>Slide 27</vt:lpstr>
      <vt:lpstr>Current Facilities</vt:lpstr>
      <vt:lpstr>CEBAF </vt:lpstr>
      <vt:lpstr>Proposed Facilities</vt:lpstr>
    </vt:vector>
  </TitlesOfParts>
  <Company>Jefferson Science Associates, LLC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DOE Office of Science Facilities Planning</dc:title>
  <dc:creator>bmck</dc:creator>
  <cp:lastModifiedBy>bmck</cp:lastModifiedBy>
  <cp:revision>14</cp:revision>
  <dcterms:created xsi:type="dcterms:W3CDTF">2013-02-06T18:22:20Z</dcterms:created>
  <dcterms:modified xsi:type="dcterms:W3CDTF">2013-03-22T00:36:09Z</dcterms:modified>
</cp:coreProperties>
</file>