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1" r:id="rId1"/>
  </p:sldMasterIdLst>
  <p:notesMasterIdLst>
    <p:notesMasterId r:id="rId7"/>
  </p:notesMasterIdLst>
  <p:handoutMasterIdLst>
    <p:handoutMasterId r:id="rId8"/>
  </p:handoutMasterIdLst>
  <p:sldIdLst>
    <p:sldId id="652" r:id="rId2"/>
    <p:sldId id="651" r:id="rId3"/>
    <p:sldId id="677" r:id="rId4"/>
    <p:sldId id="680" r:id="rId5"/>
    <p:sldId id="678" r:id="rId6"/>
  </p:sldIdLst>
  <p:sldSz cx="11430000" cy="8686800"/>
  <p:notesSz cx="10058400" cy="7772400"/>
  <p:custDataLst>
    <p:tags r:id="rId9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1pPr>
    <a:lvl2pPr marL="453978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2pPr>
    <a:lvl3pPr marL="911131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3pPr>
    <a:lvl4pPr marL="1366698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4pPr>
    <a:lvl5pPr marL="1823851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5pPr>
    <a:lvl6pPr marL="2285765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6pPr>
    <a:lvl7pPr marL="2742918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7pPr>
    <a:lvl8pPr marL="3200071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8pPr>
    <a:lvl9pPr marL="3657224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</p:showPr>
  <p:clrMru>
    <a:srgbClr val="0000FF"/>
    <a:srgbClr val="000000"/>
    <a:srgbClr val="695C64"/>
    <a:srgbClr val="FFD567"/>
    <a:srgbClr val="A6764C"/>
    <a:srgbClr val="F0DEB8"/>
    <a:srgbClr val="F4E2BE"/>
    <a:srgbClr val="F0DA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79" autoAdjust="0"/>
  </p:normalViewPr>
  <p:slideViewPr>
    <p:cSldViewPr>
      <p:cViewPr>
        <p:scale>
          <a:sx n="50" d="100"/>
          <a:sy n="50" d="100"/>
        </p:scale>
        <p:origin x="-732" y="-306"/>
      </p:cViewPr>
      <p:guideLst>
        <p:guide orient="horz" pos="3311"/>
        <p:guide pos="3309"/>
      </p:guideLst>
    </p:cSldViewPr>
  </p:slideViewPr>
  <p:outlineViewPr>
    <p:cViewPr>
      <p:scale>
        <a:sx n="100" d="100"/>
        <a:sy n="100" d="1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96" y="-1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15000" y="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73914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15000" y="73914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418C9D3C-4168-47BC-ADFB-43112D499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275013" y="777875"/>
            <a:ext cx="3505200" cy="2663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535113" y="3700463"/>
            <a:ext cx="6996112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ＭＳ Ｐゴシック" pitchFamily="-112" charset="-128"/>
      </a:defRPr>
    </a:lvl1pPr>
    <a:lvl2pPr marL="742873" indent="-285721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2pPr>
    <a:lvl3pPr marL="1142882" indent="-228576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3pPr>
    <a:lvl4pPr marL="1600036" indent="-228576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4pPr>
    <a:lvl5pPr marL="2057189" indent="-228576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5pPr>
    <a:lvl6pPr marL="2281170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37402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3632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49870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69635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5" y="2895600"/>
            <a:ext cx="9715500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505" y="4922849"/>
            <a:ext cx="8001001" cy="2219325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92511-7A38-4C57-B1ED-DD3D1EA52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0440F-AA9F-4D08-9B98-20575EDE6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3885" y="771544"/>
            <a:ext cx="2428875" cy="6950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71544"/>
            <a:ext cx="7134225" cy="6950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FE5E3-41F7-44AA-B700-F59BBA28B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3B638-ECAD-4F1B-8295-002F39315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288" y="5581650"/>
            <a:ext cx="9715500" cy="1725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288" y="3681420"/>
            <a:ext cx="9715500" cy="1900236"/>
          </a:xfrm>
        </p:spPr>
        <p:txBody>
          <a:bodyPr anchor="b"/>
          <a:lstStyle>
            <a:lvl1pPr marL="0" indent="0">
              <a:buNone/>
              <a:defRPr sz="2100"/>
            </a:lvl1pPr>
            <a:lvl2pPr marL="456233" indent="0">
              <a:buNone/>
              <a:defRPr sz="1800"/>
            </a:lvl2pPr>
            <a:lvl3pPr marL="912470" indent="0">
              <a:buNone/>
              <a:defRPr sz="1600"/>
            </a:lvl3pPr>
            <a:lvl4pPr marL="1368702" indent="0">
              <a:buNone/>
              <a:defRPr sz="1400"/>
            </a:lvl4pPr>
            <a:lvl5pPr marL="1824936" indent="0">
              <a:buNone/>
              <a:defRPr sz="1400"/>
            </a:lvl5pPr>
            <a:lvl6pPr marL="2281170" indent="0">
              <a:buNone/>
              <a:defRPr sz="1400"/>
            </a:lvl6pPr>
            <a:lvl7pPr marL="2737402" indent="0">
              <a:buNone/>
              <a:defRPr sz="1400"/>
            </a:lvl7pPr>
            <a:lvl8pPr marL="3193632" indent="0">
              <a:buNone/>
              <a:defRPr sz="1400"/>
            </a:lvl8pPr>
            <a:lvl9pPr marL="364987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050B7-1167-4FFC-91F9-5FC2FE74B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63" y="2509841"/>
            <a:ext cx="4781549" cy="521176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13" y="2509841"/>
            <a:ext cx="4781549" cy="521176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29D42-1CCE-48E7-B6F5-97DC9C488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12" y="347663"/>
            <a:ext cx="10287001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5" y="1944697"/>
            <a:ext cx="5049838" cy="809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33" indent="0">
              <a:buNone/>
              <a:defRPr sz="2100" b="1"/>
            </a:lvl2pPr>
            <a:lvl3pPr marL="912470" indent="0">
              <a:buNone/>
              <a:defRPr sz="1800" b="1"/>
            </a:lvl3pPr>
            <a:lvl4pPr marL="1368702" indent="0">
              <a:buNone/>
              <a:defRPr sz="1600" b="1"/>
            </a:lvl4pPr>
            <a:lvl5pPr marL="1824936" indent="0">
              <a:buNone/>
              <a:defRPr sz="1600" b="1"/>
            </a:lvl5pPr>
            <a:lvl6pPr marL="2281170" indent="0">
              <a:buNone/>
              <a:defRPr sz="1600" b="1"/>
            </a:lvl6pPr>
            <a:lvl7pPr marL="2737402" indent="0">
              <a:buNone/>
              <a:defRPr sz="1600" b="1"/>
            </a:lvl7pPr>
            <a:lvl8pPr marL="3193632" indent="0">
              <a:buNone/>
              <a:defRPr sz="1600" b="1"/>
            </a:lvl8pPr>
            <a:lvl9pPr marL="364987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5" y="2754332"/>
            <a:ext cx="5049838" cy="50053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7075" y="1944697"/>
            <a:ext cx="5051425" cy="809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33" indent="0">
              <a:buNone/>
              <a:defRPr sz="2100" b="1"/>
            </a:lvl2pPr>
            <a:lvl3pPr marL="912470" indent="0">
              <a:buNone/>
              <a:defRPr sz="1800" b="1"/>
            </a:lvl3pPr>
            <a:lvl4pPr marL="1368702" indent="0">
              <a:buNone/>
              <a:defRPr sz="1600" b="1"/>
            </a:lvl4pPr>
            <a:lvl5pPr marL="1824936" indent="0">
              <a:buNone/>
              <a:defRPr sz="1600" b="1"/>
            </a:lvl5pPr>
            <a:lvl6pPr marL="2281170" indent="0">
              <a:buNone/>
              <a:defRPr sz="1600" b="1"/>
            </a:lvl6pPr>
            <a:lvl7pPr marL="2737402" indent="0">
              <a:buNone/>
              <a:defRPr sz="1600" b="1"/>
            </a:lvl7pPr>
            <a:lvl8pPr marL="3193632" indent="0">
              <a:buNone/>
              <a:defRPr sz="1600" b="1"/>
            </a:lvl8pPr>
            <a:lvl9pPr marL="364987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7075" y="2754332"/>
            <a:ext cx="5051425" cy="50053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81FD1-3BA9-439A-A861-8C4D6EBD1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7F3CE-C714-4443-A49A-23C3A8620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86520-BE0A-4F20-95C2-CB0E3D01F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46084"/>
            <a:ext cx="3760788" cy="14716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4" y="346080"/>
            <a:ext cx="6389688" cy="7413625"/>
          </a:xfrm>
        </p:spPr>
        <p:txBody>
          <a:bodyPr/>
          <a:lstStyle>
            <a:lvl1pPr>
              <a:defRPr sz="31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1817688"/>
            <a:ext cx="3760788" cy="5942012"/>
          </a:xfrm>
        </p:spPr>
        <p:txBody>
          <a:bodyPr/>
          <a:lstStyle>
            <a:lvl1pPr marL="0" indent="0">
              <a:buNone/>
              <a:defRPr sz="1400"/>
            </a:lvl1pPr>
            <a:lvl2pPr marL="456233" indent="0">
              <a:buNone/>
              <a:defRPr sz="1300"/>
            </a:lvl2pPr>
            <a:lvl3pPr marL="912470" indent="0">
              <a:buNone/>
              <a:defRPr sz="1000"/>
            </a:lvl3pPr>
            <a:lvl4pPr marL="1368702" indent="0">
              <a:buNone/>
              <a:defRPr sz="900"/>
            </a:lvl4pPr>
            <a:lvl5pPr marL="1824936" indent="0">
              <a:buNone/>
              <a:defRPr sz="900"/>
            </a:lvl5pPr>
            <a:lvl6pPr marL="2281170" indent="0">
              <a:buNone/>
              <a:defRPr sz="900"/>
            </a:lvl6pPr>
            <a:lvl7pPr marL="2737402" indent="0">
              <a:buNone/>
              <a:defRPr sz="900"/>
            </a:lvl7pPr>
            <a:lvl8pPr marL="3193632" indent="0">
              <a:buNone/>
              <a:defRPr sz="900"/>
            </a:lvl8pPr>
            <a:lvl9pPr marL="364987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D12C2-EEEA-4C05-BDB7-8D9D0500E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968" y="6080136"/>
            <a:ext cx="6858000" cy="7191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9968" y="776291"/>
            <a:ext cx="6858000" cy="5211762"/>
          </a:xfrm>
        </p:spPr>
        <p:txBody>
          <a:bodyPr/>
          <a:lstStyle>
            <a:lvl1pPr marL="0" indent="0">
              <a:buNone/>
              <a:defRPr sz="3100"/>
            </a:lvl1pPr>
            <a:lvl2pPr marL="456233" indent="0">
              <a:buNone/>
              <a:defRPr sz="2900"/>
            </a:lvl2pPr>
            <a:lvl3pPr marL="912470" indent="0">
              <a:buNone/>
              <a:defRPr sz="2400"/>
            </a:lvl3pPr>
            <a:lvl4pPr marL="1368702" indent="0">
              <a:buNone/>
              <a:defRPr sz="2100"/>
            </a:lvl4pPr>
            <a:lvl5pPr marL="1824936" indent="0">
              <a:buNone/>
              <a:defRPr sz="2100"/>
            </a:lvl5pPr>
            <a:lvl6pPr marL="2281170" indent="0">
              <a:buNone/>
              <a:defRPr sz="2100"/>
            </a:lvl6pPr>
            <a:lvl7pPr marL="2737402" indent="0">
              <a:buNone/>
              <a:defRPr sz="2100"/>
            </a:lvl7pPr>
            <a:lvl8pPr marL="3193632" indent="0">
              <a:buNone/>
              <a:defRPr sz="2100"/>
            </a:lvl8pPr>
            <a:lvl9pPr marL="3649870" indent="0">
              <a:buNone/>
              <a:defRPr sz="21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968" y="6799266"/>
            <a:ext cx="6858000" cy="1019176"/>
          </a:xfrm>
        </p:spPr>
        <p:txBody>
          <a:bodyPr/>
          <a:lstStyle>
            <a:lvl1pPr marL="0" indent="0">
              <a:buNone/>
              <a:defRPr sz="1400"/>
            </a:lvl1pPr>
            <a:lvl2pPr marL="456233" indent="0">
              <a:buNone/>
              <a:defRPr sz="1300"/>
            </a:lvl2pPr>
            <a:lvl3pPr marL="912470" indent="0">
              <a:buNone/>
              <a:defRPr sz="1000"/>
            </a:lvl3pPr>
            <a:lvl4pPr marL="1368702" indent="0">
              <a:buNone/>
              <a:defRPr sz="900"/>
            </a:lvl4pPr>
            <a:lvl5pPr marL="1824936" indent="0">
              <a:buNone/>
              <a:defRPr sz="900"/>
            </a:lvl5pPr>
            <a:lvl6pPr marL="2281170" indent="0">
              <a:buNone/>
              <a:defRPr sz="900"/>
            </a:lvl6pPr>
            <a:lvl7pPr marL="2737402" indent="0">
              <a:buNone/>
              <a:defRPr sz="900"/>
            </a:lvl7pPr>
            <a:lvl8pPr marL="3193632" indent="0">
              <a:buNone/>
              <a:defRPr sz="900"/>
            </a:lvl8pPr>
            <a:lvl9pPr marL="364987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5C81-95D9-4ED1-8C44-EF50DAB8F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771525"/>
            <a:ext cx="97155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0" y="2509839"/>
            <a:ext cx="9715500" cy="521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7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57250" y="7915276"/>
            <a:ext cx="23812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37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05250" y="7915276"/>
            <a:ext cx="3619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>
            <a:lvl1pPr algn="ctr">
              <a:defRPr sz="18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7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1500" y="7915276"/>
            <a:ext cx="23812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3F0DECF3-67A0-4A50-B0D9-2E2C01243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216" r:id="rId1"/>
    <p:sldLayoutId id="2147485217" r:id="rId2"/>
    <p:sldLayoutId id="2147485218" r:id="rId3"/>
    <p:sldLayoutId id="2147485219" r:id="rId4"/>
    <p:sldLayoutId id="2147485220" r:id="rId5"/>
    <p:sldLayoutId id="2147485221" r:id="rId6"/>
    <p:sldLayoutId id="2147485222" r:id="rId7"/>
    <p:sldLayoutId id="2147485223" r:id="rId8"/>
    <p:sldLayoutId id="2147485224" r:id="rId9"/>
    <p:sldLayoutId id="2147485225" r:id="rId10"/>
    <p:sldLayoutId id="2147485226" r:id="rId11"/>
  </p:sldLayoutIdLst>
  <p:txStyles>
    <p:titleStyle>
      <a:lvl1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2pPr>
      <a:lvl3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3pPr>
      <a:lvl4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4pPr>
      <a:lvl5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5pPr>
      <a:lvl6pPr marL="456233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6pPr>
      <a:lvl7pPr marL="912470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7pPr>
      <a:lvl8pPr marL="1368702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8pPr>
      <a:lvl9pPr marL="1824936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428581" indent="-428581" algn="l" defTabSz="1144470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4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928592" indent="-355563" algn="l" defTabSz="1144470" rtl="0" eaLnBrk="0" fontAlgn="base" hangingPunct="0">
        <a:spcBef>
          <a:spcPct val="20000"/>
        </a:spcBef>
        <a:spcAft>
          <a:spcPct val="0"/>
        </a:spcAft>
        <a:buClr>
          <a:srgbClr val="CCFF66"/>
        </a:buClr>
        <a:buFont typeface="Wingdings" pitchFamily="2" charset="2"/>
        <a:buChar char=""/>
        <a:defRPr sz="3500">
          <a:solidFill>
            <a:schemeClr val="tx1"/>
          </a:solidFill>
          <a:latin typeface="+mn-lt"/>
          <a:ea typeface="MS PGothic" pitchFamily="34" charset="-128"/>
        </a:defRPr>
      </a:lvl2pPr>
      <a:lvl3pPr marL="1431778" indent="-284134" algn="l" defTabSz="1144470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3000">
          <a:solidFill>
            <a:schemeClr val="tx1"/>
          </a:solidFill>
          <a:latin typeface="+mn-lt"/>
          <a:ea typeface="MS PGothic" pitchFamily="34" charset="-128"/>
        </a:defRPr>
      </a:lvl3pPr>
      <a:lvl4pPr marL="2004807" indent="-284134" algn="l" defTabSz="1144470" rtl="0" eaLnBrk="0" fontAlgn="base" hangingPunct="0">
        <a:spcBef>
          <a:spcPct val="20000"/>
        </a:spcBef>
        <a:spcAft>
          <a:spcPct val="0"/>
        </a:spcAft>
        <a:buClr>
          <a:srgbClr val="CCFF66"/>
        </a:buClr>
        <a:buFont typeface="Wingdings" pitchFamily="2" charset="2"/>
        <a:buChar char=""/>
        <a:defRPr sz="2500">
          <a:solidFill>
            <a:schemeClr val="tx1"/>
          </a:solidFill>
          <a:latin typeface="+mn-lt"/>
          <a:ea typeface="MS PGothic" pitchFamily="34" charset="-128"/>
        </a:defRPr>
      </a:lvl4pPr>
      <a:lvl5pPr marL="2579423" indent="-284134" algn="l" defTabSz="1144470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2500">
          <a:solidFill>
            <a:schemeClr val="tx1"/>
          </a:solidFill>
          <a:latin typeface="+mn-lt"/>
          <a:ea typeface="MS PGothic" pitchFamily="34" charset="-128"/>
        </a:defRPr>
      </a:lvl5pPr>
      <a:lvl6pPr marL="3036804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6pPr>
      <a:lvl7pPr marL="3493036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7pPr>
      <a:lvl8pPr marL="3949270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8pPr>
      <a:lvl9pPr marL="4405506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33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47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702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936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17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402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632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87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2286000" y="2743200"/>
            <a:ext cx="7405688" cy="787401"/>
          </a:xfrm>
          <a:prstGeom prst="rect">
            <a:avLst/>
          </a:prstGeom>
          <a:solidFill>
            <a:srgbClr val="00FFFF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lIns="108500" tIns="54254" rIns="108500" bIns="54254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Update on </a:t>
            </a:r>
            <a:r>
              <a:rPr lang="en-US" sz="4400" dirty="0" err="1">
                <a:solidFill>
                  <a:srgbClr val="FF0000"/>
                </a:solidFill>
              </a:rPr>
              <a:t>SoLID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676401" y="4191001"/>
            <a:ext cx="8424863" cy="172539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108500" tIns="54254" rIns="108500" bIns="54254">
            <a:spAutoFit/>
          </a:bodyPr>
          <a:lstStyle/>
          <a:p>
            <a:r>
              <a:rPr lang="en-US" sz="3800" dirty="0">
                <a:solidFill>
                  <a:srgbClr val="FF0000"/>
                </a:solidFill>
              </a:rPr>
              <a:t>         </a:t>
            </a:r>
            <a:r>
              <a:rPr lang="en-US" sz="3800" dirty="0" err="1" smtClean="0">
                <a:solidFill>
                  <a:srgbClr val="0000FF"/>
                </a:solidFill>
                <a:latin typeface="Comic Sans MS" pitchFamily="66" charset="0"/>
              </a:rPr>
              <a:t>Jian</a:t>
            </a:r>
            <a:r>
              <a:rPr lang="en-US" sz="3800" dirty="0" smtClean="0">
                <a:solidFill>
                  <a:srgbClr val="0000FF"/>
                </a:solidFill>
                <a:latin typeface="Comic Sans MS" pitchFamily="66" charset="0"/>
              </a:rPr>
              <a:t>-ping Chen, </a:t>
            </a:r>
            <a:r>
              <a:rPr lang="en-US" sz="2800" dirty="0" smtClean="0">
                <a:solidFill>
                  <a:schemeClr val="bg2"/>
                </a:solidFill>
                <a:latin typeface="Comic Sans MS" pitchFamily="66" charset="0"/>
              </a:rPr>
              <a:t>Jefferson Lab</a:t>
            </a:r>
            <a:endParaRPr lang="en-US" sz="2800" dirty="0">
              <a:solidFill>
                <a:schemeClr val="bg2"/>
              </a:solidFill>
              <a:latin typeface="Comic Sans MS" pitchFamily="66" charset="0"/>
            </a:endParaRPr>
          </a:p>
          <a:p>
            <a:r>
              <a:rPr lang="en-US" sz="3800" dirty="0">
                <a:solidFill>
                  <a:srgbClr val="FF0000"/>
                </a:solidFill>
              </a:rPr>
              <a:t>	</a:t>
            </a:r>
            <a:r>
              <a:rPr lang="en-US" sz="2900" dirty="0">
                <a:solidFill>
                  <a:schemeClr val="bg2"/>
                </a:solidFill>
              </a:rPr>
              <a:t>        </a:t>
            </a:r>
            <a:r>
              <a:rPr lang="en-US" sz="2900" dirty="0" err="1">
                <a:solidFill>
                  <a:schemeClr val="bg2"/>
                </a:solidFill>
              </a:rPr>
              <a:t>SoLID</a:t>
            </a:r>
            <a:r>
              <a:rPr lang="en-US" sz="2900" dirty="0">
                <a:solidFill>
                  <a:schemeClr val="bg2"/>
                </a:solidFill>
              </a:rPr>
              <a:t> Collaboration Meeting</a:t>
            </a:r>
          </a:p>
          <a:p>
            <a:r>
              <a:rPr lang="en-US" sz="2900" dirty="0">
                <a:solidFill>
                  <a:schemeClr val="bg2"/>
                </a:solidFill>
              </a:rPr>
              <a:t>                          </a:t>
            </a:r>
            <a:r>
              <a:rPr lang="en-US" sz="2900" dirty="0" smtClean="0">
                <a:solidFill>
                  <a:schemeClr val="bg2"/>
                </a:solidFill>
              </a:rPr>
              <a:t>March 22-23, 2013</a:t>
            </a:r>
            <a:endParaRPr lang="en-US" sz="29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5299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5300" name="TextBox 9"/>
          <p:cNvSpPr txBox="1">
            <a:spLocks noChangeArrowheads="1"/>
          </p:cNvSpPr>
          <p:nvPr/>
        </p:nvSpPr>
        <p:spPr bwMode="auto">
          <a:xfrm>
            <a:off x="457200" y="1219199"/>
            <a:ext cx="10515600" cy="4524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49" tIns="45625" rIns="91249" bIns="45625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33"/>
                </a:solidFill>
                <a:sym typeface="Wingdings" pitchFamily="2" charset="2"/>
              </a:rPr>
              <a:t>SoLID</a:t>
            </a: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: </a:t>
            </a:r>
            <a:r>
              <a:rPr lang="en-US" sz="2400" dirty="0"/>
              <a:t>large acceptance, capable of handling high luminosity </a:t>
            </a:r>
          </a:p>
          <a:p>
            <a:r>
              <a:rPr lang="en-US" sz="2400" dirty="0"/>
              <a:t>	(up to~10</a:t>
            </a:r>
            <a:r>
              <a:rPr lang="en-US" sz="2400" baseline="30000" dirty="0"/>
              <a:t>39</a:t>
            </a:r>
            <a:r>
              <a:rPr lang="en-US" sz="2400" dirty="0"/>
              <a:t> with baffle, up to ~10</a:t>
            </a:r>
            <a:r>
              <a:rPr lang="en-US" sz="2400" baseline="30000" dirty="0"/>
              <a:t>37</a:t>
            </a:r>
            <a:r>
              <a:rPr lang="en-US" sz="2400" dirty="0"/>
              <a:t> without baffle)</a:t>
            </a:r>
            <a:endParaRPr lang="en-US" sz="2400" dirty="0">
              <a:solidFill>
                <a:srgbClr val="0000FF"/>
              </a:solidFill>
            </a:endParaRP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C00000"/>
                </a:solidFill>
              </a:rPr>
              <a:t>    Ideal for precision Inclusive-DIS (PVDIS) and SIDIS experiments</a:t>
            </a: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C00000"/>
                </a:solidFill>
              </a:rPr>
              <a:t>    </a:t>
            </a:r>
            <a:r>
              <a:rPr lang="en-US" sz="2400" dirty="0" smtClean="0">
                <a:solidFill>
                  <a:srgbClr val="C00000"/>
                </a:solidFill>
              </a:rPr>
              <a:t>Excellent for selected </a:t>
            </a:r>
            <a:r>
              <a:rPr lang="en-US" sz="2400" dirty="0">
                <a:solidFill>
                  <a:srgbClr val="C00000"/>
                </a:solidFill>
              </a:rPr>
              <a:t>exclusive reactions </a:t>
            </a:r>
            <a:r>
              <a:rPr lang="en-US" sz="2400" dirty="0" smtClean="0">
                <a:solidFill>
                  <a:srgbClr val="C00000"/>
                </a:solidFill>
              </a:rPr>
              <a:t>(ex. J/Psi)</a:t>
            </a:r>
            <a:endParaRPr lang="en-US" sz="2400" dirty="0">
              <a:solidFill>
                <a:srgbClr val="C00000"/>
              </a:solidFill>
            </a:endParaRPr>
          </a:p>
          <a:p>
            <a:endParaRPr lang="en-US" sz="2400" dirty="0">
              <a:solidFill>
                <a:srgbClr val="000033"/>
              </a:solidFill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  Five </a:t>
            </a:r>
            <a:r>
              <a:rPr lang="en-US" sz="2400" dirty="0" smtClean="0">
                <a:solidFill>
                  <a:srgbClr val="000033"/>
                </a:solidFill>
                <a:sym typeface="Wingdings" pitchFamily="2" charset="2"/>
              </a:rPr>
              <a:t>experiments </a:t>
            </a: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a</a:t>
            </a:r>
            <a:r>
              <a:rPr lang="en-US" sz="2400" dirty="0" smtClean="0">
                <a:solidFill>
                  <a:srgbClr val="000033"/>
                </a:solidFill>
                <a:sym typeface="Wingdings" pitchFamily="2" charset="2"/>
              </a:rPr>
              <a:t>pproved  (4 </a:t>
            </a: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with “A” rating, 1 A- rating):</a:t>
            </a: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 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PVDIS</a:t>
            </a: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E12-10-007 </a:t>
            </a:r>
            <a:endParaRPr lang="en-US" sz="2400" dirty="0">
              <a:solidFill>
                <a:srgbClr val="0000FF"/>
              </a:solidFill>
              <a:sym typeface="Wingdings" pitchFamily="2" charset="2"/>
            </a:endParaRP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	SIDIS: E12-10-006 (He3-T), E12-11-007 (He3-L), E12-11-108 (p-T)</a:t>
            </a: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	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J/Psi</a:t>
            </a: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: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E12-12-006</a:t>
            </a:r>
          </a:p>
          <a:p>
            <a:pPr marL="455567" lvl="1" indent="0">
              <a:buFont typeface="Wingdings" pitchFamily="2" charset="2"/>
              <a:buChar char="Ø"/>
            </a:pP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marL="455567" lvl="1" indent="0">
              <a:buFont typeface="Wingdings" pitchFamily="2" charset="2"/>
              <a:buChar char="Ø"/>
            </a:pPr>
            <a:endParaRPr lang="en-US" sz="2400" dirty="0">
              <a:sym typeface="Wingdings" pitchFamily="2" charset="2"/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  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5301" name="TextBox 10"/>
          <p:cNvSpPr txBox="1">
            <a:spLocks noChangeArrowheads="1"/>
          </p:cNvSpPr>
          <p:nvPr/>
        </p:nvSpPr>
        <p:spPr bwMode="auto">
          <a:xfrm>
            <a:off x="2743200" y="304801"/>
            <a:ext cx="6160275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smtClean="0"/>
              <a:t>Physics Program </a:t>
            </a:r>
            <a:r>
              <a:rPr lang="en-US" sz="3600" b="1" dirty="0"/>
              <a:t>for </a:t>
            </a:r>
            <a:r>
              <a:rPr lang="en-US" sz="3600" b="1" dirty="0" err="1"/>
              <a:t>SoLID</a:t>
            </a:r>
            <a:endParaRPr lang="en-US" sz="3600" b="1" dirty="0"/>
          </a:p>
        </p:txBody>
      </p:sp>
      <p:pic>
        <p:nvPicPr>
          <p:cNvPr id="6" name="Picture 4" descr="C:\Users\owner\Google Drive\solid_presentation\solid_2012_06\solid_CLEO_PVDIS_t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953000"/>
            <a:ext cx="3657600" cy="347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owner\Google Drive\solid_presentation\solid_2012_06\solid_CLEO_SIDIS_tmp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1" y="4953000"/>
            <a:ext cx="368621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381000" y="1143001"/>
            <a:ext cx="10515600" cy="637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49" tIns="45625" rIns="91249" bIns="45625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b="1" dirty="0" smtClean="0"/>
              <a:t>Main </a:t>
            </a:r>
            <a:r>
              <a:rPr lang="en-US" sz="2400" b="1" dirty="0" smtClean="0"/>
              <a:t>items </a:t>
            </a:r>
            <a:r>
              <a:rPr lang="en-US" sz="2400" b="1" dirty="0" smtClean="0"/>
              <a:t>from last meeting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EM calorimeter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	  1) Support     (Paul Reimer’s talk)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	  2) Pile-ups from background, </a:t>
            </a:r>
            <a:r>
              <a:rPr lang="en-US" sz="2400" dirty="0" err="1" smtClean="0">
                <a:solidFill>
                  <a:schemeClr val="bg2"/>
                </a:solidFill>
              </a:rPr>
              <a:t>preshower</a:t>
            </a:r>
            <a:r>
              <a:rPr lang="en-US" sz="2400" dirty="0" smtClean="0">
                <a:solidFill>
                  <a:schemeClr val="bg2"/>
                </a:solidFill>
              </a:rPr>
              <a:t> design (</a:t>
            </a:r>
            <a:r>
              <a:rPr lang="en-US" sz="2400" dirty="0" err="1" smtClean="0">
                <a:solidFill>
                  <a:schemeClr val="bg2"/>
                </a:solidFill>
              </a:rPr>
              <a:t>Xiaochao’s</a:t>
            </a:r>
            <a:r>
              <a:rPr lang="en-US" sz="2400" dirty="0" smtClean="0">
                <a:solidFill>
                  <a:schemeClr val="bg2"/>
                </a:solidFill>
              </a:rPr>
              <a:t> talk)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       3) </a:t>
            </a:r>
            <a:r>
              <a:rPr lang="en-US" sz="2400" dirty="0" err="1" smtClean="0">
                <a:solidFill>
                  <a:schemeClr val="bg2"/>
                </a:solidFill>
              </a:rPr>
              <a:t>Scintillator</a:t>
            </a:r>
            <a:r>
              <a:rPr lang="en-US" sz="2400" dirty="0" smtClean="0">
                <a:solidFill>
                  <a:schemeClr val="bg2"/>
                </a:solidFill>
              </a:rPr>
              <a:t> plane before </a:t>
            </a:r>
            <a:r>
              <a:rPr lang="en-US" sz="2400" dirty="0" err="1" smtClean="0">
                <a:solidFill>
                  <a:schemeClr val="bg2"/>
                </a:solidFill>
              </a:rPr>
              <a:t>preshower</a:t>
            </a:r>
            <a:endParaRPr lang="en-US" sz="2400" dirty="0" smtClean="0">
              <a:solidFill>
                <a:schemeClr val="bg2"/>
              </a:solidFill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Cryotarget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for PVDIS    (Dave’s talk)</a:t>
            </a:r>
          </a:p>
          <a:p>
            <a:pPr lvl="2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  1) Motion range vs. opening at the magnet entrance</a:t>
            </a:r>
          </a:p>
          <a:p>
            <a:pPr lvl="2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  2) Scattering chamber/downstream window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       3)  Residual polarization of deuteron target</a:t>
            </a:r>
          </a:p>
          <a:p>
            <a:pPr lvl="1">
              <a:defRPr/>
            </a:pPr>
            <a:endParaRPr lang="en-US" sz="24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Technical Document Write-up and Cost Estimation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       1) Major subsystem, conceptual design mostly complete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	  2) 0</a:t>
            </a:r>
            <a:r>
              <a:rPr lang="en-US" sz="2400" baseline="30000" dirty="0" smtClean="0">
                <a:solidFill>
                  <a:schemeClr val="bg2"/>
                </a:solidFill>
              </a:rPr>
              <a:t>th</a:t>
            </a:r>
            <a:r>
              <a:rPr lang="en-US" sz="2400" dirty="0" smtClean="0">
                <a:solidFill>
                  <a:schemeClr val="bg2"/>
                </a:solidFill>
              </a:rPr>
              <a:t> draft available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	  3) Check, proofreading, iterations in progress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       4) Ready to discuss with physics division in ~one month?</a:t>
            </a:r>
            <a:endParaRPr lang="en-US" sz="2400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	</a:t>
            </a:r>
            <a:endParaRPr lang="en-US" sz="2400" dirty="0" smtClean="0">
              <a:solidFill>
                <a:srgbClr val="000033"/>
              </a:solidFill>
              <a:sym typeface="Wingdings" pitchFamily="2" charset="2"/>
            </a:endParaRP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304801"/>
            <a:ext cx="4877873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err="1"/>
              <a:t>SoLID</a:t>
            </a:r>
            <a:r>
              <a:rPr lang="en-US" sz="3600" b="1" dirty="0"/>
              <a:t> Status </a:t>
            </a:r>
            <a:r>
              <a:rPr lang="en-US" sz="3600" b="1" dirty="0" smtClean="0"/>
              <a:t>Update 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381000" y="1143001"/>
            <a:ext cx="10515600" cy="563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49" tIns="45625" rIns="91249" bIns="45625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b="1" dirty="0" smtClean="0"/>
              <a:t>Magnet: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Continue work with </a:t>
            </a: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CLEO magnet 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/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support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Site visit by Will Oren, lots of useful information,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Formal request?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	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bg2"/>
                </a:solidFill>
                <a:sym typeface="Wingdings" pitchFamily="2" charset="2"/>
              </a:rPr>
              <a:t>  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Progress in all other </a:t>
            </a:r>
            <a:r>
              <a:rPr lang="en-US" sz="2400" b="1" smtClean="0">
                <a:solidFill>
                  <a:schemeClr val="bg2"/>
                </a:solidFill>
                <a:sym typeface="Wingdings" pitchFamily="2" charset="2"/>
              </a:rPr>
              <a:t>subsystems:</a:t>
            </a: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GEMs readout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R&amp;Ds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UVa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+):</a:t>
            </a: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GEMs-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China: foil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production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progress</a:t>
            </a: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DAQ test stand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setup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MRPC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Tsinghua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+)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, publication of test results</a:t>
            </a: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Both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Cherenkov’s (Temple/Duke)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		      </a:t>
            </a: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Tracking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Beam 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Polarimetry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: progress with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Compton</a:t>
            </a:r>
          </a:p>
          <a:p>
            <a:pPr lvl="1">
              <a:defRPr/>
            </a:pP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 New idea for </a:t>
            </a:r>
            <a:r>
              <a:rPr lang="en-US" sz="2400" b="1" dirty="0" err="1" smtClean="0">
                <a:solidFill>
                  <a:schemeClr val="bg2"/>
                </a:solidFill>
                <a:sym typeface="Wingdings" pitchFamily="2" charset="2"/>
              </a:rPr>
              <a:t>hadron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PID: high resolution TOF (Yi </a:t>
            </a:r>
            <a:r>
              <a:rPr lang="en-US" sz="2400" b="1" dirty="0" err="1" smtClean="0">
                <a:solidFill>
                  <a:schemeClr val="bg2"/>
                </a:solidFill>
                <a:sym typeface="Wingdings" pitchFamily="2" charset="2"/>
              </a:rPr>
              <a:t>Qiang’s</a:t>
            </a:r>
            <a:r>
              <a:rPr lang="en-US" sz="2400" b="1" dirty="0" smtClean="0">
                <a:solidFill>
                  <a:schemeClr val="bg2"/>
                </a:solidFill>
                <a:sym typeface="Wingdings" pitchFamily="2" charset="2"/>
              </a:rPr>
              <a:t> talk)</a:t>
            </a:r>
            <a:endParaRPr lang="en-US" sz="2400" b="1" dirty="0">
              <a:solidFill>
                <a:schemeClr val="bg2"/>
              </a:solidFill>
            </a:endParaRP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304801"/>
            <a:ext cx="5442130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err="1"/>
              <a:t>SoLID</a:t>
            </a:r>
            <a:r>
              <a:rPr lang="en-US" sz="3600" b="1" dirty="0"/>
              <a:t> Status </a:t>
            </a:r>
            <a:r>
              <a:rPr lang="en-US" sz="3600" b="1" dirty="0" smtClean="0"/>
              <a:t>Update </a:t>
            </a:r>
            <a:r>
              <a:rPr lang="en-US" sz="3600" b="1" dirty="0" smtClean="0"/>
              <a:t>(II)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457200" y="1905000"/>
            <a:ext cx="10515600" cy="4154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49" tIns="45625" rIns="91249" bIns="45625">
            <a:spAutoFit/>
          </a:bodyPr>
          <a:lstStyle/>
          <a:p>
            <a:pPr marL="1588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Technical write-up ready to be released: ~ 1 month?</a:t>
            </a:r>
          </a:p>
          <a:p>
            <a:pPr marL="1588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8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Director’s review: this summer (August?)</a:t>
            </a:r>
          </a:p>
          <a:p>
            <a:pPr marL="1588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Discuss with </a:t>
            </a:r>
            <a:r>
              <a:rPr lang="en-US" sz="2400" dirty="0" smtClean="0">
                <a:solidFill>
                  <a:srgbClr val="0000FF"/>
                </a:solidFill>
              </a:rPr>
              <a:t>DOE: in a </a:t>
            </a:r>
            <a:r>
              <a:rPr lang="en-US" sz="2400" dirty="0" smtClean="0">
                <a:solidFill>
                  <a:srgbClr val="0000FF"/>
                </a:solidFill>
              </a:rPr>
              <a:t>few </a:t>
            </a:r>
            <a:r>
              <a:rPr lang="en-US" sz="2400" dirty="0" smtClean="0">
                <a:solidFill>
                  <a:srgbClr val="0000FF"/>
                </a:solidFill>
              </a:rPr>
              <a:t>months</a:t>
            </a:r>
            <a:r>
              <a:rPr lang="en-US" sz="2400" dirty="0" smtClean="0">
                <a:solidFill>
                  <a:srgbClr val="0000FF"/>
                </a:solidFill>
              </a:rPr>
              <a:t>?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Submit </a:t>
            </a:r>
            <a:r>
              <a:rPr lang="en-US" sz="2400" dirty="0" smtClean="0">
                <a:solidFill>
                  <a:srgbClr val="0000FF"/>
                </a:solidFill>
              </a:rPr>
              <a:t>MIE/MRI: Late 2013?</a:t>
            </a:r>
          </a:p>
          <a:p>
            <a:pPr marL="1589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CD </a:t>
            </a:r>
            <a:r>
              <a:rPr lang="en-US" sz="2400" dirty="0" smtClean="0">
                <a:solidFill>
                  <a:srgbClr val="0000FF"/>
                </a:solidFill>
              </a:rPr>
              <a:t>process: 2013-2015?</a:t>
            </a:r>
          </a:p>
          <a:p>
            <a:pPr marL="1589"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1589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Pre-R&amp;D: now </a:t>
            </a:r>
            <a:endParaRPr lang="en-US" sz="2000" b="1" dirty="0" smtClean="0">
              <a:solidFill>
                <a:srgbClr val="0000FF"/>
              </a:solidFill>
            </a:endParaRP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381000"/>
            <a:ext cx="4621392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smtClean="0"/>
              <a:t>Milestone, Schedule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SLIFER@W8709501W0GT3PP7" val="2874"/>
  <p:tag name="DEFAULTDISPLAYSOURCE" val="\documentclass{article}\pagestyle{empty}&#10;\begin{document}&#10;&#10;\end{document}&#10;"/>
  <p:tag name="EMBEDFONTS" val="0"/>
</p:tagLst>
</file>

<file path=ppt/theme/theme1.xml><?xml version="1.0" encoding="utf-8"?>
<a:theme xmlns:a="http://schemas.openxmlformats.org/drawingml/2006/main" name="Columns">
  <a:themeElements>
    <a:clrScheme name="Columns 1">
      <a:dk1>
        <a:srgbClr val="000066"/>
      </a:dk1>
      <a:lt1>
        <a:srgbClr val="FFFFFF"/>
      </a:lt1>
      <a:dk2>
        <a:srgbClr val="5E6DA4"/>
      </a:dk2>
      <a:lt2>
        <a:srgbClr val="FFFFFF"/>
      </a:lt2>
      <a:accent1>
        <a:srgbClr val="6666FF"/>
      </a:accent1>
      <a:accent2>
        <a:srgbClr val="9999FF"/>
      </a:accent2>
      <a:accent3>
        <a:srgbClr val="B6BAC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Columns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halkboard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halkboard" pitchFamily="-112" charset="0"/>
          </a:defRPr>
        </a:defPPr>
      </a:lstStyle>
    </a:lnDef>
  </a:objectDefaults>
  <a:extraClrSchemeLst>
    <a:extraClrScheme>
      <a:clrScheme name="Columns 1">
        <a:dk1>
          <a:srgbClr val="000066"/>
        </a:dk1>
        <a:lt1>
          <a:srgbClr val="FFFFFF"/>
        </a:lt1>
        <a:dk2>
          <a:srgbClr val="5E6DA4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BAC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umns 2">
        <a:dk1>
          <a:srgbClr val="003366"/>
        </a:dk1>
        <a:lt1>
          <a:srgbClr val="FFFFFF"/>
        </a:lt1>
        <a:dk2>
          <a:srgbClr val="5E6DA4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6BACF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umns 3">
        <a:dk1>
          <a:srgbClr val="000000"/>
        </a:dk1>
        <a:lt1>
          <a:srgbClr val="FFFFFF"/>
        </a:lt1>
        <a:dk2>
          <a:srgbClr val="5E6DA4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6BACF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 :Applications:Microsoft Office 2004:Templates:Presentations:Designs:Columns</Template>
  <TotalTime>19648</TotalTime>
  <Words>117</Words>
  <Application>Microsoft Office PowerPoint</Application>
  <PresentationFormat>Custom</PresentationFormat>
  <Paragraphs>63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Columns</vt:lpstr>
      <vt:lpstr>Slide 1</vt:lpstr>
      <vt:lpstr>Slide 2</vt:lpstr>
      <vt:lpstr>Slide 3</vt:lpstr>
      <vt:lpstr>Slide 4</vt:lpstr>
      <vt:lpstr>Slide 5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g2p</dc:title>
  <dc:subject/>
  <dc:creator/>
  <cp:keywords/>
  <dc:description/>
  <cp:lastModifiedBy>jpchen</cp:lastModifiedBy>
  <cp:revision>839</cp:revision>
  <cp:lastPrinted>2008-10-12T21:33:01Z</cp:lastPrinted>
  <dcterms:created xsi:type="dcterms:W3CDTF">2010-07-18T03:02:12Z</dcterms:created>
  <dcterms:modified xsi:type="dcterms:W3CDTF">2013-03-21T21:14:56Z</dcterms:modified>
  <cp:category/>
</cp:coreProperties>
</file>