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20" r:id="rId2"/>
    <p:sldId id="362" r:id="rId3"/>
    <p:sldId id="364" r:id="rId4"/>
    <p:sldId id="363" r:id="rId5"/>
    <p:sldId id="365" r:id="rId6"/>
    <p:sldId id="366" r:id="rId7"/>
    <p:sldId id="352" r:id="rId8"/>
    <p:sldId id="355" r:id="rId9"/>
    <p:sldId id="361" r:id="rId10"/>
    <p:sldId id="360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 snapToGrid="0">
      <p:cViewPr>
        <p:scale>
          <a:sx n="90" d="100"/>
          <a:sy n="90" d="100"/>
        </p:scale>
        <p:origin x="-10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C7DD-F579-4588-B3DD-C66A5A09864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C9AB5-8735-4DF2-AB6C-1821CDEC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E216C-C54A-42B9-8065-729E7FE1357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1396-CA44-4B83-804D-27C571EFDC3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8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800A-6E2C-4CFF-96DC-121C4B7C774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AB30-CAD1-4A71-BF79-99833CA506D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5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FCA2-CFE4-47EC-AEF4-29E7A60FABF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76C6-122E-48A7-A9F0-9D5DE1A9E9F8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7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7A11-27C4-41B5-BF7F-08673073040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1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4499-DAED-4106-99A2-DDABA806599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B6E9-F478-43E1-A146-78E0329E764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5813-C408-4E7F-8861-E432A487648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5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3A54-E050-4E40-9093-10DAE587E3C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0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0D1E4-77B9-4E66-B277-9367F74252D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4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F8BA2-3347-4A81-90FD-A7AF4C4F6F4E}" type="slidenum">
              <a:rPr lang="en-US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87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629" y="700445"/>
            <a:ext cx="7772400" cy="8111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HBD </a:t>
            </a:r>
            <a:r>
              <a:rPr lang="en-US" dirty="0" smtClean="0"/>
              <a:t>-- </a:t>
            </a:r>
            <a:r>
              <a:rPr lang="en-US" u="sng" dirty="0" smtClean="0">
                <a:solidFill>
                  <a:srgbClr val="FFC000"/>
                </a:solidFill>
              </a:rPr>
              <a:t>BRIEF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3200" y="6267088"/>
            <a:ext cx="6400800" cy="590912"/>
          </a:xfrm>
        </p:spPr>
        <p:txBody>
          <a:bodyPr/>
          <a:lstStyle/>
          <a:p>
            <a:pPr algn="r"/>
            <a:r>
              <a:rPr lang="en-US" dirty="0" smtClean="0"/>
              <a:t>T.K. Hemmick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823478"/>
            <a:ext cx="4040187" cy="38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23477"/>
            <a:ext cx="4041680" cy="38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12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76200"/>
            <a:ext cx="8229600" cy="771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 RICH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743200"/>
          </a:xfrm>
        </p:spPr>
        <p:txBody>
          <a:bodyPr/>
          <a:lstStyle/>
          <a:p>
            <a:r>
              <a:rPr lang="en-US" dirty="0" smtClean="0"/>
              <a:t>RICH particle ID involves a limited dynamic range of momenta set by gas index of refraction.</a:t>
            </a:r>
            <a:endParaRPr lang="en-US" dirty="0"/>
          </a:p>
          <a:p>
            <a:r>
              <a:rPr lang="en-US" dirty="0" smtClean="0"/>
              <a:t>The highest momenta rely on the lowest n.</a:t>
            </a:r>
          </a:p>
          <a:p>
            <a:r>
              <a:rPr lang="en-US" dirty="0" smtClean="0"/>
              <a:t>Our R&amp;D targets the highest momenta with a </a:t>
            </a:r>
            <a:r>
              <a:rPr lang="en-US" dirty="0" err="1" smtClean="0"/>
              <a:t>CsI</a:t>
            </a:r>
            <a:r>
              <a:rPr lang="en-US" dirty="0" smtClean="0"/>
              <a:t> photo-cathode RICH.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Major Issue: </a:t>
            </a:r>
            <a:r>
              <a:rPr lang="en-US" dirty="0" smtClean="0"/>
              <a:t>Reflectivity of mirrors deep in the UV.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38150"/>
            <a:ext cx="6693178" cy="38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8229600" cy="838200"/>
          </a:xfrm>
        </p:spPr>
        <p:txBody>
          <a:bodyPr/>
          <a:lstStyle/>
          <a:p>
            <a:r>
              <a:rPr lang="en-US" dirty="0" smtClean="0"/>
              <a:t>Preparation for Next Test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7" y="3413052"/>
            <a:ext cx="8229600" cy="3030279"/>
          </a:xfrm>
        </p:spPr>
        <p:txBody>
          <a:bodyPr/>
          <a:lstStyle/>
          <a:p>
            <a:r>
              <a:rPr lang="en-US" dirty="0" smtClean="0"/>
              <a:t>SLAC ESTB (End Station Test Beam)</a:t>
            </a:r>
          </a:p>
          <a:p>
            <a:pPr lvl="1"/>
            <a:r>
              <a:rPr lang="en-US" dirty="0" smtClean="0"/>
              <a:t>Back ~1/3 of SLAC for light source.</a:t>
            </a:r>
          </a:p>
          <a:p>
            <a:pPr lvl="2"/>
            <a:r>
              <a:rPr lang="en-US" dirty="0" smtClean="0"/>
              <a:t>120 Hz</a:t>
            </a:r>
          </a:p>
          <a:p>
            <a:pPr lvl="2"/>
            <a:r>
              <a:rPr lang="en-US" dirty="0" smtClean="0"/>
              <a:t>“moderate” beam</a:t>
            </a:r>
          </a:p>
          <a:p>
            <a:pPr lvl="1"/>
            <a:r>
              <a:rPr lang="en-US" dirty="0" smtClean="0"/>
              <a:t>5 Hz (minimum) pickoff </a:t>
            </a:r>
            <a:r>
              <a:rPr lang="en-US" dirty="0" smtClean="0">
                <a:sym typeface="Wingdings" pitchFamily="2" charset="2"/>
              </a:rPr>
              <a:t> Target  ESA (~1 e/pulse)</a:t>
            </a:r>
          </a:p>
          <a:p>
            <a:r>
              <a:rPr lang="en-US" dirty="0" smtClean="0">
                <a:sym typeface="Wingdings" pitchFamily="2" charset="2"/>
              </a:rPr>
              <a:t>We are 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outside users--first beam arrives Tuesday(?)</a:t>
            </a:r>
          </a:p>
          <a:p>
            <a:r>
              <a:rPr lang="en-US" dirty="0" smtClean="0">
                <a:sym typeface="Wingdings" pitchFamily="2" charset="2"/>
              </a:rPr>
              <a:t>Our run = May 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or shortly thereafter.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9" y="1150969"/>
            <a:ext cx="8626873" cy="18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209414" y="884522"/>
            <a:ext cx="1793468" cy="612648"/>
          </a:xfrm>
          <a:prstGeom prst="wedgeRectCallout">
            <a:avLst>
              <a:gd name="adj1" fmla="val -36840"/>
              <a:gd name="adj2" fmla="val 11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 Station 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77" y="2955844"/>
            <a:ext cx="2954766" cy="196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42439" y="4553542"/>
            <a:ext cx="13260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Glory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599"/>
            <a:ext cx="8283575" cy="696433"/>
          </a:xfrm>
        </p:spPr>
        <p:txBody>
          <a:bodyPr/>
          <a:lstStyle/>
          <a:p>
            <a:r>
              <a:rPr lang="en-US" sz="4400" dirty="0"/>
              <a:t>ESA Experimental Area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876800"/>
          </a:xfrm>
        </p:spPr>
        <p:txBody>
          <a:bodyPr/>
          <a:lstStyle/>
          <a:p>
            <a:endParaRPr lang="en-US"/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0" y="838200"/>
            <a:ext cx="9522927" cy="5257800"/>
            <a:chOff x="144" y="727"/>
            <a:chExt cx="5475" cy="3024"/>
          </a:xfrm>
        </p:grpSpPr>
        <p:pic>
          <p:nvPicPr>
            <p:cNvPr id="26" name="Picture 4" descr="ESA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4" y="727"/>
              <a:ext cx="5472" cy="302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947" y="1824"/>
              <a:ext cx="672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44" y="2064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Beam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019800" y="559484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10200" y="40386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4191000"/>
            <a:ext cx="236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438400" y="2913184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48400" y="2963008"/>
            <a:ext cx="533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43800" y="2743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714392" y="2514600"/>
            <a:ext cx="838200" cy="4572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15100" y="1807535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endCxn id="32" idx="5"/>
          </p:cNvCxnSpPr>
          <p:nvPr/>
        </p:nvCxnSpPr>
        <p:spPr>
          <a:xfrm flipH="1" flipV="1">
            <a:off x="2893685" y="3173347"/>
            <a:ext cx="459115" cy="712853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81800" y="3886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ESTB Beam Dump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>
          <a:xfrm flipV="1">
            <a:off x="7772400" y="3200400"/>
            <a:ext cx="533400" cy="6858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5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529"/>
            <a:ext cx="8229600" cy="879401"/>
          </a:xfrm>
        </p:spPr>
        <p:txBody>
          <a:bodyPr/>
          <a:lstStyle/>
          <a:p>
            <a:r>
              <a:rPr lang="en-US" dirty="0" smtClean="0"/>
              <a:t>Today…Junk Pile </a:t>
            </a:r>
            <a:r>
              <a:rPr lang="en-US" sz="3200" dirty="0" smtClean="0"/>
              <a:t>(useful for test beam)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7" y="1201478"/>
            <a:ext cx="2286000" cy="27715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Flexible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Much old stuff to borrow.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Technical 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49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3461" y="130603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35" y="130603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736053" y="22434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368257" y="4065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11454" y="4144863"/>
            <a:ext cx="3300904" cy="2475678"/>
            <a:chOff x="1645640" y="3783356"/>
            <a:chExt cx="3300904" cy="247567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640" y="3783356"/>
              <a:ext cx="3300904" cy="2475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45640" y="5889701"/>
              <a:ext cx="330090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I sell you a used magnet?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232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0"/>
            <a:ext cx="8229600" cy="967563"/>
          </a:xfrm>
        </p:spPr>
        <p:txBody>
          <a:bodyPr/>
          <a:lstStyle/>
          <a:p>
            <a:r>
              <a:rPr lang="en-US" dirty="0" smtClean="0"/>
              <a:t>We’re ready…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8425"/>
            <a:ext cx="8229600" cy="1352472"/>
          </a:xfrm>
        </p:spPr>
        <p:txBody>
          <a:bodyPr/>
          <a:lstStyle/>
          <a:p>
            <a:r>
              <a:rPr lang="en-US" dirty="0" smtClean="0"/>
              <a:t>GEM stack assembled &amp; running w/o </a:t>
            </a:r>
            <a:r>
              <a:rPr lang="en-US" dirty="0" err="1" smtClean="0"/>
              <a:t>CsI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Evaporate </a:t>
            </a:r>
            <a:r>
              <a:rPr lang="en-US" dirty="0" err="1" smtClean="0"/>
              <a:t>mid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late</a:t>
            </a:r>
            <a:r>
              <a:rPr lang="en-US" dirty="0" smtClean="0"/>
              <a:t> April</a:t>
            </a:r>
            <a:r>
              <a:rPr lang="en-US" dirty="0"/>
              <a:t> </a:t>
            </a:r>
            <a:r>
              <a:rPr lang="en-US" dirty="0" smtClean="0"/>
              <a:t>(effort &amp; $$$ to keep fresh)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904875"/>
            <a:ext cx="44815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43" y="2209319"/>
            <a:ext cx="1520457" cy="121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192" y="2230585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Mesh</a:t>
            </a:r>
          </a:p>
          <a:p>
            <a:pPr algn="ctr"/>
            <a:r>
              <a:rPr lang="en-US" dirty="0" smtClean="0"/>
              <a:t>88% Transparent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56" y="904875"/>
            <a:ext cx="3270066" cy="23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48177" y="218820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Segmented GEMs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55" y="3429000"/>
            <a:ext cx="3276047" cy="24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8355" y="3455578"/>
            <a:ext cx="25827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SRS DAQ System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52" y="3640244"/>
            <a:ext cx="3031881" cy="181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56814" y="367214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Pad Plane -- Hexes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1878" y="3815401"/>
            <a:ext cx="2298405" cy="17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014" y="353364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HV Chain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611" y="5632076"/>
            <a:ext cx="182614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Spark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4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8" y="-155586"/>
            <a:ext cx="8305800" cy="867957"/>
          </a:xfrm>
        </p:spPr>
        <p:txBody>
          <a:bodyPr/>
          <a:lstStyle/>
          <a:p>
            <a:r>
              <a:rPr lang="en-US" dirty="0" smtClean="0"/>
              <a:t>Summary – Our Baby is Ready!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78" y="3708464"/>
            <a:ext cx="2913321" cy="31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230678" y="3072252"/>
            <a:ext cx="914400" cy="612648"/>
          </a:xfrm>
          <a:prstGeom prst="wedgeRectCallout">
            <a:avLst>
              <a:gd name="adj1" fmla="val 41958"/>
              <a:gd name="adj2" fmla="val 123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Son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7442789" y="3072252"/>
            <a:ext cx="1701210" cy="612648"/>
          </a:xfrm>
          <a:prstGeom prst="wedgeRectCallout">
            <a:avLst>
              <a:gd name="adj1" fmla="val 14167"/>
              <a:gd name="adj2" fmla="val 210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Granddaughter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9" y="781482"/>
            <a:ext cx="3480391" cy="208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1101" y="781482"/>
            <a:ext cx="29280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55</a:t>
            </a:r>
            <a:r>
              <a:rPr lang="en-US" dirty="0" smtClean="0"/>
              <a:t>Fe – pickoff Bottom GEM</a:t>
            </a:r>
            <a:endParaRPr lang="en-US" baseline="30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5" b="3895"/>
          <a:stretch/>
        </p:blipFill>
        <p:spPr bwMode="auto">
          <a:xfrm>
            <a:off x="4091771" y="792834"/>
            <a:ext cx="2395057" cy="23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62" y="661768"/>
            <a:ext cx="1748967" cy="195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27590" y="210408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Display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8093" y="814099"/>
            <a:ext cx="2105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Single </a:t>
            </a:r>
            <a:r>
              <a:rPr lang="en-US" baseline="30000" dirty="0" smtClean="0"/>
              <a:t>55</a:t>
            </a:r>
            <a:r>
              <a:rPr lang="en-US" dirty="0" smtClean="0"/>
              <a:t>Fe Event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38" y="5452948"/>
            <a:ext cx="1127051" cy="14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0" t="11104" r="5349" b="52439"/>
          <a:stretch/>
        </p:blipFill>
        <p:spPr bwMode="auto">
          <a:xfrm>
            <a:off x="20272" y="5452943"/>
            <a:ext cx="1405481" cy="137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3" y="5170714"/>
            <a:ext cx="1754926" cy="165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9109" y="4801382"/>
            <a:ext cx="196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o PhD Program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21589" y="6456775"/>
            <a:ext cx="761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Marie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1306" y="6452241"/>
            <a:ext cx="122341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Stephanie</a:t>
            </a:r>
            <a:endParaRPr lang="en-US" dirty="0"/>
          </a:p>
        </p:txBody>
      </p:sp>
      <p:pic>
        <p:nvPicPr>
          <p:cNvPr id="15" name="IMG_020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t="28953" b="19983"/>
          <a:stretch/>
        </p:blipFill>
        <p:spPr>
          <a:xfrm>
            <a:off x="717699" y="2912249"/>
            <a:ext cx="2348548" cy="21163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15122" y="2996313"/>
            <a:ext cx="15014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DAQ Talks…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0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9" y="515069"/>
            <a:ext cx="8229600" cy="675376"/>
          </a:xfrm>
        </p:spPr>
        <p:txBody>
          <a:bodyPr/>
          <a:lstStyle/>
          <a:p>
            <a:r>
              <a:rPr lang="en-US" dirty="0" smtClean="0"/>
              <a:t>Mirror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71" y="1414733"/>
            <a:ext cx="5520906" cy="4909868"/>
          </a:xfrm>
        </p:spPr>
        <p:txBody>
          <a:bodyPr/>
          <a:lstStyle/>
          <a:p>
            <a:r>
              <a:rPr lang="en-US" dirty="0" smtClean="0"/>
              <a:t>Cherenkov photon yield primarily at small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Deep </a:t>
            </a:r>
            <a:r>
              <a:rPr lang="en-US" dirty="0"/>
              <a:t>UV mirrors use 250 </a:t>
            </a:r>
            <a:r>
              <a:rPr lang="en-US" dirty="0" err="1"/>
              <a:t>A</a:t>
            </a:r>
            <a:r>
              <a:rPr lang="en-US" baseline="30000" dirty="0" err="1"/>
              <a:t>o</a:t>
            </a:r>
            <a:r>
              <a:rPr lang="en-US" baseline="30000" dirty="0"/>
              <a:t>  </a:t>
            </a:r>
            <a:r>
              <a:rPr lang="en-US" dirty="0"/>
              <a:t>MgF</a:t>
            </a:r>
            <a:r>
              <a:rPr lang="en-US" baseline="-25000" dirty="0"/>
              <a:t>2</a:t>
            </a:r>
            <a:r>
              <a:rPr lang="en-US" dirty="0"/>
              <a:t> overcoat to act as dielectric mirror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Plans:</a:t>
            </a:r>
          </a:p>
          <a:p>
            <a:pPr lvl="1"/>
            <a:r>
              <a:rPr lang="en-US" dirty="0" smtClean="0"/>
              <a:t>Year 1:  Develop in-house manufacture of small mirrors.</a:t>
            </a:r>
          </a:p>
          <a:p>
            <a:pPr lvl="1"/>
            <a:r>
              <a:rPr lang="en-US" dirty="0" smtClean="0"/>
              <a:t>Year 2:  Scale up to use Big Mac</a:t>
            </a:r>
          </a:p>
          <a:p>
            <a:r>
              <a:rPr lang="en-US" dirty="0" smtClean="0"/>
              <a:t>First in-house mirror made!</a:t>
            </a:r>
          </a:p>
          <a:p>
            <a:r>
              <a:rPr lang="en-US" dirty="0" smtClean="0"/>
              <a:t>Reflectivity tests pending at BNL.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44" y="4679601"/>
            <a:ext cx="3416060" cy="196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949454" y="127007"/>
            <a:ext cx="3139349" cy="2377836"/>
            <a:chOff x="6004651" y="1"/>
            <a:chExt cx="3139349" cy="237783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414030" y="-352134"/>
              <a:ext cx="2377836" cy="308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336214" y="615265"/>
              <a:ext cx="2651420" cy="23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336214" y="452101"/>
              <a:ext cx="2651420" cy="23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04651" y="321296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9</a:t>
              </a:r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4651" y="488931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80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0328" y="19110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120</a:t>
              </a:r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65665" y="1905281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200</a:t>
              </a:r>
              <a:endParaRPr lang="en-US" sz="11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330482" y="224351"/>
              <a:ext cx="5732" cy="16809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775819" y="224351"/>
              <a:ext cx="0" cy="16809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20886" y="1244763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Commercial mirror</a:t>
              </a:r>
              <a:endParaRPr lang="en-US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07" y="2581275"/>
            <a:ext cx="2033587" cy="200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04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6675"/>
            <a:ext cx="8229600" cy="733425"/>
          </a:xfrm>
        </p:spPr>
        <p:txBody>
          <a:bodyPr/>
          <a:lstStyle/>
          <a:p>
            <a:r>
              <a:rPr lang="en-US" dirty="0" smtClean="0"/>
              <a:t>Changes for SLAC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4343400"/>
            <a:ext cx="8229600" cy="2428875"/>
          </a:xfrm>
        </p:spPr>
        <p:txBody>
          <a:bodyPr/>
          <a:lstStyle/>
          <a:p>
            <a:pPr>
              <a:buClr>
                <a:srgbClr val="0F6FC6"/>
              </a:buClr>
            </a:pPr>
            <a:r>
              <a:rPr lang="en-US" dirty="0">
                <a:solidFill>
                  <a:prstClr val="black"/>
                </a:solidFill>
              </a:rPr>
              <a:t>New GEM foils…multiple strips like PHENIX.</a:t>
            </a:r>
          </a:p>
          <a:p>
            <a:pPr>
              <a:buClr>
                <a:srgbClr val="0F6FC6"/>
              </a:buClr>
            </a:pPr>
            <a:r>
              <a:rPr lang="en-US" dirty="0">
                <a:solidFill>
                  <a:prstClr val="black"/>
                </a:solidFill>
              </a:rPr>
              <a:t>Second pad plane…hexagons to see rings.</a:t>
            </a:r>
          </a:p>
          <a:p>
            <a:pPr>
              <a:buClr>
                <a:srgbClr val="0F6FC6"/>
              </a:buClr>
            </a:pPr>
            <a:r>
              <a:rPr lang="en-US" dirty="0">
                <a:solidFill>
                  <a:prstClr val="black"/>
                </a:solidFill>
              </a:rPr>
              <a:t>New trip detection system:</a:t>
            </a:r>
          </a:p>
          <a:p>
            <a:pPr lvl="1">
              <a:buClr>
                <a:srgbClr val="009DD9"/>
              </a:buClr>
            </a:pPr>
            <a:r>
              <a:rPr lang="en-US" dirty="0">
                <a:solidFill>
                  <a:prstClr val="black"/>
                </a:solidFill>
              </a:rPr>
              <a:t>Capacitive coupling off resistor chain.</a:t>
            </a:r>
          </a:p>
          <a:p>
            <a:pPr lvl="1">
              <a:buClr>
                <a:srgbClr val="009DD9"/>
              </a:buClr>
            </a:pPr>
            <a:r>
              <a:rPr lang="en-US" dirty="0">
                <a:solidFill>
                  <a:prstClr val="black"/>
                </a:solidFill>
              </a:rPr>
              <a:t>Integrated with PHENIX HBD HV relays.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904875"/>
            <a:ext cx="359538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21" y="1"/>
            <a:ext cx="3617379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05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336</Words>
  <Application>Microsoft Office PowerPoint</Application>
  <PresentationFormat>On-screen Show (4:3)</PresentationFormat>
  <Paragraphs>76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HBD -- BRIEF</vt:lpstr>
      <vt:lpstr>Preparation for Next Test Beam</vt:lpstr>
      <vt:lpstr>ESA Experimental Area</vt:lpstr>
      <vt:lpstr>Today…Junk Pile (useful for test beam)</vt:lpstr>
      <vt:lpstr>We’re ready…</vt:lpstr>
      <vt:lpstr>Summary – Our Baby is Ready!</vt:lpstr>
      <vt:lpstr>Backups</vt:lpstr>
      <vt:lpstr>Mirror Developments</vt:lpstr>
      <vt:lpstr>Changes for SLAC</vt:lpstr>
      <vt:lpstr>Forward RICH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majka</dc:creator>
  <cp:lastModifiedBy>Thomas K Hemmick</cp:lastModifiedBy>
  <cp:revision>41</cp:revision>
  <dcterms:created xsi:type="dcterms:W3CDTF">2012-12-04T21:57:43Z</dcterms:created>
  <dcterms:modified xsi:type="dcterms:W3CDTF">2013-03-23T11:00:34Z</dcterms:modified>
</cp:coreProperties>
</file>