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2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59DF44-61E7-0348-B02F-C24C6B8BAACE}" type="datetimeFigureOut">
              <a:rPr lang="en-US" smtClean="0"/>
              <a:pPr/>
              <a:t>3/22/13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AA77D9-8DA7-F440-806C-A1F56138341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517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b="0" dirty="0" smtClean="0"/>
              <a:t>Hall A Perspective</a:t>
            </a:r>
            <a:endParaRPr lang="en-US" sz="44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84370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/>
              <a:t>Thia</a:t>
            </a:r>
            <a:r>
              <a:rPr lang="en-US" sz="1800" dirty="0" smtClean="0"/>
              <a:t> Keppel</a:t>
            </a:r>
          </a:p>
          <a:p>
            <a:pPr algn="ctr"/>
            <a:r>
              <a:rPr lang="en-US" sz="1800" dirty="0" smtClean="0"/>
              <a:t>SOLID Collaboration Meeting </a:t>
            </a:r>
          </a:p>
          <a:p>
            <a:pPr algn="ctr"/>
            <a:r>
              <a:rPr lang="en-US" sz="1800" dirty="0" smtClean="0"/>
              <a:t>March 2013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7590" y="-11176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Hall A 12 </a:t>
            </a:r>
            <a:r>
              <a:rPr lang="en-US" sz="2800" dirty="0" err="1" smtClean="0"/>
              <a:t>GeV</a:t>
            </a:r>
            <a:r>
              <a:rPr lang="en-US" sz="2800" dirty="0" smtClean="0"/>
              <a:t> Era Timeline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70" y="1557478"/>
            <a:ext cx="8173457" cy="477441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947" dirty="0" smtClean="0"/>
          </a:p>
          <a:p>
            <a:pPr lvl="2"/>
            <a:endParaRPr lang="en-US" sz="2316" dirty="0" smtClean="0"/>
          </a:p>
          <a:p>
            <a:pPr lvl="2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157306"/>
              </p:ext>
            </p:extLst>
          </p:nvPr>
        </p:nvGraphicFramePr>
        <p:xfrm>
          <a:off x="736046" y="1093927"/>
          <a:ext cx="6596768" cy="378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76"/>
                <a:gridCol w="1066086"/>
                <a:gridCol w="954841"/>
                <a:gridCol w="1066086"/>
                <a:gridCol w="1205140"/>
                <a:gridCol w="1232939"/>
              </a:tblGrid>
              <a:tr h="658297">
                <a:tc>
                  <a:txBody>
                    <a:bodyPr/>
                    <a:lstStyle/>
                    <a:p>
                      <a:r>
                        <a:rPr lang="en-US" dirty="0" smtClean="0"/>
                        <a:t>2-5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2-6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9-12</a:t>
                      </a:r>
                      <a:endParaRPr lang="en-US" dirty="0"/>
                    </a:p>
                  </a:txBody>
                  <a:tcPr/>
                </a:tc>
              </a:tr>
              <a:tr h="64703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GMp</a:t>
                      </a:r>
                      <a:r>
                        <a:rPr lang="en-US" dirty="0" smtClean="0"/>
                        <a:t> / DVCS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 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GMp</a:t>
                      </a:r>
                      <a:r>
                        <a:rPr lang="en-US" dirty="0" smtClean="0"/>
                        <a:t> 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DVCS - 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0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H/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He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30000" dirty="0" smtClean="0"/>
                        <a:t>n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(APEX)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0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30000" dirty="0" smtClean="0"/>
                        <a:t>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SBS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470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(SBS)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(DVCS-II)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(APEX)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30000" dirty="0" smtClean="0"/>
                        <a:t>n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(DVCS-II)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(APEX)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1637056" y="4166330"/>
            <a:ext cx="287378" cy="181531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7979" y="5236217"/>
            <a:ext cx="188945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“Easier” early experiments frees up a bit of time/funds….</a:t>
            </a:r>
          </a:p>
          <a:p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5400000">
            <a:off x="3723786" y="4149462"/>
            <a:ext cx="287378" cy="19502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63582" y="5268289"/>
            <a:ext cx="1334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…mostly to accommodate these…..</a:t>
            </a:r>
          </a:p>
        </p:txBody>
      </p:sp>
      <p:sp>
        <p:nvSpPr>
          <p:cNvPr id="13" name="Right Brace 12"/>
          <p:cNvSpPr/>
          <p:nvPr/>
        </p:nvSpPr>
        <p:spPr>
          <a:xfrm rot="5400000">
            <a:off x="5949781" y="4061395"/>
            <a:ext cx="287379" cy="212641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67225" y="5329844"/>
            <a:ext cx="188945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…..and these…….</a:t>
            </a:r>
          </a:p>
          <a:p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56676" y="6006953"/>
            <a:ext cx="1483251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805582" y="6155743"/>
            <a:ext cx="1464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MOLLER, SOLID…?....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482" y="1838971"/>
            <a:ext cx="73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976" y="3402336"/>
            <a:ext cx="73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729" y="2590953"/>
            <a:ext cx="73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56676" y="5566391"/>
            <a:ext cx="64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SBS</a:t>
            </a:r>
            <a:endParaRPr lang="en-US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" y="249809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What have we been able to do for SOLID so far?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70" y="1557478"/>
            <a:ext cx="8173457" cy="477441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~6 man-weeks E&amp;D:</a:t>
            </a:r>
          </a:p>
          <a:p>
            <a:pPr lvl="1"/>
            <a:r>
              <a:rPr lang="en-US" sz="2000" dirty="0" smtClean="0"/>
              <a:t>First-pass CLEO design study</a:t>
            </a:r>
          </a:p>
          <a:p>
            <a:pPr lvl="2"/>
            <a:r>
              <a:rPr lang="en-US" sz="1800" dirty="0" smtClean="0"/>
              <a:t>Cost estimate</a:t>
            </a:r>
          </a:p>
          <a:p>
            <a:pPr lvl="2"/>
            <a:r>
              <a:rPr lang="en-US" sz="1800" dirty="0" smtClean="0"/>
              <a:t>Tosca</a:t>
            </a:r>
          </a:p>
          <a:p>
            <a:pPr lvl="1"/>
            <a:r>
              <a:rPr lang="en-US" sz="2000" dirty="0" smtClean="0"/>
              <a:t>First look at putting (CLEO) SOLID in </a:t>
            </a:r>
            <a:r>
              <a:rPr lang="en-US" sz="2000" dirty="0" smtClean="0"/>
              <a:t>Hall</a:t>
            </a:r>
          </a:p>
          <a:p>
            <a:pPr lvl="2"/>
            <a:r>
              <a:rPr lang="en-US" sz="1700" dirty="0" smtClean="0"/>
              <a:t>Working on transport to/storage at </a:t>
            </a:r>
            <a:r>
              <a:rPr lang="en-US" sz="1700" dirty="0" err="1" smtClean="0"/>
              <a:t>JLab</a:t>
            </a:r>
            <a:endParaRPr lang="en-US" sz="1700" dirty="0" smtClean="0"/>
          </a:p>
          <a:p>
            <a:pPr lvl="1"/>
            <a:r>
              <a:rPr lang="en-US" sz="2000" dirty="0" smtClean="0"/>
              <a:t>First-pass </a:t>
            </a:r>
            <a:r>
              <a:rPr lang="en-US" sz="2000" dirty="0" err="1" smtClean="0"/>
              <a:t>BaBar</a:t>
            </a:r>
            <a:r>
              <a:rPr lang="en-US" sz="2000" dirty="0" smtClean="0"/>
              <a:t> design study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r>
              <a:rPr lang="en-US" sz="2000" i="1" dirty="0" smtClean="0">
                <a:solidFill>
                  <a:srgbClr val="660066"/>
                </a:solidFill>
              </a:rPr>
              <a:t>					But what about this year…?....</a:t>
            </a:r>
          </a:p>
          <a:p>
            <a:endParaRPr lang="en-US" sz="2947" dirty="0" smtClean="0"/>
          </a:p>
          <a:p>
            <a:pPr lvl="2"/>
            <a:endParaRPr lang="en-US" sz="2316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" y="249809"/>
            <a:ext cx="9144000" cy="1143000"/>
          </a:xfrm>
        </p:spPr>
        <p:txBody>
          <a:bodyPr>
            <a:noAutofit/>
          </a:bodyPr>
          <a:lstStyle/>
          <a:p>
            <a:pPr algn="ctr"/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70" y="996682"/>
            <a:ext cx="8173457" cy="47744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What we </a:t>
            </a:r>
            <a:r>
              <a:rPr lang="en-US" sz="2000" b="1" i="1" u="sng" dirty="0" smtClean="0">
                <a:solidFill>
                  <a:srgbClr val="660066"/>
                </a:solidFill>
              </a:rPr>
              <a:t>must</a:t>
            </a:r>
            <a:r>
              <a:rPr lang="en-US" sz="2000" dirty="0" smtClean="0"/>
              <a:t> to devote time to this year</a:t>
            </a:r>
          </a:p>
          <a:p>
            <a:endParaRPr lang="en-US" sz="2000" dirty="0" smtClean="0"/>
          </a:p>
          <a:p>
            <a:r>
              <a:rPr lang="en-US" sz="2000" dirty="0" smtClean="0"/>
              <a:t>12 </a:t>
            </a:r>
            <a:r>
              <a:rPr lang="en-US" sz="2000" dirty="0" err="1" smtClean="0"/>
              <a:t>GeV</a:t>
            </a:r>
            <a:r>
              <a:rPr lang="en-US" sz="2000" dirty="0" smtClean="0"/>
              <a:t> </a:t>
            </a:r>
            <a:r>
              <a:rPr lang="en-US" sz="2000" dirty="0" err="1" smtClean="0"/>
              <a:t>Beamline</a:t>
            </a:r>
            <a:r>
              <a:rPr lang="en-US" sz="2000" dirty="0" smtClean="0"/>
              <a:t> (essentially complete)</a:t>
            </a:r>
          </a:p>
          <a:p>
            <a:r>
              <a:rPr lang="en-US" sz="2000" dirty="0" smtClean="0"/>
              <a:t>DVCS/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m</a:t>
            </a:r>
            <a:r>
              <a:rPr lang="en-US" sz="2000" baseline="30000" dirty="0" err="1" smtClean="0"/>
              <a:t>P</a:t>
            </a:r>
            <a:endParaRPr lang="en-US" sz="2000" baseline="30000" dirty="0" smtClean="0"/>
          </a:p>
          <a:p>
            <a:r>
              <a:rPr lang="en-US" sz="2000" dirty="0" smtClean="0"/>
              <a:t>SBS</a:t>
            </a:r>
          </a:p>
          <a:p>
            <a:r>
              <a:rPr lang="en-US" sz="2000" baseline="30000" dirty="0" smtClean="0"/>
              <a:t>3</a:t>
            </a:r>
            <a:r>
              <a:rPr lang="en-US" sz="2000" dirty="0" smtClean="0"/>
              <a:t>He</a:t>
            </a:r>
          </a:p>
          <a:p>
            <a:r>
              <a:rPr lang="en-US" sz="2000" dirty="0" err="1" smtClean="0"/>
              <a:t>Bigbite</a:t>
            </a:r>
            <a:endParaRPr lang="en-US" sz="2000" dirty="0" smtClean="0"/>
          </a:p>
          <a:p>
            <a:r>
              <a:rPr lang="en-US" sz="2000" baseline="30000" dirty="0" smtClean="0"/>
              <a:t>3</a:t>
            </a:r>
            <a:r>
              <a:rPr lang="en-US" sz="2000" dirty="0" smtClean="0"/>
              <a:t>H</a:t>
            </a:r>
          </a:p>
          <a:p>
            <a:r>
              <a:rPr lang="en-US" sz="2000" dirty="0" smtClean="0"/>
              <a:t>Random urgent things that come up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What we </a:t>
            </a:r>
            <a:r>
              <a:rPr lang="en-US" sz="2000" b="1" i="1" u="sng" dirty="0" smtClean="0">
                <a:solidFill>
                  <a:srgbClr val="660066"/>
                </a:solidFill>
              </a:rPr>
              <a:t>should</a:t>
            </a:r>
            <a:r>
              <a:rPr lang="en-US" sz="2000" dirty="0" smtClean="0"/>
              <a:t> devote time to this year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MOLLER</a:t>
            </a:r>
          </a:p>
          <a:p>
            <a:r>
              <a:rPr lang="en-US" sz="2000" dirty="0" smtClean="0"/>
              <a:t>APEX</a:t>
            </a:r>
          </a:p>
          <a:p>
            <a:r>
              <a:rPr lang="en-US" sz="2000" dirty="0" smtClean="0"/>
              <a:t>PREX</a:t>
            </a:r>
          </a:p>
          <a:p>
            <a:r>
              <a:rPr lang="en-US" sz="2000" dirty="0" smtClean="0"/>
              <a:t>SOLID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 lvl="2"/>
            <a:endParaRPr lang="en-US" sz="2316" dirty="0" smtClean="0"/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44175" y="4651123"/>
            <a:ext cx="4022535" cy="1754327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660066"/>
                </a:solidFill>
              </a:rPr>
              <a:t>Hall A has a six-FTE E&amp;D team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0066"/>
                </a:solidFill>
              </a:rPr>
              <a:t> At best current estimate &lt; 1 	combined FTE can be devoted to 	</a:t>
            </a:r>
            <a:r>
              <a:rPr lang="en-US" i="1" u="sng" dirty="0" smtClean="0">
                <a:solidFill>
                  <a:srgbClr val="660066"/>
                </a:solidFill>
              </a:rPr>
              <a:t>all</a:t>
            </a:r>
            <a:r>
              <a:rPr lang="en-US" dirty="0" smtClean="0">
                <a:solidFill>
                  <a:srgbClr val="660066"/>
                </a:solidFill>
              </a:rPr>
              <a:t> “</a:t>
            </a:r>
            <a:r>
              <a:rPr lang="en-US" dirty="0" err="1" smtClean="0">
                <a:solidFill>
                  <a:srgbClr val="660066"/>
                </a:solidFill>
              </a:rPr>
              <a:t>shoulds</a:t>
            </a:r>
            <a:r>
              <a:rPr lang="en-US" dirty="0" smtClean="0">
                <a:solidFill>
                  <a:srgbClr val="660066"/>
                </a:solidFill>
              </a:rPr>
              <a:t>”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0066"/>
                </a:solidFill>
              </a:rPr>
              <a:t> For SOLID, this translates to ~.1 FTE 	max (at Hall Leader discretion)</a:t>
            </a:r>
            <a:endParaRPr lang="en-US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" y="249809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Ending on </a:t>
            </a:r>
            <a:r>
              <a:rPr lang="en-US" sz="2800" dirty="0" smtClean="0"/>
              <a:t>some </a:t>
            </a:r>
            <a:r>
              <a:rPr lang="en-US" sz="2800" dirty="0" smtClean="0"/>
              <a:t>positive </a:t>
            </a:r>
            <a:r>
              <a:rPr lang="en-US" sz="2800" dirty="0" smtClean="0"/>
              <a:t>notes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70" y="1697677"/>
            <a:ext cx="8173457" cy="47744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Physics case strong and visible</a:t>
            </a:r>
          </a:p>
          <a:p>
            <a:pPr>
              <a:buNone/>
            </a:pPr>
            <a:r>
              <a:rPr lang="en-US" sz="2000" dirty="0" smtClean="0"/>
              <a:t>Need to refine and detail technical case (and costs)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- Willing </a:t>
            </a:r>
            <a:r>
              <a:rPr lang="en-US" sz="2000" smtClean="0"/>
              <a:t>to provide help </a:t>
            </a:r>
            <a:r>
              <a:rPr lang="en-US" sz="2000" dirty="0" smtClean="0"/>
              <a:t>with pre-reviews 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There should be several </a:t>
            </a:r>
            <a:r>
              <a:rPr lang="en-US" sz="2000" dirty="0" err="1"/>
              <a:t>opportuntities</a:t>
            </a:r>
            <a:r>
              <a:rPr lang="en-US" sz="2000" dirty="0"/>
              <a:t> for parasitic beam tests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 lvl="2"/>
            <a:endParaRPr lang="en-US" sz="2316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204</TotalTime>
  <Words>257</Words>
  <Application>Microsoft Macintosh PowerPoint</Application>
  <PresentationFormat>On-screen Show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Hall A Perspective</vt:lpstr>
      <vt:lpstr>Hall A 12 GeV Era Timeline</vt:lpstr>
      <vt:lpstr>What have we been able to do for SOLID so far?</vt:lpstr>
      <vt:lpstr>PowerPoint Presentation</vt:lpstr>
      <vt:lpstr>Ending on some positive notes</vt:lpstr>
    </vt:vector>
  </TitlesOfParts>
  <Company>Hampton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A Early 11 GeV Experiment Scheduling - considerations</dc:title>
  <dc:creator>Cynthia Keppel</dc:creator>
  <cp:lastModifiedBy>Cynthia Keppel</cp:lastModifiedBy>
  <cp:revision>16</cp:revision>
  <cp:lastPrinted>2012-12-14T14:26:15Z</cp:lastPrinted>
  <dcterms:created xsi:type="dcterms:W3CDTF">2012-12-14T13:58:27Z</dcterms:created>
  <dcterms:modified xsi:type="dcterms:W3CDTF">2013-03-22T13:00:05Z</dcterms:modified>
</cp:coreProperties>
</file>