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7" r:id="rId7"/>
    <p:sldId id="265" r:id="rId8"/>
    <p:sldId id="257" r:id="rId9"/>
    <p:sldId id="263" r:id="rId10"/>
    <p:sldId id="256" r:id="rId11"/>
    <p:sldId id="264"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564"/>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D16B5B-B0AA-4E14-8A6D-ED17F2EACE26}"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16B5B-B0AA-4E14-8A6D-ED17F2EACE26}"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16B5B-B0AA-4E14-8A6D-ED17F2EACE26}"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16B5B-B0AA-4E14-8A6D-ED17F2EACE26}"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16B5B-B0AA-4E14-8A6D-ED17F2EACE26}"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16B5B-B0AA-4E14-8A6D-ED17F2EACE26}"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16B5B-B0AA-4E14-8A6D-ED17F2EACE26}" type="datetimeFigureOut">
              <a:rPr lang="en-US" smtClean="0"/>
              <a:pPr/>
              <a:t>3/22/2013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16B5B-B0AA-4E14-8A6D-ED17F2EACE26}" type="datetimeFigureOut">
              <a:rPr lang="en-US" smtClean="0"/>
              <a:pPr/>
              <a:t>3/22/2013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16B5B-B0AA-4E14-8A6D-ED17F2EACE26}" type="datetimeFigureOut">
              <a:rPr lang="en-US" smtClean="0"/>
              <a:pPr/>
              <a:t>3/22/2013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16B5B-B0AA-4E14-8A6D-ED17F2EACE26}"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16B5B-B0AA-4E14-8A6D-ED17F2EACE26}"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F1E54-D848-4411-A8EE-34CF5CAE3D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AAAA">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16B5B-B0AA-4E14-8A6D-ED17F2EACE26}" type="datetimeFigureOut">
              <a:rPr lang="en-US" smtClean="0"/>
              <a:pPr/>
              <a:t>3/22/2013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F1E54-D848-4411-A8EE-34CF5CAE3D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404664"/>
            <a:ext cx="6912768" cy="769441"/>
          </a:xfrm>
          <a:prstGeom prst="rect">
            <a:avLst/>
          </a:prstGeom>
          <a:noFill/>
        </p:spPr>
        <p:txBody>
          <a:bodyPr wrap="square" rtlCol="0">
            <a:spAutoFit/>
          </a:bodyPr>
          <a:lstStyle/>
          <a:p>
            <a:pPr algn="ctr"/>
            <a:r>
              <a:rPr lang="en-US" sz="4400" dirty="0" err="1" smtClean="0"/>
              <a:t>SoLID</a:t>
            </a:r>
            <a:r>
              <a:rPr lang="en-US" sz="4400" dirty="0" smtClean="0"/>
              <a:t> Collaboration Meeting</a:t>
            </a:r>
            <a:endParaRPr lang="en-US" sz="4400" dirty="0"/>
          </a:p>
        </p:txBody>
      </p:sp>
      <p:sp>
        <p:nvSpPr>
          <p:cNvPr id="3" name="TextBox 2"/>
          <p:cNvSpPr txBox="1"/>
          <p:nvPr/>
        </p:nvSpPr>
        <p:spPr>
          <a:xfrm>
            <a:off x="2123728" y="5981218"/>
            <a:ext cx="4824536" cy="400110"/>
          </a:xfrm>
          <a:prstGeom prst="rect">
            <a:avLst/>
          </a:prstGeom>
          <a:noFill/>
        </p:spPr>
        <p:txBody>
          <a:bodyPr wrap="square" rtlCol="0">
            <a:spAutoFit/>
          </a:bodyPr>
          <a:lstStyle/>
          <a:p>
            <a:pPr algn="ctr"/>
            <a:r>
              <a:rPr lang="en-US" sz="2000" dirty="0" smtClean="0"/>
              <a:t>March 22, 2013</a:t>
            </a:r>
            <a:endParaRPr lang="en-US" sz="2000" dirty="0"/>
          </a:p>
        </p:txBody>
      </p:sp>
      <p:sp>
        <p:nvSpPr>
          <p:cNvPr id="4" name="TextBox 3"/>
          <p:cNvSpPr txBox="1"/>
          <p:nvPr/>
        </p:nvSpPr>
        <p:spPr>
          <a:xfrm>
            <a:off x="1475656" y="1520788"/>
            <a:ext cx="6192688" cy="584775"/>
          </a:xfrm>
          <a:prstGeom prst="rect">
            <a:avLst/>
          </a:prstGeom>
          <a:noFill/>
        </p:spPr>
        <p:txBody>
          <a:bodyPr wrap="square" rtlCol="0">
            <a:spAutoFit/>
          </a:bodyPr>
          <a:lstStyle/>
          <a:p>
            <a:r>
              <a:rPr lang="en-US" sz="3200" dirty="0" smtClean="0"/>
              <a:t>Magnet Support and Infrastructure</a:t>
            </a:r>
            <a:endParaRPr lang="en-US" sz="3200" dirty="0"/>
          </a:p>
        </p:txBody>
      </p:sp>
      <p:sp>
        <p:nvSpPr>
          <p:cNvPr id="5" name="TextBox 4"/>
          <p:cNvSpPr txBox="1"/>
          <p:nvPr/>
        </p:nvSpPr>
        <p:spPr>
          <a:xfrm>
            <a:off x="2123728" y="5625244"/>
            <a:ext cx="4824536" cy="400110"/>
          </a:xfrm>
          <a:prstGeom prst="rect">
            <a:avLst/>
          </a:prstGeom>
          <a:noFill/>
        </p:spPr>
        <p:txBody>
          <a:bodyPr wrap="square" rtlCol="0">
            <a:spAutoFit/>
          </a:bodyPr>
          <a:lstStyle/>
          <a:p>
            <a:pPr algn="ctr"/>
            <a:r>
              <a:rPr lang="en-US" sz="2000" dirty="0" smtClean="0"/>
              <a:t>Whit </a:t>
            </a:r>
            <a:r>
              <a:rPr lang="en-US" sz="2000" dirty="0" err="1" smtClean="0"/>
              <a:t>Seay</a:t>
            </a:r>
            <a:endParaRPr lang="en-US" sz="2000" dirty="0"/>
          </a:p>
        </p:txBody>
      </p:sp>
      <p:pic>
        <p:nvPicPr>
          <p:cNvPr id="6" name="Picture 5" descr="Cryostat size.JPG"/>
          <p:cNvPicPr>
            <a:picLocks noChangeAspect="1"/>
          </p:cNvPicPr>
          <p:nvPr/>
        </p:nvPicPr>
        <p:blipFill>
          <a:blip r:embed="rId2" cstate="print"/>
          <a:stretch>
            <a:fillRect/>
          </a:stretch>
        </p:blipFill>
        <p:spPr>
          <a:xfrm>
            <a:off x="2555776" y="2564904"/>
            <a:ext cx="4126640" cy="2520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59832" y="3068960"/>
            <a:ext cx="5774078" cy="328678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8746" t="7609" r="23135" b="5435"/>
          <a:stretch>
            <a:fillRect/>
          </a:stretch>
        </p:blipFill>
        <p:spPr bwMode="auto">
          <a:xfrm>
            <a:off x="143508" y="3356992"/>
            <a:ext cx="2772308" cy="2880320"/>
          </a:xfrm>
          <a:prstGeom prst="rect">
            <a:avLst/>
          </a:prstGeom>
          <a:noFill/>
          <a:ln w="9525">
            <a:noFill/>
            <a:miter lim="800000"/>
            <a:headEnd/>
            <a:tailEnd/>
          </a:ln>
        </p:spPr>
      </p:pic>
      <p:sp>
        <p:nvSpPr>
          <p:cNvPr id="6" name="TextBox 5"/>
          <p:cNvSpPr txBox="1"/>
          <p:nvPr/>
        </p:nvSpPr>
        <p:spPr>
          <a:xfrm>
            <a:off x="611560" y="260648"/>
            <a:ext cx="7416824" cy="584775"/>
          </a:xfrm>
          <a:prstGeom prst="rect">
            <a:avLst/>
          </a:prstGeom>
          <a:noFill/>
        </p:spPr>
        <p:txBody>
          <a:bodyPr wrap="square" rtlCol="0">
            <a:spAutoFit/>
          </a:bodyPr>
          <a:lstStyle/>
          <a:p>
            <a:pPr algn="ctr"/>
            <a:r>
              <a:rPr lang="en-US" sz="3200" dirty="0" smtClean="0"/>
              <a:t>New downstream coil collar</a:t>
            </a:r>
            <a:endParaRPr lang="en-US" sz="3200" dirty="0"/>
          </a:p>
        </p:txBody>
      </p:sp>
      <p:sp>
        <p:nvSpPr>
          <p:cNvPr id="7" name="TextBox 6"/>
          <p:cNvSpPr txBox="1"/>
          <p:nvPr/>
        </p:nvSpPr>
        <p:spPr>
          <a:xfrm>
            <a:off x="791580" y="1016732"/>
            <a:ext cx="6876764" cy="1631216"/>
          </a:xfrm>
          <a:prstGeom prst="rect">
            <a:avLst/>
          </a:prstGeom>
          <a:noFill/>
        </p:spPr>
        <p:txBody>
          <a:bodyPr wrap="square" rtlCol="0">
            <a:spAutoFit/>
          </a:bodyPr>
          <a:lstStyle/>
          <a:p>
            <a:pPr>
              <a:buFont typeface="Arial" pitchFamily="34" charset="0"/>
              <a:buChar char="•"/>
            </a:pPr>
            <a:r>
              <a:rPr lang="en-US" sz="2000" dirty="0" smtClean="0"/>
              <a:t> Allowable stress foe 1008 hot rolled steel = 14820 psi</a:t>
            </a:r>
          </a:p>
          <a:p>
            <a:pPr>
              <a:buFont typeface="Arial" pitchFamily="34" charset="0"/>
              <a:buChar char="•"/>
            </a:pPr>
            <a:r>
              <a:rPr lang="en-US" sz="2000" dirty="0" smtClean="0"/>
              <a:t> Peak stress due to rigid constraint at the bottom is the only overstress.  Conservative simple restraint. </a:t>
            </a:r>
          </a:p>
          <a:p>
            <a:pPr>
              <a:buFont typeface="Arial" pitchFamily="34" charset="0"/>
              <a:buChar char="•"/>
            </a:pPr>
            <a:r>
              <a:rPr lang="en-US" sz="2000" dirty="0" smtClean="0"/>
              <a:t> Buckling not checked – will be retained by the slabs.</a:t>
            </a:r>
          </a:p>
          <a:p>
            <a:pPr>
              <a:buFont typeface="Arial" pitchFamily="34" charset="0"/>
              <a:buChar char="•"/>
            </a:pPr>
            <a:r>
              <a:rPr lang="en-US" sz="2000" dirty="0"/>
              <a:t> </a:t>
            </a:r>
            <a:r>
              <a:rPr lang="en-US" sz="2000" dirty="0" smtClean="0"/>
              <a:t>Forces due to gravity only</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5656" y="3032956"/>
            <a:ext cx="6327123" cy="3573016"/>
            <a:chOff x="1043608" y="2456892"/>
            <a:chExt cx="7299231" cy="4149080"/>
          </a:xfrm>
        </p:grpSpPr>
        <p:pic>
          <p:nvPicPr>
            <p:cNvPr id="6146" name="Picture 2"/>
            <p:cNvPicPr>
              <a:picLocks noChangeAspect="1" noChangeArrowheads="1"/>
            </p:cNvPicPr>
            <p:nvPr/>
          </p:nvPicPr>
          <p:blipFill>
            <a:blip r:embed="rId2" cstate="print"/>
            <a:srcRect/>
            <a:stretch>
              <a:fillRect/>
            </a:stretch>
          </p:blipFill>
          <p:spPr bwMode="auto">
            <a:xfrm>
              <a:off x="1043608" y="2456892"/>
              <a:ext cx="7299231" cy="414908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907704" y="3104964"/>
              <a:ext cx="2643001" cy="3440568"/>
            </a:xfrm>
            <a:prstGeom prst="rect">
              <a:avLst/>
            </a:prstGeom>
            <a:noFill/>
            <a:ln w="9525">
              <a:noFill/>
              <a:miter lim="800000"/>
              <a:headEnd/>
              <a:tailEnd/>
            </a:ln>
          </p:spPr>
        </p:pic>
      </p:grpSp>
      <p:sp>
        <p:nvSpPr>
          <p:cNvPr id="4" name="TextBox 3"/>
          <p:cNvSpPr txBox="1"/>
          <p:nvPr/>
        </p:nvSpPr>
        <p:spPr>
          <a:xfrm>
            <a:off x="1763688" y="6237312"/>
            <a:ext cx="2448272" cy="369332"/>
          </a:xfrm>
          <a:prstGeom prst="rect">
            <a:avLst/>
          </a:prstGeom>
          <a:noFill/>
        </p:spPr>
        <p:txBody>
          <a:bodyPr wrap="square" rtlCol="0">
            <a:spAutoFit/>
          </a:bodyPr>
          <a:lstStyle/>
          <a:p>
            <a:r>
              <a:rPr lang="en-US" dirty="0" smtClean="0"/>
              <a:t>Outside</a:t>
            </a:r>
            <a:endParaRPr lang="en-US" dirty="0"/>
          </a:p>
        </p:txBody>
      </p:sp>
      <p:sp>
        <p:nvSpPr>
          <p:cNvPr id="5" name="TextBox 4"/>
          <p:cNvSpPr txBox="1"/>
          <p:nvPr/>
        </p:nvSpPr>
        <p:spPr>
          <a:xfrm>
            <a:off x="6048164" y="6093296"/>
            <a:ext cx="2448272" cy="369332"/>
          </a:xfrm>
          <a:prstGeom prst="rect">
            <a:avLst/>
          </a:prstGeom>
          <a:noFill/>
        </p:spPr>
        <p:txBody>
          <a:bodyPr wrap="square" rtlCol="0">
            <a:spAutoFit/>
          </a:bodyPr>
          <a:lstStyle/>
          <a:p>
            <a:r>
              <a:rPr lang="en-US" dirty="0" smtClean="0"/>
              <a:t>Inside</a:t>
            </a:r>
            <a:endParaRPr lang="en-US" dirty="0"/>
          </a:p>
        </p:txBody>
      </p:sp>
      <p:sp>
        <p:nvSpPr>
          <p:cNvPr id="6" name="TextBox 5"/>
          <p:cNvSpPr txBox="1"/>
          <p:nvPr/>
        </p:nvSpPr>
        <p:spPr>
          <a:xfrm>
            <a:off x="755576" y="188640"/>
            <a:ext cx="7704856" cy="584775"/>
          </a:xfrm>
          <a:prstGeom prst="rect">
            <a:avLst/>
          </a:prstGeom>
          <a:noFill/>
        </p:spPr>
        <p:txBody>
          <a:bodyPr wrap="square" rtlCol="0">
            <a:spAutoFit/>
          </a:bodyPr>
          <a:lstStyle/>
          <a:p>
            <a:pPr algn="ctr"/>
            <a:r>
              <a:rPr lang="en-US" sz="3200" dirty="0" smtClean="0"/>
              <a:t>Detector hut stress analysis </a:t>
            </a:r>
            <a:endParaRPr lang="en-US" sz="3200" dirty="0"/>
          </a:p>
        </p:txBody>
      </p:sp>
      <p:sp>
        <p:nvSpPr>
          <p:cNvPr id="7" name="TextBox 6"/>
          <p:cNvSpPr txBox="1"/>
          <p:nvPr/>
        </p:nvSpPr>
        <p:spPr>
          <a:xfrm>
            <a:off x="359532" y="728700"/>
            <a:ext cx="8424936" cy="1200329"/>
          </a:xfrm>
          <a:prstGeom prst="rect">
            <a:avLst/>
          </a:prstGeom>
          <a:noFill/>
        </p:spPr>
        <p:txBody>
          <a:bodyPr wrap="square" rtlCol="0">
            <a:spAutoFit/>
          </a:bodyPr>
          <a:lstStyle/>
          <a:p>
            <a:r>
              <a:rPr lang="en-US" dirty="0" smtClean="0"/>
              <a:t>Half of detector weight placed on the outer shell and half on the nose</a:t>
            </a:r>
          </a:p>
          <a:p>
            <a:r>
              <a:rPr lang="en-US" dirty="0" smtClean="0"/>
              <a:t>Forces due to gravity only</a:t>
            </a:r>
          </a:p>
          <a:p>
            <a:r>
              <a:rPr lang="en-US" dirty="0" smtClean="0"/>
              <a:t>Only overstress is from rigid constraint</a:t>
            </a:r>
          </a:p>
          <a:p>
            <a:endParaRPr lang="en-US" dirty="0"/>
          </a:p>
        </p:txBody>
      </p:sp>
      <p:sp>
        <p:nvSpPr>
          <p:cNvPr id="9" name="TextBox 8"/>
          <p:cNvSpPr txBox="1"/>
          <p:nvPr/>
        </p:nvSpPr>
        <p:spPr>
          <a:xfrm>
            <a:off x="4175956" y="1448780"/>
            <a:ext cx="4968044" cy="1323439"/>
          </a:xfrm>
          <a:prstGeom prst="rect">
            <a:avLst/>
          </a:prstGeom>
          <a:noFill/>
        </p:spPr>
        <p:txBody>
          <a:bodyPr wrap="square" rtlCol="0">
            <a:spAutoFit/>
          </a:bodyPr>
          <a:lstStyle/>
          <a:p>
            <a:pPr>
              <a:buFont typeface="Arial" pitchFamily="34" charset="0"/>
              <a:buChar char="•"/>
            </a:pPr>
            <a:r>
              <a:rPr lang="en-US" sz="2000" dirty="0" smtClean="0"/>
              <a:t> Light gas Cherenkov = 6 metric t</a:t>
            </a:r>
          </a:p>
          <a:p>
            <a:pPr>
              <a:buFont typeface="Arial" pitchFamily="34" charset="0"/>
              <a:buChar char="•"/>
            </a:pPr>
            <a:r>
              <a:rPr lang="en-US" sz="2000" dirty="0"/>
              <a:t> </a:t>
            </a:r>
            <a:r>
              <a:rPr lang="en-US" sz="2000" dirty="0" smtClean="0"/>
              <a:t>Heavy gas Cherenkov =  8 metric t (assumed)</a:t>
            </a:r>
          </a:p>
          <a:p>
            <a:pPr>
              <a:buFont typeface="Arial" pitchFamily="34" charset="0"/>
              <a:buChar char="•"/>
            </a:pPr>
            <a:r>
              <a:rPr lang="en-US" sz="2000" dirty="0" smtClean="0"/>
              <a:t> Calorimeter = 23 metric t</a:t>
            </a:r>
          </a:p>
          <a:p>
            <a:pPr>
              <a:buFont typeface="Arial" pitchFamily="34" charset="0"/>
              <a:buChar char="•"/>
            </a:pPr>
            <a:r>
              <a:rPr lang="en-US" sz="2000" dirty="0"/>
              <a:t> </a:t>
            </a:r>
            <a:r>
              <a:rPr lang="en-US" sz="2000" dirty="0" smtClean="0"/>
              <a:t>W forward angle absorber = 13 metric t</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28600" y="1752600"/>
            <a:ext cx="4205306" cy="39624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648200" y="1828800"/>
            <a:ext cx="4216075" cy="3962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548680"/>
            <a:ext cx="6192688" cy="584775"/>
          </a:xfrm>
          <a:prstGeom prst="rect">
            <a:avLst/>
          </a:prstGeom>
          <a:noFill/>
        </p:spPr>
        <p:txBody>
          <a:bodyPr wrap="square" rtlCol="0">
            <a:spAutoFit/>
          </a:bodyPr>
          <a:lstStyle/>
          <a:p>
            <a:r>
              <a:rPr lang="en-US" sz="3200" dirty="0" smtClean="0"/>
              <a:t>Magnet Support and Infrastructure</a:t>
            </a:r>
            <a:endParaRPr lang="en-US" sz="3200" dirty="0"/>
          </a:p>
        </p:txBody>
      </p:sp>
      <p:sp>
        <p:nvSpPr>
          <p:cNvPr id="3" name="TextBox 2"/>
          <p:cNvSpPr txBox="1"/>
          <p:nvPr/>
        </p:nvSpPr>
        <p:spPr>
          <a:xfrm>
            <a:off x="1187624" y="1700808"/>
            <a:ext cx="6696744" cy="2308324"/>
          </a:xfrm>
          <a:prstGeom prst="rect">
            <a:avLst/>
          </a:prstGeom>
          <a:noFill/>
        </p:spPr>
        <p:txBody>
          <a:bodyPr wrap="square" rtlCol="0">
            <a:spAutoFit/>
          </a:bodyPr>
          <a:lstStyle/>
          <a:p>
            <a:pPr>
              <a:buFont typeface="Arial" pitchFamily="34" charset="0"/>
              <a:buChar char="•"/>
            </a:pPr>
            <a:r>
              <a:rPr lang="en-US" sz="2400" dirty="0" smtClean="0"/>
              <a:t> Target to magnet spacing</a:t>
            </a:r>
          </a:p>
          <a:p>
            <a:pPr>
              <a:buFont typeface="Arial" pitchFamily="34" charset="0"/>
              <a:buChar char="•"/>
            </a:pPr>
            <a:r>
              <a:rPr lang="en-US" sz="2400" dirty="0" smtClean="0"/>
              <a:t> Magnet position in the hall</a:t>
            </a:r>
          </a:p>
          <a:p>
            <a:pPr>
              <a:buFont typeface="Arial" pitchFamily="34" charset="0"/>
              <a:buChar char="•"/>
            </a:pPr>
            <a:r>
              <a:rPr lang="en-US" sz="2400" dirty="0" smtClean="0"/>
              <a:t> Electrical requirements</a:t>
            </a:r>
          </a:p>
          <a:p>
            <a:pPr>
              <a:buFont typeface="Arial" pitchFamily="34" charset="0"/>
              <a:buChar char="•"/>
            </a:pPr>
            <a:r>
              <a:rPr lang="en-US" sz="2400" dirty="0" smtClean="0"/>
              <a:t> </a:t>
            </a:r>
            <a:r>
              <a:rPr lang="en-US" sz="2400" dirty="0" err="1" smtClean="0"/>
              <a:t>Cryo</a:t>
            </a:r>
            <a:r>
              <a:rPr lang="en-US" sz="2400" dirty="0" smtClean="0"/>
              <a:t> Requirements</a:t>
            </a:r>
          </a:p>
          <a:p>
            <a:pPr>
              <a:buFont typeface="Arial" pitchFamily="34" charset="0"/>
              <a:buChar char="•"/>
            </a:pPr>
            <a:r>
              <a:rPr lang="en-US" sz="2400" dirty="0" smtClean="0"/>
              <a:t> Detector housing concepts</a:t>
            </a:r>
          </a:p>
          <a:p>
            <a:pPr>
              <a:buFont typeface="Arial" pitchFamily="34" charset="0"/>
              <a:buChar char="•"/>
            </a:pPr>
            <a:r>
              <a:rPr lang="en-US" sz="2400" dirty="0"/>
              <a:t> </a:t>
            </a:r>
            <a:r>
              <a:rPr lang="en-US" sz="2400" dirty="0" smtClean="0"/>
              <a:t>Some initial stress analysis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716016" y="2312876"/>
            <a:ext cx="4140460" cy="3456384"/>
            <a:chOff x="2087724" y="1880828"/>
            <a:chExt cx="4721914" cy="3852428"/>
          </a:xfrm>
        </p:grpSpPr>
        <p:pic>
          <p:nvPicPr>
            <p:cNvPr id="3074" name="Picture 2"/>
            <p:cNvPicPr>
              <a:picLocks noChangeAspect="1" noChangeArrowheads="1"/>
            </p:cNvPicPr>
            <p:nvPr/>
          </p:nvPicPr>
          <p:blipFill>
            <a:blip r:embed="rId2" cstate="print"/>
            <a:srcRect l="757" t="7242" b="6653"/>
            <a:stretch>
              <a:fillRect/>
            </a:stretch>
          </p:blipFill>
          <p:spPr bwMode="auto">
            <a:xfrm>
              <a:off x="2087724" y="1880828"/>
              <a:ext cx="4721914" cy="3852428"/>
            </a:xfrm>
            <a:prstGeom prst="rect">
              <a:avLst/>
            </a:prstGeom>
            <a:noFill/>
            <a:ln w="9525">
              <a:noFill/>
              <a:miter lim="800000"/>
              <a:headEnd/>
              <a:tailEnd/>
            </a:ln>
          </p:spPr>
        </p:pic>
        <p:cxnSp>
          <p:nvCxnSpPr>
            <p:cNvPr id="4" name="Straight Connector 3"/>
            <p:cNvCxnSpPr/>
            <p:nvPr/>
          </p:nvCxnSpPr>
          <p:spPr>
            <a:xfrm flipV="1">
              <a:off x="2267744" y="2024844"/>
              <a:ext cx="0" cy="17281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959932" y="2024844"/>
              <a:ext cx="0" cy="180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17671" y="2024844"/>
              <a:ext cx="866097" cy="308738"/>
            </a:xfrm>
            <a:prstGeom prst="rect">
              <a:avLst/>
            </a:prstGeom>
            <a:noFill/>
          </p:spPr>
          <p:txBody>
            <a:bodyPr wrap="square" rtlCol="0">
              <a:spAutoFit/>
            </a:bodyPr>
            <a:lstStyle/>
            <a:p>
              <a:pPr algn="ctr"/>
              <a:r>
                <a:rPr lang="en-US" sz="1200" dirty="0" smtClean="0"/>
                <a:t>350 cm</a:t>
              </a:r>
              <a:endParaRPr lang="en-US" sz="1200" dirty="0"/>
            </a:p>
          </p:txBody>
        </p:sp>
        <p:cxnSp>
          <p:nvCxnSpPr>
            <p:cNvPr id="9" name="Straight Arrow Connector 8"/>
            <p:cNvCxnSpPr/>
            <p:nvPr/>
          </p:nvCxnSpPr>
          <p:spPr>
            <a:xfrm>
              <a:off x="3347864" y="2168860"/>
              <a:ext cx="612068" cy="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267744" y="2168860"/>
              <a:ext cx="46805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611560" y="512676"/>
            <a:ext cx="7956884" cy="584775"/>
          </a:xfrm>
          <a:prstGeom prst="rect">
            <a:avLst/>
          </a:prstGeom>
          <a:noFill/>
        </p:spPr>
        <p:txBody>
          <a:bodyPr wrap="square" rtlCol="0">
            <a:spAutoFit/>
          </a:bodyPr>
          <a:lstStyle/>
          <a:p>
            <a:r>
              <a:rPr lang="en-US" sz="3200" dirty="0" smtClean="0"/>
              <a:t>Center to center distance of target and magnet</a:t>
            </a:r>
            <a:endParaRPr lang="en-US" sz="3200" dirty="0"/>
          </a:p>
        </p:txBody>
      </p:sp>
      <p:sp>
        <p:nvSpPr>
          <p:cNvPr id="23" name="TextBox 22"/>
          <p:cNvSpPr txBox="1"/>
          <p:nvPr/>
        </p:nvSpPr>
        <p:spPr>
          <a:xfrm>
            <a:off x="2879812" y="1160748"/>
            <a:ext cx="3456384" cy="584775"/>
          </a:xfrm>
          <a:prstGeom prst="rect">
            <a:avLst/>
          </a:prstGeom>
          <a:noFill/>
        </p:spPr>
        <p:txBody>
          <a:bodyPr wrap="square" rtlCol="0">
            <a:spAutoFit/>
          </a:bodyPr>
          <a:lstStyle/>
          <a:p>
            <a:pPr algn="ctr"/>
            <a:r>
              <a:rPr lang="en-US" sz="3200" dirty="0" smtClean="0"/>
              <a:t>(SIDIS)</a:t>
            </a:r>
            <a:endParaRPr lang="en-US" sz="3200" dirty="0"/>
          </a:p>
        </p:txBody>
      </p:sp>
      <p:sp>
        <p:nvSpPr>
          <p:cNvPr id="24" name="TextBox 23"/>
          <p:cNvSpPr txBox="1"/>
          <p:nvPr/>
        </p:nvSpPr>
        <p:spPr>
          <a:xfrm>
            <a:off x="323528" y="1988840"/>
            <a:ext cx="4284476" cy="3416320"/>
          </a:xfrm>
          <a:prstGeom prst="rect">
            <a:avLst/>
          </a:prstGeom>
          <a:noFill/>
        </p:spPr>
        <p:txBody>
          <a:bodyPr wrap="square" rtlCol="0">
            <a:spAutoFit/>
          </a:bodyPr>
          <a:lstStyle/>
          <a:p>
            <a:pPr>
              <a:buFont typeface="Arial" pitchFamily="34" charset="0"/>
              <a:buChar char="•"/>
            </a:pPr>
            <a:r>
              <a:rPr lang="en-US" sz="2400" dirty="0" smtClean="0"/>
              <a:t> 350 cm between target center and magnet center.</a:t>
            </a:r>
          </a:p>
          <a:p>
            <a:pPr>
              <a:buFont typeface="Arial" pitchFamily="34" charset="0"/>
              <a:buChar char="•"/>
            </a:pPr>
            <a:r>
              <a:rPr lang="en-US" sz="2400" dirty="0" smtClean="0"/>
              <a:t> Magnet and target will have to be shifted a minimum of 115 cm downstream to prevent front of magnet from interfering with HRS bearing assembly.</a:t>
            </a:r>
          </a:p>
          <a:p>
            <a:pPr>
              <a:buFont typeface="Arial" pitchFamily="34" charset="0"/>
              <a:buChar char="•"/>
            </a:pPr>
            <a:r>
              <a:rPr lang="en-US" sz="2400" dirty="0"/>
              <a:t> </a:t>
            </a:r>
            <a:r>
              <a:rPr lang="en-US" sz="2400" dirty="0" smtClean="0"/>
              <a:t>HRS spectrometers parked at 90° angle to the </a:t>
            </a:r>
            <a:r>
              <a:rPr lang="en-US" sz="2400" dirty="0" err="1" smtClean="0"/>
              <a:t>beamline</a:t>
            </a:r>
            <a:r>
              <a:rPr lang="en-US" sz="2400"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83668" y="2240868"/>
            <a:ext cx="5880895" cy="4242681"/>
          </a:xfrm>
          <a:prstGeom prst="rect">
            <a:avLst/>
          </a:prstGeom>
          <a:noFill/>
          <a:ln w="9525">
            <a:noFill/>
            <a:miter lim="800000"/>
            <a:headEnd/>
            <a:tailEnd/>
          </a:ln>
        </p:spPr>
      </p:pic>
      <p:sp>
        <p:nvSpPr>
          <p:cNvPr id="10" name="Oval 9"/>
          <p:cNvSpPr/>
          <p:nvPr/>
        </p:nvSpPr>
        <p:spPr>
          <a:xfrm>
            <a:off x="4211960" y="4113076"/>
            <a:ext cx="1116124" cy="108012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3923928" y="4113076"/>
            <a:ext cx="1656184" cy="0"/>
          </a:xfrm>
          <a:prstGeom prst="line">
            <a:avLst/>
          </a:prstGeom>
          <a:ln w="476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995936" y="2348880"/>
            <a:ext cx="1548172" cy="2124236"/>
            <a:chOff x="3959932" y="2348880"/>
            <a:chExt cx="1548172" cy="2124236"/>
          </a:xfrm>
        </p:grpSpPr>
        <p:sp>
          <p:nvSpPr>
            <p:cNvPr id="3" name="Rectangle 2"/>
            <p:cNvSpPr/>
            <p:nvPr/>
          </p:nvSpPr>
          <p:spPr>
            <a:xfrm>
              <a:off x="4031940" y="3212976"/>
              <a:ext cx="1404156" cy="122413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355976" y="3212976"/>
              <a:ext cx="0" cy="12601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76056" y="3212976"/>
              <a:ext cx="0" cy="12601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59932" y="2348880"/>
              <a:ext cx="1548172" cy="828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935596" y="332656"/>
            <a:ext cx="7380820" cy="584775"/>
          </a:xfrm>
          <a:prstGeom prst="rect">
            <a:avLst/>
          </a:prstGeom>
          <a:noFill/>
        </p:spPr>
        <p:txBody>
          <a:bodyPr wrap="square" rtlCol="0">
            <a:spAutoFit/>
          </a:bodyPr>
          <a:lstStyle/>
          <a:p>
            <a:r>
              <a:rPr lang="en-US" sz="3200" dirty="0" smtClean="0"/>
              <a:t>Without the 115 cm shift downstream</a:t>
            </a:r>
            <a:endParaRPr lang="en-US" sz="3200" dirty="0"/>
          </a:p>
        </p:txBody>
      </p:sp>
      <p:cxnSp>
        <p:nvCxnSpPr>
          <p:cNvPr id="13" name="Straight Connector 12"/>
          <p:cNvCxnSpPr/>
          <p:nvPr/>
        </p:nvCxnSpPr>
        <p:spPr>
          <a:xfrm>
            <a:off x="3923928" y="5229200"/>
            <a:ext cx="1656184" cy="0"/>
          </a:xfrm>
          <a:prstGeom prst="line">
            <a:avLst/>
          </a:prstGeom>
          <a:ln w="476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EOinHallABirdsEyeView.jpg"/>
          <p:cNvPicPr>
            <a:picLocks noChangeAspect="1"/>
          </p:cNvPicPr>
          <p:nvPr/>
        </p:nvPicPr>
        <p:blipFill>
          <a:blip r:embed="rId2" cstate="print"/>
          <a:stretch>
            <a:fillRect/>
          </a:stretch>
        </p:blipFill>
        <p:spPr>
          <a:xfrm>
            <a:off x="251520" y="1268760"/>
            <a:ext cx="5862421" cy="3574262"/>
          </a:xfrm>
          <a:prstGeom prst="rect">
            <a:avLst/>
          </a:prstGeom>
        </p:spPr>
      </p:pic>
      <p:sp>
        <p:nvSpPr>
          <p:cNvPr id="3" name="TextBox 2"/>
          <p:cNvSpPr txBox="1"/>
          <p:nvPr/>
        </p:nvSpPr>
        <p:spPr>
          <a:xfrm>
            <a:off x="1151620" y="512676"/>
            <a:ext cx="6840760" cy="584775"/>
          </a:xfrm>
          <a:prstGeom prst="rect">
            <a:avLst/>
          </a:prstGeom>
          <a:noFill/>
        </p:spPr>
        <p:txBody>
          <a:bodyPr wrap="square" rtlCol="0">
            <a:spAutoFit/>
          </a:bodyPr>
          <a:lstStyle/>
          <a:p>
            <a:pPr algn="ctr"/>
            <a:r>
              <a:rPr lang="en-US" sz="3200" dirty="0" smtClean="0"/>
              <a:t>Magnet shifted 115 cm downstream</a:t>
            </a:r>
            <a:endParaRPr lang="en-US" sz="3200" dirty="0"/>
          </a:p>
        </p:txBody>
      </p:sp>
      <p:pic>
        <p:nvPicPr>
          <p:cNvPr id="4" name="Picture 3" descr="CLEOinHallABackQuadrant.jpg"/>
          <p:cNvPicPr>
            <a:picLocks noChangeAspect="1"/>
          </p:cNvPicPr>
          <p:nvPr/>
        </p:nvPicPr>
        <p:blipFill>
          <a:blip r:embed="rId3" cstate="print"/>
          <a:srcRect l="14375" t="31549" r="29372"/>
          <a:stretch>
            <a:fillRect/>
          </a:stretch>
        </p:blipFill>
        <p:spPr>
          <a:xfrm>
            <a:off x="4391980" y="3356992"/>
            <a:ext cx="4346291" cy="32043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09600" y="228600"/>
            <a:ext cx="7848600" cy="6338888"/>
          </a:xfrm>
          <a:prstGeom prst="rect">
            <a:avLst/>
          </a:prstGeom>
          <a:noFill/>
          <a:ln w="9525">
            <a:noFill/>
            <a:miter lim="800000"/>
            <a:headEnd/>
            <a:tailEnd/>
          </a:ln>
        </p:spPr>
      </p:pic>
      <p:sp>
        <p:nvSpPr>
          <p:cNvPr id="4" name="Rectangle 3"/>
          <p:cNvSpPr/>
          <p:nvPr/>
        </p:nvSpPr>
        <p:spPr>
          <a:xfrm>
            <a:off x="2971800" y="30480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6" fontAlgn="auto">
              <a:spcBef>
                <a:spcPts val="0"/>
              </a:spcBef>
              <a:spcAft>
                <a:spcPts val="0"/>
              </a:spcAft>
              <a:defRPr/>
            </a:pPr>
            <a:endParaRPr lang="en-US"/>
          </a:p>
        </p:txBody>
      </p:sp>
      <p:sp>
        <p:nvSpPr>
          <p:cNvPr id="6149" name="TextBox 5"/>
          <p:cNvSpPr txBox="1">
            <a:spLocks noChangeArrowheads="1"/>
          </p:cNvSpPr>
          <p:nvPr/>
        </p:nvSpPr>
        <p:spPr bwMode="auto">
          <a:xfrm>
            <a:off x="5410200" y="2057400"/>
            <a:ext cx="1828800" cy="461963"/>
          </a:xfrm>
          <a:prstGeom prst="rect">
            <a:avLst/>
          </a:prstGeom>
          <a:noFill/>
          <a:ln w="9525">
            <a:noFill/>
            <a:miter lim="800000"/>
            <a:headEnd/>
            <a:tailEnd/>
          </a:ln>
        </p:spPr>
        <p:txBody>
          <a:bodyPr>
            <a:spAutoFit/>
          </a:bodyPr>
          <a:lstStyle/>
          <a:p>
            <a:r>
              <a:rPr lang="en-US" sz="2400">
                <a:latin typeface="Comic Sans MS" pitchFamily="66" charset="0"/>
              </a:rPr>
              <a:t>500 ton</a:t>
            </a:r>
          </a:p>
        </p:txBody>
      </p:sp>
      <p:sp>
        <p:nvSpPr>
          <p:cNvPr id="6150" name="TextBox 6"/>
          <p:cNvSpPr txBox="1">
            <a:spLocks noChangeArrowheads="1"/>
          </p:cNvSpPr>
          <p:nvPr/>
        </p:nvSpPr>
        <p:spPr bwMode="auto">
          <a:xfrm>
            <a:off x="4876800" y="2743200"/>
            <a:ext cx="1676400" cy="461963"/>
          </a:xfrm>
          <a:prstGeom prst="rect">
            <a:avLst/>
          </a:prstGeom>
          <a:noFill/>
          <a:ln w="9525">
            <a:noFill/>
            <a:miter lim="800000"/>
            <a:headEnd/>
            <a:tailEnd/>
          </a:ln>
        </p:spPr>
        <p:txBody>
          <a:bodyPr>
            <a:spAutoFit/>
          </a:bodyPr>
          <a:lstStyle/>
          <a:p>
            <a:r>
              <a:rPr lang="en-US" sz="2400">
                <a:latin typeface="Comic Sans MS" pitchFamily="66" charset="0"/>
              </a:rPr>
              <a:t>500 ton</a:t>
            </a:r>
          </a:p>
        </p:txBody>
      </p:sp>
      <p:sp>
        <p:nvSpPr>
          <p:cNvPr id="6151" name="TextBox 7"/>
          <p:cNvSpPr txBox="1">
            <a:spLocks noChangeArrowheads="1"/>
          </p:cNvSpPr>
          <p:nvPr/>
        </p:nvSpPr>
        <p:spPr bwMode="auto">
          <a:xfrm>
            <a:off x="4191000" y="3352800"/>
            <a:ext cx="1828800" cy="461963"/>
          </a:xfrm>
          <a:prstGeom prst="rect">
            <a:avLst/>
          </a:prstGeom>
          <a:noFill/>
          <a:ln w="9525">
            <a:noFill/>
            <a:miter lim="800000"/>
            <a:headEnd/>
            <a:tailEnd/>
          </a:ln>
        </p:spPr>
        <p:txBody>
          <a:bodyPr>
            <a:spAutoFit/>
          </a:bodyPr>
          <a:lstStyle/>
          <a:p>
            <a:r>
              <a:rPr lang="en-US" sz="2400">
                <a:latin typeface="Comic Sans MS" pitchFamily="66" charset="0"/>
              </a:rPr>
              <a:t>250 ton</a:t>
            </a:r>
          </a:p>
        </p:txBody>
      </p:sp>
      <p:sp>
        <p:nvSpPr>
          <p:cNvPr id="6152" name="TextBox 9"/>
          <p:cNvSpPr txBox="1">
            <a:spLocks noChangeArrowheads="1"/>
          </p:cNvSpPr>
          <p:nvPr/>
        </p:nvSpPr>
        <p:spPr bwMode="auto">
          <a:xfrm>
            <a:off x="5867400" y="4267200"/>
            <a:ext cx="2514600" cy="1754188"/>
          </a:xfrm>
          <a:prstGeom prst="rect">
            <a:avLst/>
          </a:prstGeom>
          <a:solidFill>
            <a:schemeClr val="bg1"/>
          </a:solidFill>
          <a:ln w="9525">
            <a:noFill/>
            <a:miter lim="800000"/>
            <a:headEnd/>
            <a:tailEnd/>
          </a:ln>
        </p:spPr>
        <p:txBody>
          <a:bodyPr>
            <a:spAutoFit/>
          </a:bodyPr>
          <a:lstStyle/>
          <a:p>
            <a:r>
              <a:rPr lang="en-US">
                <a:latin typeface="Comic Sans MS" pitchFamily="66" charset="0"/>
              </a:rPr>
              <a:t>- Each 250 ton is over 12 ft</a:t>
            </a:r>
            <a:r>
              <a:rPr lang="en-US" baseline="30000">
                <a:latin typeface="Comic Sans MS" pitchFamily="66" charset="0"/>
              </a:rPr>
              <a:t>2</a:t>
            </a:r>
            <a:r>
              <a:rPr lang="en-US">
                <a:latin typeface="Comic Sans MS" pitchFamily="66" charset="0"/>
              </a:rPr>
              <a:t> foot print</a:t>
            </a:r>
          </a:p>
          <a:p>
            <a:r>
              <a:rPr lang="en-US">
                <a:latin typeface="Comic Sans MS" pitchFamily="66" charset="0"/>
              </a:rPr>
              <a:t>- Additional 150 PSF </a:t>
            </a:r>
          </a:p>
          <a:p>
            <a:r>
              <a:rPr lang="en-US">
                <a:latin typeface="Comic Sans MS" pitchFamily="66" charset="0"/>
              </a:rPr>
              <a:t>Live load over entire area</a:t>
            </a:r>
          </a:p>
          <a:p>
            <a:endParaRPr lang="en-US">
              <a:latin typeface="Comic Sans MS" pitchFamily="66" charset="0"/>
            </a:endParaRPr>
          </a:p>
        </p:txBody>
      </p:sp>
      <p:sp>
        <p:nvSpPr>
          <p:cNvPr id="6153" name="TextBox 10"/>
          <p:cNvSpPr txBox="1">
            <a:spLocks noChangeArrowheads="1"/>
          </p:cNvSpPr>
          <p:nvPr/>
        </p:nvSpPr>
        <p:spPr bwMode="auto">
          <a:xfrm>
            <a:off x="762000" y="1143000"/>
            <a:ext cx="2971800" cy="923925"/>
          </a:xfrm>
          <a:prstGeom prst="rect">
            <a:avLst/>
          </a:prstGeom>
          <a:noFill/>
          <a:ln w="9525">
            <a:noFill/>
            <a:miter lim="800000"/>
            <a:headEnd/>
            <a:tailEnd/>
          </a:ln>
        </p:spPr>
        <p:txBody>
          <a:bodyPr>
            <a:spAutoFit/>
          </a:bodyPr>
          <a:lstStyle/>
          <a:p>
            <a:r>
              <a:rPr lang="en-US">
                <a:latin typeface="Comic Sans MS" pitchFamily="66" charset="0"/>
              </a:rPr>
              <a:t>SoLID footprint</a:t>
            </a:r>
          </a:p>
          <a:p>
            <a:r>
              <a:rPr lang="en-US">
                <a:latin typeface="Comic Sans MS" pitchFamily="66" charset="0"/>
              </a:rPr>
              <a:t>24’ long x 19’ diameter</a:t>
            </a:r>
          </a:p>
          <a:p>
            <a:r>
              <a:rPr lang="en-US">
                <a:latin typeface="Comic Sans MS" pitchFamily="66" charset="0"/>
              </a:rPr>
              <a:t>1000 tons</a:t>
            </a:r>
          </a:p>
        </p:txBody>
      </p:sp>
      <p:cxnSp>
        <p:nvCxnSpPr>
          <p:cNvPr id="13" name="Elbow Connector 12"/>
          <p:cNvCxnSpPr>
            <a:endCxn id="4" idx="0"/>
          </p:cNvCxnSpPr>
          <p:nvPr/>
        </p:nvCxnSpPr>
        <p:spPr>
          <a:xfrm rot="16200000" flipH="1">
            <a:off x="2247900" y="2019300"/>
            <a:ext cx="1219200" cy="838200"/>
          </a:xfrm>
          <a:prstGeom prst="bentConnector3">
            <a:avLst>
              <a:gd name="adj1" fmla="val 50000"/>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133600" y="3200400"/>
            <a:ext cx="1676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124200" y="3200400"/>
            <a:ext cx="685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810000" y="2590800"/>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58" name="TextBox 21"/>
          <p:cNvSpPr txBox="1">
            <a:spLocks noChangeArrowheads="1"/>
          </p:cNvSpPr>
          <p:nvPr/>
        </p:nvSpPr>
        <p:spPr bwMode="auto">
          <a:xfrm>
            <a:off x="3810000" y="2286000"/>
            <a:ext cx="762000" cy="369888"/>
          </a:xfrm>
          <a:prstGeom prst="rect">
            <a:avLst/>
          </a:prstGeom>
          <a:noFill/>
          <a:ln w="9525">
            <a:noFill/>
            <a:miter lim="800000"/>
            <a:headEnd/>
            <a:tailEnd/>
          </a:ln>
        </p:spPr>
        <p:txBody>
          <a:bodyPr>
            <a:spAutoFit/>
          </a:bodyPr>
          <a:lstStyle/>
          <a:p>
            <a:r>
              <a:rPr lang="en-US">
                <a:latin typeface="Comic Sans MS" pitchFamily="66" charset="0"/>
              </a:rPr>
              <a:t>28’</a:t>
            </a:r>
          </a:p>
        </p:txBody>
      </p:sp>
      <p:sp>
        <p:nvSpPr>
          <p:cNvPr id="6159" name="TextBox 22"/>
          <p:cNvSpPr txBox="1">
            <a:spLocks noChangeArrowheads="1"/>
          </p:cNvSpPr>
          <p:nvPr/>
        </p:nvSpPr>
        <p:spPr bwMode="auto">
          <a:xfrm>
            <a:off x="3352800" y="4419600"/>
            <a:ext cx="685800" cy="369888"/>
          </a:xfrm>
          <a:prstGeom prst="rect">
            <a:avLst/>
          </a:prstGeom>
          <a:noFill/>
          <a:ln w="9525">
            <a:noFill/>
            <a:miter lim="800000"/>
            <a:headEnd/>
            <a:tailEnd/>
          </a:ln>
        </p:spPr>
        <p:txBody>
          <a:bodyPr>
            <a:spAutoFit/>
          </a:bodyPr>
          <a:lstStyle/>
          <a:p>
            <a:r>
              <a:rPr lang="en-US">
                <a:latin typeface="Comic Sans MS" pitchFamily="66" charset="0"/>
              </a:rPr>
              <a:t>58’</a:t>
            </a:r>
          </a:p>
        </p:txBody>
      </p:sp>
      <p:sp>
        <p:nvSpPr>
          <p:cNvPr id="6160" name="TextBox 23"/>
          <p:cNvSpPr txBox="1">
            <a:spLocks noChangeArrowheads="1"/>
          </p:cNvSpPr>
          <p:nvPr/>
        </p:nvSpPr>
        <p:spPr bwMode="auto">
          <a:xfrm>
            <a:off x="1752600" y="3962400"/>
            <a:ext cx="762000" cy="369888"/>
          </a:xfrm>
          <a:prstGeom prst="rect">
            <a:avLst/>
          </a:prstGeom>
          <a:noFill/>
          <a:ln w="9525">
            <a:noFill/>
            <a:miter lim="800000"/>
            <a:headEnd/>
            <a:tailEnd/>
          </a:ln>
        </p:spPr>
        <p:txBody>
          <a:bodyPr>
            <a:spAutoFit/>
          </a:bodyPr>
          <a:lstStyle/>
          <a:p>
            <a:r>
              <a:rPr lang="en-US">
                <a:latin typeface="Comic Sans MS" pitchFamily="66" charset="0"/>
              </a:rPr>
              <a:t>82’</a:t>
            </a:r>
          </a:p>
        </p:txBody>
      </p:sp>
      <p:sp>
        <p:nvSpPr>
          <p:cNvPr id="16" name="TextBox 15"/>
          <p:cNvSpPr txBox="1"/>
          <p:nvPr/>
        </p:nvSpPr>
        <p:spPr>
          <a:xfrm>
            <a:off x="1187624" y="188640"/>
            <a:ext cx="6660740" cy="584775"/>
          </a:xfrm>
          <a:prstGeom prst="rect">
            <a:avLst/>
          </a:prstGeom>
          <a:noFill/>
        </p:spPr>
        <p:txBody>
          <a:bodyPr wrap="square" rtlCol="0">
            <a:spAutoFit/>
          </a:bodyPr>
          <a:lstStyle/>
          <a:p>
            <a:pPr algn="ctr"/>
            <a:r>
              <a:rPr lang="en-US" sz="3200" dirty="0" smtClean="0"/>
              <a:t>Floor loading</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9652" y="440668"/>
            <a:ext cx="6228692" cy="584775"/>
          </a:xfrm>
          <a:prstGeom prst="rect">
            <a:avLst/>
          </a:prstGeom>
          <a:noFill/>
        </p:spPr>
        <p:txBody>
          <a:bodyPr wrap="square" rtlCol="0">
            <a:spAutoFit/>
          </a:bodyPr>
          <a:lstStyle/>
          <a:p>
            <a:r>
              <a:rPr lang="en-US" sz="3200" dirty="0" smtClean="0"/>
              <a:t>Electrical and </a:t>
            </a:r>
            <a:r>
              <a:rPr lang="en-US" sz="3200" dirty="0" err="1" smtClean="0"/>
              <a:t>cryo</a:t>
            </a:r>
            <a:r>
              <a:rPr lang="en-US" sz="3200" dirty="0" smtClean="0"/>
              <a:t> requirements</a:t>
            </a:r>
            <a:endParaRPr lang="en-US" sz="3200" dirty="0"/>
          </a:p>
        </p:txBody>
      </p:sp>
      <p:sp>
        <p:nvSpPr>
          <p:cNvPr id="3" name="TextBox 2"/>
          <p:cNvSpPr txBox="1"/>
          <p:nvPr/>
        </p:nvSpPr>
        <p:spPr>
          <a:xfrm>
            <a:off x="1151620" y="1664804"/>
            <a:ext cx="6840760" cy="3785652"/>
          </a:xfrm>
          <a:prstGeom prst="rect">
            <a:avLst/>
          </a:prstGeom>
          <a:noFill/>
        </p:spPr>
        <p:txBody>
          <a:bodyPr wrap="square" rtlCol="0">
            <a:spAutoFit/>
          </a:bodyPr>
          <a:lstStyle/>
          <a:p>
            <a:r>
              <a:rPr lang="en-US" sz="2000" dirty="0"/>
              <a:t>The projected electrical power load is 1.6MVA, maximum current for magnet at 3266A. The present power consumption for Hall A is less than 1 MVA. So upgrade to the Hall substation to have 2 MVA is required. (Moeller Experiment has included the cost ($300k)for this in their MIE</a:t>
            </a:r>
            <a:r>
              <a:rPr lang="en-US" sz="2000" dirty="0" smtClean="0"/>
              <a:t>)</a:t>
            </a:r>
          </a:p>
          <a:p>
            <a:endParaRPr lang="en-US" sz="2000" dirty="0"/>
          </a:p>
          <a:p>
            <a:r>
              <a:rPr lang="en-US" sz="2000" dirty="0"/>
              <a:t>The CLEO-II magnet is designed to have a low cryogenic heat load with passive cooling. The HRS arms will not be operational during </a:t>
            </a:r>
            <a:r>
              <a:rPr lang="en-US" sz="2000" dirty="0" err="1"/>
              <a:t>SoLID</a:t>
            </a:r>
            <a:r>
              <a:rPr lang="en-US" sz="2000" dirty="0"/>
              <a:t>, so it is expected that the refrigeration heat load will be less than needed for HRS. Further analysis is needed to include the target refrigeration requirements (~1KW).</a:t>
            </a:r>
          </a:p>
          <a:p>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364088" y="2348880"/>
            <a:ext cx="3586829" cy="4233292"/>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39552" y="4369612"/>
            <a:ext cx="4068452" cy="1520812"/>
          </a:xfrm>
          <a:prstGeom prst="rect">
            <a:avLst/>
          </a:prstGeom>
          <a:noFill/>
          <a:ln w="9525">
            <a:noFill/>
            <a:miter lim="800000"/>
            <a:headEnd/>
            <a:tailEnd/>
          </a:ln>
        </p:spPr>
      </p:pic>
      <p:cxnSp>
        <p:nvCxnSpPr>
          <p:cNvPr id="6" name="Straight Connector 5"/>
          <p:cNvCxnSpPr/>
          <p:nvPr/>
        </p:nvCxnSpPr>
        <p:spPr>
          <a:xfrm flipV="1">
            <a:off x="5796136" y="4113076"/>
            <a:ext cx="1152128" cy="324036"/>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804248" y="5769260"/>
            <a:ext cx="1152128" cy="324036"/>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372200" y="5409220"/>
            <a:ext cx="1152128" cy="324036"/>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976156" y="4941168"/>
            <a:ext cx="828092" cy="252028"/>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04148" y="3429000"/>
            <a:ext cx="1152128" cy="324036"/>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300192" y="3032956"/>
            <a:ext cx="540060" cy="18002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524328" y="3753036"/>
            <a:ext cx="540060" cy="18002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91580" y="404664"/>
            <a:ext cx="7668852" cy="1077218"/>
          </a:xfrm>
          <a:prstGeom prst="rect">
            <a:avLst/>
          </a:prstGeom>
          <a:noFill/>
        </p:spPr>
        <p:txBody>
          <a:bodyPr wrap="square" rtlCol="0">
            <a:spAutoFit/>
          </a:bodyPr>
          <a:lstStyle/>
          <a:p>
            <a:r>
              <a:rPr lang="en-US" sz="3200" dirty="0" smtClean="0"/>
              <a:t>Detector mounting system for stacking detectors in one piece detector hut half </a:t>
            </a:r>
            <a:endParaRPr lang="en-US" sz="3200" dirty="0"/>
          </a:p>
        </p:txBody>
      </p:sp>
      <p:pic>
        <p:nvPicPr>
          <p:cNvPr id="2053" name="Picture 5"/>
          <p:cNvPicPr>
            <a:picLocks noChangeAspect="1" noChangeArrowheads="1"/>
          </p:cNvPicPr>
          <p:nvPr/>
        </p:nvPicPr>
        <p:blipFill>
          <a:blip r:embed="rId4" cstate="print"/>
          <a:srcRect/>
          <a:stretch>
            <a:fillRect/>
          </a:stretch>
        </p:blipFill>
        <p:spPr bwMode="auto">
          <a:xfrm>
            <a:off x="395536" y="6057292"/>
            <a:ext cx="2466975" cy="371475"/>
          </a:xfrm>
          <a:prstGeom prst="rect">
            <a:avLst/>
          </a:prstGeom>
          <a:noFill/>
          <a:ln w="9525">
            <a:noFill/>
            <a:miter lim="800000"/>
            <a:headEnd/>
            <a:tailEnd/>
          </a:ln>
        </p:spPr>
      </p:pic>
      <p:sp>
        <p:nvSpPr>
          <p:cNvPr id="18" name="TextBox 17"/>
          <p:cNvSpPr txBox="1"/>
          <p:nvPr/>
        </p:nvSpPr>
        <p:spPr>
          <a:xfrm>
            <a:off x="719572" y="2024844"/>
            <a:ext cx="4104456" cy="1938992"/>
          </a:xfrm>
          <a:prstGeom prst="rect">
            <a:avLst/>
          </a:prstGeom>
          <a:noFill/>
        </p:spPr>
        <p:txBody>
          <a:bodyPr wrap="square" rtlCol="0">
            <a:spAutoFit/>
          </a:bodyPr>
          <a:lstStyle/>
          <a:p>
            <a:r>
              <a:rPr lang="en-US" sz="2000" dirty="0" smtClean="0"/>
              <a:t>Several off the shelf options exist that would allow the detectors to be slid in from the front on rails.  Below is one option.  Rails are made of stainless steel and bolted along the length into the outer shell.</a:t>
            </a:r>
            <a:endParaRPr lang="en-US" sz="2000" dirty="0"/>
          </a:p>
        </p:txBody>
      </p:sp>
      <p:pic>
        <p:nvPicPr>
          <p:cNvPr id="2054" name="Picture 6"/>
          <p:cNvPicPr>
            <a:picLocks noChangeAspect="1" noChangeArrowheads="1"/>
          </p:cNvPicPr>
          <p:nvPr/>
        </p:nvPicPr>
        <p:blipFill>
          <a:blip r:embed="rId5" cstate="print"/>
          <a:srcRect/>
          <a:stretch>
            <a:fillRect/>
          </a:stretch>
        </p:blipFill>
        <p:spPr bwMode="auto">
          <a:xfrm>
            <a:off x="3095836" y="5337212"/>
            <a:ext cx="2228850" cy="12858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540" y="296652"/>
            <a:ext cx="8172908" cy="584775"/>
          </a:xfrm>
          <a:prstGeom prst="rect">
            <a:avLst/>
          </a:prstGeom>
          <a:noFill/>
        </p:spPr>
        <p:txBody>
          <a:bodyPr wrap="square" rtlCol="0">
            <a:spAutoFit/>
          </a:bodyPr>
          <a:lstStyle/>
          <a:p>
            <a:pPr algn="ctr"/>
            <a:r>
              <a:rPr lang="en-US" sz="3200" dirty="0" smtClean="0"/>
              <a:t>Multiple section detector hut</a:t>
            </a:r>
            <a:endParaRPr lang="en-US" sz="3200" dirty="0"/>
          </a:p>
        </p:txBody>
      </p:sp>
      <p:pic>
        <p:nvPicPr>
          <p:cNvPr id="5123" name="Picture 3"/>
          <p:cNvPicPr>
            <a:picLocks noChangeAspect="1" noChangeArrowheads="1"/>
          </p:cNvPicPr>
          <p:nvPr/>
        </p:nvPicPr>
        <p:blipFill>
          <a:blip r:embed="rId2" cstate="print"/>
          <a:srcRect/>
          <a:stretch>
            <a:fillRect/>
          </a:stretch>
        </p:blipFill>
        <p:spPr bwMode="auto">
          <a:xfrm>
            <a:off x="2807804" y="3104964"/>
            <a:ext cx="4716523" cy="3493047"/>
          </a:xfrm>
          <a:prstGeom prst="rect">
            <a:avLst/>
          </a:prstGeom>
          <a:noFill/>
          <a:ln w="9525">
            <a:noFill/>
            <a:miter lim="800000"/>
            <a:headEnd/>
            <a:tailEnd/>
          </a:ln>
        </p:spPr>
      </p:pic>
      <p:sp>
        <p:nvSpPr>
          <p:cNvPr id="4" name="TextBox 3"/>
          <p:cNvSpPr txBox="1"/>
          <p:nvPr/>
        </p:nvSpPr>
        <p:spPr>
          <a:xfrm>
            <a:off x="827584" y="1124744"/>
            <a:ext cx="8028892" cy="1938992"/>
          </a:xfrm>
          <a:prstGeom prst="rect">
            <a:avLst/>
          </a:prstGeom>
          <a:noFill/>
        </p:spPr>
        <p:txBody>
          <a:bodyPr wrap="square" rtlCol="0">
            <a:spAutoFit/>
          </a:bodyPr>
          <a:lstStyle/>
          <a:p>
            <a:pPr>
              <a:buFont typeface="Arial" pitchFamily="34" charset="0"/>
              <a:buChar char="•"/>
            </a:pPr>
            <a:r>
              <a:rPr lang="en-US" sz="2000" dirty="0" smtClean="0"/>
              <a:t> Will require each section to have its own outer support frame</a:t>
            </a:r>
          </a:p>
          <a:p>
            <a:pPr>
              <a:buFont typeface="Arial" pitchFamily="34" charset="0"/>
              <a:buChar char="•"/>
            </a:pPr>
            <a:r>
              <a:rPr lang="en-US" sz="2000" dirty="0" smtClean="0"/>
              <a:t> Frames will be tied into track system and used for stability</a:t>
            </a:r>
          </a:p>
          <a:p>
            <a:pPr>
              <a:buFont typeface="Arial" pitchFamily="34" charset="0"/>
              <a:buChar char="•"/>
            </a:pPr>
            <a:r>
              <a:rPr lang="en-US" sz="2000" dirty="0" smtClean="0"/>
              <a:t> Would gain access front and back of detectors (except rear detector?)</a:t>
            </a:r>
          </a:p>
          <a:p>
            <a:pPr>
              <a:buFont typeface="Arial" pitchFamily="34" charset="0"/>
              <a:buChar char="•"/>
            </a:pPr>
            <a:r>
              <a:rPr lang="en-US" sz="2000" dirty="0" smtClean="0"/>
              <a:t> This is the concept “on paper” only</a:t>
            </a:r>
          </a:p>
          <a:p>
            <a:pPr>
              <a:buFont typeface="Arial" pitchFamily="34" charset="0"/>
              <a:buChar char="•"/>
            </a:pPr>
            <a:r>
              <a:rPr lang="en-US" sz="2000" dirty="0" smtClean="0"/>
              <a:t> Structural feasibility has not been looked at</a:t>
            </a:r>
          </a:p>
          <a:p>
            <a:pPr>
              <a:buFont typeface="Arial" pitchFamily="34" charset="0"/>
              <a:buChar char="•"/>
            </a:pPr>
            <a:r>
              <a:rPr lang="en-US" sz="2000" dirty="0" smtClean="0"/>
              <a:t> Compatibility between various experiments will also have to be studied</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3200" dirty="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417</TotalTime>
  <Words>517</Words>
  <Application>Microsoft Office PowerPoint</Application>
  <PresentationFormat>On-screen Show (4:3)</PresentationFormat>
  <Paragraphs>60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Whit Seay</dc:creator>
  <cp:lastModifiedBy>Whit Seay</cp:lastModifiedBy>
  <cp:revision>49</cp:revision>
  <dcterms:created xsi:type="dcterms:W3CDTF">2013-03-21T17:44:54Z</dcterms:created>
  <dcterms:modified xsi:type="dcterms:W3CDTF">2013-03-22T12:59:29Z</dcterms:modified>
</cp:coreProperties>
</file>