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66" r:id="rId5"/>
    <p:sldId id="268" r:id="rId6"/>
    <p:sldId id="269" r:id="rId7"/>
    <p:sldId id="259" r:id="rId8"/>
    <p:sldId id="270" r:id="rId9"/>
    <p:sldId id="262" r:id="rId10"/>
    <p:sldId id="260" r:id="rId11"/>
    <p:sldId id="261" r:id="rId12"/>
    <p:sldId id="263" r:id="rId13"/>
    <p:sldId id="271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C301CE-9C94-46C3-9EDC-F395B3AEBFB8}" type="datetimeFigureOut">
              <a:rPr lang="en-US" smtClean="0"/>
              <a:t>3/22/2013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7A3C6-1D46-4C30-8E72-63A90C619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13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F54B1-4B52-4CDD-BBFF-A9EDCBC33595}" type="datetime1">
              <a:rPr lang="en-US" smtClean="0"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Collaboration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C622C-A761-4F8E-BF06-903A140DBD97}" type="datetime1">
              <a:rPr lang="en-US" smtClean="0"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Collaboration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C8953-A6F6-4C08-AFE4-72EB85953FD1}" type="datetime1">
              <a:rPr lang="en-US" smtClean="0"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Collaboration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7EC45-BD10-46E2-9FBB-FBED8791FC24}" type="datetime1">
              <a:rPr lang="en-US" smtClean="0"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Collaboration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0750-3696-439F-80B9-B568AA30667F}" type="datetime1">
              <a:rPr lang="en-US" smtClean="0"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Collaboration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68B9-E8AD-46F5-9C00-907AE007A9EA}" type="datetime1">
              <a:rPr lang="en-US" smtClean="0"/>
              <a:t>3/22/2013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Collaboration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F3391-41CF-4A27-A309-62D289E865AB}" type="datetime1">
              <a:rPr lang="en-US" smtClean="0"/>
              <a:t>3/22/2013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Collaboration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4A31A-19FD-44CB-95E0-F14D2332F4B7}" type="datetime1">
              <a:rPr lang="en-US" smtClean="0"/>
              <a:t>3/22/2013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Collaboration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CB486-548E-4DCB-B280-ABC17FBD3E15}" type="datetime1">
              <a:rPr lang="en-US" smtClean="0"/>
              <a:t>3/22/2013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Collaboration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0B818-7615-4F91-978D-E9C8033DAAC0}" type="datetime1">
              <a:rPr lang="en-US" smtClean="0"/>
              <a:t>3/22/2013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Collaboration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9609D-FDCE-4249-B9B3-8E23CA5DFE1C}" type="datetime1">
              <a:rPr lang="en-US" smtClean="0"/>
              <a:t>3/22/2013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Collaboration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B7840-00F2-4F7B-ACB0-0CF5DBF096FB}" type="datetime1">
              <a:rPr lang="en-US" smtClean="0"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SoLID Collaboration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219200"/>
            <a:ext cx="7772400" cy="2209800"/>
          </a:xfrm>
        </p:spPr>
        <p:txBody>
          <a:bodyPr>
            <a:normAutofit/>
          </a:bodyPr>
          <a:lstStyle/>
          <a:p>
            <a:r>
              <a:rPr lang="en-US" dirty="0"/>
              <a:t>Current Status of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Experimental </a:t>
            </a:r>
            <a:r>
              <a:rPr lang="en-US" dirty="0"/>
              <a:t>Requirement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</a:t>
            </a:r>
            <a:r>
              <a:rPr lang="en-US" dirty="0"/>
              <a:t>Technical Document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Xin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Qian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Caltech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Collaboration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71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err="1" smtClean="0"/>
              <a:t>SoLID</a:t>
            </a:r>
            <a:r>
              <a:rPr lang="en-US" dirty="0" smtClean="0"/>
              <a:t>-proton-SIDIS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1381880"/>
            <a:ext cx="3276600" cy="4525963"/>
          </a:xfrm>
        </p:spPr>
        <p:txBody>
          <a:bodyPr/>
          <a:lstStyle/>
          <a:p>
            <a:r>
              <a:rPr lang="en-US" dirty="0"/>
              <a:t>Polarized NH3 Target:</a:t>
            </a:r>
          </a:p>
          <a:p>
            <a:pPr lvl="1"/>
            <a:r>
              <a:rPr lang="en-US" dirty="0" err="1"/>
              <a:t>Unpolarized</a:t>
            </a:r>
            <a:r>
              <a:rPr lang="en-US" dirty="0"/>
              <a:t> ~ 10</a:t>
            </a:r>
            <a:r>
              <a:rPr lang="en-US" baseline="30000" dirty="0"/>
              <a:t>36</a:t>
            </a:r>
            <a:r>
              <a:rPr lang="en-US" dirty="0"/>
              <a:t> N/cm</a:t>
            </a:r>
            <a:r>
              <a:rPr lang="en-US" baseline="30000" dirty="0"/>
              <a:t>2</a:t>
            </a:r>
            <a:r>
              <a:rPr lang="en-US" dirty="0"/>
              <a:t>/s</a:t>
            </a:r>
          </a:p>
          <a:p>
            <a:pPr lvl="1"/>
            <a:r>
              <a:rPr lang="en-US" dirty="0"/>
              <a:t>~70% higher polarization </a:t>
            </a:r>
            <a:endParaRPr lang="en-US" dirty="0" smtClean="0"/>
          </a:p>
          <a:p>
            <a:pPr lvl="1"/>
            <a:r>
              <a:rPr lang="en-US" b="1" dirty="0"/>
              <a:t>S</a:t>
            </a:r>
            <a:r>
              <a:rPr lang="en-US" b="1" dirty="0" smtClean="0"/>
              <a:t>pin </a:t>
            </a:r>
            <a:r>
              <a:rPr lang="en-US" b="1" dirty="0"/>
              <a:t>flip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Collaboration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26127"/>
            <a:ext cx="5562600" cy="4632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90600" y="5907843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Do we have a plot with better quality?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5595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9" y="609600"/>
            <a:ext cx="7086601" cy="4860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Sheet of Flames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035" y="5469983"/>
            <a:ext cx="8229600" cy="1235617"/>
          </a:xfrm>
        </p:spPr>
        <p:txBody>
          <a:bodyPr>
            <a:normAutofit/>
          </a:bodyPr>
          <a:lstStyle/>
          <a:p>
            <a:r>
              <a:rPr lang="en-US" dirty="0" smtClean="0"/>
              <a:t>How to better illustrate this one?</a:t>
            </a:r>
            <a:endParaRPr lang="en-US" dirty="0"/>
          </a:p>
          <a:p>
            <a:r>
              <a:rPr lang="en-US" dirty="0" smtClean="0"/>
              <a:t>Shielding or/and removing detectors!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Collaboration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2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SoLID</a:t>
            </a:r>
            <a:r>
              <a:rPr lang="en-US" dirty="0" smtClean="0"/>
              <a:t> J/Psi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1600200"/>
            <a:ext cx="3429000" cy="4881007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/>
              <a:t>Similar design as </a:t>
            </a:r>
            <a:r>
              <a:rPr lang="en-US" sz="3000" dirty="0" smtClean="0"/>
              <a:t>SIDIS</a:t>
            </a:r>
          </a:p>
          <a:p>
            <a:r>
              <a:rPr lang="en-US" sz="3000" dirty="0" smtClean="0"/>
              <a:t>DAQ</a:t>
            </a:r>
            <a:r>
              <a:rPr lang="en-US" sz="3000" dirty="0"/>
              <a:t>: </a:t>
            </a:r>
            <a:r>
              <a:rPr lang="en-US" sz="3000" b="1" dirty="0"/>
              <a:t>Triple Coincidence Trigger </a:t>
            </a:r>
            <a:endParaRPr lang="en-US" sz="3000" dirty="0"/>
          </a:p>
          <a:p>
            <a:pPr lvl="1"/>
            <a:r>
              <a:rPr lang="en-US" sz="2600" dirty="0"/>
              <a:t> scattered electron, decay electron and decay positron from J/</a:t>
            </a:r>
            <a:r>
              <a:rPr lang="el-GR" sz="2600" dirty="0"/>
              <a:t>ψ</a:t>
            </a:r>
            <a:r>
              <a:rPr lang="en-US" sz="2600" dirty="0"/>
              <a:t> ~ 3 </a:t>
            </a:r>
            <a:r>
              <a:rPr lang="en-US" sz="2600" dirty="0" smtClean="0"/>
              <a:t>kHz</a:t>
            </a:r>
          </a:p>
          <a:p>
            <a:pPr lvl="1"/>
            <a:r>
              <a:rPr lang="en-US" sz="2600" dirty="0" smtClean="0"/>
              <a:t>3 clusters in calorimeters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Collaboration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19200"/>
            <a:ext cx="5486400" cy="5262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943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0782" y="13855"/>
            <a:ext cx="9088582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Configuration Optimization (</a:t>
            </a:r>
            <a:r>
              <a:rPr lang="en-US" dirty="0" err="1" smtClean="0"/>
              <a:t>Zhiwen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4400"/>
            <a:ext cx="4943958" cy="3352799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0" name="Content Placeholder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8678" y="914400"/>
            <a:ext cx="5056322" cy="3429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715000" y="2355273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r>
              <a:rPr lang="el-GR" baseline="-25000" dirty="0" smtClean="0"/>
              <a:t>γ</a:t>
            </a:r>
            <a:r>
              <a:rPr lang="en-US" dirty="0" smtClean="0"/>
              <a:t> &lt; 9.15 </a:t>
            </a:r>
            <a:r>
              <a:rPr lang="en-US" dirty="0" err="1" smtClean="0"/>
              <a:t>GeV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-20782" y="4238923"/>
            <a:ext cx="9088582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CLEO configuration:</a:t>
            </a:r>
          </a:p>
          <a:p>
            <a:r>
              <a:rPr lang="en-US" sz="2800" dirty="0"/>
              <a:t>	</a:t>
            </a:r>
            <a:r>
              <a:rPr lang="en-US" sz="2400" dirty="0" smtClean="0"/>
              <a:t>Assume J/</a:t>
            </a:r>
            <a:r>
              <a:rPr lang="el-GR" sz="2400" dirty="0" smtClean="0"/>
              <a:t>ψ</a:t>
            </a:r>
            <a:r>
              <a:rPr lang="en-US" sz="2400" dirty="0" smtClean="0"/>
              <a:t> target center at -300 cm, </a:t>
            </a:r>
            <a:br>
              <a:rPr lang="en-US" sz="2400" dirty="0" smtClean="0"/>
            </a:br>
            <a:r>
              <a:rPr lang="en-US" sz="2400" dirty="0" smtClean="0"/>
              <a:t>	require </a:t>
            </a:r>
            <a:r>
              <a:rPr lang="en-US" sz="2400" b="1" dirty="0" smtClean="0"/>
              <a:t>~ 4.5% </a:t>
            </a:r>
            <a:r>
              <a:rPr lang="en-US" sz="2400" dirty="0" smtClean="0"/>
              <a:t>increment in GEM area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No additional changes to SIDIS configuration</a:t>
            </a:r>
          </a:p>
          <a:p>
            <a:r>
              <a:rPr lang="en-US" sz="2400" dirty="0"/>
              <a:t>	F</a:t>
            </a:r>
            <a:r>
              <a:rPr lang="en-US" sz="2400" dirty="0" smtClean="0"/>
              <a:t>actor </a:t>
            </a:r>
            <a:r>
              <a:rPr lang="en-US" sz="2400" b="1" dirty="0" smtClean="0"/>
              <a:t>of 3</a:t>
            </a:r>
            <a:r>
              <a:rPr lang="en-US" sz="2400" dirty="0" smtClean="0"/>
              <a:t> increment in FOM 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Potential conflict between yoke and target chamber</a:t>
            </a:r>
          </a:p>
          <a:p>
            <a:r>
              <a:rPr lang="en-US" sz="28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1165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Program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Collaboration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66800" y="5377873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Missing anything?</a:t>
            </a:r>
            <a:endParaRPr lang="en-US" sz="28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223963"/>
            <a:ext cx="9174148" cy="403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891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Detector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726" y="4876800"/>
            <a:ext cx="8229600" cy="10207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Missing anything?</a:t>
            </a:r>
          </a:p>
          <a:p>
            <a:r>
              <a:rPr lang="en-US" dirty="0" smtClean="0"/>
              <a:t>Geometry of Calorimeter and GEMs?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Collaboration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33054"/>
            <a:ext cx="9221490" cy="3491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761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352800"/>
            <a:ext cx="8610600" cy="29257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Consistent plots for each configuration (</a:t>
            </a:r>
            <a:r>
              <a:rPr lang="en-US" dirty="0" err="1"/>
              <a:t>Z</a:t>
            </a:r>
            <a:r>
              <a:rPr lang="en-US" dirty="0" err="1" smtClean="0"/>
              <a:t>hiwen</a:t>
            </a:r>
            <a:r>
              <a:rPr lang="en-US" dirty="0" smtClean="0"/>
              <a:t>)</a:t>
            </a:r>
          </a:p>
          <a:p>
            <a:r>
              <a:rPr lang="en-US" dirty="0" smtClean="0"/>
              <a:t>Two tables summarize key features and detector requirements</a:t>
            </a:r>
          </a:p>
          <a:p>
            <a:endParaRPr lang="en-US" dirty="0" smtClean="0"/>
          </a:p>
          <a:p>
            <a:r>
              <a:rPr lang="en-US" dirty="0" smtClean="0"/>
              <a:t>We should clarify requirements vs. limitations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Collaboration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371600"/>
            <a:ext cx="7410450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627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SoLID</a:t>
            </a:r>
            <a:r>
              <a:rPr lang="en-US" dirty="0" smtClean="0"/>
              <a:t>-PVDIS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Collaboration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00200"/>
            <a:ext cx="4695825" cy="445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048" y="2438400"/>
            <a:ext cx="2828925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788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Key Information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0" y="1371600"/>
            <a:ext cx="43434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Phase Space:</a:t>
            </a:r>
          </a:p>
          <a:p>
            <a:pPr lvl="1"/>
            <a:r>
              <a:rPr lang="en-US" dirty="0" smtClean="0"/>
              <a:t>20</a:t>
            </a:r>
            <a:r>
              <a:rPr lang="en-US" dirty="0" smtClean="0">
                <a:sym typeface="Wingdings" pitchFamily="2" charset="2"/>
              </a:rPr>
              <a:t>35 degrees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1.5  5.0 </a:t>
            </a:r>
            <a:r>
              <a:rPr lang="en-US" dirty="0" err="1" smtClean="0">
                <a:sym typeface="Wingdings" pitchFamily="2" charset="2"/>
              </a:rPr>
              <a:t>GeV</a:t>
            </a:r>
            <a:r>
              <a:rPr lang="en-US" dirty="0" smtClean="0">
                <a:sym typeface="Wingdings" pitchFamily="2" charset="2"/>
              </a:rPr>
              <a:t> 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(include 6.6 </a:t>
            </a:r>
            <a:r>
              <a:rPr lang="en-US" dirty="0" err="1" smtClean="0">
                <a:sym typeface="Wingdings" pitchFamily="2" charset="2"/>
              </a:rPr>
              <a:t>GeV</a:t>
            </a:r>
            <a:r>
              <a:rPr lang="en-US" dirty="0" smtClean="0">
                <a:sym typeface="Wingdings" pitchFamily="2" charset="2"/>
              </a:rPr>
              <a:t> running)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0.2&lt;x&lt;0.8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2 &lt; Q</a:t>
            </a:r>
            <a:r>
              <a:rPr lang="en-US" baseline="30000" dirty="0" smtClean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 &lt; 12 GeV</a:t>
            </a:r>
            <a:r>
              <a:rPr lang="en-US" baseline="30000" dirty="0" smtClean="0">
                <a:sym typeface="Wingdings" pitchFamily="2" charset="2"/>
              </a:rPr>
              <a:t>2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Luminosity 5x10</a:t>
            </a:r>
            <a:r>
              <a:rPr lang="en-US" baseline="30000" dirty="0" smtClean="0">
                <a:sym typeface="Wingdings" pitchFamily="2" charset="2"/>
              </a:rPr>
              <a:t>38</a:t>
            </a:r>
            <a:r>
              <a:rPr lang="en-US" dirty="0" smtClean="0">
                <a:sym typeface="Wingdings" pitchFamily="2" charset="2"/>
              </a:rPr>
              <a:t> LH2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1.3x10</a:t>
            </a:r>
            <a:r>
              <a:rPr lang="en-US" baseline="30000" dirty="0" smtClean="0">
                <a:sym typeface="Wingdings" pitchFamily="2" charset="2"/>
              </a:rPr>
              <a:t>39</a:t>
            </a:r>
            <a:r>
              <a:rPr lang="en-US" dirty="0" smtClean="0">
                <a:sym typeface="Wingdings" pitchFamily="2" charset="2"/>
              </a:rPr>
              <a:t> LD2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~0.5% relative statistical uncertainties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572000" y="1524000"/>
            <a:ext cx="44958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Requirements:</a:t>
            </a:r>
          </a:p>
          <a:p>
            <a:pPr lvl="1"/>
            <a:r>
              <a:rPr lang="en-US" dirty="0" smtClean="0"/>
              <a:t>0.4% beam </a:t>
            </a:r>
            <a:r>
              <a:rPr lang="en-US" dirty="0" err="1" smtClean="0"/>
              <a:t>polarimetry</a:t>
            </a:r>
            <a:endParaRPr lang="en-US" dirty="0" smtClean="0"/>
          </a:p>
          <a:p>
            <a:pPr lvl="1"/>
            <a:r>
              <a:rPr lang="en-US" dirty="0" smtClean="0"/>
              <a:t>&lt;0.5% pion contamination determination</a:t>
            </a:r>
          </a:p>
          <a:p>
            <a:pPr lvl="1"/>
            <a:r>
              <a:rPr lang="en-US" dirty="0" smtClean="0"/>
              <a:t>&lt;0.5% Q</a:t>
            </a:r>
            <a:r>
              <a:rPr lang="en-US" baseline="30000" dirty="0" smtClean="0"/>
              <a:t>2</a:t>
            </a:r>
            <a:r>
              <a:rPr lang="en-US" dirty="0" smtClean="0"/>
              <a:t> calibration</a:t>
            </a:r>
          </a:p>
          <a:p>
            <a:pPr lvl="1"/>
            <a:r>
              <a:rPr lang="en-US" dirty="0" smtClean="0"/>
              <a:t>Baffle + radiation hardness</a:t>
            </a:r>
          </a:p>
          <a:p>
            <a:r>
              <a:rPr lang="en-US" dirty="0" smtClean="0"/>
              <a:t>DAQ rate:</a:t>
            </a:r>
          </a:p>
          <a:p>
            <a:pPr lvl="1"/>
            <a:r>
              <a:rPr lang="en-US" dirty="0" smtClean="0"/>
              <a:t>15 kHz x 30 sectors</a:t>
            </a:r>
          </a:p>
          <a:p>
            <a:pPr lvl="1"/>
            <a:r>
              <a:rPr lang="en-US" dirty="0" smtClean="0"/>
              <a:t>Signal: ~ 8 kHz DIS electron per sector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Collaboration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685800"/>
            <a:ext cx="4124325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6563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-55418"/>
            <a:ext cx="8229600" cy="1143000"/>
          </a:xfrm>
        </p:spPr>
        <p:txBody>
          <a:bodyPr/>
          <a:lstStyle/>
          <a:p>
            <a:r>
              <a:rPr lang="en-US" dirty="0" smtClean="0"/>
              <a:t>Comments about requirement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76200" y="762000"/>
            <a:ext cx="9067800" cy="5791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physics requirement is straight forward</a:t>
            </a:r>
          </a:p>
          <a:p>
            <a:pPr lvl="1"/>
            <a:r>
              <a:rPr lang="en-US" dirty="0" smtClean="0"/>
              <a:t>Should not be mixed with limitations</a:t>
            </a:r>
          </a:p>
          <a:p>
            <a:r>
              <a:rPr lang="en-US" dirty="0" smtClean="0"/>
              <a:t>See the example below:</a:t>
            </a:r>
          </a:p>
          <a:p>
            <a:pPr lvl="1"/>
            <a:r>
              <a:rPr lang="en-US" dirty="0" smtClean="0"/>
              <a:t>Requirement:  ~8 kHz DIS electron rate per sector</a:t>
            </a:r>
          </a:p>
          <a:p>
            <a:pPr lvl="2"/>
            <a:r>
              <a:rPr lang="en-US" dirty="0" smtClean="0"/>
              <a:t>Be included in the data after L3 (to tape)</a:t>
            </a:r>
          </a:p>
          <a:p>
            <a:pPr lvl="2"/>
            <a:r>
              <a:rPr lang="en-US" dirty="0" smtClean="0"/>
              <a:t>No direct requirement on L1 trigger </a:t>
            </a:r>
          </a:p>
          <a:p>
            <a:pPr lvl="1"/>
            <a:r>
              <a:rPr lang="en-US" dirty="0" smtClean="0"/>
              <a:t>Limitations to be considered in the design</a:t>
            </a:r>
            <a:endParaRPr lang="en-US" dirty="0"/>
          </a:p>
          <a:p>
            <a:pPr lvl="2"/>
            <a:r>
              <a:rPr lang="en-US" dirty="0" smtClean="0"/>
              <a:t>APV25: 3 sample readout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u="sng" dirty="0" smtClean="0">
                <a:sym typeface="Wingdings" pitchFamily="2" charset="2"/>
              </a:rPr>
              <a:t>90 kHz </a:t>
            </a:r>
            <a:r>
              <a:rPr lang="en-US" dirty="0" smtClean="0">
                <a:sym typeface="Wingdings" pitchFamily="2" charset="2"/>
              </a:rPr>
              <a:t>maximum</a:t>
            </a:r>
          </a:p>
          <a:p>
            <a:pPr lvl="3"/>
            <a:r>
              <a:rPr lang="en-US" dirty="0" smtClean="0">
                <a:sym typeface="Wingdings" pitchFamily="2" charset="2"/>
              </a:rPr>
              <a:t>1 Sample: 280 kHz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Crate data transfer limit: 20 kHz  140 MB &lt; </a:t>
            </a:r>
            <a:r>
              <a:rPr lang="en-US" u="sng" dirty="0" smtClean="0">
                <a:sym typeface="Wingdings" pitchFamily="2" charset="2"/>
              </a:rPr>
              <a:t>300 MB</a:t>
            </a:r>
          </a:p>
          <a:p>
            <a:pPr lvl="3"/>
            <a:r>
              <a:rPr lang="en-US" dirty="0" smtClean="0">
                <a:sym typeface="Wingdings" pitchFamily="2" charset="2"/>
              </a:rPr>
              <a:t>2 Crates  600 MB</a:t>
            </a:r>
          </a:p>
          <a:p>
            <a:pPr lvl="2"/>
            <a:r>
              <a:rPr lang="en-US" dirty="0"/>
              <a:t>Iterations </a:t>
            </a:r>
            <a:r>
              <a:rPr lang="en-US" dirty="0" smtClean="0"/>
              <a:t>needed, interactions among different sub-groups</a:t>
            </a:r>
            <a:endParaRPr lang="en-US" dirty="0"/>
          </a:p>
          <a:p>
            <a:pPr lvl="2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Collaboration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36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0782"/>
            <a:ext cx="8229600" cy="1143000"/>
          </a:xfrm>
        </p:spPr>
        <p:txBody>
          <a:bodyPr/>
          <a:lstStyle/>
          <a:p>
            <a:r>
              <a:rPr lang="en-US" dirty="0" smtClean="0"/>
              <a:t>One Word about Safety Margin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915400" cy="5867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Safety margin is linked to the requirement:</a:t>
            </a:r>
          </a:p>
          <a:p>
            <a:pPr lvl="1"/>
            <a:r>
              <a:rPr lang="en-US" dirty="0" smtClean="0"/>
              <a:t>Example: Know the pion contamination to &lt;0.5% level</a:t>
            </a:r>
          </a:p>
          <a:p>
            <a:pPr lvl="2"/>
            <a:r>
              <a:rPr lang="en-US" dirty="0" smtClean="0"/>
              <a:t>Assume 200:1 pion/e ratio </a:t>
            </a:r>
            <a:r>
              <a:rPr lang="en-US" dirty="0" smtClean="0">
                <a:sym typeface="Wingdings" pitchFamily="2" charset="2"/>
              </a:rPr>
              <a:t> 2.5e-5 knowledge in rejection factor by combining calorimeter and </a:t>
            </a:r>
            <a:r>
              <a:rPr lang="en-US" dirty="0">
                <a:sym typeface="Wingdings" pitchFamily="2" charset="2"/>
              </a:rPr>
              <a:t>g</a:t>
            </a:r>
            <a:r>
              <a:rPr lang="en-US" dirty="0" smtClean="0">
                <a:sym typeface="Wingdings" pitchFamily="2" charset="2"/>
              </a:rPr>
              <a:t>as Cerenkov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Guideline:  gas Cerenkov 500:1 rejection</a:t>
            </a:r>
            <a:r>
              <a:rPr lang="en-US" dirty="0">
                <a:sym typeface="Wingdings" pitchFamily="2" charset="2"/>
              </a:rPr>
              <a:t/>
            </a:r>
            <a:br>
              <a:rPr lang="en-US" dirty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                    Calorimeter 100:1 rejection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Calorimeter working group does the design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With </a:t>
            </a:r>
            <a:r>
              <a:rPr lang="en-US" b="1" dirty="0" smtClean="0">
                <a:sym typeface="Wingdings" pitchFamily="2" charset="2"/>
              </a:rPr>
              <a:t>assumptions </a:t>
            </a:r>
            <a:r>
              <a:rPr lang="en-US" dirty="0" smtClean="0">
                <a:sym typeface="Wingdings" pitchFamily="2" charset="2"/>
              </a:rPr>
              <a:t>in background rate, performance, segmentations and …, one can reach 100:1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 The safety margin should be estimated from the evaluation of </a:t>
            </a:r>
            <a:r>
              <a:rPr lang="en-US" b="1" dirty="0" smtClean="0">
                <a:sym typeface="Wingdings" pitchFamily="2" charset="2"/>
              </a:rPr>
              <a:t>assumptions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Uncertainty of assumptions should be clearly stated and listed</a:t>
            </a:r>
          </a:p>
          <a:p>
            <a:pPr lvl="2"/>
            <a:endParaRPr lang="en-US" b="1" dirty="0" smtClean="0">
              <a:sym typeface="Wingdings" pitchFamily="2" charset="2"/>
            </a:endParaRPr>
          </a:p>
          <a:p>
            <a:pPr lvl="2"/>
            <a:endParaRPr lang="en-US" b="1" dirty="0">
              <a:sym typeface="Wingdings" pitchFamily="2" charset="2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Collaboration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1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SoLID</a:t>
            </a:r>
            <a:r>
              <a:rPr lang="en-US" dirty="0" smtClean="0"/>
              <a:t> SIDIS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Collaboration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281545"/>
            <a:ext cx="5715000" cy="532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410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Information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Kinematics Coverage:	</a:t>
            </a:r>
          </a:p>
          <a:p>
            <a:pPr lvl="1"/>
            <a:r>
              <a:rPr lang="en-US" dirty="0"/>
              <a:t>0.05 </a:t>
            </a:r>
            <a:r>
              <a:rPr lang="en-US" dirty="0">
                <a:sym typeface="Wingdings" pitchFamily="2" charset="2"/>
              </a:rPr>
              <a:t>~ 0.6 in x (valence)</a:t>
            </a:r>
          </a:p>
          <a:p>
            <a:pPr lvl="1"/>
            <a:r>
              <a:rPr lang="en-US" dirty="0">
                <a:sym typeface="Wingdings" pitchFamily="2" charset="2"/>
              </a:rPr>
              <a:t>0.3 ~ 0.7 in z (factorization region)</a:t>
            </a:r>
          </a:p>
          <a:p>
            <a:pPr lvl="1"/>
            <a:r>
              <a:rPr lang="en-US" dirty="0">
                <a:sym typeface="Wingdings" pitchFamily="2" charset="2"/>
              </a:rPr>
              <a:t>P</a:t>
            </a:r>
            <a:r>
              <a:rPr lang="en-US" baseline="-25000" dirty="0">
                <a:sym typeface="Wingdings" pitchFamily="2" charset="2"/>
              </a:rPr>
              <a:t>T</a:t>
            </a:r>
            <a:r>
              <a:rPr lang="en-US" dirty="0">
                <a:sym typeface="Wingdings" pitchFamily="2" charset="2"/>
              </a:rPr>
              <a:t> up to ~ 1 </a:t>
            </a:r>
            <a:r>
              <a:rPr lang="en-US" dirty="0" err="1">
                <a:sym typeface="Wingdings" pitchFamily="2" charset="2"/>
              </a:rPr>
              <a:t>GeV</a:t>
            </a:r>
            <a:r>
              <a:rPr lang="en-US" dirty="0">
                <a:sym typeface="Wingdings" pitchFamily="2" charset="2"/>
              </a:rPr>
              <a:t> (TMD Physics)</a:t>
            </a:r>
          </a:p>
          <a:p>
            <a:pPr lvl="1"/>
            <a:r>
              <a:rPr lang="en-US" dirty="0">
                <a:sym typeface="Wingdings" pitchFamily="2" charset="2"/>
              </a:rPr>
              <a:t>Fixed target  Q</a:t>
            </a:r>
            <a:r>
              <a:rPr lang="en-US" baseline="30000" dirty="0">
                <a:sym typeface="Wingdings" pitchFamily="2" charset="2"/>
              </a:rPr>
              <a:t>2</a:t>
            </a:r>
            <a:r>
              <a:rPr lang="en-US" dirty="0">
                <a:sym typeface="Wingdings" pitchFamily="2" charset="2"/>
              </a:rPr>
              <a:t> coverage 1-8 GeV</a:t>
            </a:r>
            <a:r>
              <a:rPr lang="en-US" baseline="30000" dirty="0">
                <a:sym typeface="Wingdings" pitchFamily="2" charset="2"/>
              </a:rPr>
              <a:t>2 </a:t>
            </a:r>
            <a:r>
              <a:rPr lang="en-US" dirty="0">
                <a:sym typeface="Wingdings" pitchFamily="2" charset="2"/>
              </a:rPr>
              <a:t>(~ 2 GeV</a:t>
            </a:r>
            <a:r>
              <a:rPr lang="en-US" baseline="30000" dirty="0">
                <a:sym typeface="Wingdings" pitchFamily="2" charset="2"/>
              </a:rPr>
              <a:t>2</a:t>
            </a:r>
            <a:r>
              <a:rPr lang="en-US" dirty="0">
                <a:sym typeface="Wingdings" pitchFamily="2" charset="2"/>
              </a:rPr>
              <a:t> in </a:t>
            </a:r>
            <a:r>
              <a:rPr lang="el-GR" dirty="0">
                <a:sym typeface="Wingdings" pitchFamily="2" charset="2"/>
              </a:rPr>
              <a:t>Δ</a:t>
            </a:r>
            <a:r>
              <a:rPr lang="en-US" dirty="0">
                <a:sym typeface="Wingdings" pitchFamily="2" charset="2"/>
              </a:rPr>
              <a:t>Q</a:t>
            </a:r>
            <a:r>
              <a:rPr lang="en-US" baseline="30000" dirty="0">
                <a:sym typeface="Wingdings" pitchFamily="2" charset="2"/>
              </a:rPr>
              <a:t>2</a:t>
            </a:r>
            <a:r>
              <a:rPr lang="en-US" dirty="0">
                <a:sym typeface="Wingdings" pitchFamily="2" charset="2"/>
              </a:rPr>
              <a:t> at fixed x</a:t>
            </a:r>
            <a:r>
              <a:rPr lang="en-US" dirty="0" smtClean="0">
                <a:sym typeface="Wingdings" pitchFamily="2" charset="2"/>
              </a:rPr>
              <a:t>)</a:t>
            </a:r>
            <a:endParaRPr lang="en-US" dirty="0">
              <a:sym typeface="Wingdings" pitchFamily="2" charset="2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1000" cy="4953000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Polarized </a:t>
            </a:r>
            <a:r>
              <a:rPr lang="en-US" sz="2400" baseline="30000" dirty="0"/>
              <a:t>3</a:t>
            </a:r>
            <a:r>
              <a:rPr lang="en-US" sz="2400" dirty="0"/>
              <a:t>He Target:</a:t>
            </a:r>
          </a:p>
          <a:p>
            <a:pPr lvl="1"/>
            <a:r>
              <a:rPr lang="en-US" sz="2000" dirty="0" err="1"/>
              <a:t>Unpolarized</a:t>
            </a:r>
            <a:r>
              <a:rPr lang="en-US" sz="2000" dirty="0"/>
              <a:t> ~ 10</a:t>
            </a:r>
            <a:r>
              <a:rPr lang="en-US" sz="2000" baseline="30000" dirty="0"/>
              <a:t>37</a:t>
            </a:r>
            <a:r>
              <a:rPr lang="en-US" sz="2000" dirty="0"/>
              <a:t> N/cm</a:t>
            </a:r>
            <a:r>
              <a:rPr lang="en-US" sz="2000" baseline="30000" dirty="0"/>
              <a:t>2</a:t>
            </a:r>
            <a:r>
              <a:rPr lang="en-US" sz="2000" dirty="0"/>
              <a:t>/s</a:t>
            </a:r>
          </a:p>
          <a:p>
            <a:pPr lvl="1"/>
            <a:r>
              <a:rPr lang="en-US" sz="2000" dirty="0"/>
              <a:t>~ 60% higher polarization</a:t>
            </a:r>
          </a:p>
          <a:p>
            <a:pPr lvl="1"/>
            <a:r>
              <a:rPr lang="en-US" sz="2000" dirty="0"/>
              <a:t>Fast spin flip (&lt;20 </a:t>
            </a:r>
            <a:r>
              <a:rPr lang="en-US" sz="2000" dirty="0" err="1"/>
              <a:t>mins</a:t>
            </a:r>
            <a:r>
              <a:rPr lang="en-US" sz="2000" dirty="0"/>
              <a:t>)</a:t>
            </a:r>
          </a:p>
          <a:p>
            <a:r>
              <a:rPr lang="en-US" dirty="0" smtClean="0"/>
              <a:t>PID:</a:t>
            </a:r>
          </a:p>
          <a:p>
            <a:pPr lvl="1"/>
            <a:r>
              <a:rPr lang="en-US" dirty="0" smtClean="0"/>
              <a:t>&lt;1% Pion contamination</a:t>
            </a:r>
          </a:p>
          <a:p>
            <a:pPr lvl="1"/>
            <a:r>
              <a:rPr lang="en-US" dirty="0" smtClean="0"/>
              <a:t>&lt;1% </a:t>
            </a:r>
            <a:r>
              <a:rPr lang="en-US" dirty="0" err="1" smtClean="0"/>
              <a:t>Kaon</a:t>
            </a:r>
            <a:r>
              <a:rPr lang="en-US" dirty="0" smtClean="0"/>
              <a:t> contamination</a:t>
            </a:r>
          </a:p>
          <a:p>
            <a:r>
              <a:rPr lang="en-US" dirty="0" smtClean="0"/>
              <a:t>DAQ:</a:t>
            </a:r>
          </a:p>
          <a:p>
            <a:pPr lvl="1"/>
            <a:r>
              <a:rPr lang="en-US" dirty="0"/>
              <a:t>~ 3kHz Physics Coincidence</a:t>
            </a:r>
          </a:p>
          <a:p>
            <a:pPr lvl="1"/>
            <a:r>
              <a:rPr lang="en-US" dirty="0"/>
              <a:t>~ </a:t>
            </a:r>
            <a:r>
              <a:rPr lang="en-US" dirty="0" smtClean="0"/>
              <a:t>120 </a:t>
            </a:r>
            <a:r>
              <a:rPr lang="en-US" dirty="0"/>
              <a:t>kHz </a:t>
            </a:r>
            <a:r>
              <a:rPr lang="en-US" dirty="0" smtClean="0"/>
              <a:t>Single</a:t>
            </a:r>
          </a:p>
          <a:p>
            <a:pPr lvl="1"/>
            <a:r>
              <a:rPr lang="en-US" dirty="0" smtClean="0"/>
              <a:t>~ 80 kHz Coincidence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Collaboration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313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-20782"/>
            <a:ext cx="8229600" cy="1143000"/>
          </a:xfrm>
        </p:spPr>
        <p:txBody>
          <a:bodyPr/>
          <a:lstStyle/>
          <a:p>
            <a:r>
              <a:rPr lang="en-US" dirty="0" smtClean="0"/>
              <a:t>Detector Resolution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1600200"/>
            <a:ext cx="3352800" cy="4525963"/>
          </a:xfrm>
        </p:spPr>
        <p:txBody>
          <a:bodyPr/>
          <a:lstStyle/>
          <a:p>
            <a:r>
              <a:rPr lang="en-US" dirty="0" smtClean="0"/>
              <a:t>Include multiple scattering from target, air, and GEM chambers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SoLID Collaboration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3000"/>
            <a:ext cx="5715000" cy="5412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804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858</TotalTime>
  <Words>443</Words>
  <Application>Microsoft Office PowerPoint</Application>
  <PresentationFormat>On-screen Show (4:3)</PresentationFormat>
  <Paragraphs>123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Theme1</vt:lpstr>
      <vt:lpstr>Current Status of  Experimental Requirement  in Technical Document</vt:lpstr>
      <vt:lpstr>Introduction</vt:lpstr>
      <vt:lpstr>SoLID-PVDIS</vt:lpstr>
      <vt:lpstr>Key Information</vt:lpstr>
      <vt:lpstr>Comments about requirement</vt:lpstr>
      <vt:lpstr>One Word about Safety Margin</vt:lpstr>
      <vt:lpstr>SoLID SIDIS</vt:lpstr>
      <vt:lpstr>Key Information</vt:lpstr>
      <vt:lpstr>Detector Resolution</vt:lpstr>
      <vt:lpstr>SoLID-proton-SIDIS</vt:lpstr>
      <vt:lpstr>Sheet of Flames</vt:lpstr>
      <vt:lpstr>SoLID J/Psi</vt:lpstr>
      <vt:lpstr>Configuration Optimization (Zhiwen)</vt:lpstr>
      <vt:lpstr>Program Summary</vt:lpstr>
      <vt:lpstr>Detector 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Status of  Experimental Requirement Section in Technical Document</dc:title>
  <dc:creator>xqian</dc:creator>
  <cp:lastModifiedBy>xqian</cp:lastModifiedBy>
  <cp:revision>102</cp:revision>
  <dcterms:created xsi:type="dcterms:W3CDTF">2006-08-16T00:00:00Z</dcterms:created>
  <dcterms:modified xsi:type="dcterms:W3CDTF">2013-03-22T14:28:20Z</dcterms:modified>
</cp:coreProperties>
</file>