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7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533400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Georgia" pitchFamily="18" charset="0"/>
              </a:rPr>
              <a:t>Integration</a:t>
            </a:r>
            <a:endParaRPr lang="en-US" sz="4000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29200" y="1066800"/>
            <a:ext cx="2595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R. Michaels,   X. </a:t>
            </a:r>
            <a:r>
              <a:rPr lang="en-US" sz="2000" dirty="0" err="1" smtClean="0"/>
              <a:t>Qian</a:t>
            </a:r>
            <a:r>
              <a:rPr lang="en-US" sz="2000" dirty="0" smtClean="0"/>
              <a:t>    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295400" y="1676400"/>
            <a:ext cx="26950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0070C0"/>
                </a:solidFill>
              </a:rPr>
              <a:t>Attempted   Definition :  </a:t>
            </a:r>
            <a:endParaRPr lang="en-US" sz="1400" i="1" dirty="0">
              <a:solidFill>
                <a:srgbClr val="00B0F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2667000"/>
            <a:ext cx="74676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 </a:t>
            </a:r>
            <a:r>
              <a:rPr lang="en-US" sz="2400" dirty="0" smtClean="0">
                <a:solidFill>
                  <a:srgbClr val="C00000"/>
                </a:solidFill>
              </a:rPr>
              <a:t>Combine  </a:t>
            </a:r>
            <a:r>
              <a:rPr lang="en-US" sz="2400" dirty="0" smtClean="0">
                <a:solidFill>
                  <a:srgbClr val="00B0F0"/>
                </a:solidFill>
              </a:rPr>
              <a:t>(integrate)  </a:t>
            </a:r>
            <a:r>
              <a:rPr lang="en-US" sz="2400" dirty="0" smtClean="0">
                <a:solidFill>
                  <a:srgbClr val="C00000"/>
                </a:solidFill>
              </a:rPr>
              <a:t>detectors  to  verify   the  	apparatus   meets   all   physics  needs   </a:t>
            </a:r>
            <a:r>
              <a:rPr lang="en-US" sz="1400" dirty="0" smtClean="0"/>
              <a:t>(e.g.   PID)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>
              <a:solidFill>
                <a:srgbClr val="00B05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B050"/>
                </a:solidFill>
              </a:rPr>
              <a:t>  System-wide  issues  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(  e.g.   subsystem  integration, </a:t>
            </a:r>
          </a:p>
          <a:p>
            <a:r>
              <a:rPr lang="en-US" dirty="0" smtClean="0"/>
              <a:t>           			switchover  between   experiments  )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  Calibrations  </a:t>
            </a:r>
            <a:r>
              <a:rPr lang="en-US" dirty="0" smtClean="0">
                <a:solidFill>
                  <a:srgbClr val="002060"/>
                </a:solidFill>
              </a:rPr>
              <a:t>&amp; </a:t>
            </a:r>
            <a:r>
              <a:rPr lang="en-US" sz="2400" dirty="0" smtClean="0">
                <a:solidFill>
                  <a:srgbClr val="002060"/>
                </a:solidFill>
              </a:rPr>
              <a:t>  Commissioning   Plans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>
              <a:solidFill>
                <a:srgbClr val="002060"/>
              </a:solidFill>
            </a:endParaRPr>
          </a:p>
          <a:p>
            <a:endParaRPr lang="en-US" sz="2400" dirty="0" smtClean="0">
              <a:solidFill>
                <a:srgbClr val="0070C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04800" y="228600"/>
          <a:ext cx="438150" cy="603220"/>
        </p:xfrm>
        <a:graphic>
          <a:graphicData uri="http://schemas.openxmlformats.org/presentationml/2006/ole">
            <p:oleObj spid="_x0000_s1026" name="Equation" r:id="rId3" imgW="203040" imgH="27936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990600" y="-1295400"/>
            <a:ext cx="6858000" cy="9448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8600" y="289560"/>
            <a:ext cx="80772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Example:      </a:t>
            </a:r>
            <a:r>
              <a:rPr lang="en-US" sz="2400" dirty="0" smtClean="0">
                <a:solidFill>
                  <a:srgbClr val="C00000"/>
                </a:solidFill>
              </a:rPr>
              <a:t>Combined  pi/e  ratio  from  Cerenkov  </a:t>
            </a:r>
            <a:r>
              <a:rPr lang="en-US" dirty="0" smtClean="0">
                <a:solidFill>
                  <a:srgbClr val="C00000"/>
                </a:solidFill>
              </a:rPr>
              <a:t>&amp;</a:t>
            </a:r>
            <a:r>
              <a:rPr lang="en-US" sz="2400" dirty="0" smtClean="0">
                <a:solidFill>
                  <a:srgbClr val="C00000"/>
                </a:solidFill>
              </a:rPr>
              <a:t>  Calorimeter   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for  PVDIS   as  function  of   polar  angle   and  momentum  </a:t>
            </a:r>
            <a:r>
              <a:rPr lang="en-US" dirty="0" smtClean="0"/>
              <a:t> </a:t>
            </a:r>
          </a:p>
          <a:p>
            <a:r>
              <a:rPr lang="en-US" sz="1600" dirty="0" smtClean="0"/>
              <a:t>Section  19.1   Solid  Tech    </a:t>
            </a:r>
            <a:r>
              <a:rPr lang="en-US" sz="1200" dirty="0" smtClean="0"/>
              <a:t>(Mar 20, 2013)  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6477000" y="3352800"/>
            <a:ext cx="2438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rgbClr val="FF0000"/>
                </a:solidFill>
              </a:rPr>
              <a:t>Work  done  by</a:t>
            </a:r>
          </a:p>
          <a:p>
            <a:endParaRPr lang="en-US" sz="2000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</a:rPr>
              <a:t>  </a:t>
            </a:r>
            <a:r>
              <a:rPr lang="en-US" sz="2000" dirty="0" err="1" smtClean="0">
                <a:solidFill>
                  <a:srgbClr val="0070C0"/>
                </a:solidFill>
              </a:rPr>
              <a:t>Xin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Qian</a:t>
            </a:r>
            <a:endParaRPr lang="en-US" sz="2000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2000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</a:rPr>
              <a:t>  Mike </a:t>
            </a:r>
            <a:r>
              <a:rPr lang="en-US" sz="2000" dirty="0" err="1" smtClean="0">
                <a:solidFill>
                  <a:srgbClr val="0070C0"/>
                </a:solidFill>
              </a:rPr>
              <a:t>Paolone</a:t>
            </a:r>
            <a:endParaRPr lang="en-US" sz="2000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2000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</a:rPr>
              <a:t>  Jin Huang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71800" y="4038600"/>
            <a:ext cx="76200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0.2 %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2590800"/>
            <a:ext cx="83820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0.02 %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33600" y="5486400"/>
            <a:ext cx="83820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1.5 %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5000" y="1493520"/>
            <a:ext cx="464820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Goal:  error  in  </a:t>
            </a:r>
            <a:r>
              <a:rPr lang="en-US" sz="2000" dirty="0" err="1" smtClean="0">
                <a:solidFill>
                  <a:srgbClr val="0070C0"/>
                </a:solidFill>
              </a:rPr>
              <a:t>pion</a:t>
            </a:r>
            <a:r>
              <a:rPr lang="en-US" sz="2000" dirty="0" smtClean="0">
                <a:solidFill>
                  <a:srgbClr val="0070C0"/>
                </a:solidFill>
              </a:rPr>
              <a:t>  contamination   &lt; 10</a:t>
            </a:r>
            <a:r>
              <a:rPr lang="en-US" sz="2000" baseline="30000" dirty="0" smtClean="0">
                <a:solidFill>
                  <a:srgbClr val="0070C0"/>
                </a:solidFill>
              </a:rPr>
              <a:t>-3</a:t>
            </a:r>
            <a:endParaRPr lang="en-US" sz="2000" baseline="30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60960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Georgia" pitchFamily="18" charset="0"/>
              </a:rPr>
              <a:t>Some   Issues</a:t>
            </a:r>
            <a:endParaRPr lang="en-US" sz="3600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600" y="1676400"/>
            <a:ext cx="7467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B050"/>
                </a:solidFill>
              </a:rPr>
              <a:t>   Need  a  model  for  the  trigger / DAQ      </a:t>
            </a:r>
          </a:p>
          <a:p>
            <a:r>
              <a:rPr lang="en-US" sz="2400" dirty="0" smtClean="0">
                <a:solidFill>
                  <a:schemeClr val="accent1"/>
                </a:solidFill>
              </a:rPr>
              <a:t>      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1"/>
                </a:solidFill>
              </a:rPr>
              <a:t>   Several  ways  to  measure  </a:t>
            </a:r>
            <a:r>
              <a:rPr lang="en-US" sz="2400" dirty="0" err="1" smtClean="0">
                <a:solidFill>
                  <a:schemeClr val="accent1"/>
                </a:solidFill>
              </a:rPr>
              <a:t>deadtime</a:t>
            </a:r>
            <a:endParaRPr lang="en-US" sz="2400" dirty="0" smtClean="0">
              <a:solidFill>
                <a:schemeClr val="accent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2400" dirty="0" smtClean="0">
              <a:solidFill>
                <a:srgbClr val="00B05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B050"/>
                </a:solidFill>
              </a:rPr>
              <a:t>   Rate  dependence of  </a:t>
            </a:r>
            <a:r>
              <a:rPr lang="en-US" sz="2400" dirty="0" err="1" smtClean="0">
                <a:solidFill>
                  <a:srgbClr val="00B050"/>
                </a:solidFill>
              </a:rPr>
              <a:t>pion</a:t>
            </a:r>
            <a:r>
              <a:rPr lang="en-US" sz="2400" dirty="0" smtClean="0">
                <a:solidFill>
                  <a:srgbClr val="00B050"/>
                </a:solidFill>
              </a:rPr>
              <a:t>  rejection  </a:t>
            </a:r>
            <a:r>
              <a:rPr lang="en-US" dirty="0" smtClean="0">
                <a:solidFill>
                  <a:srgbClr val="00B050"/>
                </a:solidFill>
              </a:rPr>
              <a:t>&amp;</a:t>
            </a:r>
            <a:r>
              <a:rPr lang="en-US" sz="2400" dirty="0" smtClean="0">
                <a:solidFill>
                  <a:srgbClr val="00B050"/>
                </a:solidFill>
              </a:rPr>
              <a:t>   pileup effects  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2400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</a:rPr>
              <a:t>   Radiation  </a:t>
            </a:r>
            <a:r>
              <a:rPr lang="en-US" dirty="0" smtClean="0">
                <a:solidFill>
                  <a:srgbClr val="0070C0"/>
                </a:solidFill>
              </a:rPr>
              <a:t>&amp;</a:t>
            </a:r>
            <a:r>
              <a:rPr lang="en-US" sz="2400" dirty="0" smtClean="0">
                <a:solidFill>
                  <a:srgbClr val="0070C0"/>
                </a:solidFill>
              </a:rPr>
              <a:t>  power  from  beam 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>
              <a:solidFill>
                <a:srgbClr val="00B05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B050"/>
                </a:solidFill>
              </a:rPr>
              <a:t>   Calibrations  --  </a:t>
            </a:r>
            <a:r>
              <a:rPr lang="en-US" dirty="0" smtClean="0">
                <a:solidFill>
                  <a:srgbClr val="00B050"/>
                </a:solidFill>
              </a:rPr>
              <a:t>see  Rich’s  talk  (next)   and  </a:t>
            </a:r>
            <a:r>
              <a:rPr lang="en-US" dirty="0" err="1" smtClean="0">
                <a:solidFill>
                  <a:srgbClr val="00B050"/>
                </a:solidFill>
              </a:rPr>
              <a:t>Xin’s</a:t>
            </a:r>
            <a:r>
              <a:rPr lang="en-US" dirty="0" smtClean="0">
                <a:solidFill>
                  <a:srgbClr val="00B050"/>
                </a:solidFill>
              </a:rPr>
              <a:t> talk  from  Dec 14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>
              <a:solidFill>
                <a:srgbClr val="00B0F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B0F0"/>
                </a:solidFill>
              </a:rPr>
              <a:t>   That’s  it  for  now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67000" y="4953000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Sect. 19, </a:t>
            </a:r>
            <a:r>
              <a:rPr lang="en-US" sz="1200" dirty="0" err="1" smtClean="0"/>
              <a:t>SoLID</a:t>
            </a:r>
            <a:r>
              <a:rPr lang="en-US" sz="1200" dirty="0" smtClean="0"/>
              <a:t>  Tech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133</Words>
  <Application>Microsoft Office PowerPoint</Application>
  <PresentationFormat>On-screen Show (4:3)</PresentationFormat>
  <Paragraphs>38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Equation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rom</cp:lastModifiedBy>
  <cp:revision>14</cp:revision>
  <dcterms:created xsi:type="dcterms:W3CDTF">2006-08-16T00:00:00Z</dcterms:created>
  <dcterms:modified xsi:type="dcterms:W3CDTF">2013-03-23T01:15:05Z</dcterms:modified>
</cp:coreProperties>
</file>