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6"/>
  </p:notesMasterIdLst>
  <p:sldIdLst>
    <p:sldId id="256" r:id="rId2"/>
    <p:sldId id="261" r:id="rId3"/>
    <p:sldId id="262" r:id="rId4"/>
    <p:sldId id="260" r:id="rId5"/>
    <p:sldId id="264" r:id="rId6"/>
    <p:sldId id="259" r:id="rId7"/>
    <p:sldId id="265" r:id="rId8"/>
    <p:sldId id="347" r:id="rId9"/>
    <p:sldId id="266" r:id="rId10"/>
    <p:sldId id="271" r:id="rId11"/>
    <p:sldId id="275" r:id="rId12"/>
    <p:sldId id="313" r:id="rId13"/>
    <p:sldId id="278" r:id="rId14"/>
    <p:sldId id="279" r:id="rId15"/>
    <p:sldId id="282" r:id="rId16"/>
    <p:sldId id="280" r:id="rId17"/>
    <p:sldId id="342" r:id="rId18"/>
    <p:sldId id="341" r:id="rId19"/>
    <p:sldId id="340" r:id="rId20"/>
    <p:sldId id="345" r:id="rId21"/>
    <p:sldId id="346" r:id="rId22"/>
    <p:sldId id="285" r:id="rId23"/>
    <p:sldId id="306" r:id="rId24"/>
    <p:sldId id="267" r:id="rId25"/>
    <p:sldId id="273" r:id="rId26"/>
    <p:sldId id="269" r:id="rId27"/>
    <p:sldId id="343" r:id="rId28"/>
    <p:sldId id="344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336" r:id="rId52"/>
    <p:sldId id="337" r:id="rId53"/>
    <p:sldId id="338" r:id="rId54"/>
    <p:sldId id="339" r:id="rId55"/>
  </p:sldIdLst>
  <p:sldSz cx="9144000" cy="6858000" type="screen4x3"/>
  <p:notesSz cx="7099300" cy="10234613"/>
  <p:embeddedFontLst>
    <p:embeddedFont>
      <p:font typeface="Calibri" pitchFamily="34" charset="0"/>
      <p:regular r:id="rId57"/>
      <p:bold r:id="rId58"/>
      <p:italic r:id="rId59"/>
      <p:boldItalic r:id="rId60"/>
    </p:embeddedFont>
    <p:embeddedFont>
      <p:font typeface="Comic Sans MS" pitchFamily="66" charset="0"/>
      <p:regular r:id="rId61"/>
      <p:bold r:id="rId62"/>
    </p:embeddedFont>
    <p:embeddedFont>
      <p:font typeface="Arial Narrow" pitchFamily="34" charset="0"/>
      <p:regular r:id="rId63"/>
      <p:bold r:id="rId64"/>
      <p:italic r:id="rId65"/>
      <p:boldItalic r:id="rId66"/>
    </p:embeddedFont>
    <p:embeddedFont>
      <p:font typeface="Arial Unicode MS" pitchFamily="34" charset="-122"/>
      <p:regular r:id="rId67"/>
    </p:embeddedFont>
    <p:embeddedFont>
      <p:font typeface="Tahoma" pitchFamily="34" charset="0"/>
      <p:regular r:id="rId68"/>
      <p:bold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000090"/>
                </a:solidFill>
              </a:rPr>
              <a:t>Proton Mass</a:t>
            </a:r>
            <a:r>
              <a:rPr lang="en-US" baseline="0" dirty="0" smtClean="0">
                <a:solidFill>
                  <a:srgbClr val="000090"/>
                </a:solidFill>
              </a:rPr>
              <a:t> Budget</a:t>
            </a:r>
            <a:endParaRPr lang="en-US" dirty="0">
              <a:solidFill>
                <a:srgbClr val="000090"/>
              </a:solidFill>
            </a:endParaRPr>
          </a:p>
        </c:rich>
      </c:tx>
      <c:layout>
        <c:manualLayout>
          <c:xMode val="edge"/>
          <c:yMode val="edge"/>
          <c:x val="0.22873913488086819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cat>
            <c:numRef>
              <c:f>Sheet1!$A$2:$A$5</c:f>
              <c:numCache>
                <c:formatCode>0%</c:formatCode>
                <c:ptCount val="4"/>
                <c:pt idx="0">
                  <c:v>0.2</c:v>
                </c:pt>
                <c:pt idx="1">
                  <c:v>0.29000000000000031</c:v>
                </c:pt>
                <c:pt idx="2">
                  <c:v>0.17</c:v>
                </c:pt>
                <c:pt idx="3">
                  <c:v>0.34000000000000041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0.29000000000000031</c:v>
                </c:pt>
                <c:pt idx="2">
                  <c:v>0.17</c:v>
                </c:pt>
                <c:pt idx="3">
                  <c:v>0.34000000000000041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7212455261274181"/>
          <c:y val="5.6521739130434803E-2"/>
          <c:w val="0.19217438729249767"/>
          <c:h val="0.9403824032865459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F969505-B8C8-4DC4-85EE-4154AC327D36}" type="datetimeFigureOut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19B4766-1438-449E-A02F-A61760BC24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D5BEF1-D9B3-48D0-BAE2-22016FC331E4}" type="slidenum">
              <a:rPr lang="en-US"/>
              <a:pPr/>
              <a:t>5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4766-1438-449E-A02F-A61760BC24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603A1B-4690-42A3-A2BB-DEFA192419AB}" type="slidenum">
              <a:rPr lang="en-US"/>
              <a:pPr/>
              <a:t>15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8AB8EE-228C-4861-B5A8-774DA1CF11BA}" type="slidenum">
              <a:rPr lang="en-US"/>
              <a:pPr/>
              <a:t>25</a:t>
            </a:fld>
            <a:endParaRPr lang="en-US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A397F4-1513-4179-8035-C42BA2B2D067}" type="slidenum">
              <a:rPr lang="en-US"/>
              <a:pPr/>
              <a:t>26</a:t>
            </a:fld>
            <a:endParaRPr 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3337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32" y="4861252"/>
            <a:ext cx="5680036" cy="4605955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the reference of the figure.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C63B-710E-4435-8CE9-5386A46C8E5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18994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8C63B-710E-4435-8CE9-5386A46C8E5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87008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F24DA-6877-4289-BFCC-B3633C08805D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8F14-A8BA-44E1-A0E0-7A6164C4BC5D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5E576-C2AD-4C60-B75A-7EF78D619855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6666-180B-4304-A4DE-F4BCE7C0C5A5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93A3-2361-4FF4-905A-E08344F6FC56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629C-C815-42E8-9500-D8E80240F3D7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5FFB-6AB1-4E9D-98BB-920B2487DA5C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78D1-E0B6-4FE4-BC1F-DBB907813C92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DBE13-3A68-4A3F-895D-082C0ED17963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47D73-D716-4863-97FB-43162BFE8782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4C11-11E6-4970-8EFB-364C4241DF93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821AC-01B5-402F-BAE8-3805B1442E30}" type="datetime1">
              <a:rPr lang="en-US" smtClean="0"/>
              <a:pPr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C643-54AA-4F48-B152-357DE8B70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6.png"/><Relationship Id="rId5" Type="http://schemas.openxmlformats.org/officeDocument/2006/relationships/image" Target="../media/image75.gif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gif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98.png"/><Relationship Id="rId4" Type="http://schemas.openxmlformats.org/officeDocument/2006/relationships/chart" Target="../charts/chart1.xml"/><Relationship Id="rId9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gif"/><Relationship Id="rId4" Type="http://schemas.openxmlformats.org/officeDocument/2006/relationships/image" Target="../media/image10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Timelike</a:t>
            </a:r>
            <a:r>
              <a:rPr lang="en-US" dirty="0" smtClean="0">
                <a:solidFill>
                  <a:srgbClr val="7030A0"/>
                </a:solidFill>
              </a:rPr>
              <a:t> Compton Scattering with </a:t>
            </a:r>
            <a:r>
              <a:rPr lang="en-US" dirty="0" err="1" smtClean="0">
                <a:solidFill>
                  <a:srgbClr val="7030A0"/>
                </a:solidFill>
              </a:rPr>
              <a:t>SoLID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sz="3000" i="1" dirty="0" err="1" smtClean="0">
                <a:solidFill>
                  <a:schemeClr val="tx1"/>
                </a:solidFill>
              </a:rPr>
              <a:t>Zhiwen</a:t>
            </a:r>
            <a:r>
              <a:rPr lang="en-US" sz="3000" i="1" dirty="0" smtClean="0">
                <a:solidFill>
                  <a:schemeClr val="tx1"/>
                </a:solidFill>
              </a:rPr>
              <a:t> </a:t>
            </a:r>
            <a:r>
              <a:rPr lang="en-US" sz="3000" i="1" dirty="0" smtClean="0">
                <a:solidFill>
                  <a:schemeClr val="tx1"/>
                </a:solidFill>
              </a:rPr>
              <a:t>Zhao </a:t>
            </a:r>
          </a:p>
          <a:p>
            <a:r>
              <a:rPr lang="en-US" sz="3000" dirty="0" smtClean="0">
                <a:solidFill>
                  <a:schemeClr val="tx1"/>
                </a:solidFill>
              </a:rPr>
              <a:t>For TCS collaboration</a:t>
            </a:r>
            <a:endParaRPr lang="en-US" sz="3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2013/03/23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" descr="J:\talk\UVA_Rotunda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6128" y="5257800"/>
            <a:ext cx="1577872" cy="1600200"/>
          </a:xfrm>
          <a:prstGeom prst="rect">
            <a:avLst/>
          </a:prstGeom>
          <a:noFill/>
        </p:spPr>
      </p:pic>
      <p:pic>
        <p:nvPicPr>
          <p:cNvPr id="1026" name="Picture 2" descr="C:\Users\owner\Downloads\jlab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0275"/>
            <a:ext cx="2990850" cy="8477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715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TCS at </a:t>
            </a:r>
            <a:r>
              <a:rPr lang="en-US" dirty="0" err="1" smtClean="0"/>
              <a:t>JLab</a:t>
            </a:r>
            <a:r>
              <a:rPr lang="en-US" dirty="0" smtClean="0"/>
              <a:t> 6GeV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640" y="2590800"/>
            <a:ext cx="3648960" cy="353413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1000" y="6139364"/>
            <a:ext cx="2743200" cy="71863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eaLnBrk="0">
              <a:lnSpc>
                <a:spcPct val="80000"/>
              </a:lnSpc>
              <a:spcBef>
                <a:spcPts val="544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dirty="0">
                <a:solidFill>
                  <a:srgbClr val="000000"/>
                </a:solidFill>
                <a:latin typeface="Times New Roman" pitchFamily="16" charset="0"/>
              </a:rPr>
              <a:t>Comparison of results by R. </a:t>
            </a:r>
            <a:r>
              <a:rPr lang="en-US" sz="1500" dirty="0" err="1">
                <a:solidFill>
                  <a:srgbClr val="000000"/>
                </a:solidFill>
                <a:latin typeface="Times New Roman" pitchFamily="16" charset="0"/>
              </a:rPr>
              <a:t>Paremuzyan</a:t>
            </a:r>
            <a:r>
              <a:rPr lang="en-US" sz="15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1500" i="1" dirty="0">
                <a:solidFill>
                  <a:srgbClr val="000000"/>
                </a:solidFill>
                <a:latin typeface="Times New Roman" pitchFamily="16" charset="0"/>
              </a:rPr>
              <a:t>et al</a:t>
            </a:r>
            <a:r>
              <a:rPr lang="en-US" sz="1500" dirty="0">
                <a:solidFill>
                  <a:srgbClr val="000000"/>
                </a:solidFill>
                <a:latin typeface="Times New Roman" pitchFamily="16" charset="0"/>
              </a:rPr>
              <a:t> from </a:t>
            </a:r>
            <a:r>
              <a:rPr lang="en-US" sz="1500" dirty="0" smtClean="0">
                <a:solidFill>
                  <a:srgbClr val="000000"/>
                </a:solidFill>
                <a:latin typeface="Times New Roman" pitchFamily="16" charset="0"/>
              </a:rPr>
              <a:t>CLAS   e1-6/e1f </a:t>
            </a:r>
            <a:r>
              <a:rPr lang="en-US" sz="1500" dirty="0">
                <a:solidFill>
                  <a:srgbClr val="000000"/>
                </a:solidFill>
                <a:latin typeface="Times New Roman" pitchFamily="16" charset="0"/>
              </a:rPr>
              <a:t>with calculations by V. </a:t>
            </a:r>
            <a:r>
              <a:rPr lang="en-US" sz="1500" dirty="0" err="1">
                <a:solidFill>
                  <a:srgbClr val="000000"/>
                </a:solidFill>
                <a:latin typeface="Times New Roman" pitchFamily="16" charset="0"/>
              </a:rPr>
              <a:t>Guzey</a:t>
            </a:r>
            <a:r>
              <a:rPr lang="en-US" sz="1500" dirty="0">
                <a:solidFill>
                  <a:srgbClr val="000000"/>
                </a:solidFill>
                <a:latin typeface="Times New Roman" pitchFamily="16" charset="0"/>
              </a:rPr>
              <a:t>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7535" y="2743200"/>
            <a:ext cx="3425465" cy="323982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981200"/>
            <a:ext cx="4387680" cy="69127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spcBef>
                <a:spcPts val="408"/>
              </a:spcBef>
              <a:buFont typeface="Arial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fr-FR" sz="13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2162051"/>
            <a:ext cx="4178880" cy="103834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spcBef>
                <a:spcPts val="408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fr-FR" sz="1500" dirty="0" smtClean="0">
                <a:solidFill>
                  <a:srgbClr val="000000"/>
                </a:solidFill>
                <a:latin typeface="Times New Roman" pitchFamily="16" charset="0"/>
              </a:rPr>
              <a:t>R </a:t>
            </a:r>
            <a:r>
              <a:rPr lang="fr-FR" sz="1500" dirty="0" err="1">
                <a:solidFill>
                  <a:srgbClr val="000000"/>
                </a:solidFill>
                <a:latin typeface="Times New Roman" pitchFamily="16" charset="0"/>
              </a:rPr>
              <a:t>can</a:t>
            </a:r>
            <a:r>
              <a:rPr lang="fr-FR" sz="15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Times New Roman" pitchFamily="16" charset="0"/>
              </a:rPr>
              <a:t>be</a:t>
            </a:r>
            <a:r>
              <a:rPr lang="fr-FR" sz="15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Times New Roman" pitchFamily="16" charset="0"/>
              </a:rPr>
              <a:t>compared</a:t>
            </a:r>
            <a:r>
              <a:rPr lang="fr-FR" sz="15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Times New Roman" pitchFamily="16" charset="0"/>
              </a:rPr>
              <a:t>directly</a:t>
            </a:r>
            <a:r>
              <a:rPr lang="fr-FR" sz="15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sz="1500" dirty="0" err="1">
                <a:solidFill>
                  <a:srgbClr val="000000"/>
                </a:solidFill>
                <a:latin typeface="Times New Roman" pitchFamily="16" charset="0"/>
              </a:rPr>
              <a:t>with</a:t>
            </a:r>
            <a:r>
              <a:rPr lang="fr-FR" sz="1500" dirty="0">
                <a:solidFill>
                  <a:srgbClr val="000000"/>
                </a:solidFill>
                <a:latin typeface="Times New Roman" pitchFamily="16" charset="0"/>
              </a:rPr>
              <a:t> GPD </a:t>
            </a:r>
            <a:r>
              <a:rPr lang="fr-FR" sz="1500" dirty="0" err="1">
                <a:solidFill>
                  <a:srgbClr val="000000"/>
                </a:solidFill>
                <a:latin typeface="Times New Roman" pitchFamily="16" charset="0"/>
              </a:rPr>
              <a:t>models</a:t>
            </a:r>
            <a:endParaRPr lang="fr-FR" sz="15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9445" indent="-289445" eaLnBrk="0">
              <a:spcBef>
                <a:spcPts val="408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fr-FR" sz="15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28600" y="1645517"/>
          <a:ext cx="2702880" cy="411883"/>
        </p:xfrm>
        <a:graphic>
          <a:graphicData uri="http://schemas.openxmlformats.org/presentationml/2006/ole">
            <p:oleObj spid="_x0000_s11266" r:id="rId5" imgW="2979720" imgH="453240" progId="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955480" y="990600"/>
          <a:ext cx="2149920" cy="1077233"/>
        </p:xfrm>
        <a:graphic>
          <a:graphicData uri="http://schemas.openxmlformats.org/presentationml/2006/ole">
            <p:oleObj spid="_x0000_s11267" r:id="rId6" imgW="2369880" imgH="1187280" progId="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76200" y="914400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9445" indent="-289445"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     </a:t>
            </a:r>
            <a:r>
              <a:rPr lang="fr-FR" dirty="0" err="1" smtClean="0">
                <a:solidFill>
                  <a:srgbClr val="000000"/>
                </a:solidFill>
                <a:latin typeface="Times New Roman" pitchFamily="16" charset="0"/>
              </a:rPr>
              <a:t>Cosine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 moment of </a:t>
            </a:r>
            <a:r>
              <a:rPr lang="fr-FR" dirty="0" err="1" smtClean="0">
                <a:solidFill>
                  <a:srgbClr val="000000"/>
                </a:solidFill>
                <a:latin typeface="Times New Roman" pitchFamily="16" charset="0"/>
              </a:rPr>
              <a:t>weighted</a:t>
            </a:r>
            <a:r>
              <a:rPr lang="fr-FR" dirty="0" smtClean="0">
                <a:solidFill>
                  <a:srgbClr val="000000"/>
                </a:solidFill>
                <a:latin typeface="Times New Roman" pitchFamily="16" charset="0"/>
              </a:rPr>
              <a:t> cross sections</a:t>
            </a:r>
            <a:endParaRPr lang="fr-FR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10200" y="1238071"/>
            <a:ext cx="36576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6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6" charset="0"/>
              </a:rPr>
              <a:t>GeV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data were important for developing methods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 But its kinematics are limited to </a:t>
            </a:r>
            <a:r>
              <a:rPr lang="en-US" i="1" dirty="0" err="1" smtClean="0">
                <a:solidFill>
                  <a:srgbClr val="000000"/>
                </a:solidFill>
                <a:latin typeface="Times New Roman" pitchFamily="16" charset="0"/>
              </a:rPr>
              <a:t>M</a:t>
            </a:r>
            <a:r>
              <a:rPr lang="en-US" i="1" baseline="-33000" dirty="0" err="1" smtClean="0">
                <a:solidFill>
                  <a:srgbClr val="000000"/>
                </a:solidFill>
                <a:latin typeface="Times New Roman" pitchFamily="16" charset="0"/>
              </a:rPr>
              <a:t>e+e</a:t>
            </a:r>
            <a:r>
              <a:rPr lang="en-US" i="1" baseline="-33000" dirty="0" smtClean="0">
                <a:solidFill>
                  <a:srgbClr val="000000"/>
                </a:solidFill>
                <a:latin typeface="Times New Roman" pitchFamily="16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&lt; 2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6" charset="0"/>
              </a:rPr>
              <a:t>GeV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29000" y="6367046"/>
            <a:ext cx="533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9445" indent="-289445" eaLnBrk="0">
              <a:spcBef>
                <a:spcPts val="408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fr-FR" sz="1600" dirty="0" err="1" smtClean="0">
                <a:solidFill>
                  <a:srgbClr val="000000"/>
                </a:solidFill>
                <a:latin typeface="Times New Roman" pitchFamily="16" charset="0"/>
              </a:rPr>
              <a:t>Analysis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6" charset="0"/>
              </a:rPr>
              <a:t> of CLAS g12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6" charset="0"/>
              </a:rPr>
              <a:t>with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6" charset="0"/>
              </a:rPr>
              <a:t>tagged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6" charset="0"/>
              </a:rPr>
              <a:t> real photons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6" charset="0"/>
              </a:rPr>
              <a:t>is</a:t>
            </a:r>
            <a:r>
              <a:rPr lang="fr-FR" sz="16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fr-FR" sz="1600" dirty="0" err="1" smtClean="0">
                <a:solidFill>
                  <a:srgbClr val="000000"/>
                </a:solidFill>
                <a:latin typeface="Times New Roman" pitchFamily="16" charset="0"/>
              </a:rPr>
              <a:t>ongoing</a:t>
            </a:r>
            <a:endParaRPr lang="fr-FR" sz="16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TCS at </a:t>
            </a:r>
            <a:r>
              <a:rPr lang="en-US" dirty="0" err="1" smtClean="0"/>
              <a:t>JLab</a:t>
            </a:r>
            <a:r>
              <a:rPr lang="en-US" dirty="0" smtClean="0"/>
              <a:t> 12GeV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4495800" cy="17891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0" y="685800"/>
            <a:ext cx="7467600" cy="99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11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6" charset="0"/>
              </a:rPr>
              <a:t>GeV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beam extends s to 20GeV</a:t>
            </a:r>
            <a:r>
              <a:rPr lang="en-US" baseline="30000" dirty="0" smtClean="0">
                <a:solidFill>
                  <a:srgbClr val="000000"/>
                </a:solidFill>
                <a:latin typeface="Times New Roman" pitchFamily="16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i="1" dirty="0" err="1" smtClean="0">
                <a:solidFill>
                  <a:srgbClr val="000000"/>
                </a:solidFill>
                <a:latin typeface="Times New Roman" pitchFamily="16" charset="0"/>
              </a:rPr>
              <a:t>M</a:t>
            </a:r>
            <a:r>
              <a:rPr lang="en-US" i="1" baseline="-33000" dirty="0" err="1" smtClean="0">
                <a:solidFill>
                  <a:srgbClr val="000000"/>
                </a:solidFill>
                <a:latin typeface="Times New Roman" pitchFamily="16" charset="0"/>
              </a:rPr>
              <a:t>e+e</a:t>
            </a:r>
            <a:r>
              <a:rPr lang="en-US" i="1" baseline="-33000" dirty="0" smtClean="0">
                <a:solidFill>
                  <a:srgbClr val="000000"/>
                </a:solidFill>
                <a:latin typeface="Times New Roman" pitchFamily="16" charset="0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(</a:t>
            </a:r>
            <a:r>
              <a:rPr lang="en-US" i="1" dirty="0" smtClean="0">
                <a:solidFill>
                  <a:srgbClr val="000000"/>
                </a:solidFill>
                <a:latin typeface="Times New Roman" pitchFamily="16" charset="0"/>
              </a:rPr>
              <a:t>Q'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)  reaches about  3.5GeV and  this allows the access to the resonance free region from 2GeV to 3GeV</a:t>
            </a:r>
          </a:p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l-GR" dirty="0" smtClean="0">
                <a:solidFill>
                  <a:srgbClr val="000000"/>
                </a:solidFill>
                <a:latin typeface="Times New Roman" pitchFamily="16" charset="0"/>
              </a:rPr>
              <a:t>τ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can reach from 0.2 to 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0.6, eta reaches from 0.1 to 0.45</a:t>
            </a:r>
            <a:endParaRPr lang="en-US" baseline="30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Higher luminosity and  thus more statistics for multi-dimensional binning</a:t>
            </a:r>
            <a:endParaRPr lang="en-US" baseline="30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81" y="3810000"/>
            <a:ext cx="2957581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0"/>
            <a:ext cx="3109843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90800" y="3810000"/>
            <a:ext cx="761747" cy="3231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dirty="0" smtClean="0"/>
              <a:t>CLAS12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CLAS12 and </a:t>
            </a:r>
            <a:r>
              <a:rPr lang="en-US" dirty="0" err="1" smtClean="0"/>
              <a:t>SoLID</a:t>
            </a:r>
            <a:r>
              <a:rPr lang="en-US" dirty="0" smtClean="0"/>
              <a:t>: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2" descr="D:\Google Drive\TCS\acceptance_solid_CLEO_JPsi_negative_target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888" y="1439196"/>
            <a:ext cx="3038912" cy="5342604"/>
          </a:xfrm>
          <a:prstGeom prst="rect">
            <a:avLst/>
          </a:prstGeom>
          <a:noFill/>
        </p:spPr>
      </p:pic>
      <p:pic>
        <p:nvPicPr>
          <p:cNvPr id="44034" name="Picture 2" descr="C:\Users\owner\Google Drive\TCS\acceptance_negative_e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978" y="3810000"/>
            <a:ext cx="3446616" cy="3017520"/>
          </a:xfrm>
          <a:prstGeom prst="rect">
            <a:avLst/>
          </a:prstGeom>
          <a:noFill/>
        </p:spPr>
      </p:pic>
      <p:pic>
        <p:nvPicPr>
          <p:cNvPr id="44035" name="Picture 3" descr="C:\Users\owner\Google Drive\TCS\acceptance_positive_p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6098" y="685800"/>
            <a:ext cx="3446616" cy="30175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72200" y="621268"/>
            <a:ext cx="171809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CLAS12  positive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0" y="3810000"/>
            <a:ext cx="178221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CLAS12  negative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00200" y="4648200"/>
            <a:ext cx="27546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positive and negative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718870"/>
          <a:ext cx="4800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</a:tblGrid>
              <a:tr h="72677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SoLID</a:t>
                      </a:r>
                      <a:endParaRPr lang="en-US" dirty="0"/>
                    </a:p>
                  </a:txBody>
                  <a:tcPr anchor="ctr"/>
                </a:tc>
              </a:tr>
              <a:tr h="12544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30000" dirty="0" smtClean="0"/>
                        <a:t>+</a:t>
                      </a:r>
                    </a:p>
                    <a:p>
                      <a:pPr algn="ctr"/>
                      <a:r>
                        <a:rPr lang="en-US" dirty="0" smtClean="0"/>
                        <a:t>coverage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(5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36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φ</a:t>
                      </a:r>
                      <a:r>
                        <a:rPr lang="en-US" dirty="0" smtClean="0"/>
                        <a:t> (~</a:t>
                      </a:r>
                      <a:r>
                        <a:rPr lang="en-US" baseline="0" dirty="0" smtClean="0"/>
                        <a:t> 80% full)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Asymmetric</a:t>
                      </a:r>
                      <a:endParaRPr lang="en-US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17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(18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28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φ</a:t>
                      </a:r>
                      <a:r>
                        <a:rPr lang="en-US" baseline="0" dirty="0" smtClean="0"/>
                        <a:t>(full)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Symmetric</a:t>
                      </a:r>
                      <a:endParaRPr lang="en-US" baseline="30000" dirty="0" smtClean="0"/>
                    </a:p>
                  </a:txBody>
                  <a:tcPr anchor="ctr"/>
                </a:tc>
              </a:tr>
              <a:tr h="12544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proton coverage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(5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36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(38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125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φ</a:t>
                      </a:r>
                      <a:r>
                        <a:rPr lang="en-US" dirty="0" smtClean="0"/>
                        <a:t> (~</a:t>
                      </a:r>
                      <a:r>
                        <a:rPr lang="en-US" baseline="0" dirty="0" smtClean="0"/>
                        <a:t> 80% full)</a:t>
                      </a:r>
                      <a:endParaRPr lang="en-US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17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(18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28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φ</a:t>
                      </a:r>
                      <a:r>
                        <a:rPr lang="en-US" baseline="0" dirty="0" smtClean="0"/>
                        <a:t>(full)</a:t>
                      </a:r>
                      <a:endParaRPr lang="en-US" baseline="30000" dirty="0" smtClean="0"/>
                    </a:p>
                  </a:txBody>
                  <a:tcPr anchor="ctr"/>
                </a:tc>
              </a:tr>
              <a:tr h="7267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Luminosity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35</a:t>
                      </a:r>
                      <a:r>
                        <a:rPr lang="en-US" dirty="0" smtClean="0"/>
                        <a:t>/cm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37</a:t>
                      </a:r>
                      <a:r>
                        <a:rPr lang="en-US" dirty="0" smtClean="0"/>
                        <a:t>/cm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C:\Users\owner\Google Drive\TCS\pic_CLAS12\theta_mom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2989" y="533400"/>
            <a:ext cx="4674811" cy="30175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CLAS12 and </a:t>
            </a:r>
            <a:r>
              <a:rPr lang="en-US" dirty="0" err="1" smtClean="0"/>
              <a:t>SoLID</a:t>
            </a:r>
            <a:r>
              <a:rPr lang="en-US" dirty="0" smtClean="0"/>
              <a:t>: </a:t>
            </a:r>
            <a:r>
              <a:rPr lang="en-US" sz="3300" dirty="0" smtClean="0"/>
              <a:t>BH Detection (Lab Frame)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3276600" cy="5486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BH events in the resonance free region are used for simulation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CLAS12 and </a:t>
            </a:r>
            <a:r>
              <a:rPr lang="en-US" dirty="0" err="1" smtClean="0"/>
              <a:t>SoLID</a:t>
            </a:r>
            <a:r>
              <a:rPr lang="en-US" dirty="0" smtClean="0"/>
              <a:t> have similar overall coverage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CLAS12 acceptance is slightly larger </a:t>
            </a:r>
            <a:r>
              <a:rPr lang="en-US" dirty="0" err="1" smtClean="0"/>
              <a:t>SoLID</a:t>
            </a:r>
            <a:r>
              <a:rPr lang="en-US" dirty="0" smtClean="0"/>
              <a:t>, but within a factor of 2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769433" y="1600200"/>
            <a:ext cx="8787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CLAS12</a:t>
            </a:r>
            <a:endParaRPr lang="en-US" dirty="0"/>
          </a:p>
        </p:txBody>
      </p:sp>
      <p:pic>
        <p:nvPicPr>
          <p:cNvPr id="119809" name="Picture 1" descr="C:\Users\owner\Google Drive\TCS\pic_SoLID\theta_mom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989" y="3657600"/>
            <a:ext cx="4674811" cy="30175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810000" y="4876800"/>
            <a:ext cx="9144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SoLID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CLAS12 and </a:t>
            </a:r>
            <a:r>
              <a:rPr lang="en-US" dirty="0" err="1" smtClean="0"/>
              <a:t>SoLID</a:t>
            </a:r>
            <a:r>
              <a:rPr lang="en-US" dirty="0" smtClean="0"/>
              <a:t>: </a:t>
            </a:r>
            <a:r>
              <a:rPr lang="en-US" sz="2800" dirty="0" smtClean="0"/>
              <a:t>BH Detection (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smtClean="0"/>
              <a:t>CM Frame)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219201"/>
            <a:ext cx="4495800" cy="137159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CLAS12 has </a:t>
            </a:r>
            <a:r>
              <a:rPr lang="el-GR" dirty="0" smtClean="0"/>
              <a:t>φ</a:t>
            </a:r>
            <a:r>
              <a:rPr lang="en-US" dirty="0" smtClean="0"/>
              <a:t> structure which has to be corrected by acceptance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is smooth over </a:t>
            </a:r>
            <a:r>
              <a:rPr lang="el-GR" dirty="0" smtClean="0"/>
              <a:t>φ</a:t>
            </a:r>
            <a:r>
              <a:rPr lang="en-US" dirty="0" smtClean="0"/>
              <a:t>, but has </a:t>
            </a:r>
            <a:r>
              <a:rPr lang="el-GR" dirty="0" smtClean="0"/>
              <a:t>θ</a:t>
            </a:r>
            <a:r>
              <a:rPr lang="en-US" dirty="0" smtClean="0"/>
              <a:t> gap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6082" name="Picture 2" descr="C:\Users\owner\Google Drive\TCS\pic_SoLID\theta_phi_CM_bin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124200"/>
            <a:ext cx="4620563" cy="35814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00250"/>
            <a:ext cx="40195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676400" y="1905000"/>
            <a:ext cx="8787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CLAS12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24600" y="2895600"/>
            <a:ext cx="9144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SoLID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9144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4GeV</a:t>
            </a:r>
            <a:r>
              <a:rPr lang="en-US" baseline="30000" dirty="0" smtClean="0"/>
              <a:t>2</a:t>
            </a:r>
            <a:r>
              <a:rPr lang="en-US" dirty="0" smtClean="0"/>
              <a:t> &lt; Q’2 &lt; 9GeV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 17.5GeV</a:t>
            </a:r>
            <a:r>
              <a:rPr lang="en-US" baseline="30000" dirty="0" smtClean="0"/>
              <a:t>2</a:t>
            </a:r>
            <a:r>
              <a:rPr lang="en-US" dirty="0" smtClean="0"/>
              <a:t> &lt; s &lt; 19.5GeV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 4 t-bins within 0.1GeV</a:t>
            </a:r>
            <a:r>
              <a:rPr lang="en-US" baseline="30000" dirty="0" smtClean="0"/>
              <a:t>2</a:t>
            </a:r>
            <a:r>
              <a:rPr lang="en-US" dirty="0" smtClean="0"/>
              <a:t> &lt; t &lt; 0.9GeV</a:t>
            </a:r>
            <a:r>
              <a:rPr lang="en-US" baseline="30000" dirty="0" smtClean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AEA57E4-A362-41AE-A256-E6080A164F1B}" type="slidenum">
              <a:rPr lang="en-US"/>
              <a:pPr/>
              <a:t>15</a:t>
            </a:fld>
            <a:endParaRPr lang="en-US"/>
          </a:p>
        </p:txBody>
      </p:sp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44481" y="341316"/>
            <a:ext cx="8072640" cy="6840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solidFill>
                  <a:srgbClr val="006633"/>
                </a:solidFill>
                <a:latin typeface="Times New Roman" pitchFamily="18" charset="0"/>
                <a:cs typeface="Arial" charset="0"/>
              </a:rPr>
              <a:t>Approved </a:t>
            </a:r>
            <a:r>
              <a:rPr lang="en-US" sz="2900" dirty="0" err="1">
                <a:solidFill>
                  <a:srgbClr val="006633"/>
                </a:solidFill>
                <a:latin typeface="Times New Roman" pitchFamily="18" charset="0"/>
                <a:cs typeface="Arial" charset="0"/>
              </a:rPr>
              <a:t>e</a:t>
            </a:r>
            <a:r>
              <a:rPr lang="en-US" sz="2900" dirty="0" err="1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900" dirty="0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900" dirty="0" err="1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e'pe</a:t>
            </a:r>
            <a:r>
              <a:rPr lang="en-US" sz="2900" baseline="33000" dirty="0" err="1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900" dirty="0" err="1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900" dirty="0">
                <a:solidFill>
                  <a:srgbClr val="006633"/>
                </a:solidFill>
                <a:latin typeface="Times New Roman" pitchFamily="18" charset="0"/>
                <a:cs typeface="Times New Roman" pitchFamily="18" charset="0"/>
              </a:rPr>
              <a:t>- program for CLAS12</a:t>
            </a:r>
          </a:p>
        </p:txBody>
      </p:sp>
      <p:graphicFrame>
        <p:nvGraphicFramePr>
          <p:cNvPr id="6146" name="Group 2"/>
          <p:cNvGraphicFramePr>
            <a:graphicFrameLocks noGrp="1"/>
          </p:cNvGraphicFramePr>
          <p:nvPr/>
        </p:nvGraphicFramePr>
        <p:xfrm>
          <a:off x="816481" y="1441592"/>
          <a:ext cx="7565760" cy="2147032"/>
        </p:xfrm>
        <a:graphic>
          <a:graphicData uri="http://schemas.openxmlformats.org/drawingml/2006/table">
            <a:tbl>
              <a:tblPr/>
              <a:tblGrid>
                <a:gridCol w="855360"/>
                <a:gridCol w="2797920"/>
                <a:gridCol w="938880"/>
                <a:gridCol w="483840"/>
                <a:gridCol w="524160"/>
                <a:gridCol w="757440"/>
                <a:gridCol w="548640"/>
                <a:gridCol w="659520"/>
              </a:tblGrid>
              <a:tr h="3297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Proposal</a:t>
                      </a:r>
                    </a:p>
                  </a:txBody>
                  <a:tcPr marL="82944" marR="82944" marT="43534" marB="41476" anchor="ctr" horzOverflow="overflow">
                    <a:lnL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Physics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Contact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Rating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Days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Group 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Energy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Target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069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E12-06-108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Hard exclusive electro-production  of  π0, η 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Stoler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B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80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119 days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20 days with reversed torus field</a:t>
                      </a:r>
                    </a:p>
                  </a:txBody>
                  <a:tcPr marL="82944" marR="82944" marT="43762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11 GeV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Liquid H</a:t>
                      </a:r>
                      <a:r>
                        <a:rPr kumimoji="0" lang="de-DE" sz="800" b="0" i="0" u="none" strike="noStrike" cap="none" normalizeH="0" baseline="-33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2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297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E12-06-112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Proton’s quark dynamics in SIDIS pion production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Avakian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A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60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9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E12-06-119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Deeply Virtual Compton Scattering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Sabatie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A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80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9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E12-09-003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Excitation of nucleon resonances at high Q2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Gothe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B+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40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9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E12-11-005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Hadron spectroscopy with forward tagger</a:t>
                      </a: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 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Battaglieri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A-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119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7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2" charset="0"/>
                          <a:cs typeface="Arial Unicode MS" charset="0"/>
                        </a:rPr>
                        <a:t>E12-12-001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2" charset="0"/>
                          <a:cs typeface="Times New Roman" pitchFamily="18" charset="0"/>
                        </a:rPr>
                        <a:t>Timelike Compton Scatt. &amp; J/</a:t>
                      </a:r>
                      <a:r>
                        <a:rPr kumimoji="0" lang="de-D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2" charset="0"/>
                          <a:cs typeface="Arial Unicode MS" charset="0"/>
                        </a:rPr>
                        <a:t>ψ production in e+e-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Times New Roman" pitchFamily="18" charset="0"/>
                        </a:rPr>
                        <a:t>Nadel-Turonski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Narrow" pitchFamily="32" charset="0"/>
                          <a:cs typeface="Arial Unicode MS" charset="0"/>
                        </a:rPr>
                        <a:t>A-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100  </a:t>
                      </a: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+20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79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E12-12-007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Times New Roman" pitchFamily="18" charset="0"/>
                        </a:rPr>
                        <a:t>Exclusive φ meson electroproduction with CLAS12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Times New Roman" pitchFamily="18" charset="0"/>
                        </a:rPr>
                        <a:t>Stoler, Weiss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B+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8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de-DE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2" charset="0"/>
                          <a:cs typeface="Arial Unicode MS" charset="0"/>
                        </a:rPr>
                        <a:t>60</a:t>
                      </a:r>
                    </a:p>
                  </a:txBody>
                  <a:tcPr marL="82944" marR="82944" marT="43534" marB="4147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783360" y="4022343"/>
            <a:ext cx="7706880" cy="4363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8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Unpolarized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proton target will be first to run</a:t>
            </a:r>
          </a:p>
        </p:txBody>
      </p:sp>
      <p:sp>
        <p:nvSpPr>
          <p:cNvPr id="6213" name="Oval 69"/>
          <p:cNvSpPr>
            <a:spLocks noChangeArrowheads="1"/>
          </p:cNvSpPr>
          <p:nvPr/>
        </p:nvSpPr>
        <p:spPr bwMode="auto">
          <a:xfrm>
            <a:off x="718560" y="2841419"/>
            <a:ext cx="3788640" cy="489651"/>
          </a:xfrm>
          <a:prstGeom prst="ellipse">
            <a:avLst/>
          </a:prstGeom>
          <a:solidFill>
            <a:srgbClr val="008000">
              <a:alpha val="29999"/>
            </a:srgbClr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783360" y="5786528"/>
            <a:ext cx="7706880" cy="4363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8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Approved beam time corresponds to more than a year of actual running</a:t>
            </a:r>
          </a:p>
        </p:txBody>
      </p:sp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783360" y="4578241"/>
            <a:ext cx="7706880" cy="4363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8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Experiment E12-12-001 for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e+e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- physics was approved at the last PAC meeting</a:t>
            </a:r>
          </a:p>
        </p:txBody>
      </p:sp>
      <p:sp>
        <p:nvSpPr>
          <p:cNvPr id="6216" name="Text Box 72"/>
          <p:cNvSpPr txBox="1">
            <a:spLocks noChangeArrowheads="1"/>
          </p:cNvSpPr>
          <p:nvPr/>
        </p:nvSpPr>
        <p:spPr bwMode="auto">
          <a:xfrm>
            <a:off x="783360" y="5067893"/>
            <a:ext cx="7706880" cy="43636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8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Spectroscopy (119 PAC days) and </a:t>
            </a: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e+e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- (100+20 days) experiments drive the total beam time for proton running (119+20 days), which can be shared by all.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TCS at </a:t>
            </a:r>
            <a:r>
              <a:rPr lang="en-US" dirty="0" err="1" smtClean="0"/>
              <a:t>JLab</a:t>
            </a:r>
            <a:r>
              <a:rPr lang="en-US" dirty="0" smtClean="0"/>
              <a:t> 12GeV Projected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13716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                    , with 100 time more luminosity, should have about factor of 50  more events than CLAS12 under same running time</a:t>
            </a:r>
          </a:p>
          <a:p>
            <a:r>
              <a:rPr lang="en-US" sz="2000" b="1" i="1" u="sng" dirty="0" smtClean="0">
                <a:solidFill>
                  <a:schemeClr val="bg1"/>
                </a:solidFill>
              </a:rPr>
              <a:t>CLAS12 </a:t>
            </a:r>
            <a:r>
              <a:rPr lang="en-US" sz="2000" b="1" i="1" u="sng" dirty="0" smtClean="0">
                <a:solidFill>
                  <a:schemeClr val="bg1"/>
                </a:solidFill>
              </a:rPr>
              <a:t>and </a:t>
            </a:r>
            <a:r>
              <a:rPr lang="en-US" sz="2000" b="1" i="1" u="sng" dirty="0" err="1" smtClean="0">
                <a:solidFill>
                  <a:schemeClr val="bg1"/>
                </a:solidFill>
              </a:rPr>
              <a:t>SoLID</a:t>
            </a:r>
            <a:r>
              <a:rPr lang="en-US" sz="2000" b="1" i="1" u="sng" dirty="0" smtClean="0">
                <a:solidFill>
                  <a:schemeClr val="bg1"/>
                </a:solidFill>
              </a:rPr>
              <a:t> will run at different time and be well </a:t>
            </a:r>
            <a:r>
              <a:rPr lang="en-US" sz="2000" b="1" i="1" u="sng" dirty="0" smtClean="0">
                <a:solidFill>
                  <a:schemeClr val="bg1"/>
                </a:solidFill>
              </a:rPr>
              <a:t>complementary</a:t>
            </a:r>
            <a:endParaRPr lang="en-US" sz="2000" b="1" i="1" u="sng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14600"/>
            <a:ext cx="3200400" cy="320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3200400" cy="3200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49287" y="5715000"/>
            <a:ext cx="8012113" cy="762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9088" indent="-319088" eaLnBrk="0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Statistical uncertainties for 100 days at a luminosity of 10</a:t>
            </a:r>
            <a:r>
              <a:rPr lang="en-US" baseline="33000" dirty="0" smtClean="0">
                <a:solidFill>
                  <a:srgbClr val="000000"/>
                </a:solidFill>
              </a:rPr>
              <a:t>35</a:t>
            </a:r>
            <a:r>
              <a:rPr lang="en-US" dirty="0" smtClean="0">
                <a:solidFill>
                  <a:srgbClr val="000000"/>
                </a:solidFill>
              </a:rPr>
              <a:t> cm</a:t>
            </a:r>
            <a:r>
              <a:rPr lang="en-US" baseline="33000" dirty="0" smtClean="0">
                <a:solidFill>
                  <a:srgbClr val="000000"/>
                </a:solidFill>
              </a:rPr>
              <a:t>-2</a:t>
            </a:r>
            <a:r>
              <a:rPr lang="en-US" dirty="0" smtClean="0">
                <a:solidFill>
                  <a:srgbClr val="000000"/>
                </a:solidFill>
              </a:rPr>
              <a:t>s</a:t>
            </a:r>
            <a:r>
              <a:rPr lang="en-US" baseline="33000" dirty="0" smtClean="0">
                <a:solidFill>
                  <a:srgbClr val="000000"/>
                </a:solidFill>
              </a:rPr>
              <a:t>-1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19088" indent="-319088" eaLnBrk="0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Uncertainties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for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 cosine moment 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', integrated over the CLAS12 acceptance, for two bins in photon energy, for the lowest Q'</a:t>
            </a:r>
            <a:r>
              <a:rPr lang="en-US" baseline="33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bin above the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ρ'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resonance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319088" indent="-319088" eaLnBrk="0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Different values of the D-term are only shown for the double distribution</a:t>
            </a:r>
          </a:p>
          <a:p>
            <a:pPr marL="319088" indent="-319088" eaLnBrk="0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49287" y="6529387"/>
            <a:ext cx="7831138" cy="481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9088" indent="-319088" eaLnBrk="0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514600"/>
            <a:ext cx="878767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CLAS12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" y="621268"/>
            <a:ext cx="9144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SoLID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TCS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447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smtClean="0"/>
              <a:t>(preliminary) estimated </a:t>
            </a:r>
            <a:r>
              <a:rPr lang="en-US" sz="4800" b="1" dirty="0" smtClean="0">
                <a:solidFill>
                  <a:srgbClr val="FFC000"/>
                </a:solidFill>
              </a:rPr>
              <a:t>500k</a:t>
            </a:r>
            <a:r>
              <a:rPr lang="en-US" dirty="0" smtClean="0"/>
              <a:t> events for 1e37cm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lumi</a:t>
            </a:r>
            <a:r>
              <a:rPr lang="en-US" dirty="0" smtClean="0"/>
              <a:t> and 50 days</a:t>
            </a:r>
          </a:p>
          <a:p>
            <a:r>
              <a:rPr lang="en-US" dirty="0" smtClean="0"/>
              <a:t>Higher </a:t>
            </a:r>
            <a:r>
              <a:rPr lang="en-US" dirty="0" smtClean="0"/>
              <a:t>statistics enables </a:t>
            </a:r>
            <a:r>
              <a:rPr lang="en-US" dirty="0" smtClean="0"/>
              <a:t>multi-dimension binning (</a:t>
            </a:r>
            <a:r>
              <a:rPr lang="en-US" dirty="0" smtClean="0"/>
              <a:t>Q2, s, t </a:t>
            </a:r>
            <a:r>
              <a:rPr lang="en-US" dirty="0" smtClean="0"/>
              <a:t>, eta… )</a:t>
            </a:r>
          </a:p>
          <a:p>
            <a:pPr lvl="1"/>
            <a:r>
              <a:rPr lang="en-US" dirty="0" smtClean="0"/>
              <a:t>e.g. study </a:t>
            </a:r>
            <a:r>
              <a:rPr lang="en-US" dirty="0" smtClean="0"/>
              <a:t>the change over </a:t>
            </a:r>
            <a:r>
              <a:rPr lang="en-US" dirty="0" smtClean="0"/>
              <a:t>eta and </a:t>
            </a:r>
            <a:r>
              <a:rPr lang="en-US" dirty="0" smtClean="0"/>
              <a:t>search for NLO (</a:t>
            </a:r>
            <a:r>
              <a:rPr lang="en-US" dirty="0" err="1" smtClean="0"/>
              <a:t>gluonic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6304519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5602224" y="3124200"/>
            <a:ext cx="1219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3581400"/>
            <a:ext cx="124264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(0.1 </a:t>
            </a:r>
            <a:r>
              <a:rPr lang="en-US" dirty="0" smtClean="0"/>
              <a:t>, 0.45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D:\Google Drive\TCS\pic_SoLID\theta_mom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86200"/>
            <a:ext cx="4249827" cy="2743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</a:t>
            </a:r>
            <a:r>
              <a:rPr lang="en-US" dirty="0" err="1" smtClean="0"/>
              <a:t>JPsi</a:t>
            </a:r>
            <a:r>
              <a:rPr lang="en-US" dirty="0" smtClean="0"/>
              <a:t> and TCS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1"/>
            <a:ext cx="8229600" cy="32004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 smtClean="0"/>
              <a:t>JPsi</a:t>
            </a:r>
            <a:r>
              <a:rPr lang="en-US" sz="2000" dirty="0" smtClean="0"/>
              <a:t> setup</a:t>
            </a:r>
          </a:p>
          <a:p>
            <a:pPr lvl="1"/>
            <a:r>
              <a:rPr lang="en-US" sz="1600" dirty="0" smtClean="0"/>
              <a:t>15cm LH2 </a:t>
            </a:r>
            <a:r>
              <a:rPr lang="en-US" sz="1600" dirty="0" err="1" smtClean="0"/>
              <a:t>taget</a:t>
            </a:r>
            <a:r>
              <a:rPr lang="en-US" sz="1600" dirty="0" smtClean="0"/>
              <a:t> 300cm upstream from solenoid coil center.</a:t>
            </a:r>
          </a:p>
          <a:p>
            <a:pPr lvl="1"/>
            <a:r>
              <a:rPr lang="en-US" sz="1600" dirty="0" smtClean="0"/>
              <a:t>3uA current, 1e37/cm2/s luminosity for 50 days</a:t>
            </a:r>
          </a:p>
          <a:p>
            <a:pPr lvl="1"/>
            <a:r>
              <a:rPr lang="en-US" sz="1600" dirty="0" smtClean="0"/>
              <a:t>forward angle coverage about 8-16 degree,                                                                                      large angle coverage about 17-28 degree</a:t>
            </a:r>
          </a:p>
          <a:p>
            <a:pPr lvl="1"/>
            <a:r>
              <a:rPr lang="en-US" sz="1600" dirty="0" smtClean="0"/>
              <a:t>Trigger on scattered e- at forward angle and decay lepton pair</a:t>
            </a:r>
          </a:p>
          <a:p>
            <a:pPr lvl="1">
              <a:buNone/>
            </a:pPr>
            <a:r>
              <a:rPr lang="en-US" sz="1600" dirty="0" smtClean="0"/>
              <a:t>      at forward and large angle</a:t>
            </a:r>
            <a:endParaRPr lang="en-US" sz="1200" dirty="0" smtClean="0"/>
          </a:p>
          <a:p>
            <a:r>
              <a:rPr lang="en-US" sz="2000" dirty="0" smtClean="0"/>
              <a:t>TCS setup</a:t>
            </a:r>
          </a:p>
          <a:p>
            <a:pPr lvl="1"/>
            <a:r>
              <a:rPr lang="en-US" sz="1600" dirty="0" smtClean="0"/>
              <a:t>Same final particles with </a:t>
            </a:r>
            <a:r>
              <a:rPr lang="en-US" sz="1600" dirty="0" err="1" smtClean="0"/>
              <a:t>JPsi</a:t>
            </a:r>
            <a:r>
              <a:rPr lang="en-US" sz="1600" dirty="0" smtClean="0"/>
              <a:t>, possible to run in parallel</a:t>
            </a:r>
          </a:p>
          <a:p>
            <a:pPr lvl="1"/>
            <a:r>
              <a:rPr lang="en-US" sz="1600" dirty="0" smtClean="0"/>
              <a:t>Detect proton instead of scattered e-</a:t>
            </a:r>
          </a:p>
          <a:p>
            <a:pPr lvl="1"/>
            <a:r>
              <a:rPr lang="en-US" sz="1600" dirty="0" smtClean="0"/>
              <a:t>Add a TOF plane at large angle for proton </a:t>
            </a:r>
            <a:r>
              <a:rPr lang="en-US" sz="1600" dirty="0" err="1" smtClean="0"/>
              <a:t>pid</a:t>
            </a:r>
            <a:endParaRPr lang="en-US" sz="1600" dirty="0" smtClean="0"/>
          </a:p>
          <a:p>
            <a:pPr lvl="1"/>
            <a:r>
              <a:rPr lang="en-US" sz="1600" dirty="0" smtClean="0"/>
              <a:t>Trigger on decay lepton pair only</a:t>
            </a:r>
          </a:p>
          <a:p>
            <a:pPr lvl="1"/>
            <a:endParaRPr lang="en-US" sz="1600" dirty="0" smtClean="0">
              <a:solidFill>
                <a:srgbClr val="FF0000"/>
              </a:solidFill>
            </a:endParaRPr>
          </a:p>
        </p:txBody>
      </p:sp>
      <p:sp>
        <p:nvSpPr>
          <p:cNvPr id="4" name="Rounded Rectangle 16"/>
          <p:cNvSpPr>
            <a:spLocks noChangeArrowheads="1"/>
          </p:cNvSpPr>
          <p:nvPr/>
        </p:nvSpPr>
        <p:spPr bwMode="auto">
          <a:xfrm>
            <a:off x="3149275" y="3657601"/>
            <a:ext cx="271770" cy="39413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249" tIns="45625" rIns="91249" bIns="45625">
            <a:spAutoFit/>
          </a:bodyPr>
          <a:lstStyle/>
          <a:p>
            <a:endParaRPr lang="en-US"/>
          </a:p>
        </p:txBody>
      </p:sp>
      <p:pic>
        <p:nvPicPr>
          <p:cNvPr id="6" name="Picture 2" descr="D:\Google Drive\TCS\acceptance_solid_CLEO_JPsi_negative_target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6488" y="1219200"/>
            <a:ext cx="3038912" cy="534260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971800" y="4191000"/>
            <a:ext cx="2417521" cy="323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dirty="0" smtClean="0"/>
              <a:t>0.2GeV&lt; </a:t>
            </a:r>
            <a:r>
              <a:rPr lang="en-US" sz="1500" dirty="0" err="1" smtClean="0"/>
              <a:t>P_proton</a:t>
            </a:r>
            <a:r>
              <a:rPr lang="en-US" sz="1500" dirty="0" smtClean="0"/>
              <a:t> &lt; 2.5GeV 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000" dirty="0" smtClean="0"/>
              <a:t>TOF at large angle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1335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Add a TOF plane before large angle EC</a:t>
            </a:r>
          </a:p>
          <a:p>
            <a:r>
              <a:rPr lang="en-US" dirty="0" smtClean="0"/>
              <a:t>The minimum flight distance is about 245cm from target</a:t>
            </a:r>
          </a:p>
          <a:p>
            <a:r>
              <a:rPr lang="en-US" dirty="0" smtClean="0"/>
              <a:t>Assume 5sigma separation for different particles and 80ps time resolution, then “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” line shows the cut at 400ps</a:t>
            </a:r>
          </a:p>
          <a:p>
            <a:r>
              <a:rPr lang="en-US" dirty="0" smtClean="0"/>
              <a:t>The proton identification can reach at least </a:t>
            </a:r>
            <a:r>
              <a:rPr lang="en-US" dirty="0" smtClean="0">
                <a:solidFill>
                  <a:srgbClr val="FF0000"/>
                </a:solidFill>
              </a:rPr>
              <a:t>2.5GeV</a:t>
            </a:r>
          </a:p>
          <a:p>
            <a:pPr lvl="1"/>
            <a:r>
              <a:rPr lang="en-US" dirty="0" smtClean="0"/>
              <a:t>proton </a:t>
            </a:r>
            <a:r>
              <a:rPr lang="en-US" dirty="0" err="1" smtClean="0"/>
              <a:t>pion</a:t>
            </a:r>
            <a:r>
              <a:rPr lang="en-US" dirty="0" smtClean="0"/>
              <a:t> separation at 3.0GeV</a:t>
            </a:r>
          </a:p>
          <a:p>
            <a:pPr lvl="1"/>
            <a:r>
              <a:rPr lang="en-US" dirty="0" smtClean="0"/>
              <a:t>Proton </a:t>
            </a:r>
            <a:r>
              <a:rPr lang="en-US" dirty="0" err="1" smtClean="0"/>
              <a:t>kaon</a:t>
            </a:r>
            <a:r>
              <a:rPr lang="en-US" dirty="0" smtClean="0"/>
              <a:t> separation at 2.5GeV</a:t>
            </a:r>
          </a:p>
          <a:p>
            <a:pPr lvl="1"/>
            <a:r>
              <a:rPr lang="en-US" dirty="0" err="1" smtClean="0"/>
              <a:t>Kaon</a:t>
            </a:r>
            <a:r>
              <a:rPr lang="en-US" dirty="0" smtClean="0"/>
              <a:t> </a:t>
            </a:r>
            <a:r>
              <a:rPr lang="en-US" dirty="0" err="1" smtClean="0"/>
              <a:t>pion</a:t>
            </a:r>
            <a:r>
              <a:rPr lang="en-US" dirty="0" smtClean="0"/>
              <a:t> separation at 1.5GeV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0"/>
            <a:ext cx="372533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Google Drive\TCS\tofpid_TCS_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200400"/>
            <a:ext cx="4719234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Generalized Parton Distribution (GPD)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685800"/>
            <a:ext cx="6248400" cy="121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A unified descriptions of </a:t>
            </a:r>
            <a:r>
              <a:rPr lang="en-US" sz="2000" dirty="0" err="1" smtClean="0">
                <a:solidFill>
                  <a:srgbClr val="000000"/>
                </a:solidFill>
              </a:rPr>
              <a:t>partons</a:t>
            </a:r>
            <a:r>
              <a:rPr lang="en-US" sz="2000" dirty="0" smtClean="0">
                <a:solidFill>
                  <a:srgbClr val="000000"/>
                </a:solidFill>
              </a:rPr>
              <a:t> (quarks and gluons) in the momentum and impact parameter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2373313" cy="1928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2081616" cy="22383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81600" y="5943600"/>
            <a:ext cx="3600450" cy="6656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20000"/>
              </a:lnSpc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Parton Distribution Functions</a:t>
            </a:r>
            <a:r>
              <a:rPr lang="en-US" sz="1600" dirty="0">
                <a:solidFill>
                  <a:srgbClr val="000000"/>
                </a:solidFill>
              </a:rPr>
              <a:t> Longitudinal momentum distributions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505200"/>
            <a:ext cx="1838369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90599" y="3531658"/>
            <a:ext cx="1924801" cy="241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152400" y="609600"/>
            <a:ext cx="8915400" cy="26670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11712" y="3352800"/>
            <a:ext cx="4495800" cy="33528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648200" y="3352800"/>
            <a:ext cx="4419600" cy="33528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685800"/>
            <a:ext cx="2209800" cy="243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61950" y="5943600"/>
            <a:ext cx="3600450" cy="6656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Elastic form factors                                       </a:t>
            </a:r>
            <a:r>
              <a:rPr lang="en-US" sz="1600" dirty="0" smtClean="0">
                <a:solidFill>
                  <a:srgbClr val="000000"/>
                </a:solidFill>
              </a:rPr>
              <a:t>Transverse spatial distributions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1371600"/>
            <a:ext cx="3962400" cy="182839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Resolution study</a:t>
            </a:r>
          </a:p>
          <a:p>
            <a:r>
              <a:rPr lang="en-US" dirty="0" smtClean="0"/>
              <a:t>Background and rate (large angle TOF)</a:t>
            </a:r>
          </a:p>
          <a:p>
            <a:r>
              <a:rPr lang="en-US" dirty="0" smtClean="0"/>
              <a:t>Trigger study</a:t>
            </a:r>
          </a:p>
          <a:p>
            <a:r>
              <a:rPr lang="en-US" dirty="0" smtClean="0"/>
              <a:t>….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TCS at MEIC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1"/>
            <a:ext cx="4191000" cy="1371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BH at resonance free region used for simulation</a:t>
            </a:r>
          </a:p>
          <a:p>
            <a:r>
              <a:rPr lang="en-US" dirty="0" smtClean="0"/>
              <a:t>Quasi- real scattering electron goes forward</a:t>
            </a:r>
          </a:p>
          <a:p>
            <a:r>
              <a:rPr lang="en-US" dirty="0" err="1" smtClean="0"/>
              <a:t>Recoild</a:t>
            </a:r>
            <a:r>
              <a:rPr lang="en-US" dirty="0" smtClean="0"/>
              <a:t> proton goes backward</a:t>
            </a:r>
          </a:p>
          <a:p>
            <a:r>
              <a:rPr lang="en-US" dirty="0" smtClean="0"/>
              <a:t>Decay leptons have large coverage in the middle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64218" y="6356350"/>
            <a:ext cx="2133600" cy="365125"/>
          </a:xfrm>
        </p:spPr>
        <p:txBody>
          <a:bodyPr/>
          <a:lstStyle/>
          <a:p>
            <a:fld id="{9C2DC643-54AA-4F48-B152-357DE8B706E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 descr="C:\Users\owner\Google Drive\TCS\pic_EIC\theta_mom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5076183" cy="3276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304800" y="1393729"/>
            <a:ext cx="4648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81000" y="1012729"/>
            <a:ext cx="4495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" y="1088929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11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 e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endParaRPr lang="en-US" baseline="30000" dirty="0"/>
          </a:p>
        </p:txBody>
      </p:sp>
      <p:sp>
        <p:nvSpPr>
          <p:cNvPr id="9" name="Rectangle 8"/>
          <p:cNvSpPr/>
          <p:nvPr/>
        </p:nvSpPr>
        <p:spPr>
          <a:xfrm rot="20948569">
            <a:off x="3156260" y="784129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60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 p</a:t>
            </a:r>
            <a:endParaRPr lang="en-US" baseline="30000" dirty="0"/>
          </a:p>
        </p:txBody>
      </p:sp>
      <p:sp>
        <p:nvSpPr>
          <p:cNvPr id="10" name="Arc 9"/>
          <p:cNvSpPr/>
          <p:nvPr/>
        </p:nvSpPr>
        <p:spPr>
          <a:xfrm>
            <a:off x="4267200" y="1165129"/>
            <a:ext cx="152400" cy="4572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9600" y="1038607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6</a:t>
            </a:r>
            <a:r>
              <a:rPr lang="en-US" baseline="30000" dirty="0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pic>
        <p:nvPicPr>
          <p:cNvPr id="48130" name="Picture 2" descr="C:\Users\owner\Google Drive\TCS\pic_SoLID\k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218" y="4445478"/>
            <a:ext cx="2381916" cy="2286000"/>
          </a:xfrm>
          <a:prstGeom prst="rect">
            <a:avLst/>
          </a:prstGeom>
          <a:noFill/>
        </p:spPr>
      </p:pic>
      <p:pic>
        <p:nvPicPr>
          <p:cNvPr id="48131" name="Picture 3" descr="C:\Users\owner\Google Drive\TCS\pic_EIC\k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010120"/>
            <a:ext cx="2381916" cy="2286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788218" y="3974068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 (GeV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788218" y="6412468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 (GeV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64218" y="4431268"/>
            <a:ext cx="6858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τ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4218" y="1981200"/>
            <a:ext cx="6858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τ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704671"/>
            <a:ext cx="35052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JLab</a:t>
            </a:r>
            <a:r>
              <a:rPr lang="en-US" dirty="0" smtClean="0"/>
              <a:t> 12GeV reaches 0.2 for  </a:t>
            </a:r>
            <a:r>
              <a:rPr lang="el-GR" dirty="0" smtClean="0">
                <a:ln>
                  <a:solidFill>
                    <a:schemeClr val="bg1"/>
                  </a:solidFill>
                </a:ln>
              </a:rPr>
              <a:t>τ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smtClean="0"/>
              <a:t>explores valence </a:t>
            </a:r>
            <a:r>
              <a:rPr lang="en-US" dirty="0" smtClean="0"/>
              <a:t>quarks.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MEIC reaches 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10</a:t>
            </a:r>
            <a:r>
              <a:rPr lang="en-US" baseline="30000" dirty="0" smtClean="0">
                <a:ln>
                  <a:solidFill>
                    <a:schemeClr val="bg1"/>
                  </a:solidFill>
                </a:ln>
              </a:rPr>
              <a:t>-3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 smtClean="0"/>
              <a:t>for  </a:t>
            </a:r>
            <a:r>
              <a:rPr lang="el-GR" dirty="0" smtClean="0">
                <a:ln>
                  <a:solidFill>
                    <a:schemeClr val="bg1"/>
                  </a:solidFill>
                </a:ln>
              </a:rPr>
              <a:t>τ </a:t>
            </a:r>
            <a:r>
              <a:rPr lang="en-US" dirty="0" smtClean="0"/>
              <a:t>and will explore the sea quarks and gluons.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10400" y="4495800"/>
            <a:ext cx="9144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SoLID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10400" y="2057400"/>
            <a:ext cx="914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MEIC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Dilepton</a:t>
            </a:r>
            <a:r>
              <a:rPr lang="en-US" dirty="0" smtClean="0"/>
              <a:t> production at </a:t>
            </a:r>
            <a:r>
              <a:rPr lang="en-US" dirty="0" err="1" smtClean="0"/>
              <a:t>JLab</a:t>
            </a:r>
            <a:r>
              <a:rPr lang="en-US" dirty="0" smtClean="0"/>
              <a:t> 12GeV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J/</a:t>
            </a:r>
            <a:r>
              <a:rPr lang="el-GR" dirty="0" smtClean="0">
                <a:solidFill>
                  <a:srgbClr val="FF0000"/>
                </a:solidFill>
              </a:rPr>
              <a:t>ψ</a:t>
            </a:r>
            <a:r>
              <a:rPr lang="en-US" dirty="0" smtClean="0">
                <a:solidFill>
                  <a:srgbClr val="FF0000"/>
                </a:solidFill>
              </a:rPr>
              <a:t> production near threshold for </a:t>
            </a:r>
            <a:r>
              <a:rPr lang="en-US" dirty="0" err="1" smtClean="0">
                <a:solidFill>
                  <a:srgbClr val="FF0000"/>
                </a:solidFill>
              </a:rPr>
              <a:t>gluonic</a:t>
            </a:r>
            <a:r>
              <a:rPr lang="en-US" dirty="0" smtClean="0">
                <a:solidFill>
                  <a:srgbClr val="FF0000"/>
                </a:solidFill>
              </a:rPr>
              <a:t> interaction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Timelike</a:t>
            </a:r>
            <a:r>
              <a:rPr lang="en-US" dirty="0" smtClean="0">
                <a:solidFill>
                  <a:srgbClr val="FF0000"/>
                </a:solidFill>
              </a:rPr>
              <a:t> Compton Scattering (TCS) for GPD</a:t>
            </a:r>
          </a:p>
          <a:p>
            <a:r>
              <a:rPr lang="en-US" dirty="0" smtClean="0"/>
              <a:t>CLAS12 and </a:t>
            </a:r>
            <a:r>
              <a:rPr lang="en-US" dirty="0" err="1" smtClean="0"/>
              <a:t>SoLID</a:t>
            </a:r>
            <a:r>
              <a:rPr lang="en-US" dirty="0" smtClean="0"/>
              <a:t> </a:t>
            </a:r>
            <a:r>
              <a:rPr lang="en-US" dirty="0" smtClean="0"/>
              <a:t>can form </a:t>
            </a:r>
            <a:r>
              <a:rPr lang="en-US" dirty="0" smtClean="0"/>
              <a:t>a complementary program and will make important contributions in the field</a:t>
            </a:r>
          </a:p>
          <a:p>
            <a:r>
              <a:rPr lang="en-US" dirty="0" smtClean="0"/>
              <a:t>The program can continue at MEIC/EIC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TCS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TCS </a:t>
            </a:r>
            <a:r>
              <a:rPr lang="en-US" dirty="0" err="1" smtClean="0"/>
              <a:t>crosssection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371600"/>
            <a:ext cx="6757988" cy="642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9850" y="2362200"/>
            <a:ext cx="5830887" cy="6429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1587" y="5907087"/>
            <a:ext cx="6475413" cy="7334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" y="3684587"/>
            <a:ext cx="7242175" cy="652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11400" y="4876800"/>
            <a:ext cx="3897312" cy="622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7069137" y="3713162"/>
            <a:ext cx="1008063" cy="503238"/>
          </a:xfrm>
          <a:prstGeom prst="ellipse">
            <a:avLst/>
          </a:prstGeom>
          <a:solidFill>
            <a:srgbClr val="73C764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484812" y="3736975"/>
            <a:ext cx="679450" cy="503237"/>
          </a:xfrm>
          <a:prstGeom prst="ellipse">
            <a:avLst/>
          </a:prstGeom>
          <a:solidFill>
            <a:srgbClr val="73C764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CF53609-08A4-4554-960C-6DA1B10D940A}" type="slidenum">
              <a:rPr lang="en-US"/>
              <a:pPr/>
              <a:t>25</a:t>
            </a:fld>
            <a:endParaRPr 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3600" y="3035839"/>
            <a:ext cx="5284800" cy="11982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641" y="1741143"/>
            <a:ext cx="7018560" cy="119820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509921" y="3110727"/>
            <a:ext cx="456480" cy="456528"/>
          </a:xfrm>
          <a:prstGeom prst="ellipse">
            <a:avLst/>
          </a:prstGeom>
          <a:solidFill>
            <a:srgbClr val="FFD147">
              <a:alpha val="25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7155360" y="1817471"/>
            <a:ext cx="914400" cy="456528"/>
          </a:xfrm>
          <a:prstGeom prst="ellipse">
            <a:avLst/>
          </a:prstGeom>
          <a:solidFill>
            <a:srgbClr val="73C764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955680" y="2426656"/>
            <a:ext cx="914400" cy="456527"/>
          </a:xfrm>
          <a:prstGeom prst="ellipse">
            <a:avLst/>
          </a:prstGeom>
          <a:solidFill>
            <a:srgbClr val="73C764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5973121" y="2426656"/>
            <a:ext cx="914400" cy="456527"/>
          </a:xfrm>
          <a:prstGeom prst="ellipse">
            <a:avLst/>
          </a:prstGeom>
          <a:solidFill>
            <a:srgbClr val="73C764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5935681" y="3721351"/>
            <a:ext cx="914400" cy="456528"/>
          </a:xfrm>
          <a:prstGeom prst="ellipse">
            <a:avLst/>
          </a:prstGeom>
          <a:solidFill>
            <a:srgbClr val="0066FF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3952800" y="3721351"/>
            <a:ext cx="914400" cy="456528"/>
          </a:xfrm>
          <a:prstGeom prst="ellipse">
            <a:avLst/>
          </a:prstGeom>
          <a:solidFill>
            <a:srgbClr val="0066FF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6546241" y="3110727"/>
            <a:ext cx="914400" cy="456528"/>
          </a:xfrm>
          <a:prstGeom prst="ellipse">
            <a:avLst/>
          </a:prstGeom>
          <a:solidFill>
            <a:srgbClr val="0066FF">
              <a:alpha val="28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745281" y="4330535"/>
            <a:ext cx="5155085" cy="285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 eaLnBrk="0">
              <a:spcBef>
                <a:spcPts val="680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13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ν</a:t>
            </a:r>
            <a:r>
              <a:rPr lang="en-US" sz="12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:     </a:t>
            </a:r>
            <a:r>
              <a:rPr lang="en-US" sz="1200" dirty="0">
                <a:solidFill>
                  <a:srgbClr val="000000"/>
                </a:solidFill>
              </a:rPr>
              <a:t>circular polarization of incoming photon also gives access to imaginary part</a:t>
            </a: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4560" y="4997325"/>
            <a:ext cx="6399360" cy="11506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036321" y="4997325"/>
            <a:ext cx="456480" cy="456528"/>
          </a:xfrm>
          <a:prstGeom prst="ellipse">
            <a:avLst/>
          </a:prstGeom>
          <a:solidFill>
            <a:srgbClr val="FF0000">
              <a:alpha val="12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4723200" y="4997325"/>
            <a:ext cx="456480" cy="456528"/>
          </a:xfrm>
          <a:prstGeom prst="ellipse">
            <a:avLst/>
          </a:prstGeom>
          <a:solidFill>
            <a:srgbClr val="FF0000">
              <a:alpha val="12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246721" y="4997325"/>
            <a:ext cx="609120" cy="456528"/>
          </a:xfrm>
          <a:prstGeom prst="ellipse">
            <a:avLst/>
          </a:prstGeom>
          <a:solidFill>
            <a:srgbClr val="FF0000">
              <a:alpha val="12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7008480" y="4997325"/>
            <a:ext cx="609120" cy="456528"/>
          </a:xfrm>
          <a:prstGeom prst="ellipse">
            <a:avLst/>
          </a:prstGeom>
          <a:solidFill>
            <a:srgbClr val="FF0000">
              <a:alpha val="12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5941440" y="5605069"/>
            <a:ext cx="456480" cy="456528"/>
          </a:xfrm>
          <a:prstGeom prst="ellipse">
            <a:avLst/>
          </a:prstGeom>
          <a:solidFill>
            <a:srgbClr val="FF0000">
              <a:alpha val="12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779200" y="1229889"/>
            <a:ext cx="2104442" cy="27039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81639" tIns="42452" rIns="81639" bIns="42452">
            <a:spAutoFit/>
          </a:bodyPr>
          <a:lstStyle/>
          <a:p>
            <a:pPr eaLnBrk="0">
              <a:spcBef>
                <a:spcPts val="680"/>
              </a:spcBef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In terms of </a:t>
            </a:r>
            <a:r>
              <a:rPr lang="en-US" sz="1200" dirty="0" err="1">
                <a:solidFill>
                  <a:srgbClr val="000000"/>
                </a:solidFill>
              </a:rPr>
              <a:t>helicity</a:t>
            </a:r>
            <a:r>
              <a:rPr lang="en-US" sz="1200" dirty="0">
                <a:solidFill>
                  <a:srgbClr val="000000"/>
                </a:solidFill>
              </a:rPr>
              <a:t> amplitudes:</a:t>
            </a: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1632960" y="4245566"/>
            <a:ext cx="456480" cy="456528"/>
          </a:xfrm>
          <a:prstGeom prst="ellipse">
            <a:avLst/>
          </a:prstGeom>
          <a:solidFill>
            <a:srgbClr val="FFD147">
              <a:alpha val="25000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744481" y="341316"/>
            <a:ext cx="8072640" cy="6840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900" dirty="0">
                <a:solidFill>
                  <a:srgbClr val="006633"/>
                </a:solidFill>
                <a:latin typeface="Times New Roman" pitchFamily="16" charset="0"/>
                <a:cs typeface="Arial" charset="0"/>
              </a:rPr>
              <a:t>Interference term</a:t>
            </a:r>
          </a:p>
        </p:txBody>
      </p:sp>
      <p:sp>
        <p:nvSpPr>
          <p:cNvPr id="14356" name="Oval 20"/>
          <p:cNvSpPr>
            <a:spLocks noChangeArrowheads="1"/>
          </p:cNvSpPr>
          <p:nvPr/>
        </p:nvSpPr>
        <p:spPr bwMode="auto">
          <a:xfrm>
            <a:off x="4625280" y="5618031"/>
            <a:ext cx="456480" cy="456527"/>
          </a:xfrm>
          <a:prstGeom prst="ellipse">
            <a:avLst/>
          </a:prstGeom>
          <a:solidFill>
            <a:srgbClr val="FF0000">
              <a:alpha val="12999"/>
            </a:srgbClr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49CB4B7-6568-4809-A3BF-CA76FD693F7C}" type="slidenum">
              <a:rPr lang="en-US"/>
              <a:pPr/>
              <a:t>26</a:t>
            </a:fld>
            <a:endParaRPr 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8080" y="3385796"/>
            <a:ext cx="2989440" cy="21515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7120" y="3297947"/>
            <a:ext cx="2989440" cy="215158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090080" y="3397317"/>
            <a:ext cx="1728000" cy="3165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eaLnBrk="0">
              <a:spcBef>
                <a:spcPts val="907"/>
              </a:spcBef>
              <a:tabLst>
                <a:tab pos="656650" algn="l"/>
                <a:tab pos="1313299" algn="l"/>
              </a:tabLst>
            </a:pPr>
            <a:r>
              <a:rPr lang="en-US" sz="1500" dirty="0">
                <a:solidFill>
                  <a:srgbClr val="A50021"/>
                </a:solidFill>
              </a:rPr>
              <a:t>GPD with D-term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978080" y="3429000"/>
            <a:ext cx="1866240" cy="3165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eaLnBrk="0">
              <a:spcBef>
                <a:spcPts val="907"/>
              </a:spcBef>
              <a:tabLst>
                <a:tab pos="656650" algn="l"/>
                <a:tab pos="1313299" algn="l"/>
              </a:tabLst>
            </a:pPr>
            <a:r>
              <a:rPr lang="en-US" sz="1500" dirty="0">
                <a:solidFill>
                  <a:srgbClr val="A50021"/>
                </a:solidFill>
              </a:rPr>
              <a:t>GPD without D-term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44481" y="341316"/>
            <a:ext cx="8072640" cy="6840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>
                <a:solidFill>
                  <a:srgbClr val="006633"/>
                </a:solidFill>
                <a:latin typeface="Times New Roman" pitchFamily="16" charset="0"/>
                <a:cs typeface="Arial" charset="0"/>
              </a:rPr>
              <a:t>The D-term and the pressure balance in the nucleon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0160" y="979303"/>
            <a:ext cx="2812320" cy="21645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419840" y="5884458"/>
            <a:ext cx="7103520" cy="43636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/>
          <a:lstStyle/>
          <a:p>
            <a:pPr marL="289445" indent="-289445" eaLnBrk="0">
              <a:lnSpc>
                <a:spcPct val="80000"/>
              </a:lnSpc>
              <a:spcBef>
                <a:spcPts val="544"/>
              </a:spcBef>
              <a:buFont typeface="Times New Roman" pitchFamily="16" charset="0"/>
              <a:buChar char="•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The D-term contributes only to the real part of the Compton amplitude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55201" y="1697939"/>
            <a:ext cx="5254560" cy="828086"/>
            <a:chOff x="455" y="1179"/>
            <a:chExt cx="3649" cy="575"/>
          </a:xfrm>
        </p:grpSpPr>
        <p:sp>
          <p:nvSpPr>
            <p:cNvPr id="27657" name="Oval 9"/>
            <p:cNvSpPr>
              <a:spLocks noChangeArrowheads="1"/>
            </p:cNvSpPr>
            <p:nvPr/>
          </p:nvSpPr>
          <p:spPr bwMode="auto">
            <a:xfrm>
              <a:off x="3560" y="1179"/>
              <a:ext cx="527" cy="575"/>
            </a:xfrm>
            <a:prstGeom prst="ellipse">
              <a:avLst/>
            </a:prstGeom>
            <a:noFill/>
            <a:ln w="19080" cap="flat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7658" name="Object 10"/>
            <p:cNvGraphicFramePr>
              <a:graphicFrameLocks noChangeAspect="1"/>
            </p:cNvGraphicFramePr>
            <p:nvPr/>
          </p:nvGraphicFramePr>
          <p:xfrm>
            <a:off x="455" y="1235"/>
            <a:ext cx="3649" cy="488"/>
          </p:xfrm>
          <a:graphic>
            <a:graphicData uri="http://schemas.openxmlformats.org/presentationml/2006/ole">
              <p:oleObj spid="_x0000_s9218" r:id="rId7" imgW="5794200" imgH="775800" progId="">
                <p:embed/>
              </p:oleObj>
            </a:graphicData>
          </a:graphic>
        </p:graphicFrame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73723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4481" y="341316"/>
            <a:ext cx="8072640" cy="6840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solidFill>
                  <a:srgbClr val="006633"/>
                </a:solidFill>
                <a:latin typeface="Times New Roman" pitchFamily="16" charset="0"/>
                <a:cs typeface="Arial" charset="0"/>
              </a:rPr>
              <a:t>TCS NLO</a:t>
            </a:r>
            <a:endParaRPr lang="en-US" sz="2500" dirty="0">
              <a:solidFill>
                <a:srgbClr val="006633"/>
              </a:solidFill>
              <a:latin typeface="Times New Roman" pitchFamily="16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5" y="1457325"/>
            <a:ext cx="752475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44481" y="341316"/>
            <a:ext cx="8072640" cy="6840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2500" dirty="0" smtClean="0">
                <a:solidFill>
                  <a:srgbClr val="006633"/>
                </a:solidFill>
                <a:latin typeface="Times New Roman" pitchFamily="16" charset="0"/>
                <a:cs typeface="Arial" charset="0"/>
              </a:rPr>
              <a:t>DVCS NLO</a:t>
            </a:r>
            <a:endParaRPr lang="en-US" sz="2500" dirty="0">
              <a:solidFill>
                <a:srgbClr val="006633"/>
              </a:solidFill>
              <a:latin typeface="Times New Roman" pitchFamily="16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Bacup</a:t>
            </a:r>
            <a:r>
              <a:rPr lang="en-US" dirty="0" smtClean="0"/>
              <a:t> </a:t>
            </a:r>
            <a:r>
              <a:rPr lang="en-US" dirty="0" err="1" smtClean="0"/>
              <a:t>jpsi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Compton Process</a:t>
            </a:r>
            <a:br>
              <a:rPr lang="en-US" dirty="0" smtClean="0"/>
            </a:br>
            <a:r>
              <a:rPr lang="en-US" sz="2800" dirty="0" smtClean="0"/>
              <a:t>accessing GPDs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866900"/>
            <a:ext cx="5486400" cy="174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57400" y="914400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(q) + p(p) → 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(q′) + p(p′)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524000"/>
            <a:ext cx="4876800" cy="40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060802"/>
            <a:ext cx="4953000" cy="279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4114800"/>
            <a:ext cx="3581400" cy="108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5626290"/>
            <a:ext cx="3657600" cy="54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105400" y="6534835"/>
            <a:ext cx="411510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i="1" dirty="0" smtClean="0"/>
              <a:t>E.R. Berger et al. </a:t>
            </a:r>
            <a:r>
              <a:rPr lang="fr-FR" sz="1500" i="1" dirty="0" err="1" smtClean="0"/>
              <a:t>Eur</a:t>
            </a:r>
            <a:r>
              <a:rPr lang="fr-FR" sz="1500" i="1" dirty="0" smtClean="0"/>
              <a:t>. Phys. J. C 23, 675–689 (2002)</a:t>
            </a:r>
            <a:endParaRPr lang="en-US" sz="1500" i="1" dirty="0"/>
          </a:p>
        </p:txBody>
      </p:sp>
      <p:sp>
        <p:nvSpPr>
          <p:cNvPr id="14" name="Rectangle 13"/>
          <p:cNvSpPr/>
          <p:nvPr/>
        </p:nvSpPr>
        <p:spPr>
          <a:xfrm>
            <a:off x="2792042" y="3581400"/>
            <a:ext cx="376115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/>
              <a:t>Compton Form Factor (CFF)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Dilepton</a:t>
            </a:r>
            <a:r>
              <a:rPr lang="en-US" dirty="0" smtClean="0"/>
              <a:t> production can be used to probe</a:t>
            </a:r>
          </a:p>
          <a:p>
            <a:pPr lvl="1"/>
            <a:r>
              <a:rPr lang="en-US" dirty="0" smtClean="0"/>
              <a:t>strongly interacting quark-gluon plasma (RHIC)</a:t>
            </a:r>
          </a:p>
          <a:p>
            <a:pPr lvl="1"/>
            <a:r>
              <a:rPr lang="en-US" dirty="0" smtClean="0"/>
              <a:t>gluon distribution in nucleon (HERA)</a:t>
            </a:r>
          </a:p>
          <a:p>
            <a:pPr lvl="1"/>
            <a:r>
              <a:rPr lang="nb-NO" dirty="0" smtClean="0"/>
              <a:t>Drell-Yan, resonances ...</a:t>
            </a:r>
          </a:p>
          <a:p>
            <a:r>
              <a:rPr lang="en-US" dirty="0" err="1" smtClean="0"/>
              <a:t>Dilepton</a:t>
            </a:r>
            <a:r>
              <a:rPr lang="en-US" dirty="0" smtClean="0"/>
              <a:t> production at </a:t>
            </a:r>
            <a:r>
              <a:rPr lang="en-US" dirty="0" err="1" smtClean="0"/>
              <a:t>JLab</a:t>
            </a:r>
            <a:r>
              <a:rPr lang="en-US" dirty="0" smtClean="0"/>
              <a:t> 12GeV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J/</a:t>
            </a:r>
            <a:r>
              <a:rPr lang="el-GR" dirty="0" smtClean="0">
                <a:solidFill>
                  <a:srgbClr val="FF0000"/>
                </a:solidFill>
              </a:rPr>
              <a:t>ψ</a:t>
            </a:r>
            <a:r>
              <a:rPr lang="en-US" dirty="0" smtClean="0">
                <a:solidFill>
                  <a:srgbClr val="FF0000"/>
                </a:solidFill>
              </a:rPr>
              <a:t> production near threshold for </a:t>
            </a:r>
            <a:r>
              <a:rPr lang="en-US" dirty="0" err="1" smtClean="0">
                <a:solidFill>
                  <a:srgbClr val="FF0000"/>
                </a:solidFill>
              </a:rPr>
              <a:t>gluonic</a:t>
            </a:r>
            <a:r>
              <a:rPr lang="en-US" dirty="0" smtClean="0">
                <a:solidFill>
                  <a:srgbClr val="FF0000"/>
                </a:solidFill>
              </a:rPr>
              <a:t> interaction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Timelike</a:t>
            </a:r>
            <a:r>
              <a:rPr lang="en-US" dirty="0" smtClean="0">
                <a:solidFill>
                  <a:srgbClr val="FF0000"/>
                </a:solidFill>
              </a:rPr>
              <a:t> Compton Scattering (TCS) for GPD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en-US" dirty="0" smtClean="0"/>
              <a:t> Production on </a:t>
            </a:r>
            <a:r>
              <a:rPr lang="en-US" dirty="0" err="1" smtClean="0"/>
              <a:t>Neuclon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399" y="3276600"/>
            <a:ext cx="8748597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J/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ψ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charm-anti-charm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system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Little (if not zero) common valence quark between J/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ψ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nucleon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Quark exchange interactions are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strongly suppressed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gluonic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interactions are dominant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prstClr val="black"/>
                </a:solidFill>
              </a:rPr>
              <a:t>Charm quark is heavy           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Typical size of J/</a:t>
            </a:r>
            <a:r>
              <a:rPr lang="el-GR" sz="2800" dirty="0" smtClean="0">
                <a:solidFill>
                  <a:prstClr val="black"/>
                </a:solidFill>
              </a:rPr>
              <a:t>ψ</a:t>
            </a:r>
            <a:r>
              <a:rPr lang="en-US" sz="2800" dirty="0" smtClean="0">
                <a:solidFill>
                  <a:prstClr val="black"/>
                </a:solidFill>
              </a:rPr>
              <a:t> is 0.2-0.3 fm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Impact distance b ~ 1/m</a:t>
            </a:r>
            <a:r>
              <a:rPr lang="en-US" sz="2800" baseline="-25000" dirty="0" smtClean="0">
                <a:solidFill>
                  <a:prstClr val="black"/>
                </a:solidFill>
              </a:rPr>
              <a:t>c</a:t>
            </a:r>
            <a:r>
              <a:rPr lang="en-US" sz="2800" dirty="0" smtClean="0">
                <a:solidFill>
                  <a:prstClr val="black"/>
                </a:solidFill>
              </a:rPr>
              <a:t> ~ 0.1fm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824337406"/>
              </p:ext>
            </p:extLst>
          </p:nvPr>
        </p:nvGraphicFramePr>
        <p:xfrm>
          <a:off x="394855" y="762000"/>
          <a:ext cx="3491345" cy="533400"/>
        </p:xfrm>
        <a:graphic>
          <a:graphicData uri="http://schemas.openxmlformats.org/presentationml/2006/ole">
            <p:oleObj spid="_x0000_s137218" name="Equation" r:id="rId3" imgW="1828800" imgH="279360" progId="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2169841411"/>
              </p:ext>
            </p:extLst>
          </p:nvPr>
        </p:nvGraphicFramePr>
        <p:xfrm>
          <a:off x="4255168" y="762000"/>
          <a:ext cx="2526632" cy="533400"/>
        </p:xfrm>
        <a:graphic>
          <a:graphicData uri="http://schemas.openxmlformats.org/presentationml/2006/ole">
            <p:oleObj spid="_x0000_s137219" name="Equation" r:id="rId4" imgW="1143000" imgH="241200" progId="">
              <p:embed/>
            </p:oleObj>
          </a:graphicData>
        </a:graphic>
      </p:graphicFrame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294460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219200"/>
            <a:ext cx="3203713" cy="19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60800" y="5486400"/>
            <a:ext cx="1168400" cy="317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010400" y="762000"/>
            <a:ext cx="16740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Width: 93 </a:t>
            </a:r>
            <a:r>
              <a:rPr lang="en-US" sz="2000" dirty="0" err="1" smtClean="0"/>
              <a:t>KeV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1066800" y="1881426"/>
            <a:ext cx="3295454" cy="86177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500" dirty="0" smtClean="0"/>
              <a:t>Probe strong color field </a:t>
            </a:r>
          </a:p>
          <a:p>
            <a:r>
              <a:rPr lang="en-US" sz="2500" dirty="0" smtClean="0"/>
              <a:t>in nucleon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between J/</a:t>
            </a:r>
            <a:r>
              <a:rPr lang="el-GR" dirty="0" smtClean="0"/>
              <a:t>ψ</a:t>
            </a:r>
            <a:r>
              <a:rPr lang="en-US" dirty="0" smtClean="0"/>
              <a:t>-N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/>
              <a:t>	New scale provided by the charm quark mass and size of the J/ψ</a:t>
            </a:r>
          </a:p>
          <a:p>
            <a:pPr lvl="1"/>
            <a:r>
              <a:rPr lang="en-US" sz="2000" dirty="0" smtClean="0"/>
              <a:t>OPE, Phenomenology, Lattice QCD  </a:t>
            </a:r>
            <a:r>
              <a:rPr lang="en-US" dirty="0" smtClean="0"/>
              <a:t>…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2400" dirty="0" smtClean="0"/>
              <a:t>High Energy region:  </a:t>
            </a:r>
            <a:r>
              <a:rPr lang="en-US" sz="2400" dirty="0" err="1" smtClean="0"/>
              <a:t>Pomeron</a:t>
            </a:r>
            <a:r>
              <a:rPr lang="en-US" sz="2400" dirty="0" smtClean="0"/>
              <a:t> picture …</a:t>
            </a:r>
          </a:p>
          <a:p>
            <a:r>
              <a:rPr lang="en-US" sz="2400" dirty="0" smtClean="0"/>
              <a:t>Medium/Low Energy:  2-gluon exchange</a:t>
            </a:r>
          </a:p>
          <a:p>
            <a:r>
              <a:rPr lang="en-US" sz="2400" dirty="0" smtClean="0"/>
              <a:t>Very low energy: QCD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008000"/>
                </a:solidFill>
              </a:rPr>
              <a:t>o</a:t>
            </a:r>
            <a:r>
              <a:rPr lang="en-US" sz="2400" dirty="0" smtClean="0">
                <a:solidFill>
                  <a:srgbClr val="000090"/>
                </a:solidFill>
              </a:rPr>
              <a:t>l</a:t>
            </a:r>
            <a:r>
              <a:rPr lang="en-US" sz="2400" dirty="0" smtClean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008000"/>
                </a:solidFill>
              </a:rPr>
              <a:t>r</a:t>
            </a:r>
            <a:r>
              <a:rPr lang="en-US" sz="2400" dirty="0" smtClean="0"/>
              <a:t> Van </a:t>
            </a:r>
            <a:r>
              <a:rPr lang="en-US" sz="2400" dirty="0" err="1" smtClean="0"/>
              <a:t>der</a:t>
            </a:r>
            <a:r>
              <a:rPr lang="en-US" sz="2400" dirty="0" smtClean="0"/>
              <a:t> Waals force</a:t>
            </a:r>
          </a:p>
          <a:p>
            <a:pPr lvl="1"/>
            <a:r>
              <a:rPr lang="en-US" dirty="0" smtClean="0"/>
              <a:t>Prediction of J/</a:t>
            </a:r>
            <a:r>
              <a:rPr lang="el-GR" dirty="0" smtClean="0"/>
              <a:t>ψ</a:t>
            </a:r>
            <a:r>
              <a:rPr lang="en-US" dirty="0" smtClean="0"/>
              <a:t>-Nuclei bound state </a:t>
            </a:r>
          </a:p>
          <a:p>
            <a:pPr lvl="2"/>
            <a:r>
              <a:rPr lang="en-US" dirty="0" smtClean="0"/>
              <a:t>Brodsky et al. …. </a:t>
            </a:r>
          </a:p>
          <a:p>
            <a:pPr lvl="2"/>
            <a:endParaRPr lang="en-US" dirty="0" smtClean="0"/>
          </a:p>
          <a:p>
            <a:r>
              <a:rPr lang="en-US" sz="2400" dirty="0" smtClean="0"/>
              <a:t>Experimentally no free J/</a:t>
            </a:r>
            <a:r>
              <a:rPr lang="el-GR" sz="2400" dirty="0" smtClean="0"/>
              <a:t>ψ</a:t>
            </a:r>
            <a:r>
              <a:rPr lang="en-US" sz="2400" dirty="0" smtClean="0"/>
              <a:t> are available</a:t>
            </a:r>
          </a:p>
          <a:p>
            <a:pPr lvl="1"/>
            <a:r>
              <a:rPr lang="en-US" dirty="0" smtClean="0"/>
              <a:t>Challenging to produce close to threshold! </a:t>
            </a:r>
          </a:p>
          <a:p>
            <a:pPr lvl="1"/>
            <a:r>
              <a:rPr lang="en-US" b="1" dirty="0" smtClean="0"/>
              <a:t>Photo/electro-production of J/</a:t>
            </a:r>
            <a:r>
              <a:rPr lang="el-GR" b="1" dirty="0" smtClean="0"/>
              <a:t>ψ</a:t>
            </a:r>
            <a:r>
              <a:rPr lang="en-US" b="1" dirty="0" smtClean="0"/>
              <a:t> at </a:t>
            </a:r>
            <a:r>
              <a:rPr lang="en-US" b="1" dirty="0" err="1" smtClean="0"/>
              <a:t>JLab</a:t>
            </a:r>
            <a:r>
              <a:rPr lang="en-US" b="1" dirty="0" smtClean="0"/>
              <a:t> is an opportunity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Status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Content Placeholder 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mv="urn:schemas-microsoft-com:mac:vml" xmlns:mc="http://schemas.openxmlformats.org/markup-compatibility/2006" val="0"/>
              </a:ext>
            </a:extLst>
          </a:blip>
          <a:srcRect t="9365" r="8563"/>
          <a:stretch>
            <a:fillRect/>
          </a:stretch>
        </p:blipFill>
        <p:spPr>
          <a:xfrm>
            <a:off x="0" y="838200"/>
            <a:ext cx="5861582" cy="4175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33399" y="1461532"/>
            <a:ext cx="2552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SLAC, Cornell, </a:t>
            </a:r>
            <a:r>
              <a:rPr lang="en-US" dirty="0" err="1"/>
              <a:t>Fermilab</a:t>
            </a:r>
            <a:r>
              <a:rPr lang="en-US" dirty="0"/>
              <a:t>, HERA …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29019" y="795277"/>
            <a:ext cx="344358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data exist with inelastic scattering on nuclei, such as A-dependence.</a:t>
            </a:r>
          </a:p>
          <a:p>
            <a:endParaRPr lang="en-US" dirty="0" smtClean="0"/>
          </a:p>
          <a:p>
            <a:r>
              <a:rPr lang="en-US" dirty="0" smtClean="0"/>
              <a:t>Not included are the most recent results from HERA </a:t>
            </a:r>
          </a:p>
          <a:p>
            <a:r>
              <a:rPr lang="en-US" dirty="0" smtClean="0"/>
              <a:t>H1/ZEUS at large momentum transfers and diffractive production with electro-production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027576" y="1809750"/>
            <a:ext cx="681393" cy="3067050"/>
          </a:xfrm>
          <a:prstGeom prst="ellipse">
            <a:avLst/>
          </a:prstGeom>
          <a:solidFill>
            <a:schemeClr val="accent4">
              <a:lumMod val="20000"/>
              <a:lumOff val="80000"/>
              <a:alpha val="27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5105400"/>
            <a:ext cx="777240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/>
              <a:t> Intense experimental effort (SLAC, Cornell … ) </a:t>
            </a:r>
          </a:p>
          <a:p>
            <a:r>
              <a:rPr lang="en-US" sz="2500" dirty="0" smtClean="0"/>
              <a:t>   shortly after the discovery of J/</a:t>
            </a:r>
            <a:r>
              <a:rPr lang="el-GR" sz="2500" dirty="0" smtClean="0"/>
              <a:t>ψ</a:t>
            </a:r>
            <a:endParaRPr lang="en-US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 But near threshold not much since. </a:t>
            </a:r>
            <a:r>
              <a:rPr lang="en-US" sz="2500" dirty="0" err="1" smtClean="0"/>
              <a:t>JLab</a:t>
            </a:r>
            <a:r>
              <a:rPr lang="en-US" sz="2500" dirty="0" smtClean="0"/>
              <a:t> 12GeV has the </a:t>
            </a:r>
          </a:p>
          <a:p>
            <a:r>
              <a:rPr lang="en-US" sz="2500" dirty="0" smtClean="0"/>
              <a:t>   access now.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Reaction Mechanism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746" y="838200"/>
            <a:ext cx="43885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Model-I:  Hard scattering mechanism </a:t>
            </a:r>
            <a:r>
              <a:rPr lang="en-US" sz="1600" dirty="0" smtClean="0"/>
              <a:t>(Brodsky, </a:t>
            </a:r>
            <a:r>
              <a:rPr lang="en-US" sz="1600" dirty="0" err="1" smtClean="0"/>
              <a:t>Chudakov</a:t>
            </a:r>
            <a:r>
              <a:rPr lang="en-US" sz="1600" dirty="0" smtClean="0"/>
              <a:t>, Hoyer, </a:t>
            </a:r>
            <a:r>
              <a:rPr lang="en-US" sz="1600" dirty="0" err="1" smtClean="0"/>
              <a:t>Laget</a:t>
            </a:r>
            <a:r>
              <a:rPr lang="en-US" sz="1600" dirty="0" smtClean="0"/>
              <a:t> 2001)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152400" y="1524000"/>
          <a:ext cx="1905000" cy="1708897"/>
        </p:xfrm>
        <a:graphic>
          <a:graphicData uri="http://schemas.openxmlformats.org/presentationml/2006/ole">
            <p:oleObj spid="_x0000_s138242" name="Equation" r:id="rId3" imgW="1358640" imgH="1218960" progId="">
              <p:embed/>
            </p:oleObj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2496207" cy="142875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Content Placeholder 3"/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lc="http://schemas.openxmlformats.org/drawingml/2006/lockedCanvas" val="0"/>
              </a:ext>
            </a:extLst>
          </a:blip>
          <a:srcRect t="9219" r="7827"/>
          <a:stretch>
            <a:fillRect/>
          </a:stretch>
        </p:blipFill>
        <p:spPr>
          <a:xfrm>
            <a:off x="4572000" y="767645"/>
            <a:ext cx="4191000" cy="2966155"/>
          </a:xfrm>
          <a:prstGeom prst="rect">
            <a:avLst/>
          </a:prstGeom>
        </p:spPr>
      </p:pic>
      <p:sp>
        <p:nvSpPr>
          <p:cNvPr id="13" name="Slide Number Placeholder 4"/>
          <p:cNvSpPr txBox="1">
            <a:spLocks/>
          </p:cNvSpPr>
          <p:nvPr/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76746"/>
            <a:ext cx="2667000" cy="152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5746" y="3794125"/>
            <a:ext cx="49969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Model -II</a:t>
            </a:r>
            <a:r>
              <a:rPr lang="en-US" sz="2000" dirty="0"/>
              <a:t>: </a:t>
            </a:r>
            <a:r>
              <a:rPr lang="en-US" sz="2000" dirty="0" err="1"/>
              <a:t>Partonic</a:t>
            </a:r>
            <a:r>
              <a:rPr lang="en-US" sz="2000" dirty="0"/>
              <a:t> soft mechanism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(</a:t>
            </a:r>
            <a:r>
              <a:rPr lang="en-US" sz="1600" dirty="0"/>
              <a:t>Frankfurt and </a:t>
            </a:r>
            <a:r>
              <a:rPr lang="en-US" sz="1600" dirty="0" err="1" smtClean="0"/>
              <a:t>Strikman</a:t>
            </a:r>
            <a:r>
              <a:rPr lang="en-US" sz="1600" dirty="0" smtClean="0"/>
              <a:t>, </a:t>
            </a:r>
            <a:r>
              <a:rPr lang="en-US" sz="1400" dirty="0" smtClean="0"/>
              <a:t>PRD 66, 031502 [2002])</a:t>
            </a:r>
          </a:p>
          <a:p>
            <a:r>
              <a:rPr lang="en-US" dirty="0" smtClean="0"/>
              <a:t>2-gluon Form Factor</a:t>
            </a:r>
            <a:endParaRPr lang="en-US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8300" y="4746625"/>
            <a:ext cx="2946400" cy="30480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86200"/>
            <a:ext cx="2184974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39" y="0"/>
            <a:ext cx="8229600" cy="736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Reaction mechanism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3581400"/>
            <a:ext cx="4584700" cy="221027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Imaginary part </a:t>
            </a:r>
            <a:r>
              <a:rPr lang="en-US" sz="2000" dirty="0" smtClean="0"/>
              <a:t>is related to the total cross section through optical theorem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Real part </a:t>
            </a:r>
            <a:r>
              <a:rPr lang="en-US" sz="2000" dirty="0" smtClean="0"/>
              <a:t>contains the </a:t>
            </a:r>
            <a:r>
              <a:rPr lang="en-US" sz="2000" b="1" i="1" dirty="0" smtClean="0"/>
              <a:t>conformal (trace) anomaly</a:t>
            </a:r>
            <a:r>
              <a:rPr lang="en-US" sz="2000" dirty="0" smtClean="0"/>
              <a:t> which Dominate the near threshold region </a:t>
            </a:r>
          </a:p>
          <a:p>
            <a:pPr lvl="1"/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t="11653"/>
          <a:stretch/>
        </p:blipFill>
        <p:spPr bwMode="auto">
          <a:xfrm>
            <a:off x="339167" y="1371600"/>
            <a:ext cx="758563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r="3572"/>
          <a:stretch>
            <a:fillRect/>
          </a:stretch>
        </p:blipFill>
        <p:spPr bwMode="auto">
          <a:xfrm>
            <a:off x="304800" y="2129778"/>
            <a:ext cx="4432300" cy="76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t="8605" r="6194"/>
          <a:stretch>
            <a:fillRect/>
          </a:stretch>
        </p:blipFill>
        <p:spPr>
          <a:xfrm>
            <a:off x="5486400" y="2510261"/>
            <a:ext cx="3524435" cy="25951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8739" y="729734"/>
            <a:ext cx="62228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Model-III: soft mechanism, final state interaction?</a:t>
            </a:r>
          </a:p>
          <a:p>
            <a:r>
              <a:rPr lang="en-US" sz="1600" dirty="0" smtClean="0"/>
              <a:t>D. </a:t>
            </a:r>
            <a:r>
              <a:rPr lang="en-US" sz="1400" dirty="0" err="1" smtClean="0"/>
              <a:t>Kharzeev</a:t>
            </a:r>
            <a:r>
              <a:rPr lang="en-US" sz="1400" dirty="0" smtClean="0"/>
              <a:t>. </a:t>
            </a:r>
            <a:r>
              <a:rPr lang="en-US" sz="1400" dirty="0" err="1" smtClean="0"/>
              <a:t>Quarkonium</a:t>
            </a:r>
            <a:r>
              <a:rPr lang="en-US" sz="1400" dirty="0" smtClean="0"/>
              <a:t> interactions in QCD, 1995, </a:t>
            </a:r>
          </a:p>
          <a:p>
            <a:r>
              <a:rPr lang="en-US" sz="1400" dirty="0" smtClean="0"/>
              <a:t>D. </a:t>
            </a:r>
            <a:r>
              <a:rPr lang="en-US" sz="1400" dirty="0" err="1" smtClean="0"/>
              <a:t>Kharzeev</a:t>
            </a:r>
            <a:r>
              <a:rPr lang="en-US" sz="1400" dirty="0" smtClean="0"/>
              <a:t>, H. </a:t>
            </a:r>
            <a:r>
              <a:rPr lang="en-US" sz="1400" dirty="0" err="1" smtClean="0"/>
              <a:t>Satz</a:t>
            </a:r>
            <a:r>
              <a:rPr lang="en-US" sz="1400" dirty="0" smtClean="0"/>
              <a:t>, A. </a:t>
            </a:r>
            <a:r>
              <a:rPr lang="en-US" sz="1400" dirty="0" err="1" smtClean="0"/>
              <a:t>Syamtomov</a:t>
            </a:r>
            <a:r>
              <a:rPr lang="en-US" sz="1400" dirty="0" smtClean="0"/>
              <a:t>, and G. </a:t>
            </a:r>
            <a:r>
              <a:rPr lang="en-US" sz="1400" dirty="0" err="1" smtClean="0"/>
              <a:t>Zinovjev</a:t>
            </a:r>
            <a:r>
              <a:rPr lang="en-US" sz="1400" dirty="0" smtClean="0"/>
              <a:t>, </a:t>
            </a:r>
            <a:r>
              <a:rPr lang="en-US" sz="1400" dirty="0" err="1" smtClean="0"/>
              <a:t>Eur.Phys.J</a:t>
            </a:r>
            <a:r>
              <a:rPr lang="en-US" sz="1400" dirty="0" smtClean="0"/>
              <a:t>., C9:459–462, 1999)</a:t>
            </a:r>
            <a:endParaRPr lang="en-US" sz="14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" y="2819400"/>
            <a:ext cx="501015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76200" y="5540514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000" dirty="0" smtClean="0">
                <a:solidFill>
                  <a:srgbClr val="000090"/>
                </a:solidFill>
                <a:cs typeface="Calibri"/>
              </a:rPr>
              <a:t>A measurement near threshold could shed light on the conformal anomaly which accounts for a portion of p</a:t>
            </a:r>
            <a:r>
              <a:rPr lang="en-US" sz="2000" dirty="0" smtClean="0">
                <a:solidFill>
                  <a:srgbClr val="000090"/>
                </a:solidFill>
              </a:rPr>
              <a:t>roton mass </a:t>
            </a:r>
          </a:p>
          <a:p>
            <a:pPr lvl="1">
              <a:buNone/>
            </a:pPr>
            <a:r>
              <a:rPr lang="en-US" sz="2000" dirty="0" smtClean="0">
                <a:cs typeface="Calibri"/>
              </a:rPr>
              <a:t>					              </a:t>
            </a:r>
            <a:r>
              <a:rPr lang="en-US" sz="2000" i="1" dirty="0" smtClean="0">
                <a:cs typeface="Calibri"/>
              </a:rPr>
              <a:t>X. </a:t>
            </a:r>
            <a:r>
              <a:rPr lang="en-US" sz="2000" i="1" dirty="0" err="1" smtClean="0">
                <a:cs typeface="Calibri"/>
              </a:rPr>
              <a:t>Ji</a:t>
            </a:r>
            <a:r>
              <a:rPr lang="en-US" sz="2000" i="1" dirty="0" smtClean="0">
                <a:cs typeface="Calibri"/>
              </a:rPr>
              <a:t>  PRL 74 1071 (1995)</a:t>
            </a:r>
            <a:endParaRPr lang="en-US" sz="2000" i="1" dirty="0" smtClean="0">
              <a:solidFill>
                <a:srgbClr val="000090"/>
              </a:solidFill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421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Hungry for Data from </a:t>
            </a:r>
            <a:r>
              <a:rPr lang="en-US" dirty="0" err="1" smtClean="0"/>
              <a:t>JLab</a:t>
            </a:r>
            <a:r>
              <a:rPr lang="en-US" dirty="0" smtClean="0"/>
              <a:t> 12GeV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dirty="0" smtClean="0">
                <a:solidFill>
                  <a:srgbClr val="000090"/>
                </a:solidFill>
                <a:cs typeface="Calibri"/>
              </a:rPr>
              <a:t>    </a:t>
            </a:r>
            <a:r>
              <a:rPr lang="en-US" sz="3000" dirty="0" smtClean="0">
                <a:solidFill>
                  <a:srgbClr val="000090"/>
                </a:solidFill>
                <a:cs typeface="Calibri"/>
              </a:rPr>
              <a:t>11GeV beam and luminosity upgrade enable the measurement of the energy and </a:t>
            </a:r>
            <a:r>
              <a:rPr lang="en-US" sz="3000" i="1" dirty="0" smtClean="0">
                <a:solidFill>
                  <a:srgbClr val="000090"/>
                </a:solidFill>
                <a:cs typeface="Calibri"/>
              </a:rPr>
              <a:t>t</a:t>
            </a:r>
            <a:r>
              <a:rPr lang="en-US" sz="3000" dirty="0" smtClean="0">
                <a:solidFill>
                  <a:srgbClr val="000090"/>
                </a:solidFill>
                <a:cs typeface="Calibri"/>
              </a:rPr>
              <a:t> dependence of </a:t>
            </a:r>
            <a:r>
              <a:rPr lang="en-US" sz="3000" i="1" dirty="0" smtClean="0">
                <a:solidFill>
                  <a:srgbClr val="000090"/>
                </a:solidFill>
                <a:cs typeface="Calibri"/>
              </a:rPr>
              <a:t>J/ψ </a:t>
            </a:r>
            <a:r>
              <a:rPr lang="en-US" sz="3000" dirty="0" smtClean="0">
                <a:solidFill>
                  <a:srgbClr val="000090"/>
                </a:solidFill>
                <a:cs typeface="Calibri"/>
              </a:rPr>
              <a:t>cross sections near threshold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323485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40139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62200" y="2438400"/>
            <a:ext cx="761747" cy="3231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dirty="0" smtClean="0"/>
              <a:t>CLAS12</a:t>
            </a:r>
            <a:endParaRPr lang="en-US" sz="15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5766137"/>
            <a:ext cx="2895600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E12-12-001</a:t>
            </a:r>
          </a:p>
          <a:p>
            <a:r>
              <a:rPr lang="en-US" sz="2000" dirty="0" smtClean="0"/>
              <a:t>approved for 120 days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876800" y="5791200"/>
            <a:ext cx="32004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E12-12-006</a:t>
            </a:r>
          </a:p>
          <a:p>
            <a:r>
              <a:rPr lang="en-US" sz="2000" dirty="0" smtClean="0"/>
              <a:t>approved for 60 days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CLAS12 and </a:t>
            </a:r>
            <a:r>
              <a:rPr lang="en-US" dirty="0" err="1" smtClean="0"/>
              <a:t>SoLID</a:t>
            </a:r>
            <a:r>
              <a:rPr lang="en-US" dirty="0" smtClean="0"/>
              <a:t>: Acceptance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2" descr="D:\Google Drive\TCS\acceptance_solid_CLEO_JPsi_negative_target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6888" y="1439196"/>
            <a:ext cx="3038912" cy="5342604"/>
          </a:xfrm>
          <a:prstGeom prst="rect">
            <a:avLst/>
          </a:prstGeom>
          <a:noFill/>
        </p:spPr>
      </p:pic>
      <p:pic>
        <p:nvPicPr>
          <p:cNvPr id="44034" name="Picture 2" descr="C:\Users\owner\Google Drive\TCS\acceptance_negative_e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978" y="3810000"/>
            <a:ext cx="3446616" cy="3017520"/>
          </a:xfrm>
          <a:prstGeom prst="rect">
            <a:avLst/>
          </a:prstGeom>
          <a:noFill/>
        </p:spPr>
      </p:pic>
      <p:pic>
        <p:nvPicPr>
          <p:cNvPr id="44035" name="Picture 3" descr="C:\Users\owner\Google Drive\TCS\acceptance_positive_pi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6098" y="685800"/>
            <a:ext cx="3446616" cy="30175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72200" y="621268"/>
            <a:ext cx="171809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CLAS12  positive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0" y="3810000"/>
            <a:ext cx="1782219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CLAS12  negative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00200" y="4648200"/>
            <a:ext cx="27546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SoLID</a:t>
            </a:r>
            <a:r>
              <a:rPr lang="en-US" dirty="0" smtClean="0"/>
              <a:t> positive and negative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718870"/>
          <a:ext cx="4800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</a:tblGrid>
              <a:tr h="72677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SoLID</a:t>
                      </a:r>
                      <a:endParaRPr lang="en-US" dirty="0"/>
                    </a:p>
                  </a:txBody>
                  <a:tcPr anchor="ctr"/>
                </a:tc>
              </a:tr>
              <a:tr h="12544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 and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</a:t>
                      </a:r>
                      <a:r>
                        <a:rPr lang="en-US" baseline="30000" dirty="0" smtClean="0"/>
                        <a:t>+</a:t>
                      </a:r>
                    </a:p>
                    <a:p>
                      <a:pPr algn="ctr"/>
                      <a:r>
                        <a:rPr lang="en-US" dirty="0" smtClean="0"/>
                        <a:t>coverage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(5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36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φ</a:t>
                      </a:r>
                      <a:r>
                        <a:rPr lang="en-US" dirty="0" smtClean="0"/>
                        <a:t> (~</a:t>
                      </a:r>
                      <a:r>
                        <a:rPr lang="en-US" baseline="0" dirty="0" smtClean="0"/>
                        <a:t> 80% full)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Asymmetric</a:t>
                      </a:r>
                      <a:endParaRPr lang="en-US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17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(18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28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φ</a:t>
                      </a:r>
                      <a:r>
                        <a:rPr lang="en-US" baseline="0" dirty="0" smtClean="0"/>
                        <a:t>(full)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Symmetric</a:t>
                      </a:r>
                      <a:endParaRPr lang="en-US" baseline="30000" dirty="0" smtClean="0"/>
                    </a:p>
                  </a:txBody>
                  <a:tcPr anchor="ctr"/>
                </a:tc>
              </a:tr>
              <a:tr h="12544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proton coverage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(5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36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(38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125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φ</a:t>
                      </a:r>
                      <a:r>
                        <a:rPr lang="en-US" dirty="0" smtClean="0"/>
                        <a:t> (~</a:t>
                      </a:r>
                      <a:r>
                        <a:rPr lang="en-US" baseline="0" dirty="0" smtClean="0"/>
                        <a:t> 80% full)</a:t>
                      </a:r>
                      <a:endParaRPr lang="en-US" baseline="30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17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θ</a:t>
                      </a:r>
                      <a:r>
                        <a:rPr lang="en-US" dirty="0" smtClean="0"/>
                        <a:t>(18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 – 28</a:t>
                      </a:r>
                      <a:r>
                        <a:rPr lang="en-US" baseline="30000" dirty="0" smtClean="0"/>
                        <a:t>o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φ</a:t>
                      </a:r>
                      <a:r>
                        <a:rPr lang="en-US" baseline="0" dirty="0" smtClean="0"/>
                        <a:t>(full)</a:t>
                      </a:r>
                      <a:endParaRPr lang="en-US" baseline="30000" dirty="0" smtClean="0"/>
                    </a:p>
                  </a:txBody>
                  <a:tcPr anchor="ctr"/>
                </a:tc>
              </a:tr>
              <a:tr h="7267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Luminosity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35</a:t>
                      </a:r>
                      <a:r>
                        <a:rPr lang="en-US" dirty="0" smtClean="0"/>
                        <a:t>/cm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37</a:t>
                      </a:r>
                      <a:r>
                        <a:rPr lang="en-US" dirty="0" smtClean="0"/>
                        <a:t>/cm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/s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90"/>
                </a:solidFill>
                <a:cs typeface="Calibri"/>
              </a:rPr>
              <a:t>J/ψ</a:t>
            </a:r>
            <a:r>
              <a:rPr lang="en-US" dirty="0" smtClean="0">
                <a:cs typeface="Calibri"/>
              </a:rPr>
              <a:t>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758487"/>
            <a:ext cx="5257800" cy="494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:\Google Drive\JPsi\optimization\ThetaP_2g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3278574" cy="2541224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 rot="20407485">
            <a:off x="4271849" y="3883746"/>
            <a:ext cx="1357934" cy="15730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75037">
            <a:off x="4259539" y="4521831"/>
            <a:ext cx="1474857" cy="16965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909223">
            <a:off x="4320871" y="3754516"/>
            <a:ext cx="4044294" cy="18716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7375">
            <a:off x="4376202" y="4552444"/>
            <a:ext cx="3868773" cy="141691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7000" y="3685401"/>
            <a:ext cx="1066800" cy="2769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Recoil Proton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4572000"/>
            <a:ext cx="8382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Scattered electron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86778" y="4595336"/>
            <a:ext cx="914400" cy="2769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Decay e</a:t>
            </a:r>
            <a:r>
              <a:rPr lang="en-US" sz="1200" baseline="30000" dirty="0" smtClean="0"/>
              <a:t>-</a:t>
            </a:r>
            <a:r>
              <a:rPr lang="en-US" sz="1200" dirty="0" smtClean="0"/>
              <a:t>/e</a:t>
            </a:r>
            <a:r>
              <a:rPr lang="en-US" sz="1200" baseline="30000" dirty="0" smtClean="0"/>
              <a:t>+</a:t>
            </a:r>
            <a:endParaRPr lang="en-US" sz="1200" baseline="30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t="7528" r="7773"/>
          <a:stretch>
            <a:fillRect/>
          </a:stretch>
        </p:blipFill>
        <p:spPr>
          <a:xfrm>
            <a:off x="547338" y="1526454"/>
            <a:ext cx="2957862" cy="213114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81000" y="1046946"/>
            <a:ext cx="85298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500" dirty="0" smtClean="0">
                <a:solidFill>
                  <a:srgbClr val="006633"/>
                </a:solidFill>
                <a:latin typeface="Times New Roman" pitchFamily="16" charset="0"/>
                <a:cs typeface="Arial" charset="0"/>
              </a:rPr>
              <a:t>Possible to detect all 4 final particles, fully exclusive </a:t>
            </a:r>
            <a:r>
              <a:rPr lang="en-US" sz="2500" dirty="0" smtClean="0">
                <a:solidFill>
                  <a:srgbClr val="006633"/>
                </a:solidFill>
                <a:latin typeface="Times New Roman" pitchFamily="16" charset="0"/>
                <a:cs typeface="Tahoma" pitchFamily="32" charset="0"/>
              </a:rPr>
              <a:t>production</a:t>
            </a:r>
            <a:endParaRPr lang="en-US" sz="2500" dirty="0">
              <a:solidFill>
                <a:srgbClr val="006633"/>
              </a:solidFill>
              <a:latin typeface="Times New Roman" pitchFamily="16" charset="0"/>
              <a:cs typeface="Tahoma" pitchFamily="3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3867835"/>
            <a:ext cx="1207382" cy="323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Scattering e- 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45418" y="3867835"/>
            <a:ext cx="686406" cy="323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proton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4800" y="5239435"/>
            <a:ext cx="872355" cy="323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Decay e-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75645" y="5239435"/>
            <a:ext cx="917239" cy="323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Times New Roman" pitchFamily="16" charset="0"/>
                <a:cs typeface="Arial" charset="0"/>
              </a:rPr>
              <a:t>Decay e+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53669" y="6488668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itchFamily="16" charset="0"/>
                <a:cs typeface="Arial" charset="0"/>
              </a:rPr>
              <a:t>θ</a:t>
            </a:r>
            <a:r>
              <a:rPr lang="en-US" dirty="0" smtClean="0">
                <a:latin typeface="Times New Roman" pitchFamily="16" charset="0"/>
                <a:cs typeface="Arial" charset="0"/>
              </a:rPr>
              <a:t> (degree)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 rot="16200000">
            <a:off x="-320151" y="4419600"/>
            <a:ext cx="1009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6" charset="0"/>
                <a:cs typeface="Arial" charset="0"/>
              </a:rPr>
              <a:t>P (</a:t>
            </a:r>
            <a:r>
              <a:rPr lang="en-US" dirty="0" err="1" smtClean="0">
                <a:latin typeface="Times New Roman" pitchFamily="16" charset="0"/>
                <a:cs typeface="Arial" charset="0"/>
              </a:rPr>
              <a:t>GeV</a:t>
            </a:r>
            <a:r>
              <a:rPr lang="en-US" dirty="0" smtClean="0">
                <a:latin typeface="Times New Roman" pitchFamily="16" charset="0"/>
                <a:cs typeface="Arial" charset="0"/>
              </a:rPr>
              <a:t>) </a:t>
            </a:r>
            <a:endParaRPr lang="en-US" dirty="0"/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08200" y="723900"/>
            <a:ext cx="459740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Electroproduction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Photoproduction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6201" y="838201"/>
            <a:ext cx="4571999" cy="26669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200" dirty="0" smtClean="0">
                <a:latin typeface="Calibri"/>
                <a:cs typeface="Calibri"/>
              </a:rPr>
              <a:t>Better resolution near threshold</a:t>
            </a:r>
          </a:p>
          <a:p>
            <a:pPr lvl="1"/>
            <a:r>
              <a:rPr lang="en-US" sz="2200" dirty="0" smtClean="0"/>
              <a:t>use of a tagged photon beam</a:t>
            </a:r>
          </a:p>
          <a:p>
            <a:r>
              <a:rPr lang="en-US" sz="2200" dirty="0" smtClean="0">
                <a:latin typeface="Calibri"/>
                <a:cs typeface="Calibri"/>
              </a:rPr>
              <a:t>Larger coverage in </a:t>
            </a:r>
            <a:r>
              <a:rPr lang="en-US" sz="2200" i="1" dirty="0" err="1" smtClean="0">
                <a:latin typeface="Calibri"/>
                <a:cs typeface="Calibri"/>
              </a:rPr>
              <a:t>t</a:t>
            </a:r>
            <a:r>
              <a:rPr lang="en-US" sz="2200" dirty="0" smtClean="0">
                <a:latin typeface="Calibri"/>
                <a:cs typeface="Calibri"/>
              </a:rPr>
              <a:t> </a:t>
            </a:r>
          </a:p>
          <a:p>
            <a:r>
              <a:rPr lang="en-US" sz="2200" dirty="0" smtClean="0">
                <a:latin typeface="Calibri"/>
                <a:cs typeface="Calibri"/>
              </a:rPr>
              <a:t>Lower radiation budget</a:t>
            </a:r>
          </a:p>
          <a:p>
            <a:r>
              <a:rPr lang="en-US" sz="2200" dirty="0" smtClean="0">
                <a:latin typeface="Calibri"/>
                <a:cs typeface="Calibri"/>
              </a:rPr>
              <a:t>Less background (full exclusivity)</a:t>
            </a:r>
          </a:p>
          <a:p>
            <a:r>
              <a:rPr lang="en-US" sz="2200" dirty="0" smtClean="0">
                <a:latin typeface="Calibri"/>
                <a:cs typeface="Calibri"/>
              </a:rPr>
              <a:t>Near threshold</a:t>
            </a:r>
          </a:p>
          <a:p>
            <a:pPr lvl="1">
              <a:buNone/>
            </a:pP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6A2D-B9AA-9D47-A6A7-53D1638EA1C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711698" y="685800"/>
            <a:ext cx="4259295" cy="3060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lc="http://schemas.openxmlformats.org/drawingml/2006/lockedCanvas" val="0"/>
              </a:ext>
            </a:extLst>
          </a:blip>
          <a:srcRect r="66316"/>
          <a:stretch/>
        </p:blipFill>
        <p:spPr>
          <a:xfrm>
            <a:off x="2743200" y="3886200"/>
            <a:ext cx="3135833" cy="289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lc="http://schemas.openxmlformats.org/drawingml/2006/lockedCanvas" val="0"/>
              </a:ext>
            </a:extLst>
          </a:blip>
          <a:srcRect l="66803"/>
          <a:stretch/>
        </p:blipFill>
        <p:spPr>
          <a:xfrm>
            <a:off x="5943600" y="3859195"/>
            <a:ext cx="3119342" cy="292260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045201"/>
            <a:ext cx="2453636" cy="5841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9000" y="3897868"/>
            <a:ext cx="1926105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Electroproduction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08295" y="3897868"/>
            <a:ext cx="1831399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err="1" smtClean="0"/>
              <a:t>Photoproduction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2400" y="4015026"/>
            <a:ext cx="2514600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2500" dirty="0" smtClean="0">
                <a:solidFill>
                  <a:srgbClr val="FF0000"/>
                </a:solidFill>
              </a:rPr>
              <a:t> is very important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DVCS and TCS</a:t>
            </a:r>
            <a:br>
              <a:rPr lang="en-US" dirty="0" smtClean="0"/>
            </a:br>
            <a:r>
              <a:rPr lang="en-US" dirty="0" smtClean="0"/>
              <a:t>access the same GPDs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057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“The amplitudes of these two reactions are related at Born order by a simple complex conjugation but they significantly differ at next to leading order (NLO)”</a:t>
            </a:r>
          </a:p>
          <a:p>
            <a:r>
              <a:rPr lang="en-US" dirty="0" smtClean="0"/>
              <a:t>“ The Born amplitudes get sizeable O(</a:t>
            </a:r>
            <a:r>
              <a:rPr lang="el-GR" dirty="0" smtClean="0"/>
              <a:t>α</a:t>
            </a:r>
            <a:r>
              <a:rPr lang="en-US" baseline="-25000" dirty="0" smtClean="0"/>
              <a:t>s</a:t>
            </a:r>
            <a:r>
              <a:rPr lang="en-US" dirty="0" smtClean="0"/>
              <a:t>) corrections and, even at moderate energies, the </a:t>
            </a:r>
            <a:r>
              <a:rPr lang="en-US" dirty="0" err="1" smtClean="0"/>
              <a:t>gluonic</a:t>
            </a:r>
            <a:r>
              <a:rPr lang="en-US" dirty="0" smtClean="0"/>
              <a:t> contributions are by no means negligible. </a:t>
            </a:r>
            <a:r>
              <a:rPr lang="en-US" dirty="0" smtClean="0">
                <a:solidFill>
                  <a:srgbClr val="FF0000"/>
                </a:solidFill>
              </a:rPr>
              <a:t>We stress that the </a:t>
            </a:r>
            <a:r>
              <a:rPr lang="en-US" dirty="0" err="1" smtClean="0">
                <a:solidFill>
                  <a:srgbClr val="FF0000"/>
                </a:solidFill>
              </a:rPr>
              <a:t>timelike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spacelike</a:t>
            </a:r>
            <a:r>
              <a:rPr lang="en-US" dirty="0" smtClean="0">
                <a:solidFill>
                  <a:srgbClr val="FF0000"/>
                </a:solidFill>
              </a:rPr>
              <a:t> cases are complementary and that their difference deserves much special attention.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997075"/>
            <a:ext cx="3292475" cy="2422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7638" y="2020887"/>
            <a:ext cx="3382962" cy="2322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89239" y="1230868"/>
            <a:ext cx="433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cs typeface="Times New Roman" pitchFamily="18" charset="0"/>
              </a:rPr>
              <a:t>Spacelike</a:t>
            </a:r>
            <a:r>
              <a:rPr lang="en-US" dirty="0" smtClean="0">
                <a:cs typeface="Times New Roman" pitchFamily="18" charset="0"/>
              </a:rPr>
              <a:t> Deeply Virtual Compton Scattering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97066" y="1230868"/>
            <a:ext cx="2932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cs typeface="Times New Roman" pitchFamily="18" charset="0"/>
              </a:rPr>
              <a:t>Timelike</a:t>
            </a:r>
            <a:r>
              <a:rPr lang="en-US" dirty="0" smtClean="0">
                <a:cs typeface="Times New Roman" pitchFamily="18" charset="0"/>
              </a:rPr>
              <a:t> Compton Scattering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62600" y="1504146"/>
            <a:ext cx="3733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p → </a:t>
            </a:r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*(e</a:t>
            </a:r>
            <a:r>
              <a:rPr lang="en-US" sz="25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25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500" dirty="0" smtClean="0"/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p′</a:t>
            </a:r>
            <a:endParaRPr lang="en-US" sz="2500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504146"/>
            <a:ext cx="37338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*p → </a:t>
            </a:r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p′</a:t>
            </a:r>
            <a:endParaRPr lang="en-US" sz="2500" dirty="0"/>
          </a:p>
        </p:txBody>
      </p:sp>
      <p:sp>
        <p:nvSpPr>
          <p:cNvPr id="13" name="Rectangle 12"/>
          <p:cNvSpPr/>
          <p:nvPr/>
        </p:nvSpPr>
        <p:spPr>
          <a:xfrm>
            <a:off x="4495800" y="6324600"/>
            <a:ext cx="341266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500" i="1" dirty="0" smtClean="0"/>
              <a:t>H. Moutarde et al. </a:t>
            </a:r>
            <a:r>
              <a:rPr lang="fr-FR" sz="1500" i="1" dirty="0" err="1" smtClean="0"/>
              <a:t>arXiv</a:t>
            </a:r>
            <a:r>
              <a:rPr lang="fr-FR" sz="1500" i="1" dirty="0" smtClean="0"/>
              <a:t>:1301.3819, 2013</a:t>
            </a:r>
            <a:endParaRPr lang="en-US" sz="15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CLAS12 </a:t>
            </a:r>
            <a:r>
              <a:rPr lang="en-US" dirty="0" smtClean="0">
                <a:solidFill>
                  <a:srgbClr val="000090"/>
                </a:solidFill>
                <a:cs typeface="Calibri"/>
              </a:rPr>
              <a:t>J/ψ </a:t>
            </a:r>
            <a:r>
              <a:rPr lang="en-US" dirty="0" smtClean="0"/>
              <a:t>Projection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951038"/>
            <a:ext cx="3657600" cy="36115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4575" y="1958975"/>
            <a:ext cx="3679825" cy="367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38200" y="5724525"/>
            <a:ext cx="3060700" cy="900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0">
              <a:lnSpc>
                <a:spcPct val="8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Uncertainties for the total cross section assuming the most conservative prediction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27125" y="1492250"/>
            <a:ext cx="6840538" cy="336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>
              <a:lnSpc>
                <a:spcPct val="100000"/>
              </a:lnSpc>
              <a:spcBef>
                <a:spcPts val="1125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Statistical </a:t>
            </a:r>
            <a:r>
              <a:rPr lang="en-US" sz="1600" dirty="0">
                <a:solidFill>
                  <a:srgbClr val="000000"/>
                </a:solidFill>
              </a:rPr>
              <a:t>uncertainties for 100 days at a luminosity of 10</a:t>
            </a:r>
            <a:r>
              <a:rPr lang="en-US" sz="1600" baseline="33000" dirty="0">
                <a:solidFill>
                  <a:srgbClr val="000000"/>
                </a:solidFill>
              </a:rPr>
              <a:t>35</a:t>
            </a:r>
            <a:r>
              <a:rPr lang="en-US" sz="1600" dirty="0">
                <a:solidFill>
                  <a:srgbClr val="000000"/>
                </a:solidFill>
              </a:rPr>
              <a:t> cm</a:t>
            </a:r>
            <a:r>
              <a:rPr lang="en-US" sz="1600" baseline="33000" dirty="0">
                <a:solidFill>
                  <a:srgbClr val="000000"/>
                </a:solidFill>
              </a:rPr>
              <a:t>-2</a:t>
            </a:r>
            <a:r>
              <a:rPr lang="en-US" sz="1600" dirty="0">
                <a:solidFill>
                  <a:srgbClr val="000000"/>
                </a:solidFill>
              </a:rPr>
              <a:t>s</a:t>
            </a:r>
            <a:r>
              <a:rPr lang="en-US" sz="1600" baseline="33000" dirty="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122863" y="5724525"/>
            <a:ext cx="3132137" cy="7207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eaLnBrk="0">
              <a:lnSpc>
                <a:spcPct val="80000"/>
              </a:lnSpc>
              <a:spcBef>
                <a:spcPts val="6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t-dependence in narrow bins of </a:t>
            </a:r>
            <a:r>
              <a:rPr lang="en-US" i="1" dirty="0">
                <a:solidFill>
                  <a:srgbClr val="000000"/>
                </a:solidFill>
                <a:latin typeface="Times New Roman" pitchFamily="16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 for a total cross section given by the lower curve on the left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915025" y="1831975"/>
            <a:ext cx="2339975" cy="4000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>
              <a:lnSpc>
                <a:spcPct val="100000"/>
              </a:lnSpc>
              <a:spcBef>
                <a:spcPts val="1125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000">
                <a:solidFill>
                  <a:srgbClr val="000000"/>
                </a:solidFill>
                <a:latin typeface="Times New Roman" pitchFamily="16" charset="0"/>
              </a:rPr>
              <a:t>Open squares: s = 21.05 – 21.55 GeV</a:t>
            </a:r>
            <a:r>
              <a:rPr lang="en-US" sz="1000" baseline="33000">
                <a:solidFill>
                  <a:srgbClr val="000000"/>
                </a:solidFill>
                <a:latin typeface="Times New Roman" pitchFamily="16" charset="0"/>
              </a:rPr>
              <a:t>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15025" y="2047875"/>
            <a:ext cx="2339975" cy="336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>
              <a:lnSpc>
                <a:spcPct val="100000"/>
              </a:lnSpc>
              <a:spcBef>
                <a:spcPts val="1125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000">
                <a:solidFill>
                  <a:srgbClr val="000000"/>
                </a:solidFill>
                <a:latin typeface="Times New Roman" pitchFamily="16" charset="0"/>
              </a:rPr>
              <a:t>Filled triangles: s = 19.05 – 19.55 GeV</a:t>
            </a:r>
            <a:r>
              <a:rPr lang="en-US" sz="1000" baseline="33000">
                <a:solidFill>
                  <a:srgbClr val="000000"/>
                </a:solidFill>
                <a:latin typeface="Times New Roman" pitchFamily="16" charset="0"/>
              </a:rPr>
              <a:t>2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15025" y="2268538"/>
            <a:ext cx="2519363" cy="3603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>
              <a:lnSpc>
                <a:spcPct val="100000"/>
              </a:lnSpc>
              <a:spcBef>
                <a:spcPts val="1125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000">
                <a:solidFill>
                  <a:srgbClr val="000000"/>
                </a:solidFill>
                <a:latin typeface="Times New Roman" pitchFamily="16" charset="0"/>
              </a:rPr>
              <a:t>Filled squares: s = 17.55 – 18.05 GeV</a:t>
            </a:r>
            <a:r>
              <a:rPr lang="en-US" sz="1000" baseline="33000">
                <a:solidFill>
                  <a:srgbClr val="000000"/>
                </a:solidFill>
                <a:latin typeface="Times New Roman" pitchFamily="16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66800" y="1066800"/>
            <a:ext cx="2622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 smtClean="0">
                <a:solidFill>
                  <a:srgbClr val="006633"/>
                </a:solidFill>
                <a:latin typeface="Times New Roman" pitchFamily="16" charset="0"/>
                <a:cs typeface="Arial" charset="0"/>
              </a:rPr>
              <a:t>exclusive J/</a:t>
            </a:r>
            <a:r>
              <a:rPr lang="en-US" dirty="0" smtClean="0">
                <a:solidFill>
                  <a:srgbClr val="006633"/>
                </a:solidFill>
                <a:latin typeface="Times New Roman" pitchFamily="16" charset="0"/>
                <a:cs typeface="Times New Roman" pitchFamily="16" charset="0"/>
              </a:rPr>
              <a:t>ψ</a:t>
            </a:r>
            <a:r>
              <a:rPr lang="en-US" dirty="0" smtClean="0">
                <a:solidFill>
                  <a:srgbClr val="006633"/>
                </a:solidFill>
                <a:latin typeface="Times New Roman" pitchFamily="16" charset="0"/>
                <a:cs typeface="Tahoma" pitchFamily="32" charset="0"/>
              </a:rPr>
              <a:t> production</a:t>
            </a:r>
            <a:endParaRPr lang="en-US" dirty="0">
              <a:solidFill>
                <a:srgbClr val="006633"/>
              </a:solidFill>
              <a:latin typeface="Times New Roman" pitchFamily="16" charset="0"/>
              <a:cs typeface="Tahoma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90"/>
                </a:solidFill>
                <a:cs typeface="Calibri"/>
              </a:rPr>
              <a:t>J/ψ</a:t>
            </a:r>
            <a:r>
              <a:rPr lang="en-US" dirty="0" smtClean="0">
                <a:cs typeface="Calibri"/>
              </a:rPr>
              <a:t> Projection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849991"/>
            <a:ext cx="4424214" cy="3179209"/>
          </a:xfrm>
          <a:prstGeom prst="rect">
            <a:avLst/>
          </a:prstGeom>
        </p:spPr>
      </p:pic>
      <p:pic>
        <p:nvPicPr>
          <p:cNvPr id="7" name="Picture 6" descr="tdep.gif"/>
          <p:cNvPicPr>
            <a:picLocks noChangeAspect="1"/>
          </p:cNvPicPr>
          <p:nvPr/>
        </p:nvPicPr>
        <p:blipFill>
          <a:blip r:embed="rId3" cstate="print"/>
          <a:srcRect r="4733"/>
          <a:stretch>
            <a:fillRect/>
          </a:stretch>
        </p:blipFill>
        <p:spPr>
          <a:xfrm>
            <a:off x="216047" y="2589420"/>
            <a:ext cx="4051153" cy="41244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43400" y="5229761"/>
            <a:ext cx="4572000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/>
            <a:r>
              <a:rPr lang="en-US" sz="2000" dirty="0" smtClean="0">
                <a:cs typeface="Calibri"/>
              </a:rPr>
              <a:t>With &lt; 0.01 </a:t>
            </a:r>
            <a:r>
              <a:rPr lang="en-US" sz="2000" dirty="0" err="1" smtClean="0">
                <a:cs typeface="Calibri"/>
              </a:rPr>
              <a:t>GeV</a:t>
            </a:r>
            <a:r>
              <a:rPr lang="en-US" sz="2000" dirty="0" smtClean="0">
                <a:cs typeface="Calibri"/>
              </a:rPr>
              <a:t> energy resolution in W and  8 energy bins in W to </a:t>
            </a:r>
          </a:p>
          <a:p>
            <a:pPr marL="0" lvl="1"/>
            <a:r>
              <a:rPr lang="en-US" sz="2000" dirty="0" smtClean="0">
                <a:cs typeface="Calibri"/>
              </a:rPr>
              <a:t>study the threshold behavior of cross section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44113" y="1730514"/>
            <a:ext cx="364208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cs typeface="Calibri"/>
              </a:rPr>
              <a:t> t-dependence of the differential </a:t>
            </a:r>
          </a:p>
          <a:p>
            <a:r>
              <a:rPr lang="en-US" sz="2000" dirty="0" smtClean="0">
                <a:cs typeface="Calibri"/>
              </a:rPr>
              <a:t>cross section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990600" y="838200"/>
            <a:ext cx="8001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50 days of </a:t>
            </a:r>
            <a:r>
              <a:rPr lang="en-US" sz="2500" dirty="0" smtClean="0">
                <a:solidFill>
                  <a:srgbClr val="C00000"/>
                </a:solidFill>
              </a:rPr>
              <a:t>3</a:t>
            </a:r>
            <a:r>
              <a:rPr lang="el-GR" sz="2500" dirty="0" smtClean="0">
                <a:solidFill>
                  <a:srgbClr val="C00000"/>
                </a:solidFill>
              </a:rPr>
              <a:t>μ</a:t>
            </a:r>
            <a:r>
              <a:rPr lang="en-US" sz="2500" dirty="0" smtClean="0">
                <a:solidFill>
                  <a:srgbClr val="C00000"/>
                </a:solidFill>
              </a:rPr>
              <a:t>A </a:t>
            </a:r>
            <a:r>
              <a:rPr lang="en-US" sz="2500" dirty="0" smtClean="0"/>
              <a:t> beam on a </a:t>
            </a:r>
            <a:r>
              <a:rPr lang="en-US" sz="2500" dirty="0" smtClean="0">
                <a:solidFill>
                  <a:srgbClr val="FF4040"/>
                </a:solidFill>
              </a:rPr>
              <a:t>15 cm </a:t>
            </a:r>
            <a:r>
              <a:rPr lang="en-US" sz="2500" dirty="0" smtClean="0"/>
              <a:t>long LH</a:t>
            </a:r>
            <a:r>
              <a:rPr lang="en-US" sz="2500" baseline="-25000" dirty="0" smtClean="0"/>
              <a:t>2 </a:t>
            </a:r>
            <a:r>
              <a:rPr lang="en-US" sz="2500" dirty="0" smtClean="0"/>
              <a:t>target </a:t>
            </a:r>
          </a:p>
          <a:p>
            <a:r>
              <a:rPr lang="en-US" sz="2500" dirty="0" smtClean="0"/>
              <a:t>at luminosity 10</a:t>
            </a:r>
            <a:r>
              <a:rPr lang="en-US" sz="2500" baseline="30000" dirty="0" smtClean="0"/>
              <a:t>37</a:t>
            </a:r>
            <a:r>
              <a:rPr lang="en-US" sz="2500" dirty="0" smtClean="0"/>
              <a:t>/cm</a:t>
            </a:r>
            <a:r>
              <a:rPr lang="en-US" sz="2500" baseline="30000" dirty="0" smtClean="0"/>
              <a:t>2</a:t>
            </a:r>
            <a:r>
              <a:rPr lang="en-US" sz="2500" dirty="0" smtClean="0"/>
              <a:t>/s</a:t>
            </a:r>
          </a:p>
          <a:p>
            <a:r>
              <a:rPr lang="en-US" sz="25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  <a:cs typeface="Calibri"/>
              </a:rPr>
              <a:t>J/ψ</a:t>
            </a:r>
            <a:r>
              <a:rPr lang="en-US" dirty="0" smtClean="0"/>
              <a:t> at </a:t>
            </a:r>
            <a:r>
              <a:rPr lang="en-US" dirty="0" err="1" smtClean="0"/>
              <a:t>JLab</a:t>
            </a:r>
            <a:r>
              <a:rPr lang="en-US" dirty="0" smtClean="0"/>
              <a:t> 12GeV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72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Its production near threshold will be explored with both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photoproduction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 and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electroproduction</a:t>
            </a:r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Good energy resolution  and large statistics can constrain models and shed lights on the </a:t>
            </a:r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</a:rPr>
              <a:t>gluonic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interaction</a:t>
            </a:r>
          </a:p>
          <a:p>
            <a:endParaRPr lang="en-US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800" b="1" i="1" u="sng" dirty="0" smtClean="0">
                <a:solidFill>
                  <a:schemeClr val="bg1"/>
                </a:solidFill>
              </a:rPr>
              <a:t>CLAS12 and </a:t>
            </a:r>
            <a:r>
              <a:rPr lang="en-US" sz="2800" b="1" i="1" u="sng" dirty="0" err="1" smtClean="0">
                <a:solidFill>
                  <a:schemeClr val="bg1"/>
                </a:solidFill>
              </a:rPr>
              <a:t>SoLID</a:t>
            </a:r>
            <a:r>
              <a:rPr lang="en-US" sz="2800" b="1" i="1" u="sng" dirty="0" smtClean="0">
                <a:solidFill>
                  <a:schemeClr val="bg1"/>
                </a:solidFill>
              </a:rPr>
              <a:t> will run at different time and be well complementary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49287" y="6529387"/>
            <a:ext cx="7831138" cy="4810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9088" indent="-319088" eaLnBrk="0">
              <a:lnSpc>
                <a:spcPct val="80000"/>
              </a:lnSpc>
              <a:spcBef>
                <a:spcPts val="600"/>
              </a:spcBef>
              <a:buFont typeface="Times New Roman" pitchFamily="18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</a:t>
            </a:r>
            <a:r>
              <a:rPr lang="en-US" dirty="0" err="1" smtClean="0"/>
              <a:t>JPsi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4073489457"/>
              </p:ext>
            </p:extLst>
          </p:nvPr>
        </p:nvGraphicFramePr>
        <p:xfrm>
          <a:off x="3276600" y="3937000"/>
          <a:ext cx="58674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27" y="-31044"/>
            <a:ext cx="8229600" cy="831144"/>
          </a:xfrm>
        </p:spPr>
        <p:txBody>
          <a:bodyPr/>
          <a:lstStyle/>
          <a:p>
            <a:r>
              <a:rPr lang="en-US" dirty="0" smtClean="0"/>
              <a:t>Conformal (Trace) Anomaly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357613716"/>
              </p:ext>
            </p:extLst>
          </p:nvPr>
        </p:nvGraphicFramePr>
        <p:xfrm>
          <a:off x="5727700" y="990600"/>
          <a:ext cx="1582823" cy="752605"/>
        </p:xfrm>
        <a:graphic>
          <a:graphicData uri="http://schemas.openxmlformats.org/presentationml/2006/ole">
            <p:oleObj spid="_x0000_s139266" name="Equation" r:id="rId5" imgW="533160" imgH="253800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4004" y="4156208"/>
            <a:ext cx="46950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CM frame</a:t>
            </a:r>
          </a:p>
          <a:p>
            <a:endParaRPr lang="en-US" sz="2400" dirty="0" smtClean="0"/>
          </a:p>
          <a:p>
            <a:endParaRPr lang="en-US" sz="3200" dirty="0" smtClean="0"/>
          </a:p>
          <a:p>
            <a:r>
              <a:rPr lang="en-US" sz="3200" dirty="0" smtClean="0"/>
              <a:t>[</a:t>
            </a:r>
            <a:r>
              <a:rPr lang="en-US" sz="2400" dirty="0" smtClean="0">
                <a:cs typeface="Calibri"/>
              </a:rPr>
              <a:t>X. </a:t>
            </a:r>
            <a:r>
              <a:rPr lang="en-US" sz="2400" dirty="0" err="1" smtClean="0">
                <a:cs typeface="Calibri"/>
              </a:rPr>
              <a:t>Ji</a:t>
            </a:r>
            <a:r>
              <a:rPr lang="en-US" sz="2400" dirty="0" smtClean="0">
                <a:cs typeface="Calibri"/>
              </a:rPr>
              <a:t>  PRL 74 1071 (1995)</a:t>
            </a:r>
            <a:r>
              <a:rPr lang="en-US" sz="3200" dirty="0" smtClean="0">
                <a:cs typeface="Calibri"/>
              </a:rPr>
              <a:t>]</a:t>
            </a:r>
          </a:p>
          <a:p>
            <a:endParaRPr lang="en-US" sz="24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061390193"/>
              </p:ext>
            </p:extLst>
          </p:nvPr>
        </p:nvGraphicFramePr>
        <p:xfrm>
          <a:off x="1295400" y="2971800"/>
          <a:ext cx="5052433" cy="838200"/>
        </p:xfrm>
        <a:graphic>
          <a:graphicData uri="http://schemas.openxmlformats.org/presentationml/2006/ole">
            <p:oleObj spid="_x0000_s139267" name="Equation" r:id="rId6" imgW="2603160" imgH="43164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80100" y="5583703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Quark Energy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7700" y="463351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libri"/>
                <a:cs typeface="Calibri"/>
              </a:rPr>
              <a:t>Trace Anomaly</a:t>
            </a:r>
            <a:endParaRPr lang="en-US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4792" y="500139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Gluon Energy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54599" y="5906869"/>
            <a:ext cx="110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Calibri"/>
                <a:cs typeface="Calibri"/>
              </a:rPr>
              <a:t>Quark Mass</a:t>
            </a:r>
            <a:endParaRPr lang="en-US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919430654"/>
              </p:ext>
            </p:extLst>
          </p:nvPr>
        </p:nvGraphicFramePr>
        <p:xfrm>
          <a:off x="1828800" y="4495800"/>
          <a:ext cx="1778999" cy="520015"/>
        </p:xfrm>
        <a:graphic>
          <a:graphicData uri="http://schemas.openxmlformats.org/presentationml/2006/ole">
            <p:oleObj spid="_x0000_s139268" name="Equation" r:id="rId7" imgW="825480" imgH="241200" progId="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1905000"/>
          </a:xfrm>
        </p:spPr>
        <p:txBody>
          <a:bodyPr>
            <a:normAutofit/>
          </a:bodyPr>
          <a:lstStyle/>
          <a:p>
            <a:pPr marL="914400" lvl="1" indent="-457200">
              <a:buNone/>
            </a:pPr>
            <a:r>
              <a:rPr lang="en-US" sz="2400" b="1" u="sng" dirty="0" smtClean="0"/>
              <a:t>Trace </a:t>
            </a:r>
            <a:r>
              <a:rPr lang="en-US" sz="2400" b="1" u="sng" dirty="0"/>
              <a:t>of energy momentum tensor  </a:t>
            </a:r>
            <a:endParaRPr lang="en-US" sz="2400" b="1" u="sng" dirty="0" smtClean="0"/>
          </a:p>
          <a:p>
            <a:pPr marL="914400" lvl="1" indent="-457200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b="1" u="sng" dirty="0" smtClean="0"/>
              <a:t>“</a:t>
            </a:r>
            <a:r>
              <a:rPr lang="en-US" sz="2400" b="1" u="sng" dirty="0"/>
              <a:t>B</a:t>
            </a:r>
            <a:r>
              <a:rPr lang="en-US" sz="2400" b="1" u="sng" dirty="0" smtClean="0"/>
              <a:t>eta</a:t>
            </a:r>
            <a:r>
              <a:rPr lang="en-US" sz="2400" b="1" u="sng" dirty="0"/>
              <a:t>” </a:t>
            </a:r>
            <a:r>
              <a:rPr lang="en-US" sz="2400" b="1" u="sng" dirty="0" smtClean="0"/>
              <a:t>function </a:t>
            </a:r>
            <a:r>
              <a:rPr lang="en-US" sz="2400" dirty="0" smtClean="0"/>
              <a:t>energy </a:t>
            </a:r>
            <a:r>
              <a:rPr lang="en-US" sz="2400" dirty="0"/>
              <a:t>evolution of strong</a:t>
            </a:r>
            <a:r>
              <a:rPr lang="en-US" sz="2400" dirty="0" smtClean="0"/>
              <a:t> 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sz="2400" dirty="0" smtClean="0"/>
              <a:t>interaction </a:t>
            </a:r>
            <a:r>
              <a:rPr lang="en-US" sz="2400" dirty="0"/>
              <a:t>coupling </a:t>
            </a:r>
            <a:r>
              <a:rPr lang="en-US" sz="2400" dirty="0" smtClean="0"/>
              <a:t>constant	</a:t>
            </a:r>
            <a:endParaRPr lang="en-US" sz="2400" i="1" dirty="0" smtClean="0"/>
          </a:p>
        </p:txBody>
      </p:sp>
      <p:grpSp>
        <p:nvGrpSpPr>
          <p:cNvPr id="4" name="Group 18"/>
          <p:cNvGrpSpPr/>
          <p:nvPr/>
        </p:nvGrpSpPr>
        <p:grpSpPr>
          <a:xfrm>
            <a:off x="7249851" y="990600"/>
            <a:ext cx="1843827" cy="1485900"/>
            <a:chOff x="1178985" y="2867025"/>
            <a:chExt cx="3326552" cy="269557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l="28924" r="25534" b="10091"/>
            <a:stretch>
              <a:fillRect/>
            </a:stretch>
          </p:blipFill>
          <p:spPr bwMode="auto">
            <a:xfrm>
              <a:off x="2120900" y="2867025"/>
              <a:ext cx="1244600" cy="251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17"/>
            <p:cNvGrpSpPr/>
            <p:nvPr/>
          </p:nvGrpSpPr>
          <p:grpSpPr>
            <a:xfrm>
              <a:off x="1178985" y="5384800"/>
              <a:ext cx="3326552" cy="177800"/>
              <a:chOff x="1178985" y="5384800"/>
              <a:chExt cx="3326552" cy="177800"/>
            </a:xfrm>
            <a:solidFill>
              <a:schemeClr val="bg1"/>
            </a:solidFill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200150" y="5384800"/>
                <a:ext cx="3276600" cy="25400"/>
              </a:xfrm>
              <a:prstGeom prst="line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1200150" y="5537200"/>
                <a:ext cx="3276600" cy="25400"/>
              </a:xfrm>
              <a:prstGeom prst="line">
                <a:avLst/>
              </a:prstGeom>
              <a:grpFill/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1178985" y="5384800"/>
                <a:ext cx="45719" cy="1524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459818" y="5410200"/>
                <a:ext cx="45719" cy="1524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05800" y="990600"/>
            <a:ext cx="266700" cy="2159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62800" y="1981200"/>
            <a:ext cx="520700" cy="31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457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8" y="0"/>
            <a:ext cx="911824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Cross Section Validation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166914519"/>
              </p:ext>
            </p:extLst>
          </p:nvPr>
        </p:nvGraphicFramePr>
        <p:xfrm>
          <a:off x="1981200" y="838200"/>
          <a:ext cx="5181600" cy="723013"/>
        </p:xfrm>
        <a:graphic>
          <a:graphicData uri="http://schemas.openxmlformats.org/presentationml/2006/ole">
            <p:oleObj spid="_x0000_s140290" name="Equation" r:id="rId3" imgW="1638000" imgH="228600" progId="">
              <p:embed/>
            </p:oleObj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="" val="1630511794"/>
              </p:ext>
            </p:extLst>
          </p:nvPr>
        </p:nvGraphicFramePr>
        <p:xfrm>
          <a:off x="292459" y="1561213"/>
          <a:ext cx="8631408" cy="3309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074"/>
                <a:gridCol w="1035629"/>
                <a:gridCol w="1535883"/>
                <a:gridCol w="1599350"/>
                <a:gridCol w="1573963"/>
                <a:gridCol w="1028509"/>
              </a:tblGrid>
              <a:tr h="52392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Bethe-</a:t>
                      </a:r>
                      <a:r>
                        <a:rPr lang="en-US" sz="1800" dirty="0" err="1" smtClean="0"/>
                        <a:t>Heitler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ω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ρ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aseline="0" dirty="0" smtClean="0"/>
                        <a:t>φ</a:t>
                      </a:r>
                      <a:endParaRPr 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/>
                        <a:t>η</a:t>
                      </a:r>
                      <a:endParaRPr lang="en-US" sz="1800" dirty="0" smtClean="0"/>
                    </a:p>
                  </a:txBody>
                  <a:tcPr/>
                </a:tc>
              </a:tr>
              <a:tr h="52392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Cross Section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0.1 </a:t>
                      </a:r>
                      <a:r>
                        <a:rPr lang="en-US" sz="1800" b="1" dirty="0" err="1" smtClean="0"/>
                        <a:t>ub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1ub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1ub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50 </a:t>
                      </a:r>
                      <a:r>
                        <a:rPr lang="en-US" sz="1800" b="1" dirty="0" err="1" smtClean="0"/>
                        <a:t>nb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10 </a:t>
                      </a:r>
                      <a:r>
                        <a:rPr lang="en-US" sz="1800" b="1" dirty="0" err="1" smtClean="0"/>
                        <a:t>ub</a:t>
                      </a:r>
                      <a:endParaRPr lang="en-US" sz="1800" b="1" dirty="0"/>
                    </a:p>
                  </a:txBody>
                  <a:tcPr/>
                </a:tc>
              </a:tr>
              <a:tr h="89815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Decay Channel</a:t>
                      </a:r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 and BR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e</a:t>
                      </a:r>
                      <a:r>
                        <a:rPr lang="en-US" sz="1800" b="1" baseline="30000" dirty="0" err="1" smtClean="0"/>
                        <a:t>+</a:t>
                      </a:r>
                      <a:r>
                        <a:rPr lang="en-US" sz="1800" b="1" dirty="0" err="1" smtClean="0"/>
                        <a:t>e</a:t>
                      </a:r>
                      <a:r>
                        <a:rPr lang="en-US" sz="1800" b="1" baseline="30000" dirty="0" smtClean="0"/>
                        <a:t>-</a:t>
                      </a:r>
                    </a:p>
                    <a:p>
                      <a:endParaRPr lang="en-US" sz="1800" b="1" baseline="30000" dirty="0" smtClean="0"/>
                    </a:p>
                    <a:p>
                      <a:r>
                        <a:rPr lang="en-US" sz="1800" b="1" baseline="0" dirty="0" smtClean="0"/>
                        <a:t>1.0</a:t>
                      </a:r>
                      <a:endParaRPr lang="en-US" sz="18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e</a:t>
                      </a:r>
                      <a:r>
                        <a:rPr lang="en-US" sz="1800" b="1" baseline="30000" dirty="0" err="1" smtClean="0"/>
                        <a:t>+</a:t>
                      </a:r>
                      <a:r>
                        <a:rPr lang="en-US" sz="1800" b="1" dirty="0" err="1" smtClean="0"/>
                        <a:t>e</a:t>
                      </a:r>
                      <a:r>
                        <a:rPr lang="en-US" sz="1800" b="1" baseline="30000" dirty="0" smtClean="0"/>
                        <a:t>-</a:t>
                      </a:r>
                    </a:p>
                    <a:p>
                      <a:endParaRPr lang="en-US" sz="1800" b="1" baseline="30000" dirty="0" smtClean="0"/>
                    </a:p>
                    <a:p>
                      <a:r>
                        <a:rPr lang="en-US" sz="1800" b="1" baseline="0" dirty="0" smtClean="0"/>
                        <a:t>7.30 10</a:t>
                      </a:r>
                      <a:r>
                        <a:rPr lang="en-US" sz="1800" b="1" baseline="30000" dirty="0" smtClean="0"/>
                        <a:t>-5</a:t>
                      </a:r>
                    </a:p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e</a:t>
                      </a:r>
                      <a:r>
                        <a:rPr lang="en-US" sz="1800" b="1" baseline="30000" dirty="0" err="1" smtClean="0"/>
                        <a:t>+</a:t>
                      </a:r>
                      <a:r>
                        <a:rPr lang="en-US" sz="1800" b="1" dirty="0" err="1" smtClean="0"/>
                        <a:t>e</a:t>
                      </a:r>
                      <a:r>
                        <a:rPr lang="en-US" sz="1800" b="1" baseline="30000" dirty="0" smtClean="0"/>
                        <a:t>-</a:t>
                      </a:r>
                    </a:p>
                    <a:p>
                      <a:endParaRPr lang="en-US" sz="1800" b="1" baseline="30000" dirty="0" smtClean="0"/>
                    </a:p>
                    <a:p>
                      <a:r>
                        <a:rPr lang="en-US" sz="1800" b="1" baseline="0" dirty="0" smtClean="0"/>
                        <a:t>4.71 10</a:t>
                      </a:r>
                      <a:r>
                        <a:rPr lang="en-US" sz="1800" b="1" baseline="30000" dirty="0" smtClean="0"/>
                        <a:t>-5</a:t>
                      </a:r>
                    </a:p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e</a:t>
                      </a:r>
                      <a:r>
                        <a:rPr lang="en-US" sz="1800" b="1" baseline="30000" dirty="0" err="1" smtClean="0"/>
                        <a:t>+</a:t>
                      </a:r>
                      <a:r>
                        <a:rPr lang="en-US" sz="1800" b="1" dirty="0" err="1" smtClean="0"/>
                        <a:t>e</a:t>
                      </a:r>
                      <a:r>
                        <a:rPr lang="en-US" sz="1800" b="1" baseline="30000" dirty="0" smtClean="0"/>
                        <a:t>-</a:t>
                      </a:r>
                    </a:p>
                    <a:p>
                      <a:endParaRPr lang="en-US" sz="1800" b="1" baseline="30000" dirty="0" smtClean="0"/>
                    </a:p>
                    <a:p>
                      <a:r>
                        <a:rPr lang="en-US" sz="1800" b="1" baseline="0" dirty="0" smtClean="0"/>
                        <a:t>2.97 10</a:t>
                      </a:r>
                      <a:r>
                        <a:rPr lang="en-US" sz="1800" b="1" baseline="30000" dirty="0" smtClean="0"/>
                        <a:t>-4</a:t>
                      </a:r>
                    </a:p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γγ</a:t>
                      </a:r>
                      <a:endParaRPr lang="en-US" sz="1800" b="1" dirty="0" smtClean="0"/>
                    </a:p>
                    <a:p>
                      <a:endParaRPr lang="en-US" sz="1800" b="1" dirty="0" smtClean="0"/>
                    </a:p>
                    <a:p>
                      <a:r>
                        <a:rPr lang="en-US" sz="1800" b="1" dirty="0" smtClean="0"/>
                        <a:t>0.39</a:t>
                      </a:r>
                      <a:endParaRPr lang="en-US" sz="1800" b="1" dirty="0"/>
                    </a:p>
                  </a:txBody>
                  <a:tcPr/>
                </a:tc>
              </a:tr>
              <a:tr h="52392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/>
                          <a:cs typeface="Calibri"/>
                        </a:rPr>
                        <a:t>Compared to J/ψ 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&gt;10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x2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x1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x0.5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Large</a:t>
                      </a:r>
                      <a:endParaRPr lang="en-US" sz="1800" b="1" dirty="0"/>
                    </a:p>
                  </a:txBody>
                  <a:tcPr/>
                </a:tc>
              </a:tr>
              <a:tr h="523924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Calibri"/>
                          <a:cs typeface="Calibri"/>
                        </a:rPr>
                        <a:t>SoLID</a:t>
                      </a:r>
                      <a:r>
                        <a:rPr lang="en-US" sz="1800" dirty="0" smtClean="0">
                          <a:latin typeface="Calibri"/>
                          <a:cs typeface="Calibri"/>
                        </a:rPr>
                        <a:t> capability</a:t>
                      </a:r>
                      <a:endParaRPr lang="en-US" sz="180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good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good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good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good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good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5757" y="4918426"/>
            <a:ext cx="88981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charset="2"/>
              <a:buChar char=""/>
            </a:pPr>
            <a:r>
              <a:rPr lang="en-US" dirty="0" smtClean="0"/>
              <a:t> </a:t>
            </a:r>
            <a:r>
              <a:rPr lang="en-US" dirty="0" err="1" smtClean="0"/>
              <a:t>e+p</a:t>
            </a:r>
            <a:r>
              <a:rPr lang="en-US" dirty="0" smtClean="0"/>
              <a:t> elastic channel: (2.2 and 4.4 </a:t>
            </a:r>
            <a:r>
              <a:rPr lang="en-US" dirty="0" err="1" smtClean="0"/>
              <a:t>GeV</a:t>
            </a:r>
            <a:r>
              <a:rPr lang="en-US" dirty="0" smtClean="0"/>
              <a:t> beam)</a:t>
            </a:r>
          </a:p>
          <a:p>
            <a:pPr lvl="1"/>
            <a:r>
              <a:rPr lang="en-US" dirty="0" err="1" smtClean="0"/>
              <a:t>SoLID</a:t>
            </a:r>
            <a:r>
              <a:rPr lang="en-US" dirty="0" smtClean="0"/>
              <a:t> Optics Calibration Channel for electrons</a:t>
            </a:r>
          </a:p>
          <a:p>
            <a:pPr lvl="1"/>
            <a:endParaRPr lang="en-US" dirty="0" smtClean="0"/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charset="2"/>
              <a:buChar char=""/>
            </a:pPr>
            <a:r>
              <a:rPr lang="en-US" dirty="0" smtClean="0"/>
              <a:t> SIDIS charged </a:t>
            </a:r>
            <a:r>
              <a:rPr lang="en-US" dirty="0" err="1" smtClean="0"/>
              <a:t>pion</a:t>
            </a:r>
            <a:r>
              <a:rPr lang="en-US" dirty="0" smtClean="0"/>
              <a:t> (also DIS)</a:t>
            </a:r>
          </a:p>
          <a:p>
            <a:pPr lvl="1"/>
            <a:r>
              <a:rPr lang="en-US" dirty="0" smtClean="0"/>
              <a:t>SIDIS program, comparing with Hall C measurements 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866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678"/>
            <a:ext cx="8229600" cy="762000"/>
          </a:xfrm>
        </p:spPr>
        <p:txBody>
          <a:bodyPr/>
          <a:lstStyle/>
          <a:p>
            <a:r>
              <a:rPr lang="en-US" dirty="0" smtClean="0"/>
              <a:t>Systematic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Acceptance Effect: 10% for triple coincidence</a:t>
            </a:r>
          </a:p>
          <a:p>
            <a:r>
              <a:rPr lang="en-US" dirty="0" smtClean="0"/>
              <a:t>Detector and Trigger Efficiency &lt;2% </a:t>
            </a:r>
          </a:p>
          <a:p>
            <a:r>
              <a:rPr lang="en-US" dirty="0" smtClean="0"/>
              <a:t>Target Luminosity: &lt;2%</a:t>
            </a:r>
          </a:p>
          <a:p>
            <a:r>
              <a:rPr lang="en-US" dirty="0" smtClean="0"/>
              <a:t>Contribution from Al wall  &lt;1%</a:t>
            </a:r>
          </a:p>
          <a:p>
            <a:pPr lvl="1"/>
            <a:r>
              <a:rPr lang="en-US" dirty="0" smtClean="0"/>
              <a:t>Dummy run  + target vertex Cut</a:t>
            </a:r>
          </a:p>
          <a:p>
            <a:r>
              <a:rPr lang="en-US" dirty="0" smtClean="0"/>
              <a:t>Background Contamination ~0.5%</a:t>
            </a:r>
          </a:p>
          <a:p>
            <a:pPr lvl="1"/>
            <a:r>
              <a:rPr lang="en-US" dirty="0" smtClean="0"/>
              <a:t>B-H background + Random Coincidence (measured directly)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3499" y="5488113"/>
            <a:ext cx="7672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Goal: 10-15% cross section measurements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04086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Rates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8267"/>
            <a:ext cx="9144000" cy="526626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Used equivalent photon approximation</a:t>
            </a:r>
          </a:p>
          <a:p>
            <a:r>
              <a:rPr lang="en-US" sz="2400" dirty="0" smtClean="0"/>
              <a:t>   </a:t>
            </a:r>
            <a:r>
              <a:rPr lang="en-US" sz="2200" dirty="0" smtClean="0"/>
              <a:t>is the virtual photon flux and    is the </a:t>
            </a:r>
            <a:r>
              <a:rPr lang="en-US" sz="2200" dirty="0" err="1" smtClean="0"/>
              <a:t>Jacobian</a:t>
            </a:r>
            <a:endParaRPr lang="en-US" sz="2200" dirty="0" smtClean="0"/>
          </a:p>
          <a:p>
            <a:r>
              <a:rPr lang="en-US" sz="2200" dirty="0" smtClean="0"/>
              <a:t>Cross section is based on fits to data at high </a:t>
            </a:r>
            <a:r>
              <a:rPr lang="en-US" sz="2200" i="1" dirty="0" smtClean="0"/>
              <a:t>W </a:t>
            </a:r>
            <a:r>
              <a:rPr lang="en-US" sz="2200" dirty="0" smtClean="0"/>
              <a:t> within the  2-gluon exchange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6A2D-B9AA-9D47-A6A7-53D1638EA1C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762000"/>
            <a:ext cx="2997200" cy="723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500" y="1447800"/>
            <a:ext cx="177800" cy="215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7000" y="1480870"/>
            <a:ext cx="190500" cy="228600"/>
          </a:xfrm>
          <a:prstGeom prst="rect">
            <a:avLst/>
          </a:prstGeom>
        </p:spPr>
      </p:pic>
      <p:pic>
        <p:nvPicPr>
          <p:cNvPr id="13" name="Picture 12" descr="3.gif"/>
          <p:cNvPicPr>
            <a:picLocks noChangeAspect="1"/>
          </p:cNvPicPr>
          <p:nvPr/>
        </p:nvPicPr>
        <p:blipFill>
          <a:blip r:embed="rId5" cstate="print"/>
          <a:srcRect t="6493" r="7500"/>
          <a:stretch>
            <a:fillRect/>
          </a:stretch>
        </p:blipFill>
        <p:spPr>
          <a:xfrm>
            <a:off x="2230555" y="2993265"/>
            <a:ext cx="4779845" cy="3472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"/>
            <a:ext cx="8229600" cy="804863"/>
          </a:xfrm>
        </p:spPr>
        <p:txBody>
          <a:bodyPr/>
          <a:lstStyle/>
          <a:p>
            <a:r>
              <a:rPr lang="en-US" dirty="0" smtClean="0"/>
              <a:t>Physics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1397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Due to large mass of J/</a:t>
            </a:r>
            <a:r>
              <a:rPr lang="el-GR" sz="2400" dirty="0" smtClean="0"/>
              <a:t>ψ</a:t>
            </a:r>
            <a:r>
              <a:rPr lang="en-US" sz="2400" dirty="0"/>
              <a:t> </a:t>
            </a:r>
            <a:r>
              <a:rPr lang="en-US" sz="2400" dirty="0" smtClean="0"/>
              <a:t>and near-threshold kinematics, little physics background</a:t>
            </a:r>
          </a:p>
          <a:p>
            <a:pPr lvl="1"/>
            <a:r>
              <a:rPr lang="en-US" sz="2000" dirty="0" smtClean="0"/>
              <a:t>The main background is Bethe-</a:t>
            </a:r>
            <a:r>
              <a:rPr lang="en-US" sz="2000" dirty="0" err="1" smtClean="0"/>
              <a:t>Heitler</a:t>
            </a:r>
            <a:r>
              <a:rPr lang="en-US" sz="2000" dirty="0" smtClean="0"/>
              <a:t> term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00" y="2159000"/>
            <a:ext cx="4419600" cy="196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7800" y="4187171"/>
            <a:ext cx="5067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charset="2"/>
              <a:buChar char=""/>
            </a:pPr>
            <a:r>
              <a:rPr lang="en-US" sz="2000" dirty="0" smtClean="0"/>
              <a:t> </a:t>
            </a:r>
            <a:r>
              <a:rPr lang="en-US" sz="2000" dirty="0" smtClean="0">
                <a:latin typeface="Calibri"/>
                <a:cs typeface="Calibri"/>
              </a:rPr>
              <a:t>B-H process calculated with GRAPE-</a:t>
            </a:r>
            <a:r>
              <a:rPr lang="en-US" sz="2000" dirty="0" err="1" smtClean="0">
                <a:latin typeface="Calibri"/>
                <a:cs typeface="Calibri"/>
              </a:rPr>
              <a:t>Dilepton</a:t>
            </a:r>
            <a:r>
              <a:rPr lang="en-US" sz="2000" dirty="0" smtClean="0">
                <a:latin typeface="Calibri"/>
                <a:cs typeface="Calibri"/>
              </a:rPr>
              <a:t> program.  Compared with 2-gluon model assuming no threshold enhancement. </a:t>
            </a:r>
          </a:p>
          <a:p>
            <a:endParaRPr lang="en-US" sz="2000" dirty="0"/>
          </a:p>
          <a:p>
            <a:r>
              <a:rPr lang="en-US" sz="2000" dirty="0" smtClean="0"/>
              <a:t>The t-dependence background level is acceptable. </a:t>
            </a:r>
          </a:p>
        </p:txBody>
      </p:sp>
      <p:pic>
        <p:nvPicPr>
          <p:cNvPr id="10" name="Picture 9" descr="BH.eps"/>
          <p:cNvPicPr>
            <a:picLocks noChangeAspect="1"/>
          </p:cNvPicPr>
          <p:nvPr/>
        </p:nvPicPr>
        <p:blipFill>
          <a:blip r:embed="rId3" cstate="print"/>
          <a:srcRect l="66117" r="3525"/>
          <a:stretch>
            <a:fillRect/>
          </a:stretch>
        </p:blipFill>
        <p:spPr>
          <a:xfrm>
            <a:off x="5207000" y="1968260"/>
            <a:ext cx="3937000" cy="402555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283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095"/>
            <a:ext cx="8229600" cy="798095"/>
          </a:xfrm>
        </p:spPr>
        <p:txBody>
          <a:bodyPr/>
          <a:lstStyle/>
          <a:p>
            <a:r>
              <a:rPr lang="en-US" dirty="0" smtClean="0"/>
              <a:t>Random Coincidence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715000"/>
          </a:xfrm>
        </p:spPr>
        <p:txBody>
          <a:bodyPr/>
          <a:lstStyle/>
          <a:p>
            <a:r>
              <a:rPr lang="en-US" dirty="0" smtClean="0"/>
              <a:t>Studied with </a:t>
            </a:r>
            <a:r>
              <a:rPr lang="en-US" dirty="0" err="1" smtClean="0"/>
              <a:t>Pythia</a:t>
            </a:r>
            <a:r>
              <a:rPr lang="en-US" dirty="0" smtClean="0"/>
              <a:t> and can be subtracted.</a:t>
            </a:r>
          </a:p>
          <a:p>
            <a:pPr lvl="1"/>
            <a:r>
              <a:rPr lang="en-US" sz="2400" dirty="0" smtClean="0"/>
              <a:t>Largest contribution </a:t>
            </a:r>
            <a:r>
              <a:rPr lang="en-US" dirty="0" smtClean="0"/>
              <a:t>coming</a:t>
            </a:r>
            <a:r>
              <a:rPr lang="en-US" sz="2400" dirty="0" smtClean="0"/>
              <a:t> from J/</a:t>
            </a:r>
            <a:r>
              <a:rPr lang="el-GR" sz="2400" dirty="0" smtClean="0"/>
              <a:t>ψ</a:t>
            </a:r>
            <a:r>
              <a:rPr lang="en-US" sz="2400" dirty="0" smtClean="0"/>
              <a:t> </a:t>
            </a:r>
            <a:r>
              <a:rPr lang="en-US" sz="2400" dirty="0" err="1" smtClean="0"/>
              <a:t>photoproduction</a:t>
            </a:r>
            <a:r>
              <a:rPr lang="en-US" sz="2400" dirty="0" smtClean="0"/>
              <a:t> in random coincidence with a scattered electron.</a:t>
            </a:r>
          </a:p>
          <a:p>
            <a:pPr lvl="1"/>
            <a:r>
              <a:rPr lang="en-US" sz="2400" dirty="0" smtClean="0"/>
              <a:t>With the same 2-gluon model, we calculated the random coincidence rate after all cuts and a 6 ns window.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PR12-12-006, ATHENNA Collaboration, Newport News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9767"/>
            <a:ext cx="7543800" cy="258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540" y="5512061"/>
            <a:ext cx="8305800" cy="954107"/>
          </a:xfrm>
          <a:prstGeom prst="rect">
            <a:avLst/>
          </a:prstGeom>
          <a:solidFill>
            <a:srgbClr val="CCFFCC"/>
          </a:solidFill>
          <a:ln w="254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</a:rPr>
              <a:t>Do not expect a problem either from physics (B-H) or random coincidence background!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6/17/12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5301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C80DEB2-2CC7-44D5-9DC7-5019B2E6F30F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416960" y="2151586"/>
            <a:ext cx="5209920" cy="2983993"/>
            <a:chOff x="984" y="1494"/>
            <a:chExt cx="3618" cy="207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531" b="6380"/>
            <a:stretch>
              <a:fillRect/>
            </a:stretch>
          </p:blipFill>
          <p:spPr bwMode="auto">
            <a:xfrm>
              <a:off x="984" y="1494"/>
              <a:ext cx="3618" cy="2072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</p:pic>
        <p:sp>
          <p:nvSpPr>
            <p:cNvPr id="9219" name="Freeform 3"/>
            <p:cNvSpPr>
              <a:spLocks noChangeArrowheads="1"/>
            </p:cNvSpPr>
            <p:nvPr/>
          </p:nvSpPr>
          <p:spPr bwMode="auto">
            <a:xfrm>
              <a:off x="1523" y="1574"/>
              <a:ext cx="1764" cy="1404"/>
            </a:xfrm>
            <a:custGeom>
              <a:avLst/>
              <a:gdLst>
                <a:gd name="T0" fmla="*/ 0 w 1472"/>
                <a:gd name="T1" fmla="*/ 0 h 1171"/>
                <a:gd name="T2" fmla="*/ 1472 w 1472"/>
                <a:gd name="T3" fmla="*/ 1171 h 1171"/>
              </a:gdLst>
              <a:ahLst/>
              <a:cxnLst>
                <a:cxn ang="0">
                  <a:pos x="1472" y="0"/>
                </a:cxn>
                <a:cxn ang="0">
                  <a:pos x="1433" y="51"/>
                </a:cxn>
                <a:cxn ang="0">
                  <a:pos x="1369" y="167"/>
                </a:cxn>
                <a:cxn ang="0">
                  <a:pos x="1337" y="224"/>
                </a:cxn>
                <a:cxn ang="0">
                  <a:pos x="1299" y="275"/>
                </a:cxn>
                <a:cxn ang="0">
                  <a:pos x="1273" y="307"/>
                </a:cxn>
                <a:cxn ang="0">
                  <a:pos x="1248" y="346"/>
                </a:cxn>
                <a:cxn ang="0">
                  <a:pos x="1113" y="442"/>
                </a:cxn>
                <a:cxn ang="0">
                  <a:pos x="1024" y="512"/>
                </a:cxn>
                <a:cxn ang="0">
                  <a:pos x="928" y="576"/>
                </a:cxn>
                <a:cxn ang="0">
                  <a:pos x="812" y="653"/>
                </a:cxn>
                <a:cxn ang="0">
                  <a:pos x="716" y="711"/>
                </a:cxn>
                <a:cxn ang="0">
                  <a:pos x="486" y="864"/>
                </a:cxn>
                <a:cxn ang="0">
                  <a:pos x="371" y="947"/>
                </a:cxn>
                <a:cxn ang="0">
                  <a:pos x="313" y="986"/>
                </a:cxn>
                <a:cxn ang="0">
                  <a:pos x="294" y="999"/>
                </a:cxn>
                <a:cxn ang="0">
                  <a:pos x="243" y="1037"/>
                </a:cxn>
                <a:cxn ang="0">
                  <a:pos x="115" y="1101"/>
                </a:cxn>
                <a:cxn ang="0">
                  <a:pos x="64" y="1139"/>
                </a:cxn>
                <a:cxn ang="0">
                  <a:pos x="0" y="1171"/>
                </a:cxn>
              </a:cxnLst>
              <a:rect l="T0" t="T1" r="T2" b="T3"/>
              <a:pathLst>
                <a:path w="1472" h="1171">
                  <a:moveTo>
                    <a:pt x="1472" y="0"/>
                  </a:moveTo>
                  <a:cubicBezTo>
                    <a:pt x="1463" y="25"/>
                    <a:pt x="1456" y="37"/>
                    <a:pt x="1433" y="51"/>
                  </a:cubicBezTo>
                  <a:cubicBezTo>
                    <a:pt x="1422" y="97"/>
                    <a:pt x="1409" y="139"/>
                    <a:pt x="1369" y="167"/>
                  </a:cubicBezTo>
                  <a:cubicBezTo>
                    <a:pt x="1362" y="188"/>
                    <a:pt x="1337" y="224"/>
                    <a:pt x="1337" y="224"/>
                  </a:cubicBezTo>
                  <a:cubicBezTo>
                    <a:pt x="1329" y="249"/>
                    <a:pt x="1322" y="261"/>
                    <a:pt x="1299" y="275"/>
                  </a:cubicBezTo>
                  <a:cubicBezTo>
                    <a:pt x="1282" y="323"/>
                    <a:pt x="1306" y="269"/>
                    <a:pt x="1273" y="307"/>
                  </a:cubicBezTo>
                  <a:cubicBezTo>
                    <a:pt x="1263" y="319"/>
                    <a:pt x="1259" y="335"/>
                    <a:pt x="1248" y="346"/>
                  </a:cubicBezTo>
                  <a:cubicBezTo>
                    <a:pt x="1221" y="371"/>
                    <a:pt x="1150" y="428"/>
                    <a:pt x="1113" y="442"/>
                  </a:cubicBezTo>
                  <a:cubicBezTo>
                    <a:pt x="1097" y="465"/>
                    <a:pt x="1048" y="496"/>
                    <a:pt x="1024" y="512"/>
                  </a:cubicBezTo>
                  <a:cubicBezTo>
                    <a:pt x="994" y="532"/>
                    <a:pt x="954" y="551"/>
                    <a:pt x="928" y="576"/>
                  </a:cubicBezTo>
                  <a:cubicBezTo>
                    <a:pt x="896" y="607"/>
                    <a:pt x="855" y="640"/>
                    <a:pt x="812" y="653"/>
                  </a:cubicBezTo>
                  <a:cubicBezTo>
                    <a:pt x="784" y="672"/>
                    <a:pt x="742" y="689"/>
                    <a:pt x="716" y="711"/>
                  </a:cubicBezTo>
                  <a:cubicBezTo>
                    <a:pt x="645" y="769"/>
                    <a:pt x="575" y="836"/>
                    <a:pt x="486" y="864"/>
                  </a:cubicBezTo>
                  <a:cubicBezTo>
                    <a:pt x="446" y="891"/>
                    <a:pt x="408" y="918"/>
                    <a:pt x="371" y="947"/>
                  </a:cubicBezTo>
                  <a:cubicBezTo>
                    <a:pt x="353" y="961"/>
                    <a:pt x="332" y="973"/>
                    <a:pt x="313" y="986"/>
                  </a:cubicBezTo>
                  <a:cubicBezTo>
                    <a:pt x="307" y="990"/>
                    <a:pt x="294" y="999"/>
                    <a:pt x="294" y="999"/>
                  </a:cubicBezTo>
                  <a:cubicBezTo>
                    <a:pt x="279" y="1022"/>
                    <a:pt x="265" y="1022"/>
                    <a:pt x="243" y="1037"/>
                  </a:cubicBezTo>
                  <a:cubicBezTo>
                    <a:pt x="217" y="1076"/>
                    <a:pt x="159" y="1087"/>
                    <a:pt x="115" y="1101"/>
                  </a:cubicBezTo>
                  <a:cubicBezTo>
                    <a:pt x="94" y="1115"/>
                    <a:pt x="88" y="1131"/>
                    <a:pt x="64" y="1139"/>
                  </a:cubicBezTo>
                  <a:cubicBezTo>
                    <a:pt x="45" y="1151"/>
                    <a:pt x="15" y="1156"/>
                    <a:pt x="0" y="1171"/>
                  </a:cubicBezTo>
                </a:path>
              </a:pathLst>
            </a:custGeom>
            <a:noFill/>
            <a:ln w="57240" cap="flat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" name="Freeform 4"/>
            <p:cNvSpPr>
              <a:spLocks noChangeArrowheads="1"/>
            </p:cNvSpPr>
            <p:nvPr/>
          </p:nvSpPr>
          <p:spPr bwMode="auto">
            <a:xfrm>
              <a:off x="1914" y="2473"/>
              <a:ext cx="2301" cy="229"/>
            </a:xfrm>
            <a:custGeom>
              <a:avLst/>
              <a:gdLst>
                <a:gd name="T0" fmla="*/ 0 w 1843"/>
                <a:gd name="T1" fmla="*/ 0 h 515"/>
                <a:gd name="T2" fmla="*/ 1843 w 1843"/>
                <a:gd name="T3" fmla="*/ 515 h 515"/>
              </a:gdLst>
              <a:ahLst/>
              <a:cxnLst>
                <a:cxn ang="0">
                  <a:pos x="0" y="28"/>
                </a:cxn>
                <a:cxn ang="0">
                  <a:pos x="173" y="41"/>
                </a:cxn>
                <a:cxn ang="0">
                  <a:pos x="403" y="9"/>
                </a:cxn>
                <a:cxn ang="0">
                  <a:pos x="435" y="35"/>
                </a:cxn>
                <a:cxn ang="0">
                  <a:pos x="659" y="60"/>
                </a:cxn>
                <a:cxn ang="0">
                  <a:pos x="1209" y="214"/>
                </a:cxn>
                <a:cxn ang="0">
                  <a:pos x="1286" y="246"/>
                </a:cxn>
                <a:cxn ang="0">
                  <a:pos x="1421" y="304"/>
                </a:cxn>
                <a:cxn ang="0">
                  <a:pos x="1497" y="348"/>
                </a:cxn>
                <a:cxn ang="0">
                  <a:pos x="1581" y="374"/>
                </a:cxn>
                <a:cxn ang="0">
                  <a:pos x="1657" y="406"/>
                </a:cxn>
                <a:cxn ang="0">
                  <a:pos x="1715" y="432"/>
                </a:cxn>
                <a:cxn ang="0">
                  <a:pos x="1753" y="457"/>
                </a:cxn>
                <a:cxn ang="0">
                  <a:pos x="1843" y="515"/>
                </a:cxn>
              </a:cxnLst>
              <a:rect l="T0" t="T1" r="T2" b="T3"/>
              <a:pathLst>
                <a:path w="1843" h="515">
                  <a:moveTo>
                    <a:pt x="0" y="28"/>
                  </a:moveTo>
                  <a:cubicBezTo>
                    <a:pt x="57" y="14"/>
                    <a:pt x="116" y="33"/>
                    <a:pt x="173" y="41"/>
                  </a:cubicBezTo>
                  <a:cubicBezTo>
                    <a:pt x="257" y="37"/>
                    <a:pt x="324" y="24"/>
                    <a:pt x="403" y="9"/>
                  </a:cubicBezTo>
                  <a:cubicBezTo>
                    <a:pt x="454" y="28"/>
                    <a:pt x="390" y="0"/>
                    <a:pt x="435" y="35"/>
                  </a:cubicBezTo>
                  <a:cubicBezTo>
                    <a:pt x="480" y="70"/>
                    <a:pt x="655" y="60"/>
                    <a:pt x="659" y="60"/>
                  </a:cubicBezTo>
                  <a:cubicBezTo>
                    <a:pt x="839" y="126"/>
                    <a:pt x="1027" y="157"/>
                    <a:pt x="1209" y="214"/>
                  </a:cubicBezTo>
                  <a:cubicBezTo>
                    <a:pt x="1233" y="230"/>
                    <a:pt x="1259" y="237"/>
                    <a:pt x="1286" y="246"/>
                  </a:cubicBezTo>
                  <a:cubicBezTo>
                    <a:pt x="1327" y="274"/>
                    <a:pt x="1377" y="283"/>
                    <a:pt x="1421" y="304"/>
                  </a:cubicBezTo>
                  <a:cubicBezTo>
                    <a:pt x="1442" y="314"/>
                    <a:pt x="1477" y="343"/>
                    <a:pt x="1497" y="348"/>
                  </a:cubicBezTo>
                  <a:cubicBezTo>
                    <a:pt x="1525" y="356"/>
                    <a:pt x="1553" y="366"/>
                    <a:pt x="1581" y="374"/>
                  </a:cubicBezTo>
                  <a:cubicBezTo>
                    <a:pt x="1604" y="390"/>
                    <a:pt x="1630" y="397"/>
                    <a:pt x="1657" y="406"/>
                  </a:cubicBezTo>
                  <a:cubicBezTo>
                    <a:pt x="1676" y="419"/>
                    <a:pt x="1693" y="424"/>
                    <a:pt x="1715" y="432"/>
                  </a:cubicBezTo>
                  <a:cubicBezTo>
                    <a:pt x="1758" y="475"/>
                    <a:pt x="1711" y="434"/>
                    <a:pt x="1753" y="457"/>
                  </a:cubicBezTo>
                  <a:cubicBezTo>
                    <a:pt x="1784" y="474"/>
                    <a:pt x="1811" y="498"/>
                    <a:pt x="1843" y="515"/>
                  </a:cubicBezTo>
                </a:path>
              </a:pathLst>
            </a:custGeom>
            <a:noFill/>
            <a:ln w="57240" cap="flat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71360" y="1600008"/>
            <a:ext cx="2903040" cy="880823"/>
          </a:xfrm>
          <a:prstGeom prst="rect">
            <a:avLst/>
          </a:prstGeom>
          <a:solidFill>
            <a:srgbClr val="FFFF00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(</a:t>
            </a:r>
            <a:r>
              <a:rPr lang="en-US" sz="1500" b="1" dirty="0" err="1">
                <a:solidFill>
                  <a:srgbClr val="000000"/>
                </a:solidFill>
              </a:rPr>
              <a:t>Im</a:t>
            </a:r>
            <a:r>
              <a:rPr lang="en-US" sz="1500" b="1" dirty="0">
                <a:solidFill>
                  <a:srgbClr val="000000"/>
                </a:solidFill>
              </a:rPr>
              <a:t>, </a:t>
            </a:r>
            <a:r>
              <a:rPr lang="en-US" sz="1500" b="1" dirty="0">
                <a:solidFill>
                  <a:srgbClr val="000000"/>
                </a:solidFill>
                <a:latin typeface="Comic Sans MS" pitchFamily="64" charset="0"/>
              </a:rPr>
              <a:t>x</a:t>
            </a:r>
            <a:r>
              <a:rPr lang="en-US" sz="1500" b="1" dirty="0">
                <a:solidFill>
                  <a:srgbClr val="000000"/>
                </a:solidFill>
              </a:rPr>
              <a:t>=</a:t>
            </a:r>
            <a:r>
              <a:rPr lang="en-US" sz="1500" b="1" dirty="0">
                <a:solidFill>
                  <a:srgbClr val="000000"/>
                </a:solidFill>
                <a:latin typeface="Symbol" pitchFamily="16" charset="2"/>
              </a:rPr>
              <a:t></a:t>
            </a:r>
            <a:r>
              <a:rPr lang="en-US" sz="1500" b="1" dirty="0">
                <a:solidFill>
                  <a:srgbClr val="000000"/>
                </a:solidFill>
              </a:rPr>
              <a:t>) </a:t>
            </a:r>
          </a:p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DVCS: spin asymmetries</a:t>
            </a:r>
          </a:p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(TCS with polarized beam)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499361" y="5353043"/>
            <a:ext cx="2760480" cy="598694"/>
          </a:xfrm>
          <a:prstGeom prst="rect">
            <a:avLst/>
          </a:prstGeom>
          <a:solidFill>
            <a:srgbClr val="FF0000">
              <a:alpha val="81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(|Im|</a:t>
            </a:r>
            <a:r>
              <a:rPr lang="en-US" sz="1500" b="1" baseline="33000" dirty="0">
                <a:solidFill>
                  <a:srgbClr val="000000"/>
                </a:solidFill>
              </a:rPr>
              <a:t>2</a:t>
            </a:r>
            <a:r>
              <a:rPr lang="en-US" sz="1500" b="1" dirty="0">
                <a:solidFill>
                  <a:srgbClr val="000000"/>
                </a:solidFill>
              </a:rPr>
              <a:t>+|Re|</a:t>
            </a:r>
            <a:r>
              <a:rPr lang="en-US" sz="1500" b="1" baseline="33000" dirty="0">
                <a:solidFill>
                  <a:srgbClr val="000000"/>
                </a:solidFill>
              </a:rPr>
              <a:t>2</a:t>
            </a:r>
            <a:r>
              <a:rPr lang="en-US" sz="1500" b="1" dirty="0">
                <a:solidFill>
                  <a:srgbClr val="000000"/>
                </a:solidFill>
              </a:rPr>
              <a:t>)</a:t>
            </a:r>
          </a:p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DVCS: cross section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40480" y="5296877"/>
            <a:ext cx="2350080" cy="675638"/>
          </a:xfrm>
          <a:prstGeom prst="rect">
            <a:avLst/>
          </a:prstGeom>
          <a:solidFill>
            <a:srgbClr val="00FF00"/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eaLnBrk="0">
              <a:spcBef>
                <a:spcPts val="907"/>
              </a:spcBef>
              <a:tabLst>
                <a:tab pos="656650" algn="l"/>
                <a:tab pos="1313299" algn="l"/>
                <a:tab pos="196994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(</a:t>
            </a:r>
            <a:r>
              <a:rPr lang="en-US" sz="1500" b="1" dirty="0" err="1">
                <a:solidFill>
                  <a:srgbClr val="000000"/>
                </a:solidFill>
              </a:rPr>
              <a:t>Im</a:t>
            </a:r>
            <a:r>
              <a:rPr lang="en-US" sz="1500" b="1" dirty="0">
                <a:solidFill>
                  <a:srgbClr val="000000"/>
                </a:solidFill>
              </a:rPr>
              <a:t>, x </a:t>
            </a:r>
            <a:r>
              <a:rPr lang="el-GR" sz="1500" b="1" dirty="0">
                <a:solidFill>
                  <a:srgbClr val="000000"/>
                </a:solidFill>
                <a:cs typeface="Times New Roman" pitchFamily="16" charset="0"/>
              </a:rPr>
              <a:t>≠</a:t>
            </a:r>
            <a:r>
              <a:rPr lang="en-US" sz="15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l-GR" sz="15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ξ</a:t>
            </a:r>
            <a:r>
              <a:rPr lang="en-US" sz="15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x &lt; |</a:t>
            </a:r>
            <a:r>
              <a:rPr lang="el-GR" sz="15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ξ</a:t>
            </a:r>
            <a:r>
              <a:rPr lang="en-US" sz="15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|</a:t>
            </a:r>
            <a:r>
              <a:rPr lang="en-US" sz="1500" b="1" dirty="0">
                <a:solidFill>
                  <a:srgbClr val="000000"/>
                </a:solidFill>
              </a:rPr>
              <a:t> )</a:t>
            </a:r>
          </a:p>
          <a:p>
            <a:pPr eaLnBrk="0">
              <a:spcBef>
                <a:spcPts val="907"/>
              </a:spcBef>
              <a:tabLst>
                <a:tab pos="656650" algn="l"/>
                <a:tab pos="1313299" algn="l"/>
                <a:tab pos="196994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Double DVCS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490720" y="1666255"/>
            <a:ext cx="2769120" cy="911600"/>
          </a:xfrm>
          <a:prstGeom prst="rect">
            <a:avLst/>
          </a:prstGeom>
          <a:solidFill>
            <a:srgbClr val="FF3300">
              <a:alpha val="81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(Re)</a:t>
            </a:r>
          </a:p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TCS: </a:t>
            </a:r>
            <a:r>
              <a:rPr lang="en-US" sz="1500" b="1" dirty="0" err="1">
                <a:solidFill>
                  <a:srgbClr val="000000"/>
                </a:solidFill>
              </a:rPr>
              <a:t>azimuthal</a:t>
            </a:r>
            <a:r>
              <a:rPr lang="en-US" sz="1500" b="1" dirty="0">
                <a:solidFill>
                  <a:srgbClr val="000000"/>
                </a:solidFill>
              </a:rPr>
              <a:t> asymmetry</a:t>
            </a:r>
          </a:p>
          <a:p>
            <a:pPr eaLnBrk="0">
              <a:spcBef>
                <a:spcPts val="363"/>
              </a:spcBef>
              <a:tabLst>
                <a:tab pos="656650" algn="l"/>
                <a:tab pos="1313299" algn="l"/>
                <a:tab pos="1969949" algn="l"/>
                <a:tab pos="2626599" algn="l"/>
              </a:tabLst>
            </a:pPr>
            <a:r>
              <a:rPr lang="en-US" sz="1500" b="1" dirty="0">
                <a:solidFill>
                  <a:srgbClr val="000000"/>
                </a:solidFill>
              </a:rPr>
              <a:t>DVCS: charge asymmetry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4112640" y="4189400"/>
            <a:ext cx="138240" cy="69127"/>
          </a:xfrm>
          <a:prstGeom prst="ellipse">
            <a:avLst/>
          </a:prstGeom>
          <a:solidFill>
            <a:srgbClr val="008000"/>
          </a:solidFill>
          <a:ln w="9360" cap="flat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V="1">
            <a:off x="3011040" y="4356458"/>
            <a:ext cx="1036800" cy="843929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2612160" y="2612435"/>
            <a:ext cx="1118880" cy="540057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5556960" y="3974817"/>
            <a:ext cx="812160" cy="1251492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5556960" y="2612435"/>
            <a:ext cx="1301760" cy="1085874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Compton Process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accessing GPDs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217" y="228600"/>
            <a:ext cx="853898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8042276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ATHENNA Collaboration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4982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100" dirty="0" smtClean="0"/>
              <a:t>J. Arrington, N. </a:t>
            </a:r>
            <a:r>
              <a:rPr lang="en-US" sz="1100" dirty="0" err="1" smtClean="0"/>
              <a:t>Baltzell</a:t>
            </a:r>
            <a:r>
              <a:rPr lang="en-US" sz="1100" dirty="0" smtClean="0"/>
              <a:t>, A. El </a:t>
            </a:r>
            <a:r>
              <a:rPr lang="en-US" sz="1100" dirty="0" err="1" smtClean="0"/>
              <a:t>Alaoui</a:t>
            </a:r>
            <a:r>
              <a:rPr lang="en-US" sz="1100" dirty="0" smtClean="0"/>
              <a:t>, D. F. </a:t>
            </a:r>
            <a:r>
              <a:rPr lang="en-US" sz="1100" dirty="0" err="1" smtClean="0"/>
              <a:t>Geesaman</a:t>
            </a:r>
            <a:r>
              <a:rPr lang="en-US" sz="1100" dirty="0" smtClean="0"/>
              <a:t>, K. </a:t>
            </a:r>
            <a:r>
              <a:rPr lang="en-US" sz="1100" dirty="0" err="1" smtClean="0"/>
              <a:t>Hafidi</a:t>
            </a:r>
            <a:r>
              <a:rPr lang="en-US" sz="1100" dirty="0" smtClean="0"/>
              <a:t> </a:t>
            </a:r>
            <a:r>
              <a:rPr lang="en-US" sz="1100" i="1" dirty="0" smtClean="0">
                <a:solidFill>
                  <a:srgbClr val="0070C0"/>
                </a:solidFill>
              </a:rPr>
              <a:t>(Co-spokesperson)</a:t>
            </a:r>
            <a:r>
              <a:rPr lang="en-US" sz="1100" dirty="0" smtClean="0"/>
              <a:t>, R. J. Holt, D. H. </a:t>
            </a:r>
            <a:r>
              <a:rPr lang="en-US" sz="1100" dirty="0" err="1" smtClean="0"/>
              <a:t>Potterveld</a:t>
            </a:r>
            <a:r>
              <a:rPr lang="en-US" sz="1100" dirty="0" smtClean="0"/>
              <a:t>, P. E. Reimer  </a:t>
            </a:r>
            <a:r>
              <a:rPr lang="en-US" sz="1100" b="1" i="1" dirty="0" smtClean="0">
                <a:solidFill>
                  <a:srgbClr val="008000"/>
                </a:solidFill>
              </a:rPr>
              <a:t>(</a:t>
            </a:r>
            <a:r>
              <a:rPr lang="it-IT" sz="1100" b="1" i="1" dirty="0" err="1" smtClean="0">
                <a:solidFill>
                  <a:srgbClr val="008000"/>
                </a:solidFill>
              </a:rPr>
              <a:t>Argonne</a:t>
            </a:r>
            <a:r>
              <a:rPr lang="it-IT" sz="1100" b="1" i="1" dirty="0" smtClean="0">
                <a:solidFill>
                  <a:srgbClr val="008000"/>
                </a:solidFill>
              </a:rPr>
              <a:t> National </a:t>
            </a:r>
            <a:r>
              <a:rPr lang="it-IT" sz="1100" b="1" i="1" dirty="0" err="1" smtClean="0">
                <a:solidFill>
                  <a:srgbClr val="008000"/>
                </a:solidFill>
              </a:rPr>
              <a:t>Laboratory</a:t>
            </a:r>
            <a:r>
              <a:rPr lang="it-IT" sz="1100" b="1" i="1" dirty="0" smtClean="0">
                <a:solidFill>
                  <a:srgbClr val="008000"/>
                </a:solidFill>
              </a:rPr>
              <a:t>, </a:t>
            </a:r>
            <a:r>
              <a:rPr lang="it-IT" sz="1100" b="1" i="1" dirty="0" err="1" smtClean="0">
                <a:solidFill>
                  <a:srgbClr val="008000"/>
                </a:solidFill>
              </a:rPr>
              <a:t>Argonne</a:t>
            </a:r>
            <a:r>
              <a:rPr lang="it-IT" sz="1100" b="1" i="1" dirty="0" smtClean="0">
                <a:solidFill>
                  <a:srgbClr val="008000"/>
                </a:solidFill>
              </a:rPr>
              <a:t>, IL)</a:t>
            </a:r>
          </a:p>
          <a:p>
            <a:pPr>
              <a:buNone/>
            </a:pPr>
            <a:r>
              <a:rPr lang="en-US" sz="1100" dirty="0" smtClean="0"/>
              <a:t>X. </a:t>
            </a:r>
            <a:r>
              <a:rPr lang="en-US" sz="1100" dirty="0" err="1" smtClean="0"/>
              <a:t>Qian</a:t>
            </a:r>
            <a:r>
              <a:rPr lang="en-US" sz="1100" dirty="0" smtClean="0"/>
              <a:t> </a:t>
            </a:r>
            <a:r>
              <a:rPr lang="en-US" sz="1100" i="1" dirty="0" smtClean="0">
                <a:solidFill>
                  <a:srgbClr val="0070C0"/>
                </a:solidFill>
              </a:rPr>
              <a:t>(Co-spokesperson)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r>
              <a:rPr lang="en-US" sz="1100" b="1" dirty="0" smtClean="0">
                <a:solidFill>
                  <a:srgbClr val="008000"/>
                </a:solidFill>
              </a:rPr>
              <a:t>(</a:t>
            </a:r>
            <a:r>
              <a:rPr lang="en-US" sz="1100" b="1" i="1" dirty="0" smtClean="0">
                <a:solidFill>
                  <a:srgbClr val="008000"/>
                </a:solidFill>
              </a:rPr>
              <a:t>California Institute of Technology, Pasadena,</a:t>
            </a:r>
            <a:r>
              <a:rPr lang="en-US" sz="1100" i="1" dirty="0" smtClean="0">
                <a:solidFill>
                  <a:srgbClr val="008000"/>
                </a:solidFill>
              </a:rPr>
              <a:t> CA)</a:t>
            </a:r>
          </a:p>
          <a:p>
            <a:pPr>
              <a:buNone/>
            </a:pPr>
            <a:r>
              <a:rPr lang="en-US" sz="1100" dirty="0" smtClean="0"/>
              <a:t>K. </a:t>
            </a:r>
            <a:r>
              <a:rPr lang="en-US" sz="1100" dirty="0" err="1" smtClean="0"/>
              <a:t>Aniol</a:t>
            </a:r>
            <a:r>
              <a:rPr lang="en-US" sz="1100" dirty="0" smtClean="0"/>
              <a:t> </a:t>
            </a:r>
            <a:r>
              <a:rPr lang="en-US" sz="1100" b="1" i="1" dirty="0" smtClean="0">
                <a:solidFill>
                  <a:srgbClr val="008000"/>
                </a:solidFill>
              </a:rPr>
              <a:t>(California State University, Los Angeles, CA)</a:t>
            </a:r>
          </a:p>
          <a:p>
            <a:pPr>
              <a:buNone/>
            </a:pPr>
            <a:r>
              <a:rPr lang="en-US" sz="1100" dirty="0" smtClean="0"/>
              <a:t>J. C. </a:t>
            </a:r>
            <a:r>
              <a:rPr lang="en-US" sz="1100" dirty="0" err="1" smtClean="0"/>
              <a:t>Cornejo</a:t>
            </a:r>
            <a:r>
              <a:rPr lang="en-US" sz="1100" dirty="0" smtClean="0"/>
              <a:t>, W. </a:t>
            </a:r>
            <a:r>
              <a:rPr lang="en-US" sz="1100" dirty="0" err="1" smtClean="0"/>
              <a:t>Deconinck</a:t>
            </a:r>
            <a:r>
              <a:rPr lang="en-US" sz="1100" dirty="0" smtClean="0"/>
              <a:t>, V. Gray </a:t>
            </a:r>
            <a:r>
              <a:rPr lang="en-US" sz="1100" b="1" i="1" dirty="0" smtClean="0">
                <a:solidFill>
                  <a:srgbClr val="008000"/>
                </a:solidFill>
              </a:rPr>
              <a:t>(College of William &amp; Mary, </a:t>
            </a:r>
            <a:r>
              <a:rPr lang="en-US" sz="1100" b="1" i="1" dirty="0" err="1" smtClean="0">
                <a:solidFill>
                  <a:srgbClr val="008000"/>
                </a:solidFill>
              </a:rPr>
              <a:t>Williamburg</a:t>
            </a:r>
            <a:r>
              <a:rPr lang="en-US" sz="1100" b="1" i="1" dirty="0" smtClean="0">
                <a:solidFill>
                  <a:srgbClr val="008000"/>
                </a:solidFill>
              </a:rPr>
              <a:t>, VA)</a:t>
            </a:r>
          </a:p>
          <a:p>
            <a:pPr>
              <a:buNone/>
            </a:pPr>
            <a:r>
              <a:rPr lang="fi-FI" sz="1100" dirty="0" smtClean="0"/>
              <a:t>X. Z. </a:t>
            </a:r>
            <a:r>
              <a:rPr lang="fi-FI" sz="1100" dirty="0" err="1" smtClean="0"/>
              <a:t>Bai</a:t>
            </a:r>
            <a:r>
              <a:rPr lang="fi-FI" sz="1100" dirty="0" smtClean="0"/>
              <a:t>, H. X. He, S. Y. </a:t>
            </a:r>
            <a:r>
              <a:rPr lang="fi-FI" sz="1100" dirty="0" err="1" smtClean="0"/>
              <a:t>Hu</a:t>
            </a:r>
            <a:r>
              <a:rPr lang="fi-FI" sz="1100" dirty="0" smtClean="0"/>
              <a:t>, S. Y. </a:t>
            </a:r>
            <a:r>
              <a:rPr lang="fi-FI" sz="1100" dirty="0" err="1" smtClean="0"/>
              <a:t>Jian</a:t>
            </a:r>
            <a:r>
              <a:rPr lang="fi-FI" sz="1100" dirty="0" smtClean="0"/>
              <a:t>, X. M. Li, </a:t>
            </a:r>
            <a:r>
              <a:rPr lang="en-US" sz="1100" dirty="0" smtClean="0"/>
              <a:t>C. Shan, H. H. Xia, J. Yuan, J. Zhou, S. Zhou </a:t>
            </a:r>
            <a:r>
              <a:rPr lang="en-US" sz="1100" b="1" i="1" dirty="0" smtClean="0">
                <a:solidFill>
                  <a:srgbClr val="008000"/>
                </a:solidFill>
              </a:rPr>
              <a:t>(China Institute of Atomic Energy, Beijing, P. R. China)</a:t>
            </a:r>
          </a:p>
          <a:p>
            <a:pPr>
              <a:buNone/>
            </a:pPr>
            <a:r>
              <a:rPr lang="en-US" sz="1100" dirty="0" smtClean="0"/>
              <a:t>P. H. Chu, H. </a:t>
            </a:r>
            <a:r>
              <a:rPr lang="en-US" sz="1100" dirty="0" err="1" smtClean="0"/>
              <a:t>Gao</a:t>
            </a:r>
            <a:r>
              <a:rPr lang="en-US" sz="1100" dirty="0" smtClean="0"/>
              <a:t>, M. Huang, S. </a:t>
            </a:r>
            <a:r>
              <a:rPr lang="en-US" sz="1100" dirty="0" err="1" smtClean="0"/>
              <a:t>Jawalkar</a:t>
            </a:r>
            <a:r>
              <a:rPr lang="en-US" sz="1100" dirty="0" smtClean="0"/>
              <a:t>, G. </a:t>
            </a:r>
            <a:r>
              <a:rPr lang="en-US" sz="1100" dirty="0" err="1" smtClean="0"/>
              <a:t>Laskaris</a:t>
            </a:r>
            <a:r>
              <a:rPr lang="nn-NO" sz="1100" dirty="0" smtClean="0"/>
              <a:t>, M. </a:t>
            </a:r>
            <a:r>
              <a:rPr lang="nn-NO" sz="1100" dirty="0" err="1" smtClean="0"/>
              <a:t>Meziane</a:t>
            </a:r>
            <a:r>
              <a:rPr lang="nn-NO" sz="1100" dirty="0" smtClean="0"/>
              <a:t>, C. Peng, Q. J. </a:t>
            </a:r>
            <a:r>
              <a:rPr lang="nn-NO" sz="1100" dirty="0" err="1" smtClean="0"/>
              <a:t>Ye</a:t>
            </a:r>
            <a:r>
              <a:rPr lang="nn-NO" sz="1100" dirty="0" smtClean="0"/>
              <a:t>, Y. </a:t>
            </a:r>
            <a:r>
              <a:rPr lang="nn-NO" sz="1100" dirty="0" err="1" smtClean="0"/>
              <a:t>Zhang</a:t>
            </a:r>
            <a:r>
              <a:rPr lang="nn-NO" sz="1100" dirty="0" smtClean="0"/>
              <a:t>, X. F. </a:t>
            </a:r>
            <a:r>
              <a:rPr lang="nn-NO" sz="1100" dirty="0" err="1" smtClean="0"/>
              <a:t>Yan</a:t>
            </a:r>
            <a:r>
              <a:rPr lang="nn-NO" sz="1100" dirty="0" smtClean="0">
                <a:solidFill>
                  <a:srgbClr val="008000"/>
                </a:solidFill>
              </a:rPr>
              <a:t> </a:t>
            </a:r>
            <a:r>
              <a:rPr lang="nn-NO" sz="1100" b="1" i="1" dirty="0" smtClean="0">
                <a:solidFill>
                  <a:srgbClr val="008000"/>
                </a:solidFill>
              </a:rPr>
              <a:t>(</a:t>
            </a:r>
            <a:r>
              <a:rPr lang="en-US" sz="1100" b="1" i="1" dirty="0" smtClean="0">
                <a:solidFill>
                  <a:srgbClr val="008000"/>
                </a:solidFill>
              </a:rPr>
              <a:t>Duke University, Durham, NC)</a:t>
            </a:r>
          </a:p>
          <a:p>
            <a:pPr>
              <a:buNone/>
            </a:pPr>
            <a:r>
              <a:rPr lang="en-US" sz="1100" dirty="0" smtClean="0"/>
              <a:t>P. Markowitz</a:t>
            </a:r>
            <a:r>
              <a:rPr lang="en-US" sz="1100" b="1" dirty="0" smtClean="0"/>
              <a:t> </a:t>
            </a:r>
            <a:r>
              <a:rPr lang="en-US" sz="1100" b="1" i="1" dirty="0" smtClean="0">
                <a:solidFill>
                  <a:srgbClr val="008000"/>
                </a:solidFill>
              </a:rPr>
              <a:t>(Florida International University, Miami, FL)</a:t>
            </a:r>
          </a:p>
          <a:p>
            <a:pPr>
              <a:buNone/>
            </a:pPr>
            <a:r>
              <a:rPr lang="en-US" sz="1100" dirty="0" smtClean="0"/>
              <a:t>A. </a:t>
            </a:r>
            <a:r>
              <a:rPr lang="en-US" sz="1100" dirty="0" err="1" smtClean="0"/>
              <a:t>Afanasev</a:t>
            </a:r>
            <a:r>
              <a:rPr lang="en-US" sz="1100" dirty="0" smtClean="0"/>
              <a:t> </a:t>
            </a:r>
            <a:r>
              <a:rPr lang="en-US" sz="1100" b="1" i="1" dirty="0" smtClean="0">
                <a:solidFill>
                  <a:srgbClr val="008000"/>
                </a:solidFill>
              </a:rPr>
              <a:t>(The George Washington University, Washington, DC)</a:t>
            </a:r>
          </a:p>
          <a:p>
            <a:pPr>
              <a:buNone/>
            </a:pPr>
            <a:r>
              <a:rPr lang="es-ES" sz="1100" dirty="0" smtClean="0"/>
              <a:t>F. J. Jiang, H. J. Lu, X. H. Yan </a:t>
            </a:r>
            <a:r>
              <a:rPr lang="es-ES" sz="1100" b="1" i="1" dirty="0" smtClean="0">
                <a:solidFill>
                  <a:srgbClr val="008000"/>
                </a:solidFill>
              </a:rPr>
              <a:t>(</a:t>
            </a:r>
            <a:r>
              <a:rPr lang="en-US" sz="1100" b="1" i="1" dirty="0" err="1" smtClean="0">
                <a:solidFill>
                  <a:srgbClr val="008000"/>
                </a:solidFill>
              </a:rPr>
              <a:t>Huangshan</a:t>
            </a:r>
            <a:r>
              <a:rPr lang="en-US" sz="1100" b="1" i="1" dirty="0" smtClean="0">
                <a:solidFill>
                  <a:srgbClr val="008000"/>
                </a:solidFill>
              </a:rPr>
              <a:t> University, </a:t>
            </a:r>
            <a:r>
              <a:rPr lang="en-US" sz="1100" b="1" i="1" dirty="0" err="1" smtClean="0">
                <a:solidFill>
                  <a:srgbClr val="008000"/>
                </a:solidFill>
              </a:rPr>
              <a:t>Huangshan</a:t>
            </a:r>
            <a:r>
              <a:rPr lang="en-US" sz="1100" b="1" i="1" dirty="0" smtClean="0">
                <a:solidFill>
                  <a:srgbClr val="008000"/>
                </a:solidFill>
              </a:rPr>
              <a:t>, P. R. China)</a:t>
            </a:r>
          </a:p>
          <a:p>
            <a:pPr>
              <a:buNone/>
            </a:pPr>
            <a:r>
              <a:rPr lang="en-US" sz="1100" dirty="0" smtClean="0"/>
              <a:t>J. B. Liu, W. B. Yan,  Y. Zhou, Y. X.  Zhao </a:t>
            </a:r>
            <a:r>
              <a:rPr lang="en-US" sz="1100" b="1" i="1" dirty="0" smtClean="0">
                <a:solidFill>
                  <a:srgbClr val="008000"/>
                </a:solidFill>
              </a:rPr>
              <a:t>(University of Science and Technology of China, Hefei, P. R. China)</a:t>
            </a:r>
          </a:p>
          <a:p>
            <a:pPr>
              <a:buNone/>
            </a:pPr>
            <a:r>
              <a:rPr lang="it-IT" sz="1100" dirty="0" err="1" smtClean="0"/>
              <a:t>K</a:t>
            </a:r>
            <a:r>
              <a:rPr lang="it-IT" sz="1100" dirty="0" smtClean="0"/>
              <a:t>. </a:t>
            </a:r>
            <a:r>
              <a:rPr lang="it-IT" sz="1100" dirty="0" err="1" smtClean="0"/>
              <a:t>Allada</a:t>
            </a:r>
            <a:r>
              <a:rPr lang="it-IT" sz="1100" dirty="0" smtClean="0"/>
              <a:t>, A. </a:t>
            </a:r>
            <a:r>
              <a:rPr lang="it-IT" sz="1100" dirty="0" err="1" smtClean="0"/>
              <a:t>Camsonne</a:t>
            </a:r>
            <a:r>
              <a:rPr lang="it-IT" sz="1100" dirty="0" smtClean="0"/>
              <a:t>, </a:t>
            </a:r>
            <a:r>
              <a:rPr lang="it-IT" sz="1100" dirty="0" err="1" smtClean="0"/>
              <a:t>J.-P.</a:t>
            </a:r>
            <a:r>
              <a:rPr lang="it-IT" sz="1100" dirty="0" smtClean="0"/>
              <a:t> </a:t>
            </a:r>
            <a:r>
              <a:rPr lang="it-IT" sz="1100" dirty="0" err="1" smtClean="0"/>
              <a:t>Chen</a:t>
            </a:r>
            <a:r>
              <a:rPr lang="it-IT" sz="1100" dirty="0" smtClean="0"/>
              <a:t>, E. </a:t>
            </a:r>
            <a:r>
              <a:rPr lang="it-IT" sz="1100" dirty="0" err="1" smtClean="0"/>
              <a:t>Chudakov</a:t>
            </a:r>
            <a:r>
              <a:rPr lang="it-IT" sz="1100" dirty="0" smtClean="0"/>
              <a:t>, </a:t>
            </a:r>
            <a:r>
              <a:rPr lang="en-US" sz="1100" dirty="0" smtClean="0"/>
              <a:t>J. Gomez, M. Jones, J. J. </a:t>
            </a:r>
            <a:r>
              <a:rPr lang="en-US" sz="1100" dirty="0" err="1" smtClean="0"/>
              <a:t>Lerose</a:t>
            </a:r>
            <a:r>
              <a:rPr lang="en-US" sz="1100" dirty="0" smtClean="0"/>
              <a:t>, B. Michaels, </a:t>
            </a:r>
            <a:r>
              <a:rPr lang="it-IT" sz="1100" dirty="0" smtClean="0"/>
              <a:t>S. </a:t>
            </a:r>
            <a:r>
              <a:rPr lang="it-IT" sz="1100" dirty="0" err="1" smtClean="0"/>
              <a:t>Nanda</a:t>
            </a:r>
            <a:r>
              <a:rPr lang="it-IT" sz="1100" dirty="0" smtClean="0"/>
              <a:t>, P. </a:t>
            </a:r>
            <a:r>
              <a:rPr lang="it-IT" sz="1100" dirty="0" err="1" smtClean="0"/>
              <a:t>Solvignon</a:t>
            </a:r>
            <a:r>
              <a:rPr lang="it-IT" sz="1100" dirty="0" smtClean="0"/>
              <a:t>, </a:t>
            </a:r>
            <a:r>
              <a:rPr lang="it-IT" sz="1100" dirty="0" err="1" smtClean="0"/>
              <a:t>Y</a:t>
            </a:r>
            <a:r>
              <a:rPr lang="it-IT" sz="1100" dirty="0" smtClean="0"/>
              <a:t>. </a:t>
            </a:r>
            <a:r>
              <a:rPr lang="it-IT" sz="1100" dirty="0" err="1" smtClean="0"/>
              <a:t>Qiang</a:t>
            </a:r>
            <a:r>
              <a:rPr lang="it-IT" sz="1100" dirty="0" smtClean="0"/>
              <a:t> </a:t>
            </a:r>
            <a:r>
              <a:rPr lang="it-IT" sz="1100" b="1" i="1" dirty="0" smtClean="0">
                <a:solidFill>
                  <a:srgbClr val="008000"/>
                </a:solidFill>
              </a:rPr>
              <a:t>(</a:t>
            </a:r>
            <a:r>
              <a:rPr lang="en-US" sz="1100" b="1" i="1" dirty="0" smtClean="0">
                <a:solidFill>
                  <a:srgbClr val="008000"/>
                </a:solidFill>
              </a:rPr>
              <a:t>Jefferson Lab, Newport News, VA)</a:t>
            </a:r>
          </a:p>
          <a:p>
            <a:pPr>
              <a:buNone/>
            </a:pPr>
            <a:r>
              <a:rPr lang="en-US" sz="1100" dirty="0" smtClean="0"/>
              <a:t>M. </a:t>
            </a:r>
            <a:r>
              <a:rPr lang="en-US" sz="1100" dirty="0" err="1" smtClean="0"/>
              <a:t>Mihovilovič</a:t>
            </a:r>
            <a:r>
              <a:rPr lang="en-US" sz="1100" dirty="0" smtClean="0"/>
              <a:t>, S. </a:t>
            </a:r>
            <a:r>
              <a:rPr lang="en-US" sz="1100" dirty="0" err="1" smtClean="0"/>
              <a:t>Širca</a:t>
            </a:r>
            <a:r>
              <a:rPr lang="en-US" sz="1100" dirty="0" smtClean="0"/>
              <a:t> </a:t>
            </a:r>
            <a:r>
              <a:rPr lang="en-US" sz="1100" b="1" i="1" dirty="0" smtClean="0">
                <a:solidFill>
                  <a:srgbClr val="008000"/>
                </a:solidFill>
              </a:rPr>
              <a:t>(</a:t>
            </a:r>
            <a:r>
              <a:rPr lang="en-US" sz="1100" b="1" i="1" dirty="0" err="1" smtClean="0">
                <a:solidFill>
                  <a:srgbClr val="008000"/>
                </a:solidFill>
              </a:rPr>
              <a:t>Jožef</a:t>
            </a:r>
            <a:r>
              <a:rPr lang="en-US" sz="1100" b="1" i="1" dirty="0" smtClean="0">
                <a:solidFill>
                  <a:srgbClr val="008000"/>
                </a:solidFill>
              </a:rPr>
              <a:t> Stefan Institute of University of Ljubljana, Slovenia</a:t>
            </a:r>
            <a:r>
              <a:rPr lang="en-US" sz="1100" i="1" dirty="0" smtClean="0">
                <a:solidFill>
                  <a:srgbClr val="008000"/>
                </a:solidFill>
              </a:rPr>
              <a:t>)</a:t>
            </a:r>
          </a:p>
          <a:p>
            <a:pPr>
              <a:buNone/>
            </a:pPr>
            <a:r>
              <a:rPr lang="pt-BR" sz="1100" dirty="0" smtClean="0"/>
              <a:t>G. G. </a:t>
            </a:r>
            <a:r>
              <a:rPr lang="pt-BR" sz="1100" dirty="0" err="1" smtClean="0"/>
              <a:t>Petratos</a:t>
            </a:r>
            <a:r>
              <a:rPr lang="pt-BR" sz="1100" dirty="0" smtClean="0"/>
              <a:t>, A. T. </a:t>
            </a:r>
            <a:r>
              <a:rPr lang="pt-BR" sz="1100" dirty="0" err="1" smtClean="0"/>
              <a:t>Katramatou</a:t>
            </a:r>
            <a:r>
              <a:rPr lang="pt-BR" sz="1100" dirty="0" smtClean="0"/>
              <a:t> </a:t>
            </a:r>
            <a:r>
              <a:rPr lang="pt-BR" sz="1100" b="1" i="1" dirty="0" smtClean="0">
                <a:solidFill>
                  <a:srgbClr val="008000"/>
                </a:solidFill>
              </a:rPr>
              <a:t>(</a:t>
            </a:r>
            <a:r>
              <a:rPr lang="nl-NL" sz="1100" b="1" i="1" dirty="0" smtClean="0">
                <a:solidFill>
                  <a:srgbClr val="008000"/>
                </a:solidFill>
              </a:rPr>
              <a:t>Kent State </a:t>
            </a:r>
            <a:r>
              <a:rPr lang="nl-NL" sz="1100" b="1" i="1" dirty="0" err="1" smtClean="0">
                <a:solidFill>
                  <a:srgbClr val="008000"/>
                </a:solidFill>
              </a:rPr>
              <a:t>University</a:t>
            </a:r>
            <a:r>
              <a:rPr lang="nl-NL" sz="1100" b="1" i="1" dirty="0" smtClean="0">
                <a:solidFill>
                  <a:srgbClr val="008000"/>
                </a:solidFill>
              </a:rPr>
              <a:t>, Kent, OH)</a:t>
            </a:r>
          </a:p>
          <a:p>
            <a:pPr>
              <a:buNone/>
            </a:pPr>
            <a:r>
              <a:rPr lang="fi-FI" sz="1100" dirty="0" smtClean="0"/>
              <a:t>Y. </a:t>
            </a:r>
            <a:r>
              <a:rPr lang="fi-FI" sz="1100" dirty="0" err="1" smtClean="0"/>
              <a:t>Cao</a:t>
            </a:r>
            <a:r>
              <a:rPr lang="fi-FI" sz="1100" dirty="0" smtClean="0"/>
              <a:t>, B.T. </a:t>
            </a:r>
            <a:r>
              <a:rPr lang="fi-FI" sz="1100" dirty="0" err="1" smtClean="0"/>
              <a:t>Hu</a:t>
            </a:r>
            <a:r>
              <a:rPr lang="fi-FI" sz="1100" dirty="0" smtClean="0"/>
              <a:t>, W. Luo, M. Z. Sun, </a:t>
            </a:r>
            <a:r>
              <a:rPr lang="en-US" sz="1100" dirty="0" smtClean="0"/>
              <a:t>Y.W. Zhang, Y. Zhang </a:t>
            </a:r>
            <a:r>
              <a:rPr lang="en-US" sz="1100" b="1" i="1" dirty="0" smtClean="0">
                <a:solidFill>
                  <a:srgbClr val="008000"/>
                </a:solidFill>
              </a:rPr>
              <a:t>(Lanzhou University, Lanzhou, P. R. China)</a:t>
            </a:r>
          </a:p>
          <a:p>
            <a:pPr>
              <a:buNone/>
            </a:pPr>
            <a:r>
              <a:rPr lang="en-US" sz="1100" dirty="0" smtClean="0"/>
              <a:t>T. </a:t>
            </a:r>
            <a:r>
              <a:rPr lang="en-US" sz="1100" dirty="0" err="1" smtClean="0"/>
              <a:t>Holmstrom</a:t>
            </a:r>
            <a:r>
              <a:rPr lang="en-US" sz="1100" dirty="0" smtClean="0"/>
              <a:t> </a:t>
            </a:r>
            <a:r>
              <a:rPr lang="en-US" sz="1100" b="1" i="1" dirty="0" smtClean="0">
                <a:solidFill>
                  <a:srgbClr val="008000"/>
                </a:solidFill>
              </a:rPr>
              <a:t>(Longwood University, Farmville, VA)</a:t>
            </a:r>
          </a:p>
          <a:p>
            <a:pPr>
              <a:buNone/>
            </a:pPr>
            <a:r>
              <a:rPr lang="en-US" sz="1100" dirty="0" smtClean="0"/>
              <a:t>J. Huang, X. Jiang </a:t>
            </a:r>
            <a:r>
              <a:rPr lang="en-US" sz="1100" i="1" dirty="0" smtClean="0">
                <a:solidFill>
                  <a:srgbClr val="008000"/>
                </a:solidFill>
              </a:rPr>
              <a:t>(</a:t>
            </a:r>
            <a:r>
              <a:rPr lang="es-ES" sz="1100" b="1" i="1" dirty="0" smtClean="0">
                <a:solidFill>
                  <a:srgbClr val="008000"/>
                </a:solidFill>
              </a:rPr>
              <a:t>Los Alamos National Laboratory, Los Alamos, NM)</a:t>
            </a:r>
          </a:p>
          <a:p>
            <a:pPr>
              <a:buNone/>
            </a:pPr>
            <a:r>
              <a:rPr lang="nn-NO" sz="1100" dirty="0" smtClean="0"/>
              <a:t>J. </a:t>
            </a:r>
            <a:r>
              <a:rPr lang="nn-NO" sz="1100" dirty="0" err="1" smtClean="0"/>
              <a:t>Dunne</a:t>
            </a:r>
            <a:r>
              <a:rPr lang="nn-NO" sz="1100" dirty="0" smtClean="0"/>
              <a:t>, D. Dutta, A. </a:t>
            </a:r>
            <a:r>
              <a:rPr lang="nn-NO" sz="1100" dirty="0" err="1" smtClean="0"/>
              <a:t>Narayan</a:t>
            </a:r>
            <a:r>
              <a:rPr lang="nn-NO" sz="1100" dirty="0" smtClean="0"/>
              <a:t>, L. </a:t>
            </a:r>
            <a:r>
              <a:rPr lang="nn-NO" sz="1100" dirty="0" err="1" smtClean="0"/>
              <a:t>Ndukum</a:t>
            </a:r>
            <a:r>
              <a:rPr lang="nn-NO" sz="1100" dirty="0" smtClean="0"/>
              <a:t>, </a:t>
            </a:r>
            <a:r>
              <a:rPr lang="it-IT" sz="1100" dirty="0" smtClean="0"/>
              <a:t>M. </a:t>
            </a:r>
            <a:r>
              <a:rPr lang="it-IT" sz="1100" dirty="0" err="1" smtClean="0"/>
              <a:t>Shabestari</a:t>
            </a:r>
            <a:r>
              <a:rPr lang="it-IT" sz="1100" dirty="0" smtClean="0"/>
              <a:t>, A. </a:t>
            </a:r>
            <a:r>
              <a:rPr lang="it-IT" sz="1100" dirty="0" err="1" smtClean="0"/>
              <a:t>Subedi</a:t>
            </a:r>
            <a:r>
              <a:rPr lang="it-IT" sz="1100" dirty="0" smtClean="0"/>
              <a:t>, L. </a:t>
            </a:r>
            <a:r>
              <a:rPr lang="it-IT" sz="1100" dirty="0" err="1" smtClean="0"/>
              <a:t>Ye</a:t>
            </a:r>
            <a:r>
              <a:rPr lang="it-IT" sz="1100" dirty="0" smtClean="0"/>
              <a:t> </a:t>
            </a:r>
            <a:r>
              <a:rPr lang="it-IT" sz="1100" b="1" i="1" dirty="0" smtClean="0">
                <a:solidFill>
                  <a:srgbClr val="008000"/>
                </a:solidFill>
              </a:rPr>
              <a:t>(</a:t>
            </a:r>
            <a:r>
              <a:rPr lang="en-US" sz="1100" b="1" i="1" dirty="0" smtClean="0">
                <a:solidFill>
                  <a:srgbClr val="008000"/>
                </a:solidFill>
              </a:rPr>
              <a:t>Mississippi State University, Mississippi State, MS</a:t>
            </a:r>
            <a:r>
              <a:rPr lang="en-US" sz="1100" i="1" dirty="0" smtClean="0">
                <a:solidFill>
                  <a:srgbClr val="008000"/>
                </a:solidFill>
              </a:rPr>
              <a:t>)</a:t>
            </a:r>
          </a:p>
          <a:p>
            <a:pPr>
              <a:buNone/>
            </a:pPr>
            <a:r>
              <a:rPr lang="it-IT" sz="1100" dirty="0" smtClean="0"/>
              <a:t>E. </a:t>
            </a:r>
            <a:r>
              <a:rPr lang="it-IT" sz="1100" dirty="0" err="1" smtClean="0"/>
              <a:t>Cisbani</a:t>
            </a:r>
            <a:r>
              <a:rPr lang="it-IT" sz="1100" dirty="0" smtClean="0"/>
              <a:t>, A. d. Dotto, S. </a:t>
            </a:r>
            <a:r>
              <a:rPr lang="it-IT" sz="1100" dirty="0" err="1" smtClean="0"/>
              <a:t>Frullani</a:t>
            </a:r>
            <a:r>
              <a:rPr lang="it-IT" sz="1100" dirty="0" smtClean="0"/>
              <a:t>, F. Garibaldi </a:t>
            </a:r>
            <a:r>
              <a:rPr lang="it-IT" sz="1100" b="1" i="1" dirty="0" smtClean="0">
                <a:solidFill>
                  <a:srgbClr val="008000"/>
                </a:solidFill>
              </a:rPr>
              <a:t>(</a:t>
            </a:r>
            <a:r>
              <a:rPr lang="en-US" sz="1100" b="1" i="1" dirty="0" smtClean="0">
                <a:solidFill>
                  <a:srgbClr val="008000"/>
                </a:solidFill>
              </a:rPr>
              <a:t>INFN-Roma and </a:t>
            </a:r>
            <a:r>
              <a:rPr lang="en-US" sz="1100" b="1" i="1" dirty="0" err="1" smtClean="0">
                <a:solidFill>
                  <a:srgbClr val="008000"/>
                </a:solidFill>
              </a:rPr>
              <a:t>gruppo</a:t>
            </a:r>
            <a:r>
              <a:rPr lang="en-US" sz="1100" b="1" i="1" dirty="0" smtClean="0">
                <a:solidFill>
                  <a:srgbClr val="008000"/>
                </a:solidFill>
              </a:rPr>
              <a:t> </a:t>
            </a:r>
            <a:r>
              <a:rPr lang="en-US" sz="1100" b="1" i="1" dirty="0" err="1" smtClean="0">
                <a:solidFill>
                  <a:srgbClr val="008000"/>
                </a:solidFill>
              </a:rPr>
              <a:t>collegato</a:t>
            </a:r>
            <a:r>
              <a:rPr lang="en-US" sz="1100" b="1" i="1" dirty="0" smtClean="0">
                <a:solidFill>
                  <a:srgbClr val="008000"/>
                </a:solidFill>
              </a:rPr>
              <a:t> </a:t>
            </a:r>
            <a:r>
              <a:rPr lang="en-US" sz="1100" b="1" i="1" dirty="0" err="1" smtClean="0">
                <a:solidFill>
                  <a:srgbClr val="008000"/>
                </a:solidFill>
              </a:rPr>
              <a:t>Sanitá</a:t>
            </a:r>
            <a:r>
              <a:rPr lang="en-US" sz="1100" b="1" i="1" dirty="0" smtClean="0">
                <a:solidFill>
                  <a:srgbClr val="008000"/>
                </a:solidFill>
              </a:rPr>
              <a:t> and Italian National Institute of Health, Rome, Italy</a:t>
            </a:r>
            <a:r>
              <a:rPr lang="en-US" sz="1100" i="1" dirty="0" smtClean="0">
                <a:solidFill>
                  <a:srgbClr val="008000"/>
                </a:solidFill>
              </a:rPr>
              <a:t>)</a:t>
            </a:r>
          </a:p>
          <a:p>
            <a:pPr>
              <a:buNone/>
            </a:pPr>
            <a:r>
              <a:rPr lang="en-US" sz="1100" dirty="0" smtClean="0"/>
              <a:t>M. </a:t>
            </a:r>
            <a:r>
              <a:rPr lang="en-US" sz="1100" dirty="0" err="1" smtClean="0"/>
              <a:t>Capogni</a:t>
            </a:r>
            <a:r>
              <a:rPr lang="en-US" sz="1100" dirty="0" smtClean="0"/>
              <a:t> </a:t>
            </a:r>
            <a:r>
              <a:rPr lang="en-US" sz="1100" b="1" i="1" dirty="0" smtClean="0">
                <a:solidFill>
                  <a:srgbClr val="008000"/>
                </a:solidFill>
              </a:rPr>
              <a:t>(</a:t>
            </a:r>
            <a:r>
              <a:rPr lang="it-IT" sz="1100" b="1" i="1" dirty="0" err="1" smtClean="0">
                <a:solidFill>
                  <a:srgbClr val="008000"/>
                </a:solidFill>
              </a:rPr>
              <a:t>INFN-Roma</a:t>
            </a:r>
            <a:r>
              <a:rPr lang="it-IT" sz="1100" b="1" i="1" dirty="0" smtClean="0">
                <a:solidFill>
                  <a:srgbClr val="008000"/>
                </a:solidFill>
              </a:rPr>
              <a:t> and gruppo collegato </a:t>
            </a:r>
            <a:r>
              <a:rPr lang="it-IT" sz="1100" b="1" i="1" dirty="0" err="1" smtClean="0">
                <a:solidFill>
                  <a:srgbClr val="008000"/>
                </a:solidFill>
              </a:rPr>
              <a:t>Sanit</a:t>
            </a:r>
            <a:r>
              <a:rPr lang="en-US" sz="1100" b="1" i="1" dirty="0" err="1" smtClean="0">
                <a:solidFill>
                  <a:srgbClr val="008000"/>
                </a:solidFill>
              </a:rPr>
              <a:t>á</a:t>
            </a:r>
            <a:r>
              <a:rPr lang="it-IT" sz="1100" b="1" i="1" dirty="0" smtClean="0">
                <a:solidFill>
                  <a:srgbClr val="008000"/>
                </a:solidFill>
              </a:rPr>
              <a:t> and ENEA Casaccia, </a:t>
            </a:r>
            <a:r>
              <a:rPr lang="it-IT" sz="1100" b="1" i="1" dirty="0" err="1" smtClean="0">
                <a:solidFill>
                  <a:srgbClr val="008000"/>
                </a:solidFill>
              </a:rPr>
              <a:t>Rome</a:t>
            </a:r>
            <a:r>
              <a:rPr lang="it-IT" sz="1100" b="1" i="1" dirty="0" smtClean="0">
                <a:solidFill>
                  <a:srgbClr val="008000"/>
                </a:solidFill>
              </a:rPr>
              <a:t>, </a:t>
            </a:r>
            <a:r>
              <a:rPr lang="en-US" sz="1100" b="1" i="1" dirty="0" smtClean="0">
                <a:solidFill>
                  <a:srgbClr val="008000"/>
                </a:solidFill>
              </a:rPr>
              <a:t>Italy)</a:t>
            </a:r>
          </a:p>
          <a:p>
            <a:pPr>
              <a:buNone/>
            </a:pPr>
            <a:r>
              <a:rPr lang="it-IT" sz="1100" dirty="0" smtClean="0"/>
              <a:t>V. Bellini, A. </a:t>
            </a:r>
            <a:r>
              <a:rPr lang="it-IT" sz="1100" dirty="0" err="1" smtClean="0"/>
              <a:t>Giusa</a:t>
            </a:r>
            <a:r>
              <a:rPr lang="it-IT" sz="1100" dirty="0" smtClean="0"/>
              <a:t>, F. </a:t>
            </a:r>
            <a:r>
              <a:rPr lang="it-IT" sz="1100" dirty="0" err="1" smtClean="0"/>
              <a:t>Mammoliti</a:t>
            </a:r>
            <a:r>
              <a:rPr lang="it-IT" sz="1100" dirty="0" smtClean="0"/>
              <a:t>, G. Russo, M. L. Sperduto, C. M. </a:t>
            </a:r>
            <a:r>
              <a:rPr lang="it-IT" sz="1100" dirty="0" err="1" smtClean="0"/>
              <a:t>Sutera</a:t>
            </a:r>
            <a:r>
              <a:rPr lang="it-IT" sz="1100" b="1" dirty="0" smtClean="0">
                <a:solidFill>
                  <a:srgbClr val="008000"/>
                </a:solidFill>
              </a:rPr>
              <a:t> </a:t>
            </a:r>
            <a:r>
              <a:rPr lang="it-IT" sz="1100" b="1" i="1" dirty="0" smtClean="0">
                <a:solidFill>
                  <a:srgbClr val="008000"/>
                </a:solidFill>
              </a:rPr>
              <a:t>(</a:t>
            </a:r>
            <a:r>
              <a:rPr lang="it-IT" sz="1100" b="1" i="1" dirty="0" err="1" smtClean="0">
                <a:solidFill>
                  <a:srgbClr val="008000"/>
                </a:solidFill>
              </a:rPr>
              <a:t>INFN-Sezione</a:t>
            </a:r>
            <a:r>
              <a:rPr lang="it-IT" sz="1100" b="1" i="1" dirty="0" smtClean="0">
                <a:solidFill>
                  <a:srgbClr val="008000"/>
                </a:solidFill>
              </a:rPr>
              <a:t> di Catania, Catania, Italy)</a:t>
            </a:r>
          </a:p>
          <a:p>
            <a:pPr>
              <a:buNone/>
            </a:pPr>
            <a:r>
              <a:rPr lang="de-DE" sz="1100" dirty="0" smtClean="0"/>
              <a:t>D. Y. Chen, X. R. Chen, J. He, R. Wang, H. R. Yang, P. M. Zhang </a:t>
            </a:r>
            <a:r>
              <a:rPr lang="de-DE" sz="1100" b="1" i="1" dirty="0" smtClean="0">
                <a:solidFill>
                  <a:srgbClr val="008000"/>
                </a:solidFill>
              </a:rPr>
              <a:t>(</a:t>
            </a:r>
            <a:r>
              <a:rPr lang="en-US" sz="1100" b="1" i="1" dirty="0" smtClean="0">
                <a:solidFill>
                  <a:srgbClr val="008000"/>
                </a:solidFill>
              </a:rPr>
              <a:t>Institute of Modern Physics, Lanzhou, P. R. China</a:t>
            </a:r>
            <a:r>
              <a:rPr lang="it-IT" sz="1100" b="1" i="1" dirty="0" smtClean="0">
                <a:solidFill>
                  <a:srgbClr val="008000"/>
                </a:solidFill>
              </a:rPr>
              <a:t>)</a:t>
            </a:r>
            <a:endParaRPr lang="en-US" sz="1100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100" dirty="0" smtClean="0"/>
              <a:t>C. E. Hyde</a:t>
            </a:r>
            <a:r>
              <a:rPr lang="en-US" sz="1100" i="1" dirty="0" smtClean="0">
                <a:solidFill>
                  <a:srgbClr val="008000"/>
                </a:solidFill>
              </a:rPr>
              <a:t> </a:t>
            </a:r>
            <a:r>
              <a:rPr lang="en-US" sz="1100" b="1" i="1" dirty="0" smtClean="0">
                <a:solidFill>
                  <a:srgbClr val="008000"/>
                </a:solidFill>
              </a:rPr>
              <a:t>(Old Dominion University, Hampton, VA</a:t>
            </a:r>
            <a:r>
              <a:rPr lang="en-US" sz="1100" i="1" dirty="0" smtClean="0">
                <a:solidFill>
                  <a:srgbClr val="008000"/>
                </a:solidFill>
              </a:rPr>
              <a:t>)</a:t>
            </a:r>
          </a:p>
          <a:p>
            <a:pPr>
              <a:buNone/>
            </a:pPr>
            <a:r>
              <a:rPr lang="it-IT" sz="1100" dirty="0" smtClean="0"/>
              <a:t>L. </a:t>
            </a:r>
            <a:r>
              <a:rPr lang="it-IT" sz="1100" dirty="0" err="1" smtClean="0"/>
              <a:t>El</a:t>
            </a:r>
            <a:r>
              <a:rPr lang="it-IT" sz="1100" dirty="0" smtClean="0"/>
              <a:t> </a:t>
            </a:r>
            <a:r>
              <a:rPr lang="it-IT" sz="1100" dirty="0" err="1" smtClean="0"/>
              <a:t>Fassi</a:t>
            </a:r>
            <a:r>
              <a:rPr lang="it-IT" sz="1100" dirty="0" smtClean="0"/>
              <a:t>, R. </a:t>
            </a:r>
            <a:r>
              <a:rPr lang="it-IT" sz="1100" dirty="0" err="1" smtClean="0"/>
              <a:t>Gilman</a:t>
            </a:r>
            <a:r>
              <a:rPr lang="it-IT" sz="1100" dirty="0" smtClean="0"/>
              <a:t> </a:t>
            </a:r>
            <a:r>
              <a:rPr lang="it-IT" sz="1100" i="1" dirty="0" smtClean="0">
                <a:solidFill>
                  <a:srgbClr val="008000"/>
                </a:solidFill>
              </a:rPr>
              <a:t>(</a:t>
            </a:r>
            <a:r>
              <a:rPr lang="en-US" sz="1100" b="1" i="1" dirty="0" smtClean="0">
                <a:solidFill>
                  <a:srgbClr val="008000"/>
                </a:solidFill>
              </a:rPr>
              <a:t>Rutgers University, Piscataway, NJ</a:t>
            </a:r>
            <a:r>
              <a:rPr lang="en-US" sz="1100" i="1" dirty="0" smtClean="0">
                <a:solidFill>
                  <a:srgbClr val="008000"/>
                </a:solidFill>
              </a:rPr>
              <a:t>)</a:t>
            </a:r>
          </a:p>
          <a:p>
            <a:pPr>
              <a:buNone/>
            </a:pPr>
            <a:r>
              <a:rPr lang="en-US" sz="1100" dirty="0" smtClean="0"/>
              <a:t>S. </a:t>
            </a:r>
            <a:r>
              <a:rPr lang="en-US" sz="1100" dirty="0" err="1" smtClean="0"/>
              <a:t>Choi</a:t>
            </a:r>
            <a:r>
              <a:rPr lang="en-US" sz="1100" dirty="0" smtClean="0"/>
              <a:t>, H. Kang, H. Kang, Y. Oh </a:t>
            </a:r>
            <a:r>
              <a:rPr lang="en-US" sz="1100" b="1" i="1" dirty="0" smtClean="0">
                <a:solidFill>
                  <a:srgbClr val="008000"/>
                </a:solidFill>
              </a:rPr>
              <a:t>(Seoul National University, Seoul, Ko</a:t>
            </a:r>
            <a:r>
              <a:rPr lang="en-US" sz="1100" i="1" dirty="0" smtClean="0">
                <a:solidFill>
                  <a:srgbClr val="008000"/>
                </a:solidFill>
              </a:rPr>
              <a:t>rea)</a:t>
            </a:r>
          </a:p>
          <a:p>
            <a:pPr>
              <a:buNone/>
            </a:pPr>
            <a:r>
              <a:rPr lang="en-US" sz="1100" dirty="0" smtClean="0"/>
              <a:t>P. Souder and R. Holmes </a:t>
            </a:r>
            <a:r>
              <a:rPr lang="en-US" sz="1100" b="1" i="1" dirty="0" smtClean="0">
                <a:solidFill>
                  <a:srgbClr val="008000"/>
                </a:solidFill>
              </a:rPr>
              <a:t>(Syracuse University, Syracuse, NY</a:t>
            </a:r>
            <a:r>
              <a:rPr lang="en-US" sz="1100" i="1" dirty="0" smtClean="0">
                <a:solidFill>
                  <a:srgbClr val="008000"/>
                </a:solidFill>
              </a:rPr>
              <a:t>)</a:t>
            </a:r>
          </a:p>
          <a:p>
            <a:pPr>
              <a:buNone/>
            </a:pPr>
            <a:r>
              <a:rPr lang="en-US" sz="1100" dirty="0" smtClean="0"/>
              <a:t>W. Armstrong, A. </a:t>
            </a:r>
            <a:r>
              <a:rPr lang="en-US" sz="1100" dirty="0" err="1" smtClean="0"/>
              <a:t>Blomberg</a:t>
            </a:r>
            <a:r>
              <a:rPr lang="en-US" sz="1100" dirty="0" smtClean="0"/>
              <a:t>, D. Flay, E. </a:t>
            </a:r>
            <a:r>
              <a:rPr lang="en-US" sz="1100" dirty="0" err="1" smtClean="0"/>
              <a:t>Fuchey</a:t>
            </a:r>
            <a:r>
              <a:rPr lang="en-US" sz="1100" dirty="0" smtClean="0"/>
              <a:t>, M. </a:t>
            </a:r>
            <a:r>
              <a:rPr lang="en-US" sz="1100" dirty="0" err="1" smtClean="0"/>
              <a:t>Paolone</a:t>
            </a:r>
            <a:r>
              <a:rPr lang="en-US" sz="1100" dirty="0" smtClean="0"/>
              <a:t>, N. </a:t>
            </a:r>
            <a:r>
              <a:rPr lang="en-US" sz="1100" dirty="0" err="1" smtClean="0"/>
              <a:t>Sparveris</a:t>
            </a:r>
            <a:r>
              <a:rPr lang="en-US" sz="1100" dirty="0" smtClean="0"/>
              <a:t> </a:t>
            </a:r>
            <a:r>
              <a:rPr lang="en-US" sz="1100" i="1" dirty="0" smtClean="0">
                <a:solidFill>
                  <a:srgbClr val="0070C0"/>
                </a:solidFill>
              </a:rPr>
              <a:t>(Co-spokesperson)</a:t>
            </a:r>
            <a:r>
              <a:rPr lang="en-US" sz="1100" dirty="0" smtClean="0"/>
              <a:t>, </a:t>
            </a:r>
            <a:r>
              <a:rPr lang="it-IT" sz="1100" dirty="0" err="1" smtClean="0"/>
              <a:t>Z.-E.</a:t>
            </a:r>
            <a:r>
              <a:rPr lang="it-IT" sz="1100" dirty="0" smtClean="0"/>
              <a:t> Meziani </a:t>
            </a:r>
            <a:r>
              <a:rPr lang="it-IT" sz="1100" i="1" dirty="0" smtClean="0">
                <a:solidFill>
                  <a:srgbClr val="0070C0"/>
                </a:solidFill>
              </a:rPr>
              <a:t>(</a:t>
            </a:r>
            <a:r>
              <a:rPr lang="it-IT" sz="1100" i="1" dirty="0" err="1" smtClean="0">
                <a:solidFill>
                  <a:srgbClr val="0070C0"/>
                </a:solidFill>
              </a:rPr>
              <a:t>Co-spokesperson</a:t>
            </a:r>
            <a:r>
              <a:rPr lang="it-IT" sz="1100" i="1" dirty="0" smtClean="0">
                <a:solidFill>
                  <a:srgbClr val="0070C0"/>
                </a:solidFill>
              </a:rPr>
              <a:t>/</a:t>
            </a:r>
            <a:r>
              <a:rPr lang="it-IT" sz="1100" i="1" dirty="0" err="1" smtClean="0">
                <a:solidFill>
                  <a:srgbClr val="0070C0"/>
                </a:solidFill>
              </a:rPr>
              <a:t>Contact</a:t>
            </a:r>
            <a:r>
              <a:rPr lang="it-IT" sz="1100" i="1" dirty="0" smtClean="0">
                <a:solidFill>
                  <a:srgbClr val="0070C0"/>
                </a:solidFill>
              </a:rPr>
              <a:t>)</a:t>
            </a:r>
            <a:r>
              <a:rPr lang="it-IT" sz="1100" dirty="0" smtClean="0"/>
              <a:t>, M. </a:t>
            </a:r>
            <a:r>
              <a:rPr lang="it-IT" sz="1100" dirty="0" err="1" smtClean="0"/>
              <a:t>Posik</a:t>
            </a:r>
            <a:r>
              <a:rPr lang="it-IT" sz="1100" dirty="0" smtClean="0"/>
              <a:t>, E. </a:t>
            </a:r>
            <a:r>
              <a:rPr lang="it-IT" sz="1100" dirty="0" err="1" smtClean="0"/>
              <a:t>Schulte</a:t>
            </a:r>
            <a:r>
              <a:rPr lang="it-IT" sz="1100" dirty="0" smtClean="0"/>
              <a:t> </a:t>
            </a:r>
            <a:r>
              <a:rPr lang="it-IT" sz="1100" b="1" i="1" dirty="0" smtClean="0">
                <a:solidFill>
                  <a:srgbClr val="008000"/>
                </a:solidFill>
              </a:rPr>
              <a:t>(</a:t>
            </a:r>
            <a:r>
              <a:rPr lang="en-US" sz="1100" b="1" i="1" dirty="0" smtClean="0">
                <a:solidFill>
                  <a:srgbClr val="008000"/>
                </a:solidFill>
              </a:rPr>
              <a:t>Temple University, Philadelphia, PA</a:t>
            </a:r>
            <a:r>
              <a:rPr lang="en-US" sz="1100" i="1" dirty="0" smtClean="0">
                <a:solidFill>
                  <a:srgbClr val="008000"/>
                </a:solidFill>
              </a:rPr>
              <a:t>)</a:t>
            </a:r>
          </a:p>
          <a:p>
            <a:pPr>
              <a:buNone/>
            </a:pPr>
            <a:r>
              <a:rPr lang="en-US" sz="1100" dirty="0" smtClean="0"/>
              <a:t>K. Kumar, J. </a:t>
            </a:r>
            <a:r>
              <a:rPr lang="en-US" sz="1100" dirty="0" err="1" smtClean="0"/>
              <a:t>Mammei</a:t>
            </a:r>
            <a:r>
              <a:rPr lang="en-US" sz="1100" dirty="0" smtClean="0"/>
              <a:t>, S. Riordan </a:t>
            </a:r>
            <a:r>
              <a:rPr lang="en-US" sz="1100" b="1" i="1" dirty="0" smtClean="0">
                <a:solidFill>
                  <a:srgbClr val="008000"/>
                </a:solidFill>
              </a:rPr>
              <a:t>(University of Massachusetts, Amherst, MA)</a:t>
            </a:r>
          </a:p>
          <a:p>
            <a:pPr>
              <a:buNone/>
            </a:pPr>
            <a:r>
              <a:rPr lang="en-US" sz="1100" dirty="0" smtClean="0"/>
              <a:t>T. </a:t>
            </a:r>
            <a:r>
              <a:rPr lang="en-US" sz="1100" dirty="0" err="1" smtClean="0"/>
              <a:t>Badman</a:t>
            </a:r>
            <a:r>
              <a:rPr lang="en-US" sz="1100" dirty="0" smtClean="0"/>
              <a:t>, S. K. Phillips, K. </a:t>
            </a:r>
            <a:r>
              <a:rPr lang="en-US" sz="1100" dirty="0" err="1" smtClean="0"/>
              <a:t>Slifer</a:t>
            </a:r>
            <a:r>
              <a:rPr lang="en-US" sz="1100" dirty="0" smtClean="0"/>
              <a:t>, R. Zielinski </a:t>
            </a:r>
            <a:r>
              <a:rPr lang="en-US" sz="1100" b="1" i="1" dirty="0" smtClean="0">
                <a:solidFill>
                  <a:srgbClr val="008000"/>
                </a:solidFill>
              </a:rPr>
              <a:t>(University of New Hampshire, Durham, NH</a:t>
            </a:r>
            <a:r>
              <a:rPr lang="en-US" sz="1100" i="1" dirty="0" smtClean="0">
                <a:solidFill>
                  <a:srgbClr val="008000"/>
                </a:solidFill>
              </a:rPr>
              <a:t>)</a:t>
            </a:r>
          </a:p>
          <a:p>
            <a:pPr>
              <a:buNone/>
            </a:pPr>
            <a:r>
              <a:rPr lang="en-US" sz="1100" dirty="0" smtClean="0"/>
              <a:t>H. </a:t>
            </a:r>
            <a:r>
              <a:rPr lang="en-US" sz="1100" dirty="0" err="1" smtClean="0"/>
              <a:t>Badhdasaryan</a:t>
            </a:r>
            <a:r>
              <a:rPr lang="en-US" sz="1100" dirty="0" smtClean="0"/>
              <a:t>, G. D. Cates, M. Dalton, D. Day, D. Keller, V. V. </a:t>
            </a:r>
            <a:r>
              <a:rPr lang="en-US" sz="1100" dirty="0" err="1" smtClean="0"/>
              <a:t>Nelyubin</a:t>
            </a:r>
            <a:r>
              <a:rPr lang="en-US" sz="1100" dirty="0" smtClean="0"/>
              <a:t>, K. </a:t>
            </a:r>
            <a:r>
              <a:rPr lang="en-US" sz="1100" dirty="0" err="1" smtClean="0"/>
              <a:t>Paschke</a:t>
            </a:r>
            <a:r>
              <a:rPr lang="en-US" sz="1100" dirty="0" smtClean="0"/>
              <a:t>, A. Tobias, Z. W. Zhao </a:t>
            </a:r>
            <a:r>
              <a:rPr lang="en-US" sz="1100" i="1" dirty="0" smtClean="0">
                <a:solidFill>
                  <a:srgbClr val="0070C0"/>
                </a:solidFill>
              </a:rPr>
              <a:t>(Co-spokesperson)</a:t>
            </a:r>
            <a:r>
              <a:rPr lang="en-US" sz="1100" dirty="0" smtClean="0"/>
              <a:t>, X. </a:t>
            </a:r>
            <a:r>
              <a:rPr lang="en-US" sz="1100" dirty="0" err="1" smtClean="0"/>
              <a:t>Zheng</a:t>
            </a:r>
            <a:r>
              <a:rPr lang="en-US" sz="1100" dirty="0" smtClean="0"/>
              <a:t> </a:t>
            </a:r>
            <a:r>
              <a:rPr lang="en-US" sz="1100" i="1" dirty="0" smtClean="0">
                <a:solidFill>
                  <a:srgbClr val="008000"/>
                </a:solidFill>
              </a:rPr>
              <a:t>(</a:t>
            </a:r>
            <a:r>
              <a:rPr lang="en-US" sz="1100" b="1" i="1" dirty="0" smtClean="0">
                <a:solidFill>
                  <a:srgbClr val="008000"/>
                </a:solidFill>
              </a:rPr>
              <a:t>University of Virginia, Charlottesville, VA)</a:t>
            </a:r>
          </a:p>
          <a:p>
            <a:pPr>
              <a:buNone/>
            </a:pPr>
            <a:r>
              <a:rPr lang="en-US" sz="1100" dirty="0" smtClean="0"/>
              <a:t>F. R. </a:t>
            </a:r>
            <a:r>
              <a:rPr lang="en-US" sz="1100" dirty="0" err="1" smtClean="0"/>
              <a:t>Wesselmann</a:t>
            </a:r>
            <a:r>
              <a:rPr lang="en-US" sz="1100" dirty="0" smtClean="0"/>
              <a:t> </a:t>
            </a:r>
            <a:r>
              <a:rPr lang="en-US" sz="1100" b="1" i="1" dirty="0" smtClean="0">
                <a:solidFill>
                  <a:srgbClr val="008000"/>
                </a:solidFill>
              </a:rPr>
              <a:t>(Xavier University of Louisiana, New Orleans, LA</a:t>
            </a:r>
            <a:r>
              <a:rPr lang="en-US" sz="1100" i="1" dirty="0" smtClean="0">
                <a:solidFill>
                  <a:srgbClr val="008000"/>
                </a:solidFill>
              </a:rPr>
              <a:t>)</a:t>
            </a:r>
            <a:endParaRPr lang="en-US" sz="1100" dirty="0">
              <a:solidFill>
                <a:srgbClr val="008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56A2D-B9AA-9D47-A6A7-53D1638EA1C5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2276" y="39562"/>
            <a:ext cx="1101723" cy="13225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TCS 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Dilepton</a:t>
            </a:r>
            <a:r>
              <a:rPr lang="en-US" dirty="0" smtClean="0"/>
              <a:t> Production at 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838200"/>
            <a:ext cx="4419600" cy="5943600"/>
          </a:xfrm>
        </p:spPr>
        <p:txBody>
          <a:bodyPr/>
          <a:lstStyle/>
          <a:p>
            <a:r>
              <a:rPr lang="en-US" dirty="0" smtClean="0"/>
              <a:t>GPDs with J/</a:t>
            </a:r>
            <a:r>
              <a:rPr lang="el-GR" dirty="0" smtClean="0"/>
              <a:t>ψ</a:t>
            </a:r>
            <a:r>
              <a:rPr lang="en-US" dirty="0" smtClean="0"/>
              <a:t> </a:t>
            </a:r>
          </a:p>
          <a:p>
            <a:r>
              <a:rPr lang="en-US" dirty="0" smtClean="0"/>
              <a:t>GPDs with TCS, no need for positron beam like DVCS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417887"/>
            <a:ext cx="4572000" cy="27701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662487" y="6296025"/>
            <a:ext cx="3960813" cy="7905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tIns="80640"/>
          <a:lstStyle/>
          <a:p>
            <a:pPr marL="300038" indent="-300038" hangingPunct="1">
              <a:lnSpc>
                <a:spcPct val="90000"/>
              </a:lnSpc>
              <a:spcBef>
                <a:spcPts val="800"/>
              </a:spcBef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Transverse gluon distribution from deep exclusive J/</a:t>
            </a:r>
            <a:r>
              <a:rPr lang="en-US" sz="1600" dirty="0">
                <a:solidFill>
                  <a:srgbClr val="000000"/>
                </a:solidFill>
                <a:cs typeface="Times New Roman" pitchFamily="18" charset="0"/>
              </a:rPr>
              <a:t>ψ </a:t>
            </a:r>
            <a:r>
              <a:rPr lang="en-US" sz="1600" dirty="0" err="1">
                <a:solidFill>
                  <a:srgbClr val="000000"/>
                </a:solidFill>
                <a:cs typeface="Times New Roman" pitchFamily="18" charset="0"/>
              </a:rPr>
              <a:t>electroproduction</a:t>
            </a:r>
            <a:endParaRPr lang="en-US" sz="1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425" y="995362"/>
            <a:ext cx="3840163" cy="5295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63550" y="3641725"/>
            <a:ext cx="1222375" cy="3063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spcBef>
                <a:spcPts val="750"/>
              </a:spcBef>
              <a:tabLst>
                <a:tab pos="723900" algn="l"/>
              </a:tabLst>
            </a:pPr>
            <a:r>
              <a:rPr lang="en-US" sz="1400">
                <a:solidFill>
                  <a:srgbClr val="147806"/>
                </a:solidFill>
                <a:latin typeface="Times New Roman" pitchFamily="18" charset="0"/>
              </a:rPr>
              <a:t>C. Weiss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733550" y="609600"/>
            <a:ext cx="1901825" cy="581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spcBef>
                <a:spcPts val="750"/>
              </a:spcBef>
              <a:tabLst>
                <a:tab pos="723900" algn="l"/>
                <a:tab pos="1447800" algn="l"/>
              </a:tabLst>
            </a:pPr>
            <a:r>
              <a:rPr lang="en-US" sz="1600" b="1" i="1" dirty="0">
                <a:solidFill>
                  <a:srgbClr val="000000"/>
                </a:solidFill>
                <a:latin typeface="Times New Roman" pitchFamily="18" charset="0"/>
              </a:rPr>
              <a:t>s = E</a:t>
            </a:r>
            <a:r>
              <a:rPr lang="en-US" sz="1600" b="1" i="1" baseline="-33000" dirty="0">
                <a:solidFill>
                  <a:srgbClr val="000000"/>
                </a:solidFill>
                <a:latin typeface="Times New Roman" pitchFamily="18" charset="0"/>
              </a:rPr>
              <a:t>cm</a:t>
            </a:r>
            <a:r>
              <a:rPr lang="en-US" sz="1600" b="1" i="1" baseline="33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1600" b="1" i="1" dirty="0">
                <a:solidFill>
                  <a:srgbClr val="000000"/>
                </a:solidFill>
                <a:latin typeface="Times New Roman" pitchFamily="18" charset="0"/>
              </a:rPr>
              <a:t> (GeV</a:t>
            </a:r>
            <a:r>
              <a:rPr lang="en-US" sz="1600" b="1" i="1" baseline="33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1600" b="1" i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276600" y="609600"/>
            <a:ext cx="1195387" cy="428625"/>
          </a:xfrm>
          <a:prstGeom prst="rect">
            <a:avLst/>
          </a:pr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107280" rIns="90000" bIns="46800">
            <a:spAutoFit/>
          </a:bodyPr>
          <a:lstStyle/>
          <a:p>
            <a:pPr hangingPunct="1">
              <a:lnSpc>
                <a:spcPct val="90000"/>
              </a:lnSpc>
              <a:spcBef>
                <a:spcPts val="750"/>
              </a:spcBef>
              <a:tabLst>
                <a:tab pos="723900" algn="l"/>
              </a:tabLst>
            </a:pPr>
            <a:r>
              <a:rPr lang="en-US" sz="20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en-US" sz="2000" i="1" baseline="330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sz="2000" i="1">
                <a:solidFill>
                  <a:srgbClr val="000000"/>
                </a:solidFill>
                <a:latin typeface="Times New Roman" pitchFamily="18" charset="0"/>
              </a:rPr>
              <a:t> ~ ysx</a:t>
            </a: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1331913" y="725487"/>
            <a:ext cx="2701925" cy="1984375"/>
          </a:xfrm>
          <a:prstGeom prst="line">
            <a:avLst/>
          </a:prstGeom>
          <a:noFill/>
          <a:ln w="36720" cap="flat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>
            <a:off x="2536825" y="1497012"/>
            <a:ext cx="1046163" cy="768350"/>
          </a:xfrm>
          <a:prstGeom prst="line">
            <a:avLst/>
          </a:prstGeom>
          <a:noFill/>
          <a:ln w="27360" cap="flat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389313" y="1654175"/>
            <a:ext cx="390525" cy="336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lnSpc>
                <a:spcPct val="100000"/>
              </a:lnSpc>
              <a:spcBef>
                <a:spcPts val="750"/>
              </a:spcBef>
            </a:pPr>
            <a:r>
              <a:rPr lang="en-US" sz="1600" b="1" i="1">
                <a:solidFill>
                  <a:srgbClr val="000000"/>
                </a:solidFill>
                <a:latin typeface="Calibri" pitchFamily="34" charset="0"/>
              </a:rPr>
              <a:t>y</a:t>
            </a: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909888" y="6411912"/>
            <a:ext cx="1157287" cy="231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74160" rIns="74160" bIns="3708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</a:tabLst>
            </a:pPr>
            <a:r>
              <a:rPr lang="en-US" sz="1100" b="1">
                <a:solidFill>
                  <a:srgbClr val="000000"/>
                </a:solidFill>
                <a:cs typeface="Arial" charset="0"/>
              </a:rPr>
              <a:t>JLab 12 GeV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08013" y="6413500"/>
            <a:ext cx="1157287" cy="231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74160" rIns="74160" bIns="3708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</a:tabLst>
            </a:pPr>
            <a:r>
              <a:rPr lang="en-US" sz="1100" b="1">
                <a:solidFill>
                  <a:srgbClr val="000000"/>
                </a:solidFill>
                <a:cs typeface="Arial" charset="0"/>
              </a:rPr>
              <a:t>EIC Stage II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</a:tabLst>
            </a:pPr>
            <a:r>
              <a:rPr lang="en-US" sz="1100" b="1">
                <a:solidFill>
                  <a:srgbClr val="000000"/>
                </a:solidFill>
                <a:cs typeface="Arial" charset="0"/>
              </a:rPr>
              <a:t>(ELIC)</a:t>
            </a: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1795463" y="6413500"/>
            <a:ext cx="1157287" cy="231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74160" rIns="74160" bIns="3708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</a:tabLst>
            </a:pPr>
            <a:r>
              <a:rPr lang="en-US" sz="1100" b="1" dirty="0">
                <a:solidFill>
                  <a:srgbClr val="000000"/>
                </a:solidFill>
                <a:cs typeface="Arial" charset="0"/>
              </a:rPr>
              <a:t>EIC Stage I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</a:tabLst>
            </a:pPr>
            <a:r>
              <a:rPr lang="en-US" sz="1100" b="1" dirty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sz="1100" b="1" dirty="0">
                <a:solidFill>
                  <a:srgbClr val="FF0000"/>
                </a:solidFill>
                <a:cs typeface="Arial" charset="0"/>
              </a:rPr>
              <a:t>M</a:t>
            </a:r>
            <a:r>
              <a:rPr lang="en-US" sz="1100" b="1" dirty="0">
                <a:solidFill>
                  <a:srgbClr val="0000FF"/>
                </a:solidFill>
                <a:cs typeface="Arial" charset="0"/>
              </a:rPr>
              <a:t>E</a:t>
            </a:r>
            <a:r>
              <a:rPr lang="en-US" sz="1100" b="1" dirty="0">
                <a:solidFill>
                  <a:srgbClr val="800080"/>
                </a:solidFill>
                <a:cs typeface="Arial" charset="0"/>
              </a:rPr>
              <a:t>I</a:t>
            </a:r>
            <a:r>
              <a:rPr lang="en-US" sz="1100" b="1" dirty="0">
                <a:solidFill>
                  <a:srgbClr val="008000"/>
                </a:solidFill>
                <a:cs typeface="Arial" charset="0"/>
              </a:rPr>
              <a:t>C</a:t>
            </a:r>
            <a:r>
              <a:rPr lang="en-US" sz="1100" b="1" dirty="0">
                <a:solidFill>
                  <a:srgbClr val="000000"/>
                </a:solidFill>
                <a:cs typeface="Arial" charset="0"/>
              </a:rPr>
              <a:t>)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-76200" y="6232525"/>
            <a:ext cx="1157288" cy="231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lIns="74160" rIns="74160" bIns="37080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723900" algn="l"/>
              </a:tabLst>
            </a:pPr>
            <a:r>
              <a:rPr lang="en-US" sz="1100">
                <a:solidFill>
                  <a:srgbClr val="000000"/>
                </a:solidFill>
                <a:cs typeface="Arial" charset="0"/>
              </a:rPr>
              <a:t>LHeC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TCS at MEIC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1"/>
            <a:ext cx="4191000" cy="13716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BH at resonance free region used for simulation</a:t>
            </a:r>
          </a:p>
          <a:p>
            <a:r>
              <a:rPr lang="en-US" dirty="0" smtClean="0"/>
              <a:t>Quasi- real scattering electron goes forward</a:t>
            </a:r>
          </a:p>
          <a:p>
            <a:r>
              <a:rPr lang="en-US" dirty="0" err="1" smtClean="0"/>
              <a:t>Recoild</a:t>
            </a:r>
            <a:r>
              <a:rPr lang="en-US" dirty="0" smtClean="0"/>
              <a:t> proton goes backward</a:t>
            </a:r>
          </a:p>
          <a:p>
            <a:r>
              <a:rPr lang="en-US" dirty="0" smtClean="0"/>
              <a:t>Decay leptons have large coverage in the middle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64218" y="6356350"/>
            <a:ext cx="2133600" cy="365125"/>
          </a:xfrm>
        </p:spPr>
        <p:txBody>
          <a:bodyPr/>
          <a:lstStyle/>
          <a:p>
            <a:fld id="{9C2DC643-54AA-4F48-B152-357DE8B706E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2" descr="C:\Users\owner\Google Drive\TCS\pic_EIC\theta_mom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52800"/>
            <a:ext cx="5076183" cy="3276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304800" y="1393729"/>
            <a:ext cx="4648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81000" y="1012729"/>
            <a:ext cx="4495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" y="1088929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11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 e</a:t>
            </a:r>
            <a:r>
              <a:rPr lang="en-US" baseline="30000" dirty="0" smtClean="0">
                <a:solidFill>
                  <a:srgbClr val="000000"/>
                </a:solidFill>
              </a:rPr>
              <a:t>-</a:t>
            </a:r>
            <a:endParaRPr lang="en-US" baseline="30000" dirty="0"/>
          </a:p>
        </p:txBody>
      </p:sp>
      <p:sp>
        <p:nvSpPr>
          <p:cNvPr id="9" name="Rectangle 8"/>
          <p:cNvSpPr/>
          <p:nvPr/>
        </p:nvSpPr>
        <p:spPr>
          <a:xfrm rot="20948569">
            <a:off x="3156260" y="784129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60 </a:t>
            </a:r>
            <a:r>
              <a:rPr lang="en-US" dirty="0" err="1" smtClean="0">
                <a:solidFill>
                  <a:srgbClr val="000000"/>
                </a:solidFill>
              </a:rPr>
              <a:t>GeV</a:t>
            </a:r>
            <a:r>
              <a:rPr lang="en-US" dirty="0" smtClean="0">
                <a:solidFill>
                  <a:srgbClr val="000000"/>
                </a:solidFill>
              </a:rPr>
              <a:t> p</a:t>
            </a:r>
            <a:endParaRPr lang="en-US" baseline="30000" dirty="0"/>
          </a:p>
        </p:txBody>
      </p:sp>
      <p:sp>
        <p:nvSpPr>
          <p:cNvPr id="10" name="Arc 9"/>
          <p:cNvSpPr/>
          <p:nvPr/>
        </p:nvSpPr>
        <p:spPr>
          <a:xfrm>
            <a:off x="4267200" y="1165129"/>
            <a:ext cx="152400" cy="4572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19600" y="1038607"/>
            <a:ext cx="436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6</a:t>
            </a:r>
            <a:r>
              <a:rPr lang="en-US" baseline="30000" dirty="0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pic>
        <p:nvPicPr>
          <p:cNvPr id="48130" name="Picture 2" descr="C:\Users\owner\Google Drive\TCS\pic_SoLID\k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218" y="4445478"/>
            <a:ext cx="2381916" cy="2286000"/>
          </a:xfrm>
          <a:prstGeom prst="rect">
            <a:avLst/>
          </a:prstGeom>
          <a:noFill/>
        </p:spPr>
      </p:pic>
      <p:pic>
        <p:nvPicPr>
          <p:cNvPr id="48131" name="Picture 3" descr="C:\Users\owner\Google Drive\TCS\pic_EIC\ki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010120"/>
            <a:ext cx="2381916" cy="2286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788218" y="3974068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 (GeV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788218" y="6412468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 (GeV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264218" y="4431268"/>
            <a:ext cx="6858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τ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64218" y="1981200"/>
            <a:ext cx="6858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</a:rPr>
              <a:t>τ</a:t>
            </a:r>
            <a:endParaRPr lang="en-US" b="1" dirty="0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86400" y="704671"/>
            <a:ext cx="35052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JLab</a:t>
            </a:r>
            <a:r>
              <a:rPr lang="en-US" dirty="0" smtClean="0"/>
              <a:t> 12GeV reaches 0.2 for  </a:t>
            </a:r>
            <a:r>
              <a:rPr lang="el-GR" dirty="0" smtClean="0">
                <a:ln>
                  <a:solidFill>
                    <a:schemeClr val="bg1"/>
                  </a:solidFill>
                </a:ln>
              </a:rPr>
              <a:t>τ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smtClean="0"/>
              <a:t>explores valence </a:t>
            </a:r>
            <a:r>
              <a:rPr lang="en-US" dirty="0" smtClean="0"/>
              <a:t>quarks.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MEIC reaches 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10</a:t>
            </a:r>
            <a:r>
              <a:rPr lang="en-US" baseline="30000" dirty="0" smtClean="0">
                <a:ln>
                  <a:solidFill>
                    <a:schemeClr val="bg1"/>
                  </a:solidFill>
                </a:ln>
              </a:rPr>
              <a:t>-3</a:t>
            </a:r>
            <a:r>
              <a:rPr lang="en-US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en-US" dirty="0" smtClean="0"/>
              <a:t>for  </a:t>
            </a:r>
            <a:r>
              <a:rPr lang="el-GR" dirty="0" smtClean="0">
                <a:ln>
                  <a:solidFill>
                    <a:schemeClr val="bg1"/>
                  </a:solidFill>
                </a:ln>
              </a:rPr>
              <a:t>τ </a:t>
            </a:r>
            <a:r>
              <a:rPr lang="en-US" dirty="0" smtClean="0"/>
              <a:t>and will explore the sea quarks and gluons.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10400" y="4495800"/>
            <a:ext cx="9144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SoLID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010400" y="2057400"/>
            <a:ext cx="914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MEIC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DVCS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97249"/>
            <a:ext cx="8534400" cy="211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572389"/>
            <a:ext cx="3505200" cy="375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90800"/>
            <a:ext cx="4947961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200" y="6192304"/>
            <a:ext cx="3600450" cy="665696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600" dirty="0" smtClean="0"/>
              <a:t>An overview of existing and planned measurements of DVCS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34000" y="6283912"/>
            <a:ext cx="3600450" cy="52540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 smtClean="0"/>
              <a:t>Global fit to the DVCS data</a:t>
            </a:r>
          </a:p>
          <a:p>
            <a:r>
              <a:rPr lang="en-US" sz="1200" i="1" dirty="0" smtClean="0"/>
              <a:t>M. </a:t>
            </a:r>
            <a:r>
              <a:rPr lang="en-US" sz="1200" i="1" dirty="0" err="1" smtClean="0"/>
              <a:t>Guidal</a:t>
            </a:r>
            <a:r>
              <a:rPr lang="en-US" sz="1200" i="1" dirty="0" smtClean="0"/>
              <a:t>, </a:t>
            </a:r>
            <a:r>
              <a:rPr lang="en-US" sz="1200" i="1" dirty="0" err="1" smtClean="0"/>
              <a:t>Eur.Phys.J</a:t>
            </a:r>
            <a:r>
              <a:rPr lang="en-US" sz="1200" i="1" dirty="0" smtClean="0"/>
              <a:t>. A37, p319 (2008)</a:t>
            </a:r>
            <a:endParaRPr lang="en-US" sz="12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dirty="0" smtClean="0"/>
              <a:t>    Information on the real (imaginary) part of the Compton amplitude can be obtained from </a:t>
            </a:r>
            <a:r>
              <a:rPr lang="en-US" sz="2500" dirty="0" err="1" smtClean="0"/>
              <a:t>photoproduction</a:t>
            </a:r>
            <a:r>
              <a:rPr lang="en-US" sz="2500" dirty="0" smtClean="0"/>
              <a:t> of lepton pairs using </a:t>
            </a:r>
            <a:r>
              <a:rPr lang="en-US" sz="2500" dirty="0" err="1" smtClean="0"/>
              <a:t>unpolarized</a:t>
            </a:r>
            <a:r>
              <a:rPr lang="en-US" sz="2500" dirty="0" smtClean="0"/>
              <a:t> (circularly polarized) photons 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6218" y="6477000"/>
            <a:ext cx="2133600" cy="365125"/>
          </a:xfrm>
        </p:spPr>
        <p:txBody>
          <a:bodyPr/>
          <a:lstStyle/>
          <a:p>
            <a:fld id="{9C2DC643-54AA-4F48-B152-357DE8B706E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2295419"/>
            <a:ext cx="5351813" cy="181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1292" y="2819401"/>
            <a:ext cx="207412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418" y="3057831"/>
            <a:ext cx="1219200" cy="31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4218" y="3657600"/>
            <a:ext cx="1676400" cy="299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418" y="3743381"/>
            <a:ext cx="1295400" cy="23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4674078" y="2819400"/>
            <a:ext cx="4419600" cy="12954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9818" y="3048000"/>
            <a:ext cx="521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TCS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9818" y="3657600"/>
            <a:ext cx="683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DVCS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2214" y="4343400"/>
            <a:ext cx="676498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Timelike</a:t>
            </a:r>
            <a:r>
              <a:rPr lang="en-US" dirty="0" smtClean="0"/>
              <a:t> Compton Scattering (TCS)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611563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Test </a:t>
            </a:r>
            <a:r>
              <a:rPr lang="en-US" dirty="0" err="1" smtClean="0">
                <a:cs typeface="Times New Roman" pitchFamily="18" charset="0"/>
              </a:rPr>
              <a:t>spacelike-timelike</a:t>
            </a:r>
            <a:r>
              <a:rPr lang="en-US" dirty="0" smtClean="0">
                <a:cs typeface="Times New Roman" pitchFamily="18" charset="0"/>
              </a:rPr>
              <a:t> correspondence and the universality of GPDs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  <a:latin typeface="Times New Roman" pitchFamily="16" charset="0"/>
              </a:rPr>
              <a:t>Input for global analysis of Compton Form Factors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  <a:latin typeface="Times New Roman" pitchFamily="16" charset="0"/>
              </a:rPr>
              <a:t>access through </a:t>
            </a:r>
            <a:r>
              <a:rPr lang="en-GB" dirty="0" err="1" smtClean="0">
                <a:solidFill>
                  <a:srgbClr val="000000"/>
                </a:solidFill>
                <a:latin typeface="Times New Roman" pitchFamily="16" charset="0"/>
              </a:rPr>
              <a:t>azimuthal</a:t>
            </a:r>
            <a:r>
              <a:rPr lang="en-GB" dirty="0" smtClean="0">
                <a:solidFill>
                  <a:srgbClr val="000000"/>
                </a:solidFill>
                <a:latin typeface="Times New Roman" pitchFamily="16" charset="0"/>
              </a:rPr>
              <a:t> asymmetry of lepton pair</a:t>
            </a:r>
            <a:endParaRPr lang="en-US" dirty="0" smtClean="0">
              <a:cs typeface="Times New Roman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Explore GPDs of quarks and gluons at different kinematics</a:t>
            </a:r>
          </a:p>
          <a:p>
            <a:endParaRPr lang="en-US" dirty="0" smtClean="0"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14478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 → p′ 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*(e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TCS and Bethe-</a:t>
            </a:r>
            <a:r>
              <a:rPr lang="en-US" sz="3500" dirty="0" err="1" smtClean="0"/>
              <a:t>Heitler</a:t>
            </a:r>
            <a:r>
              <a:rPr lang="en-US" sz="3500" dirty="0" smtClean="0"/>
              <a:t> (BH) Interference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90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lepton charge conjugation, TCS and BH amplitudes are </a:t>
            </a:r>
            <a:r>
              <a:rPr lang="en-US" sz="2000" b="1" i="1" dirty="0" smtClean="0">
                <a:solidFill>
                  <a:schemeClr val="accent1"/>
                </a:solidFill>
              </a:rPr>
              <a:t>even</a:t>
            </a:r>
            <a:r>
              <a:rPr lang="en-US" sz="2000" dirty="0" smtClean="0"/>
              <a:t>, while the interference term is </a:t>
            </a:r>
            <a:r>
              <a:rPr lang="en-US" sz="2000" b="1" i="1" dirty="0" smtClean="0">
                <a:solidFill>
                  <a:schemeClr val="accent1"/>
                </a:solidFill>
              </a:rPr>
              <a:t>odd</a:t>
            </a:r>
          </a:p>
          <a:p>
            <a:r>
              <a:rPr lang="en-US" sz="2000" dirty="0" smtClean="0"/>
              <a:t>Therefore, direct access to interference term through angular distribution of the lepton pair (cosine and sine moments)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C643-54AA-4F48-B152-357DE8B706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79575" y="3663950"/>
            <a:ext cx="2740025" cy="2444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>
              <a:lnSpc>
                <a:spcPct val="100000"/>
              </a:lnSpc>
              <a:spcBef>
                <a:spcPts val="625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000" dirty="0">
                <a:solidFill>
                  <a:srgbClr val="000000"/>
                </a:solidFill>
                <a:latin typeface="Times New Roman" pitchFamily="16" charset="0"/>
              </a:rPr>
              <a:t>E. Berger </a:t>
            </a:r>
            <a:r>
              <a:rPr lang="en-US" sz="1000" i="1" dirty="0">
                <a:solidFill>
                  <a:srgbClr val="000000"/>
                </a:solidFill>
                <a:latin typeface="Times New Roman" pitchFamily="16" charset="0"/>
              </a:rPr>
              <a:t>et al.</a:t>
            </a:r>
            <a:r>
              <a:rPr lang="en-US" sz="1000" dirty="0">
                <a:solidFill>
                  <a:srgbClr val="000000"/>
                </a:solidFill>
                <a:latin typeface="Times New Roman" pitchFamily="16" charset="0"/>
              </a:rPr>
              <a:t>, Eur. Phys. J. C23, 675 (2002)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975" y="990600"/>
            <a:ext cx="3708400" cy="27098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129145"/>
            <a:ext cx="3657600" cy="1033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057400"/>
            <a:ext cx="2209800" cy="188748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553200" y="914400"/>
            <a:ext cx="2133600" cy="34073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>
              <a:lnSpc>
                <a:spcPct val="100000"/>
              </a:lnSpc>
              <a:spcBef>
                <a:spcPts val="1125"/>
              </a:spcBef>
              <a:buClrTx/>
              <a:buFontTx/>
              <a:buNone/>
              <a:tabLst>
                <a:tab pos="723900" algn="l"/>
                <a:tab pos="14478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BH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553200" y="2366385"/>
            <a:ext cx="762000" cy="336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>
              <a:lnSpc>
                <a:spcPct val="100000"/>
              </a:lnSpc>
              <a:spcBef>
                <a:spcPts val="1125"/>
              </a:spcBef>
              <a:buClrTx/>
              <a:buFontTx/>
              <a:buNone/>
              <a:tabLst>
                <a:tab pos="7239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TCS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962400"/>
            <a:ext cx="5783826" cy="896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3458</Words>
  <Application>Microsoft Office PowerPoint</Application>
  <PresentationFormat>On-screen Show (4:3)</PresentationFormat>
  <Paragraphs>575</Paragraphs>
  <Slides>54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Calibri</vt:lpstr>
      <vt:lpstr>Times New Roman</vt:lpstr>
      <vt:lpstr>Comic Sans MS</vt:lpstr>
      <vt:lpstr>Symbol</vt:lpstr>
      <vt:lpstr>Arial Narrow</vt:lpstr>
      <vt:lpstr>Arial Unicode MS</vt:lpstr>
      <vt:lpstr>Tahoma</vt:lpstr>
      <vt:lpstr>Wingdings</vt:lpstr>
      <vt:lpstr>Office Theme</vt:lpstr>
      <vt:lpstr>Equation</vt:lpstr>
      <vt:lpstr>Timelike Compton Scattering with SoLID</vt:lpstr>
      <vt:lpstr>Generalized Parton Distribution (GPD)</vt:lpstr>
      <vt:lpstr>General Compton Process accessing GPDs</vt:lpstr>
      <vt:lpstr>DVCS and TCS access the same GPDs</vt:lpstr>
      <vt:lpstr>Slide 5</vt:lpstr>
      <vt:lpstr>DVCS</vt:lpstr>
      <vt:lpstr>TCS</vt:lpstr>
      <vt:lpstr>Timelike Compton Scattering (TCS)</vt:lpstr>
      <vt:lpstr>TCS and Bethe-Heitler (BH) Interference</vt:lpstr>
      <vt:lpstr>TCS at JLab 6GeV</vt:lpstr>
      <vt:lpstr>TCS at JLab 12GeV</vt:lpstr>
      <vt:lpstr>CLAS12 and SoLID: Acceptance</vt:lpstr>
      <vt:lpstr>CLAS12 and SoLID: BH Detection (Lab Frame)</vt:lpstr>
      <vt:lpstr>CLAS12 and SoLID: BH Detection (γ* CM Frame)</vt:lpstr>
      <vt:lpstr>Slide 15</vt:lpstr>
      <vt:lpstr>TCS at JLab 12GeV Projected Result</vt:lpstr>
      <vt:lpstr>SoLID TCS</vt:lpstr>
      <vt:lpstr>SoLID JPsi and TCS</vt:lpstr>
      <vt:lpstr>TOF at large angle </vt:lpstr>
      <vt:lpstr>Things to do</vt:lpstr>
      <vt:lpstr>TCS at MEIC</vt:lpstr>
      <vt:lpstr>Summary</vt:lpstr>
      <vt:lpstr>Backup TCS</vt:lpstr>
      <vt:lpstr>TCS crosssection</vt:lpstr>
      <vt:lpstr>Slide 25</vt:lpstr>
      <vt:lpstr>Slide 26</vt:lpstr>
      <vt:lpstr>Slide 27</vt:lpstr>
      <vt:lpstr>Slide 28</vt:lpstr>
      <vt:lpstr>Bacup jpsi</vt:lpstr>
      <vt:lpstr>Introduction</vt:lpstr>
      <vt:lpstr>J/ψ Production on Neuclon</vt:lpstr>
      <vt:lpstr>Interaction between J/ψ-N</vt:lpstr>
      <vt:lpstr>Experimental Status </vt:lpstr>
      <vt:lpstr>Reaction Mechanism</vt:lpstr>
      <vt:lpstr>Reaction mechanism</vt:lpstr>
      <vt:lpstr>Hungry for Data from JLab 12GeV</vt:lpstr>
      <vt:lpstr>CLAS12 and SoLID: Acceptance</vt:lpstr>
      <vt:lpstr>SoLID J/ψ Detection</vt:lpstr>
      <vt:lpstr>Electroproduction vs Photoproduction</vt:lpstr>
      <vt:lpstr>CLAS12 J/ψ Projection</vt:lpstr>
      <vt:lpstr>SoLID J/ψ Projection</vt:lpstr>
      <vt:lpstr>J/ψ at JLab 12GeV</vt:lpstr>
      <vt:lpstr>Backup JPsi</vt:lpstr>
      <vt:lpstr>Conformal (Trace) Anomaly</vt:lpstr>
      <vt:lpstr>Cross Section Validation</vt:lpstr>
      <vt:lpstr>Systematic Budget</vt:lpstr>
      <vt:lpstr>Rates Estimates</vt:lpstr>
      <vt:lpstr>Physics Background</vt:lpstr>
      <vt:lpstr>Random Coincidence Background</vt:lpstr>
      <vt:lpstr>Slide 50</vt:lpstr>
      <vt:lpstr>ATHENNA Collaboration</vt:lpstr>
      <vt:lpstr>TCS EIC</vt:lpstr>
      <vt:lpstr>Dilepton Production at EIC</vt:lpstr>
      <vt:lpstr>TCS at MEIC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Dilepton Production  to Probe Nucleon</dc:title>
  <dc:creator>owner</dc:creator>
  <cp:lastModifiedBy>zhao</cp:lastModifiedBy>
  <cp:revision>292</cp:revision>
  <dcterms:created xsi:type="dcterms:W3CDTF">2013-03-09T22:20:19Z</dcterms:created>
  <dcterms:modified xsi:type="dcterms:W3CDTF">2013-03-22T20:16:40Z</dcterms:modified>
</cp:coreProperties>
</file>