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4032" r:id="rId1"/>
    <p:sldMasterId id="2147484044" r:id="rId2"/>
  </p:sldMasterIdLst>
  <p:notesMasterIdLst>
    <p:notesMasterId r:id="rId25"/>
  </p:notesMasterIdLst>
  <p:sldIdLst>
    <p:sldId id="371" r:id="rId3"/>
    <p:sldId id="550" r:id="rId4"/>
    <p:sldId id="551" r:id="rId5"/>
    <p:sldId id="544" r:id="rId6"/>
    <p:sldId id="552" r:id="rId7"/>
    <p:sldId id="518" r:id="rId8"/>
    <p:sldId id="519" r:id="rId9"/>
    <p:sldId id="554" r:id="rId10"/>
    <p:sldId id="546" r:id="rId11"/>
    <p:sldId id="547" r:id="rId12"/>
    <p:sldId id="548" r:id="rId13"/>
    <p:sldId id="555" r:id="rId14"/>
    <p:sldId id="549" r:id="rId15"/>
    <p:sldId id="520" r:id="rId16"/>
    <p:sldId id="521" r:id="rId17"/>
    <p:sldId id="525" r:id="rId18"/>
    <p:sldId id="526" r:id="rId19"/>
    <p:sldId id="530" r:id="rId20"/>
    <p:sldId id="527" r:id="rId21"/>
    <p:sldId id="528" r:id="rId22"/>
    <p:sldId id="529" r:id="rId23"/>
    <p:sldId id="516" r:id="rId24"/>
  </p:sldIdLst>
  <p:sldSz cx="9144000" cy="6858000" type="screen4x3"/>
  <p:notesSz cx="6934200" cy="92202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Constantia" pitchFamily="18" charset="0"/>
      <p:regular r:id="rId30"/>
      <p:bold r:id="rId31"/>
      <p:italic r:id="rId32"/>
      <p:boldItalic r:id="rId33"/>
    </p:embeddedFont>
    <p:embeddedFont>
      <p:font typeface="Wingdings 2" pitchFamily="18" charset="2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3399"/>
    <a:srgbClr val="33CC33"/>
    <a:srgbClr val="3333CC"/>
    <a:srgbClr val="000000"/>
    <a:srgbClr val="0101FF"/>
    <a:srgbClr val="CC9900"/>
    <a:srgbClr val="FA7406"/>
    <a:srgbClr val="FE4A02"/>
    <a:srgbClr val="D67000"/>
    <a:srgbClr val="683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9" autoAdjust="0"/>
    <p:restoredTop sz="97774" autoAdjust="0"/>
  </p:normalViewPr>
  <p:slideViewPr>
    <p:cSldViewPr>
      <p:cViewPr varScale="1">
        <p:scale>
          <a:sx n="81" d="100"/>
          <a:sy n="81" d="100"/>
        </p:scale>
        <p:origin x="-6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2"/>
    </p:cViewPr>
  </p:sorterViewPr>
  <p:notesViewPr>
    <p:cSldViewPr>
      <p:cViewPr varScale="1">
        <p:scale>
          <a:sx n="103" d="100"/>
          <a:sy n="103" d="100"/>
        </p:scale>
        <p:origin x="-3480" y="-78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300"/>
            </a:lvl1pPr>
          </a:lstStyle>
          <a:p>
            <a:fld id="{76DED6FA-3620-42DE-A214-F363622CAC8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300" tIns="46150" rIns="92300" bIns="4615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27775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300"/>
            </a:lvl1pPr>
          </a:lstStyle>
          <a:p>
            <a:fld id="{81D27BB4-7507-496B-A596-4501E7841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2013/03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2013/03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2013/03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SoLID Collaboration Meeting  2013/03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SoLID Collaboration Meeting  2013/03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SoLID Collaboration Meeting  2013/03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SoLID Collaboration Meeting  2013/03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SoLID Collaboration Meeting  2013/03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SoLID Collaboration Meeting  2013/03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SoLID Collaboration Meeting  2013/03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SoLID Collaboration Meeting  2013/03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2013/03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SoLID Collaboration Meeting  2013/03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SoLID Collaboration Meeting  2013/03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SoLID Collaboration Meeting  2013/03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2013/03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2013/03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2013/03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2013/03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2013/03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2013/03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2013/03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SoLID Collaboration Meeting  2013/03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400801"/>
            <a:ext cx="1292909" cy="3258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>
    <p:strips dir="ru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SoLID Collaboration Meeting  2013/03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ttp:/www.engineeringtoolbox.com/young-modulus-d_417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web.jlab.org/~gen/jlab12gev/cleo_ma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610600" cy="1600200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 smtClean="0"/>
              <a:t>SoLID</a:t>
            </a:r>
            <a:r>
              <a:rPr lang="en-US" sz="5400" dirty="0" smtClean="0"/>
              <a:t> Magnet Update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7772400" cy="2514600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/>
              <a:t>Zhiwen</a:t>
            </a:r>
            <a:r>
              <a:rPr lang="en-US" sz="2400" dirty="0" smtClean="0"/>
              <a:t> Zhao (</a:t>
            </a:r>
            <a:r>
              <a:rPr lang="en-US" sz="2400" dirty="0" err="1" smtClean="0"/>
              <a:t>UVa</a:t>
            </a:r>
            <a:r>
              <a:rPr lang="en-US" sz="2400" dirty="0" smtClean="0"/>
              <a:t>), </a:t>
            </a:r>
            <a:r>
              <a:rPr lang="nn-NO" sz="2400" dirty="0" smtClean="0"/>
              <a:t>Paul Reimer (ANL</a:t>
            </a:r>
            <a:r>
              <a:rPr lang="nn-NO" sz="2400" dirty="0" smtClean="0"/>
              <a:t>)</a:t>
            </a:r>
            <a:endParaRPr lang="nn-NO" sz="2400" dirty="0" smtClean="0"/>
          </a:p>
          <a:p>
            <a:pPr algn="ctr"/>
            <a:endParaRPr lang="en-US" sz="2400" dirty="0" smtClean="0"/>
          </a:p>
          <a:p>
            <a:pPr algn="ctr"/>
            <a:endParaRPr lang="nn-NO" sz="2400" dirty="0" smtClean="0"/>
          </a:p>
          <a:p>
            <a:pPr algn="ctr"/>
            <a:r>
              <a:rPr lang="nn-NO" sz="2400" dirty="0" smtClean="0">
                <a:solidFill>
                  <a:schemeClr val="bg1"/>
                </a:solidFill>
              </a:rPr>
              <a:t>SoLID  Collboration Meeting</a:t>
            </a:r>
          </a:p>
          <a:p>
            <a:pPr algn="ctr"/>
            <a:r>
              <a:rPr lang="nn-NO" sz="2400" dirty="0" smtClean="0">
                <a:solidFill>
                  <a:schemeClr val="bg1"/>
                </a:solidFill>
              </a:rPr>
              <a:t>2013/03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wner\Google Drive\CLEO_II\CLEOv8_7\CLEOv8_field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897848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2013/03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1143000"/>
          </a:xfrm>
        </p:spPr>
        <p:txBody>
          <a:bodyPr/>
          <a:lstStyle/>
          <a:p>
            <a:r>
              <a:rPr lang="en-US" dirty="0" smtClean="0"/>
              <a:t>Field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389120"/>
          </a:xfrm>
        </p:spPr>
        <p:txBody>
          <a:bodyPr/>
          <a:lstStyle/>
          <a:p>
            <a:r>
              <a:rPr lang="en-US" dirty="0" smtClean="0"/>
              <a:t>The field change is </a:t>
            </a:r>
            <a:r>
              <a:rPr lang="en-US" dirty="0" smtClean="0"/>
              <a:t>small </a:t>
            </a:r>
            <a:r>
              <a:rPr lang="en-US" dirty="0" smtClean="0"/>
              <a:t>within solenoid</a:t>
            </a:r>
          </a:p>
          <a:p>
            <a:r>
              <a:rPr lang="en-US" dirty="0" smtClean="0"/>
              <a:t>Need to study the fringe field at SIDIS target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2013/03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 descr="C:\Users\owner\Google Drive\SoLID_magnet\SF7map_compa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905767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use the extra iron or not is more or less a cost question.</a:t>
            </a:r>
          </a:p>
          <a:p>
            <a:r>
              <a:rPr lang="en-US" dirty="0" smtClean="0"/>
              <a:t>Fringe field can be tuned (correction coil alike), need more time.</a:t>
            </a:r>
          </a:p>
          <a:p>
            <a:r>
              <a:rPr lang="en-US" dirty="0" smtClean="0"/>
              <a:t>More advanced software like TOSCA to do further work</a:t>
            </a:r>
          </a:p>
          <a:p>
            <a:r>
              <a:rPr lang="en-US" dirty="0" smtClean="0"/>
              <a:t>More input from CLEO people will help fine tune things. We need to gather more info from them.</a:t>
            </a:r>
          </a:p>
          <a:p>
            <a:r>
              <a:rPr lang="en-US" dirty="0" smtClean="0"/>
              <a:t>Iteration with engineering.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SoLID Collaboration Meeting  2013/03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SoLID Collaboration Meeting  2013/03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owner\Google Drive\CLEO_II\CLEOv8_7\CLEOv8_f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2" y="1830234"/>
            <a:ext cx="9046351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SOLID CLEO 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609601"/>
            <a:ext cx="8458199" cy="32932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PVDIS physics requires opening angle from 22 - 35</a:t>
            </a:r>
            <a:r>
              <a:rPr lang="en-US" sz="1600" baseline="30000" dirty="0" smtClean="0"/>
              <a:t>o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target at z= 10cm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geometry openings is 21 - 36</a:t>
            </a:r>
            <a:r>
              <a:rPr lang="en-US" sz="1600" baseline="30000" dirty="0" smtClean="0"/>
              <a:t>o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clearance to </a:t>
            </a:r>
            <a:r>
              <a:rPr lang="en-US" sz="1600" dirty="0" err="1" smtClean="0"/>
              <a:t>endcup</a:t>
            </a:r>
            <a:r>
              <a:rPr lang="en-US" sz="1600" dirty="0" smtClean="0"/>
              <a:t> nose at </a:t>
            </a:r>
            <a:r>
              <a:rPr lang="en-US" sz="1600" dirty="0" err="1" smtClean="0"/>
              <a:t>endcup</a:t>
            </a:r>
            <a:r>
              <a:rPr lang="en-US" sz="1600" dirty="0" smtClean="0"/>
              <a:t> entrance (z=189cm) is 12cm for 22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 and 8cm for 21</a:t>
            </a:r>
            <a:r>
              <a:rPr lang="en-US" sz="1600" baseline="30000" dirty="0" smtClean="0"/>
              <a:t>o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clearance to </a:t>
            </a:r>
            <a:r>
              <a:rPr lang="en-US" sz="1600" dirty="0" err="1" smtClean="0"/>
              <a:t>endcup</a:t>
            </a:r>
            <a:r>
              <a:rPr lang="en-US" sz="1600" dirty="0" smtClean="0"/>
              <a:t> donut at </a:t>
            </a:r>
            <a:r>
              <a:rPr lang="en-US" sz="1600" dirty="0" err="1" smtClean="0"/>
              <a:t>forwardangle</a:t>
            </a:r>
            <a:r>
              <a:rPr lang="en-US" sz="1600" dirty="0" smtClean="0"/>
              <a:t> EC back (z=370cm) is 10cm for 35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 and 5cm for 35.5</a:t>
            </a:r>
            <a:r>
              <a:rPr lang="en-US" sz="1600" baseline="30000" dirty="0" smtClean="0"/>
              <a:t>o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beamline</a:t>
            </a:r>
            <a:r>
              <a:rPr lang="en-US" sz="1600" dirty="0" smtClean="0"/>
              <a:t> opening angle at </a:t>
            </a:r>
            <a:r>
              <a:rPr lang="en-US" sz="1600" dirty="0" err="1" smtClean="0"/>
              <a:t>endcup</a:t>
            </a:r>
            <a:r>
              <a:rPr lang="en-US" sz="1600" dirty="0" smtClean="0"/>
              <a:t> bottom is 3.5</a:t>
            </a:r>
            <a:r>
              <a:rPr lang="en-US" sz="1600" baseline="30000" dirty="0" smtClean="0"/>
              <a:t>o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SIDIS physics requires opening angle from 8 - 24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, </a:t>
            </a:r>
            <a:r>
              <a:rPr lang="en-US" sz="1600" dirty="0" err="1" smtClean="0"/>
              <a:t>JPsi</a:t>
            </a:r>
            <a:r>
              <a:rPr lang="en-US" sz="1600" dirty="0" smtClean="0"/>
              <a:t> physics requires opening angle from 8 - 26</a:t>
            </a:r>
            <a:r>
              <a:rPr lang="en-US" sz="1600" baseline="30000" dirty="0" smtClean="0"/>
              <a:t>o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target at z= -350cm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geometry openings is 7.5 – 26.3</a:t>
            </a:r>
            <a:r>
              <a:rPr lang="en-US" sz="1600" baseline="30000" dirty="0" smtClean="0"/>
              <a:t>o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clearance to </a:t>
            </a:r>
            <a:r>
              <a:rPr lang="en-US" sz="1600" dirty="0" err="1" smtClean="0"/>
              <a:t>endcup</a:t>
            </a:r>
            <a:r>
              <a:rPr lang="en-US" sz="1600" dirty="0" smtClean="0"/>
              <a:t> nose at </a:t>
            </a:r>
            <a:r>
              <a:rPr lang="en-US" sz="1600" dirty="0" err="1" smtClean="0"/>
              <a:t>endcup</a:t>
            </a:r>
            <a:r>
              <a:rPr lang="en-US" sz="1600" dirty="0" smtClean="0"/>
              <a:t> entrance (z=189cm) is 15cm for 8</a:t>
            </a:r>
            <a:r>
              <a:rPr lang="en-US" sz="1600" baseline="30000" dirty="0" smtClean="0"/>
              <a:t>o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clearance to </a:t>
            </a:r>
            <a:r>
              <a:rPr lang="en-US" sz="1600" dirty="0" err="1" smtClean="0"/>
              <a:t>endcup</a:t>
            </a:r>
            <a:r>
              <a:rPr lang="en-US" sz="1600" dirty="0" smtClean="0"/>
              <a:t> nose at </a:t>
            </a:r>
            <a:r>
              <a:rPr lang="en-US" sz="1600" dirty="0" err="1" smtClean="0"/>
              <a:t>forwardangle</a:t>
            </a:r>
            <a:r>
              <a:rPr lang="en-US" sz="1600" dirty="0" smtClean="0"/>
              <a:t> EC front (z=405cm) is 15cm for 8</a:t>
            </a:r>
            <a:r>
              <a:rPr lang="en-US" sz="1600" baseline="30000" dirty="0" smtClean="0"/>
              <a:t>o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beamline</a:t>
            </a:r>
            <a:r>
              <a:rPr lang="en-US" sz="1600" dirty="0" smtClean="0"/>
              <a:t> opening angle at </a:t>
            </a:r>
            <a:r>
              <a:rPr lang="en-US" sz="1600" dirty="0" err="1" smtClean="0"/>
              <a:t>endcup</a:t>
            </a:r>
            <a:r>
              <a:rPr lang="en-US" sz="1600" dirty="0" smtClean="0"/>
              <a:t> bottom is 2</a:t>
            </a:r>
            <a:r>
              <a:rPr lang="en-US" sz="1600" baseline="30000" dirty="0" smtClean="0"/>
              <a:t>o</a:t>
            </a:r>
            <a:endParaRPr lang="en-US" sz="1600" dirty="0" smtClean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133600" y="5638800"/>
            <a:ext cx="1981200" cy="93345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183922" y="5867400"/>
            <a:ext cx="4902678" cy="70485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648200" y="4953000"/>
            <a:ext cx="2209800" cy="160020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648200" y="5791200"/>
            <a:ext cx="1905000" cy="762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00800" y="5544235"/>
            <a:ext cx="106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PVDIS 21</a:t>
            </a:r>
            <a:r>
              <a:rPr lang="en-US" sz="1500" baseline="30000" dirty="0" smtClean="0"/>
              <a:t>o</a:t>
            </a:r>
            <a:endParaRPr lang="en-US" sz="15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5657850"/>
            <a:ext cx="106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SIDIS 26</a:t>
            </a:r>
            <a:r>
              <a:rPr lang="en-US" sz="1500" baseline="30000" dirty="0" smtClean="0"/>
              <a:t>o</a:t>
            </a:r>
            <a:endParaRPr lang="en-US" sz="15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0" y="6153835"/>
            <a:ext cx="83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SIDIS 8</a:t>
            </a:r>
            <a:r>
              <a:rPr lang="en-US" sz="1500" baseline="30000" dirty="0" smtClean="0"/>
              <a:t>o</a:t>
            </a:r>
            <a:endParaRPr lang="en-US" sz="1500" baseline="300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133600" y="6400800"/>
            <a:ext cx="5791200" cy="197328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81800" y="4724400"/>
            <a:ext cx="106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PVDIS 36</a:t>
            </a:r>
            <a:r>
              <a:rPr lang="en-US" sz="1500" baseline="30000" dirty="0" smtClean="0"/>
              <a:t>o</a:t>
            </a:r>
            <a:endParaRPr lang="en-US" sz="1500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209800" y="5257800"/>
            <a:ext cx="5029200" cy="129540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95800" y="5638800"/>
            <a:ext cx="106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SIDIS 14.7</a:t>
            </a:r>
            <a:r>
              <a:rPr lang="en-US" sz="1500" baseline="30000" dirty="0" smtClean="0"/>
              <a:t>o</a:t>
            </a:r>
            <a:endParaRPr lang="en-US" sz="15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6172200"/>
            <a:ext cx="83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SIDIS 2</a:t>
            </a:r>
            <a:r>
              <a:rPr lang="en-US" sz="1500" baseline="30000" dirty="0" smtClean="0"/>
              <a:t>o</a:t>
            </a:r>
            <a:endParaRPr lang="en-US" sz="1500" baseline="30000" dirty="0"/>
          </a:p>
        </p:txBody>
      </p:sp>
      <p:sp>
        <p:nvSpPr>
          <p:cNvPr id="32" name="TextBox 31"/>
          <p:cNvSpPr txBox="1"/>
          <p:nvPr/>
        </p:nvSpPr>
        <p:spPr>
          <a:xfrm>
            <a:off x="7848600" y="6382435"/>
            <a:ext cx="106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PVDIS 3.5</a:t>
            </a:r>
            <a:r>
              <a:rPr lang="en-US" sz="1500" baseline="30000" dirty="0" smtClean="0"/>
              <a:t>o</a:t>
            </a:r>
            <a:endParaRPr lang="en-US" sz="1500" baseline="300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4648200" y="6400800"/>
            <a:ext cx="3276600" cy="1524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SoLID Collaboration Meeting  2013/03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wner\Google Drive\CLEO_II\CLEOv8_7\CLEOv8_field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6897848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/>
              <a:t>SoLID</a:t>
            </a:r>
            <a:r>
              <a:rPr lang="en-US" dirty="0" smtClean="0"/>
              <a:t> CLEO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:\Users\owner\Google Drive\CLEO_II\CLEOv8_7\CLEOv8_field_B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0673" y="3962400"/>
            <a:ext cx="5044327" cy="28194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10000" y="685800"/>
            <a:ext cx="4876800" cy="3276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CLEO-II can still reach </a:t>
            </a:r>
            <a:r>
              <a:rPr lang="en-US" dirty="0" smtClean="0"/>
              <a:t>1.48T </a:t>
            </a:r>
            <a:r>
              <a:rPr lang="en-US" dirty="0" err="1" smtClean="0"/>
              <a:t>Bz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SoLID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CLEO only reaches 1.38T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Bz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due to large opening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asymmetric yoke design. </a:t>
            </a:r>
            <a:r>
              <a:rPr lang="en-US" dirty="0" smtClean="0"/>
              <a:t>Unlikely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CLEO-II can run higher current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noProof="0" dirty="0" smtClean="0"/>
              <a:t>The iron </a:t>
            </a:r>
            <a:r>
              <a:rPr lang="en-US" dirty="0" smtClean="0"/>
              <a:t>of t</a:t>
            </a:r>
            <a:r>
              <a:rPr lang="en-US" noProof="0" dirty="0" smtClean="0"/>
              <a:t>he </a:t>
            </a:r>
            <a:r>
              <a:rPr lang="en-US" noProof="0" dirty="0" err="1" smtClean="0"/>
              <a:t>endcap</a:t>
            </a:r>
            <a:r>
              <a:rPr lang="en-US" noProof="0" dirty="0" smtClean="0"/>
              <a:t> nose could be saturated with </a:t>
            </a:r>
            <a:r>
              <a:rPr lang="en-US" dirty="0" smtClean="0"/>
              <a:t>&gt;2T field.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The radial field Br can reach a few 1000G where PVDIS GEM plane 1 and 2 are.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The field drops to a few 100G in </a:t>
            </a:r>
            <a:r>
              <a:rPr lang="en-US" dirty="0" err="1" smtClean="0"/>
              <a:t>endcap</a:t>
            </a:r>
            <a:r>
              <a:rPr lang="en-US" dirty="0" smtClean="0"/>
              <a:t>. They are  &lt;200G where Cherenkov readout  is.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048000"/>
            <a:ext cx="40107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Bz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30868"/>
            <a:ext cx="38985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4724400"/>
            <a:ext cx="3097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162800" y="4495800"/>
            <a:ext cx="189827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Bz</a:t>
            </a:r>
            <a:r>
              <a:rPr lang="en-US" dirty="0" smtClean="0"/>
              <a:t> along </a:t>
            </a:r>
            <a:r>
              <a:rPr lang="en-US" dirty="0" err="1" smtClean="0"/>
              <a:t>beamline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SoLID Collaboration Meeting  2013/03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wner\Google Drive\CLEO_II\CLEOv8_7\CLEOv8_f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70" y="1674966"/>
            <a:ext cx="9046351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CLEO Force on coil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609600"/>
          <a:ext cx="883920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283029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rgbClr val="FF0000"/>
                          </a:solidFill>
                        </a:rPr>
                        <a:t>unit in t</a:t>
                      </a:r>
                      <a:endParaRPr lang="en-US" sz="16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upstream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middle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downstream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/>
                </a:tc>
              </a:tr>
              <a:tr h="283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inner 2piFz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154.1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-159.1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-1.4</a:t>
                      </a:r>
                      <a:endParaRPr lang="en-US" sz="1600" dirty="0"/>
                    </a:p>
                  </a:txBody>
                  <a:tcPr/>
                </a:tc>
              </a:tr>
              <a:tr h="2830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outer 2piFz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154.7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-159.6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-1.4</a:t>
                      </a:r>
                      <a:endParaRPr lang="en-US" sz="1600" dirty="0"/>
                    </a:p>
                  </a:txBody>
                  <a:tcPr/>
                </a:tc>
              </a:tr>
              <a:tr h="2830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Total 2piFz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308.8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-318.7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-2.4</a:t>
                      </a:r>
                    </a:p>
                  </a:txBody>
                  <a:tcPr/>
                </a:tc>
              </a:tr>
              <a:tr h="2830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inner Fr/radian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87.9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170.2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87.2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345.3</a:t>
                      </a:r>
                      <a:endParaRPr lang="en-US" sz="1600" dirty="0"/>
                    </a:p>
                  </a:txBody>
                  <a:tcPr/>
                </a:tc>
              </a:tr>
              <a:tr h="2830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outer Fr/radian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103.5</a:t>
                      </a:r>
                      <a:endParaRPr lang="en-US" sz="1600" dirty="0"/>
                    </a:p>
                  </a:txBody>
                  <a:tcPr/>
                </a:tc>
              </a:tr>
              <a:tr h="2830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Total Fr/radian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112.7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224.7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111.4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448.8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124200"/>
            <a:ext cx="815340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Axial force on coil and cell cylinder are squeezing from both sides and it can be balanced under 10t.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 could leave some net force to avoid accidental force direction change.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 Preferred direction is negative so upstream collar (unchanged from CLEO-II) can take the force (?)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Moving the front piece in z to adjust force </a:t>
            </a:r>
            <a:r>
              <a:rPr lang="en-US" sz="1400" b="1" i="1" dirty="0" smtClean="0">
                <a:solidFill>
                  <a:srgbClr val="FF0000"/>
                </a:solidFill>
              </a:rPr>
              <a:t>(moving upstream, the positive force increase, vice verse.) with </a:t>
            </a:r>
            <a:r>
              <a:rPr lang="en-US" sz="1400" b="1" dirty="0" smtClean="0">
                <a:solidFill>
                  <a:srgbClr val="FF0000"/>
                </a:solidFill>
              </a:rPr>
              <a:t> gradient 3-5t/cm </a:t>
            </a:r>
            <a:r>
              <a:rPr lang="en-US" sz="1400" b="1" i="1" u="sng" dirty="0" smtClean="0">
                <a:solidFill>
                  <a:schemeClr val="tx2"/>
                </a:solidFill>
              </a:rPr>
              <a:t>(It’s very sensitive)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Radial force are on the Aluminum shell cylinder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From Eugene “If all the force goes to the shell, the </a:t>
            </a:r>
            <a:r>
              <a:rPr lang="en-US" sz="1400" dirty="0" err="1" smtClean="0"/>
              <a:t>azimuthal</a:t>
            </a:r>
            <a:r>
              <a:rPr lang="en-US" sz="1400" dirty="0" smtClean="0"/>
              <a:t> tension is about 30MPa. The yield limit of aluminum is about </a:t>
            </a:r>
            <a:r>
              <a:rPr lang="en-US" sz="1400" dirty="0" smtClean="0">
                <a:hlinkClick r:id="rId3"/>
              </a:rPr>
              <a:t>100MPa</a:t>
            </a:r>
            <a:r>
              <a:rPr lang="en-US" sz="1400" dirty="0" smtClean="0"/>
              <a:t> (to be verified for 4°K)”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53340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6.3</a:t>
            </a:r>
            <a:endParaRPr lang="en-US" sz="1500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53156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0000"/>
                </a:solidFill>
              </a:rPr>
              <a:t>-316.5</a:t>
            </a:r>
            <a:endParaRPr lang="en-US" sz="1500" b="1" baseline="30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53156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305.4</a:t>
            </a:r>
            <a:endParaRPr lang="en-US" sz="1500" b="1" baseline="30000" dirty="0"/>
          </a:p>
        </p:txBody>
      </p:sp>
      <p:sp>
        <p:nvSpPr>
          <p:cNvPr id="13" name="Rectangle 12"/>
          <p:cNvSpPr/>
          <p:nvPr/>
        </p:nvSpPr>
        <p:spPr>
          <a:xfrm>
            <a:off x="762000" y="5715000"/>
            <a:ext cx="1221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front piece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2057400" y="5791200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SoLID Collaboration Meeting  2013/03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wner\Google Drive\CLEO_II\CLEOv8_7\CLEOv8_f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70" y="1657714"/>
            <a:ext cx="9046351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CLEO Force on yoke</a:t>
            </a:r>
            <a:br>
              <a:rPr lang="en-US" dirty="0" smtClean="0"/>
            </a:br>
            <a:r>
              <a:rPr lang="en-US" dirty="0" smtClean="0"/>
              <a:t>(axial force only)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49530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110.2</a:t>
            </a:r>
            <a:endParaRPr lang="en-US" sz="1500" b="1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46482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122.9.</a:t>
            </a:r>
            <a:endParaRPr lang="en-US" sz="1500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143000"/>
            <a:ext cx="82296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2piFz (unit in t) represents the axial force integrated over the whole part in 2pi.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positive direction in black, negative direction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 The opposite force meets at two locations where the </a:t>
            </a:r>
            <a:r>
              <a:rPr lang="en-US" dirty="0" err="1" smtClean="0">
                <a:solidFill>
                  <a:schemeClr val="tx2"/>
                </a:solidFill>
              </a:rPr>
              <a:t>endcup</a:t>
            </a:r>
            <a:r>
              <a:rPr lang="en-US" dirty="0" smtClean="0">
                <a:solidFill>
                  <a:schemeClr val="tx2"/>
                </a:solidFill>
              </a:rPr>
              <a:t> connects.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Some analysis of potential problems with the coil and yoke mechanical integrity should be done.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no calculation of the radial force yet.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4800600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0.7</a:t>
            </a:r>
            <a:endParaRPr lang="en-US" sz="1500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4800600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8.1</a:t>
            </a:r>
            <a:endParaRPr lang="en-US" sz="1500" b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51632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108.6</a:t>
            </a:r>
            <a:endParaRPr lang="en-US" sz="1500" b="1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44196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171.2</a:t>
            </a:r>
            <a:endParaRPr lang="en-US" sz="1500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0" y="48006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0000"/>
                </a:solidFill>
              </a:rPr>
              <a:t>-238.4</a:t>
            </a:r>
            <a:endParaRPr lang="en-US" sz="1500" b="1" baseline="30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51632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0000"/>
                </a:solidFill>
              </a:rPr>
              <a:t>-119.2</a:t>
            </a:r>
            <a:endParaRPr lang="en-US" sz="1500" b="1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42488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0000"/>
                </a:solidFill>
              </a:rPr>
              <a:t>-20.3</a:t>
            </a:r>
            <a:endParaRPr lang="en-US" sz="1500" b="1" baseline="30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6200" y="46482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0000"/>
                </a:solidFill>
              </a:rPr>
              <a:t>-269.0</a:t>
            </a:r>
            <a:endParaRPr lang="en-US" sz="1500" b="1" baseline="30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2400" y="53918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0000"/>
                </a:solidFill>
              </a:rPr>
              <a:t>-79.6</a:t>
            </a:r>
            <a:endParaRPr lang="en-US" sz="1500" b="1" baseline="30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61538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38.9</a:t>
            </a:r>
            <a:endParaRPr lang="en-US" sz="1500" b="1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2971800" y="58674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165.5</a:t>
            </a:r>
            <a:endParaRPr lang="en-US" sz="1500" b="1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2667000" y="6019800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0.7</a:t>
            </a:r>
            <a:endParaRPr lang="en-US" sz="1500" b="1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2590800" y="6153835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0.2</a:t>
            </a:r>
            <a:endParaRPr lang="en-US" sz="1500" b="1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2438400" y="63062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0.04</a:t>
            </a:r>
            <a:endParaRPr lang="en-US" sz="1500" b="1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2362200" y="57728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0.2</a:t>
            </a:r>
            <a:endParaRPr lang="en-US" sz="1500" b="1" baseline="30000" dirty="0"/>
          </a:p>
        </p:txBody>
      </p:sp>
      <p:sp>
        <p:nvSpPr>
          <p:cNvPr id="25" name="Oval 24"/>
          <p:cNvSpPr/>
          <p:nvPr/>
        </p:nvSpPr>
        <p:spPr>
          <a:xfrm>
            <a:off x="5257800" y="3962400"/>
            <a:ext cx="11430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239000" y="5638800"/>
            <a:ext cx="11430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57400" y="54680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0.008</a:t>
            </a:r>
            <a:endParaRPr lang="en-US" sz="1500" b="1" baseline="3000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SoLID Collaboration Meeting  2013/03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CLEO: FEA study of axial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sz="2500" dirty="0" smtClean="0"/>
              <a:t>Static weight are ignored for now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890" y="1676400"/>
            <a:ext cx="6731310" cy="504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391400" y="6107668"/>
            <a:ext cx="1403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by Whit </a:t>
            </a:r>
            <a:r>
              <a:rPr lang="en-US" dirty="0" err="1" smtClean="0"/>
              <a:t>Seay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SoLID Collaboration Meeting  2013/03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owner\Google Drive\CLEO_II\CLEOv8_7\CLEOv8_f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70" y="1666340"/>
            <a:ext cx="9046351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CLEO Yoke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49530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154</a:t>
            </a:r>
            <a:endParaRPr lang="en-US" sz="1500" b="1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46482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195</a:t>
            </a:r>
            <a:endParaRPr lang="en-US" sz="1500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4800600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3</a:t>
            </a:r>
            <a:endParaRPr lang="en-US" sz="1500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4800600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3</a:t>
            </a:r>
            <a:endParaRPr lang="en-US" sz="1500" b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51632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2600" y="4343400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7.4</a:t>
            </a:r>
            <a:endParaRPr lang="en-US" sz="1500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0" y="48006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17</a:t>
            </a:r>
            <a:endParaRPr lang="en-US" sz="15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51632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4.4</a:t>
            </a:r>
            <a:endParaRPr lang="en-US" sz="15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42488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57</a:t>
            </a:r>
            <a:endParaRPr lang="en-US" sz="1500" b="1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7696200" y="46482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30</a:t>
            </a:r>
            <a:endParaRPr lang="en-US" sz="15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7772400" y="53918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10.4</a:t>
            </a:r>
            <a:endParaRPr lang="en-US" sz="1500" b="1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61538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40</a:t>
            </a:r>
            <a:endParaRPr lang="en-US" sz="1500" b="1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2971800" y="58674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12.5</a:t>
            </a:r>
            <a:endParaRPr lang="en-US" sz="1500" b="1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2769552" y="6002708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92638" y="6153835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2</a:t>
            </a:r>
            <a:endParaRPr lang="en-US" sz="1500" b="1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2583682" y="6289143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64752" y="5798473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6</a:t>
            </a:r>
            <a:endParaRPr lang="en-US" sz="1500" b="1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2382148" y="5468035"/>
            <a:ext cx="381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5</a:t>
            </a:r>
            <a:endParaRPr lang="en-US" sz="1500" b="1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304800" y="1143000"/>
            <a:ext cx="82296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assume steel density is 7.9g/cm3 , weight unit is in 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material from CLEO-II 376t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new material 200t ($2.7M if assume $6/lb machined iron)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total 576t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SoLID Collaboration Meeting  2013/03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846225"/>
            <a:ext cx="6248400" cy="39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CLEO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5791200" cy="2057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500" dirty="0" smtClean="0">
                <a:solidFill>
                  <a:srgbClr val="000000"/>
                </a:solidFill>
              </a:rPr>
              <a:t>CLEO-II magnet was built in early 1980s by Oxford in England.</a:t>
            </a:r>
          </a:p>
          <a:p>
            <a:r>
              <a:rPr lang="en-US" sz="1500" dirty="0" smtClean="0">
                <a:solidFill>
                  <a:srgbClr val="000000"/>
                </a:solidFill>
              </a:rPr>
              <a:t>Coil is divided into 3 sections, each section has two layers</a:t>
            </a:r>
          </a:p>
          <a:p>
            <a:r>
              <a:rPr lang="en-US" sz="1500" dirty="0">
                <a:solidFill>
                  <a:srgbClr val="000000"/>
                </a:solidFill>
              </a:rPr>
              <a:t>C</a:t>
            </a:r>
            <a:r>
              <a:rPr lang="en-US" sz="1500" dirty="0" smtClean="0">
                <a:solidFill>
                  <a:srgbClr val="000000"/>
                </a:solidFill>
              </a:rPr>
              <a:t>oil total 1282 turns. Upstream:  166; Central: 309; Downstream: 166 turns per layer. The current density in the end sections is 4% higher than in the middle section</a:t>
            </a:r>
            <a:r>
              <a:rPr lang="en-US" sz="1500" dirty="0">
                <a:solidFill>
                  <a:srgbClr val="000000"/>
                </a:solidFill>
              </a:rPr>
              <a:t>.</a:t>
            </a:r>
            <a:endParaRPr lang="en-US" sz="1500" dirty="0" smtClean="0">
              <a:solidFill>
                <a:srgbClr val="000000"/>
              </a:solidFill>
            </a:endParaRPr>
          </a:p>
          <a:p>
            <a:r>
              <a:rPr lang="en-US" sz="1500" dirty="0" smtClean="0">
                <a:solidFill>
                  <a:srgbClr val="000000"/>
                </a:solidFill>
              </a:rPr>
              <a:t>Max current is 3266A and average current density of 1.2MA/m, this reach 1.5T field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r="15048"/>
          <a:stretch/>
        </p:blipFill>
        <p:spPr>
          <a:xfrm>
            <a:off x="6096000" y="266700"/>
            <a:ext cx="3016648" cy="2400300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r>
              <a:rPr lang="en-US" smtClean="0"/>
              <a:t>SoLID Collaboration Meeting  2013/03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DE73889-8752-428C-A11C-8679396BAC9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2" descr="http://www.lns.cornell.edu/public/lab-info/cryo-syste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8043" y="2909011"/>
            <a:ext cx="2863555" cy="3567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7830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wner\Google Drive\CLEO_II\CLEOv8_7\CLEOv8_f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70" y="1700844"/>
            <a:ext cx="9046351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 err="1" smtClean="0"/>
              <a:t>SoLID</a:t>
            </a:r>
            <a:r>
              <a:rPr lang="en-US" sz="3000" dirty="0" smtClean="0"/>
              <a:t> CLEO: Fringe field</a:t>
            </a:r>
            <a:br>
              <a:rPr lang="en-US" sz="3000" dirty="0" smtClean="0"/>
            </a:br>
            <a:r>
              <a:rPr lang="en-US" sz="3000" dirty="0" smtClean="0"/>
              <a:t>at SIDIS </a:t>
            </a:r>
            <a:r>
              <a:rPr lang="en-US" sz="3000" dirty="0" err="1" smtClean="0"/>
              <a:t>pol</a:t>
            </a:r>
            <a:r>
              <a:rPr lang="en-US" sz="3000" dirty="0" smtClean="0"/>
              <a:t> He3 target location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92088"/>
            <a:ext cx="8229600" cy="1524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dirty="0" smtClean="0"/>
              <a:t>Multilayer of iron plates and gaps have good shielding effect</a:t>
            </a:r>
          </a:p>
          <a:p>
            <a:r>
              <a:rPr lang="en-US" dirty="0" smtClean="0"/>
              <a:t>The distance between first shielding plate to the target coil is a few cm.</a:t>
            </a:r>
          </a:p>
          <a:p>
            <a:r>
              <a:rPr lang="en-US" dirty="0" err="1" smtClean="0"/>
              <a:t>pol</a:t>
            </a:r>
            <a:r>
              <a:rPr lang="en-US" dirty="0" smtClean="0"/>
              <a:t> He3 holding field is 25G and we need field gradient below 100mG/cm</a:t>
            </a:r>
          </a:p>
          <a:p>
            <a:r>
              <a:rPr lang="en-US" dirty="0" smtClean="0"/>
              <a:t>We need additional shielding or correction coil.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1066800"/>
          <a:ext cx="7543801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781"/>
                <a:gridCol w="999781"/>
                <a:gridCol w="999781"/>
                <a:gridCol w="1272448"/>
                <a:gridCol w="1272448"/>
                <a:gridCol w="999781"/>
                <a:gridCol w="999781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Z (cm)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Bz</a:t>
                      </a:r>
                      <a:r>
                        <a:rPr lang="en-US" sz="1600" dirty="0" smtClean="0"/>
                        <a:t>(G)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Br(G)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dBz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dr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mG</a:t>
                      </a:r>
                      <a:r>
                        <a:rPr lang="en-US" sz="1600" dirty="0" smtClean="0"/>
                        <a:t>/cm)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dBr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dz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mG</a:t>
                      </a:r>
                      <a:r>
                        <a:rPr lang="en-US" sz="1600" dirty="0" smtClean="0"/>
                        <a:t>/cm)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dBz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dz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mG</a:t>
                      </a:r>
                      <a:r>
                        <a:rPr lang="en-US" sz="1600" dirty="0" smtClean="0"/>
                        <a:t>/cm)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dBr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dr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mG</a:t>
                      </a:r>
                      <a:r>
                        <a:rPr lang="en-US" sz="1600" dirty="0" smtClean="0"/>
                        <a:t>/cm)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46.1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744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-609600" y="495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54930" y="6289088"/>
            <a:ext cx="7760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65034" y="6131512"/>
            <a:ext cx="0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81200" y="6131512"/>
            <a:ext cx="0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846052" y="6576132"/>
            <a:ext cx="781230" cy="37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3400" y="4800600"/>
            <a:ext cx="228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Pol</a:t>
            </a:r>
            <a:r>
              <a:rPr lang="en-US" sz="1600" b="1" dirty="0" smtClean="0">
                <a:solidFill>
                  <a:srgbClr val="FF0000"/>
                </a:solidFill>
              </a:rPr>
              <a:t> He3 target </a:t>
            </a:r>
            <a:endParaRPr lang="en-US" sz="1600" b="1" dirty="0" smtClean="0"/>
          </a:p>
          <a:p>
            <a:r>
              <a:rPr lang="en-US" sz="1600" b="1" dirty="0" smtClean="0"/>
              <a:t>2 Helmholtz  coils</a:t>
            </a:r>
          </a:p>
          <a:p>
            <a:r>
              <a:rPr lang="en-US" sz="1600" b="1" dirty="0" smtClean="0"/>
              <a:t>Longitudinal R=75.8cm </a:t>
            </a:r>
          </a:p>
          <a:p>
            <a:r>
              <a:rPr lang="en-US" sz="1600" b="1" dirty="0" smtClean="0"/>
              <a:t>Vertical R=66.7cm</a:t>
            </a:r>
            <a:endParaRPr lang="en-US" sz="16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SoLID Collaboration Meeting  2013/03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wner\Google Drive\CLEO_II\CLEOv8_8\CLEOv8_f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67" y="1664906"/>
            <a:ext cx="9046351" cy="5029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1524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dirty="0" smtClean="0"/>
              <a:t>Add a pair correction coil at the same position of longitudinal coil with current -3465A and -645A</a:t>
            </a:r>
          </a:p>
          <a:p>
            <a:r>
              <a:rPr lang="en-US" dirty="0" smtClean="0"/>
              <a:t>No effect on the force on solenoid coil</a:t>
            </a:r>
          </a:p>
          <a:p>
            <a:r>
              <a:rPr lang="en-US" dirty="0" smtClean="0"/>
              <a:t>Both field and field gradient are reduced</a:t>
            </a:r>
          </a:p>
          <a:p>
            <a:r>
              <a:rPr lang="en-US" dirty="0" smtClean="0"/>
              <a:t>It can be tweaked further and there can be other ideas.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2" y="1066800"/>
          <a:ext cx="7619997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  <a:gridCol w="1088571"/>
                <a:gridCol w="1088571"/>
                <a:gridCol w="1088571"/>
                <a:gridCol w="1088571"/>
                <a:gridCol w="1088571"/>
                <a:gridCol w="1088571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Z (cm)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Bz</a:t>
                      </a:r>
                      <a:r>
                        <a:rPr lang="en-US" sz="1600" dirty="0" smtClean="0"/>
                        <a:t>(G)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Br(G)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dBz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dr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mG</a:t>
                      </a:r>
                      <a:r>
                        <a:rPr lang="en-US" sz="1600" dirty="0" smtClean="0"/>
                        <a:t>/cm)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dBr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dz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mG</a:t>
                      </a:r>
                      <a:r>
                        <a:rPr lang="en-US" sz="1600" dirty="0" smtClean="0"/>
                        <a:t>/cm)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dBz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dz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mG</a:t>
                      </a:r>
                      <a:r>
                        <a:rPr lang="en-US" sz="1600" dirty="0" smtClean="0"/>
                        <a:t>/cm)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dBr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dr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mG</a:t>
                      </a:r>
                      <a:r>
                        <a:rPr lang="en-US" sz="1600" dirty="0" smtClean="0"/>
                        <a:t>/cm)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-0.4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-106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-81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-609600" y="495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46304" y="6289088"/>
            <a:ext cx="7760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65034" y="6131512"/>
            <a:ext cx="0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81200" y="6131512"/>
            <a:ext cx="0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837426" y="6576132"/>
            <a:ext cx="781230" cy="37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33400" y="4800600"/>
            <a:ext cx="228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Pol</a:t>
            </a:r>
            <a:r>
              <a:rPr lang="en-US" sz="1600" b="1" dirty="0" smtClean="0">
                <a:solidFill>
                  <a:srgbClr val="FF0000"/>
                </a:solidFill>
              </a:rPr>
              <a:t> He3 target </a:t>
            </a:r>
            <a:endParaRPr lang="en-US" sz="1600" b="1" dirty="0" smtClean="0"/>
          </a:p>
          <a:p>
            <a:r>
              <a:rPr lang="en-US" sz="1600" b="1" dirty="0" smtClean="0"/>
              <a:t>2 Helmholtz  coils</a:t>
            </a:r>
          </a:p>
          <a:p>
            <a:r>
              <a:rPr lang="en-US" sz="1600" b="1" dirty="0" smtClean="0"/>
              <a:t>Longitudinal R=75.8cm </a:t>
            </a:r>
          </a:p>
          <a:p>
            <a:r>
              <a:rPr lang="en-US" sz="1600" b="1" dirty="0" smtClean="0"/>
              <a:t>Vertical R=66.7cm</a:t>
            </a:r>
            <a:endParaRPr lang="en-US" sz="1600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000" dirty="0" err="1" smtClean="0"/>
              <a:t>SoLID</a:t>
            </a:r>
            <a:r>
              <a:rPr lang="en-US" sz="3000" dirty="0" smtClean="0"/>
              <a:t> CLEO: Fringe field</a:t>
            </a:r>
            <a:br>
              <a:rPr lang="en-US" sz="3000" dirty="0" smtClean="0"/>
            </a:br>
            <a:r>
              <a:rPr lang="en-US" sz="3000" dirty="0" smtClean="0"/>
              <a:t>at SIDIS </a:t>
            </a:r>
            <a:r>
              <a:rPr lang="en-US" sz="3000" dirty="0" err="1" smtClean="0"/>
              <a:t>pol</a:t>
            </a:r>
            <a:r>
              <a:rPr lang="en-US" sz="3000" dirty="0" smtClean="0"/>
              <a:t> He3 target location (with correction coil)</a:t>
            </a:r>
            <a:endParaRPr lang="en-US" sz="3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SoLID Collaboration Meeting  2013/03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CLEO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preliminary design</a:t>
            </a:r>
          </a:p>
          <a:p>
            <a:r>
              <a:rPr lang="en-US" dirty="0" smtClean="0"/>
              <a:t>It can be improved with more input from engineering</a:t>
            </a:r>
          </a:p>
          <a:p>
            <a:r>
              <a:rPr lang="en-US" dirty="0" smtClean="0"/>
              <a:t>Some barrel yoke are reused, no problem to fit with Hall A </a:t>
            </a:r>
            <a:r>
              <a:rPr lang="en-US" dirty="0" err="1" smtClean="0"/>
              <a:t>beamline</a:t>
            </a:r>
            <a:r>
              <a:rPr lang="en-US" dirty="0" smtClean="0"/>
              <a:t> height.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Study by Eugene </a:t>
            </a:r>
            <a:r>
              <a:rPr lang="en-US" dirty="0" err="1" smtClean="0">
                <a:solidFill>
                  <a:srgbClr val="000000"/>
                </a:solidFill>
              </a:rPr>
              <a:t>Chudukov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u="sng" dirty="0" smtClean="0">
                <a:hlinkClick r:id="rId2"/>
              </a:rPr>
              <a:t>https://userweb.jlab.org/~gen/jlab12gev/cleo_mag</a:t>
            </a:r>
            <a:endParaRPr lang="en-US" i="1" u="sng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2013/03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r>
              <a:rPr lang="en-US" dirty="0" smtClean="0"/>
              <a:t>CLEO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5029200" cy="2057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Barrel flux return is provided by 3 layers of iron separated by spacers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It’s </a:t>
            </a:r>
            <a:r>
              <a:rPr lang="en-US" sz="1600" dirty="0" smtClean="0"/>
              <a:t>in octagon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2 collars supports barrel irons and holding 4 coil rods in horizontal direction.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r>
              <a:rPr lang="en-US" smtClean="0"/>
              <a:t>SoLID Collaboration Meeting  2013/03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DE73889-8752-428C-A11C-8679396BAC9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85800"/>
            <a:ext cx="3473450" cy="481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38437"/>
            <a:ext cx="578684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783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Will Oren visited Cornell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2013/03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 descr="C:\Users\owner\Google Drive\SoLID_magnet\CLEO\pictures\IMG_3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3428804" cy="4572000"/>
          </a:xfrm>
          <a:prstGeom prst="rect">
            <a:avLst/>
          </a:prstGeom>
          <a:noFill/>
        </p:spPr>
      </p:pic>
      <p:pic>
        <p:nvPicPr>
          <p:cNvPr id="3076" name="Picture 4" descr="C:\Users\owner\Google Drive\SoLID_magnet\CLEO\pictures\IMG_3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3428804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2013/03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3" y="2011680"/>
            <a:ext cx="9021597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0" y="1487269"/>
            <a:ext cx="17526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The outer layer </a:t>
            </a:r>
          </a:p>
          <a:p>
            <a:r>
              <a:rPr lang="en-US" dirty="0" smtClean="0"/>
              <a:t>46cm thick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19603782">
            <a:off x="6266495" y="2124065"/>
            <a:ext cx="37964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wner\Google Drive\CLEO_II\CLEOv8_7\CLEOv8_f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70" y="1812982"/>
            <a:ext cx="9046351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CLEO-II to </a:t>
            </a:r>
            <a:r>
              <a:rPr lang="en-US" dirty="0" err="1" smtClean="0"/>
              <a:t>SoLID</a:t>
            </a:r>
            <a:r>
              <a:rPr lang="en-US" dirty="0" smtClean="0"/>
              <a:t> (reused parts)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838200"/>
            <a:ext cx="82296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Reuse coil and cryostat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Take two layers of barrel yoke and spacer, keep the upstream ends unchanged, cut the downstream ends (75cm) to our need.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Take the upstream collar unchanged, and cut the downstream collar or make a new one to satisfy the acceptance requirement.  Make sure the coil rods can still be supported by two collars under axial force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All other parts of yokes are new.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801644" y="4759912"/>
            <a:ext cx="2989556" cy="87888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49530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parts from CLEO-II is in the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box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4401235"/>
            <a:ext cx="1371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/>
              <a:t>Endcap</a:t>
            </a:r>
            <a:r>
              <a:rPr lang="en-US" sz="1500" b="1" dirty="0" smtClean="0"/>
              <a:t> Donut</a:t>
            </a:r>
            <a:endParaRPr lang="en-US" sz="1500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7696200" y="4800600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/>
              <a:t>Endcap</a:t>
            </a:r>
            <a:r>
              <a:rPr lang="en-US" sz="1500" b="1" dirty="0" smtClean="0"/>
              <a:t> Bottom</a:t>
            </a:r>
            <a:endParaRPr lang="en-US" sz="1500" b="1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6096000"/>
            <a:ext cx="1295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/>
              <a:t>Endcap</a:t>
            </a:r>
            <a:r>
              <a:rPr lang="en-US" sz="1500" b="1" dirty="0" smtClean="0"/>
              <a:t> Nose</a:t>
            </a:r>
            <a:endParaRPr lang="en-US" sz="15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4876800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Collar Downstream</a:t>
            </a:r>
            <a:endParaRPr lang="en-US" sz="15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05200" y="4800600"/>
            <a:ext cx="160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Barrel Yoke Outer</a:t>
            </a:r>
            <a:endParaRPr lang="en-US" sz="1500" b="1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05200" y="5087035"/>
            <a:ext cx="160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Barrel Yoke Inner</a:t>
            </a:r>
            <a:endParaRPr lang="en-US" sz="1500" b="1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4267200" y="5315635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Coil</a:t>
            </a:r>
            <a:endParaRPr lang="en-US" sz="1500" b="1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2743200" y="5237202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Collar Upstream</a:t>
            </a:r>
            <a:endParaRPr lang="en-US" sz="1500" b="1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5105400" y="49530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Spacer</a:t>
            </a:r>
            <a:endParaRPr lang="en-US" sz="1500" b="1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2819400" y="49530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Spacer </a:t>
            </a:r>
            <a:endParaRPr lang="en-US" sz="1500" b="1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2971800" y="5715000"/>
            <a:ext cx="1219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Front Piece</a:t>
            </a:r>
            <a:endParaRPr lang="en-US" sz="1500" b="1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0" y="5791200"/>
            <a:ext cx="914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shield</a:t>
            </a:r>
            <a:endParaRPr lang="en-US" sz="1500" b="1" baseline="30000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SoLID Collaboration Meeting  2013/03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owner\Google Drive\CLEO_II\CLEOv8_7\CLEOv8_f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70" y="1812982"/>
            <a:ext cx="9046351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From CLEO-II to </a:t>
            </a:r>
            <a:r>
              <a:rPr lang="en-US" dirty="0" err="1" smtClean="0"/>
              <a:t>SoLID</a:t>
            </a:r>
            <a:r>
              <a:rPr lang="en-US" dirty="0" smtClean="0"/>
              <a:t> (new parts)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838200"/>
            <a:ext cx="82296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All new parts need to be customized made.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But it’s unclear if they will be made of newly machined iron ($6/lb) or we can get some unused CLEO-II iron machined (cost?)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We might try to use some “stock” parts to save machining cost.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286000"/>
            <a:ext cx="8229600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Endcap</a:t>
            </a:r>
            <a:r>
              <a:rPr lang="en-US" b="1" dirty="0" smtClean="0">
                <a:solidFill>
                  <a:srgbClr val="FF0000"/>
                </a:solidFill>
              </a:rPr>
              <a:t> donut: 15cm thick and has 15cm clearance to </a:t>
            </a:r>
            <a:r>
              <a:rPr lang="en-US" b="1" dirty="0" err="1" smtClean="0">
                <a:solidFill>
                  <a:srgbClr val="FF0000"/>
                </a:solidFill>
              </a:rPr>
              <a:t>HallA</a:t>
            </a:r>
            <a:r>
              <a:rPr lang="en-US" b="1" dirty="0" smtClean="0">
                <a:solidFill>
                  <a:srgbClr val="FF0000"/>
                </a:solidFill>
              </a:rPr>
              <a:t> floor (10 feet high)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Endcap</a:t>
            </a:r>
            <a:r>
              <a:rPr lang="en-US" dirty="0" smtClean="0"/>
              <a:t> bottom: two 15cm plates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Endcap</a:t>
            </a:r>
            <a:r>
              <a:rPr lang="en-US" dirty="0" smtClean="0"/>
              <a:t> nose: flat at back to give clearance for SIDIS forward angle EC and has slope at front to give clearance for </a:t>
            </a:r>
            <a:r>
              <a:rPr lang="en-US" dirty="0" err="1" smtClean="0"/>
              <a:t>cherenkov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Collar downstream: 20cm thick and can be in one piece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Front Piece: 30cm thick and can move along z to adjust force on coil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shielding: a few 4cm thick plates with gaps in between.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01644" y="4759912"/>
            <a:ext cx="2989556" cy="87888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49530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parts from CLEO-II is in the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box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19800" y="4401235"/>
            <a:ext cx="1371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/>
              <a:t>Endcap</a:t>
            </a:r>
            <a:r>
              <a:rPr lang="en-US" sz="1500" b="1" dirty="0" smtClean="0"/>
              <a:t> Donut</a:t>
            </a:r>
            <a:endParaRPr lang="en-US" sz="15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7696200" y="4800600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/>
              <a:t>Endcap</a:t>
            </a:r>
            <a:r>
              <a:rPr lang="en-US" sz="1500" b="1" dirty="0" smtClean="0"/>
              <a:t> Bottom</a:t>
            </a:r>
            <a:endParaRPr lang="en-US" sz="15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6096000"/>
            <a:ext cx="1295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/>
              <a:t>Endcap</a:t>
            </a:r>
            <a:r>
              <a:rPr lang="en-US" sz="1500" b="1" dirty="0" smtClean="0"/>
              <a:t> Nose</a:t>
            </a:r>
            <a:endParaRPr lang="en-US" sz="1500" b="1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5867400" y="4876800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Collar Downstream</a:t>
            </a:r>
            <a:endParaRPr lang="en-US" sz="15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2971800" y="5715000"/>
            <a:ext cx="1219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Front Piece</a:t>
            </a:r>
            <a:endParaRPr lang="en-US" sz="1500" b="1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05200" y="4800600"/>
            <a:ext cx="160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Barrel Yoke Outer</a:t>
            </a:r>
            <a:endParaRPr lang="en-US" sz="1500" b="1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3505200" y="5087035"/>
            <a:ext cx="160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Barrel Yoke Inner</a:t>
            </a:r>
            <a:endParaRPr lang="en-US" sz="1500" b="1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4267200" y="5315635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Coil</a:t>
            </a:r>
            <a:endParaRPr lang="en-US" sz="1500" b="1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2743200" y="5237202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Collar Upstream</a:t>
            </a:r>
            <a:endParaRPr lang="en-US" sz="1500" b="1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5105400" y="49530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Spacer</a:t>
            </a:r>
            <a:endParaRPr lang="en-US" sz="1500" b="1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2819400" y="49530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Spacer</a:t>
            </a:r>
            <a:endParaRPr lang="en-US" sz="1500" b="1" baseline="30000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0" y="5791200"/>
            <a:ext cx="914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shield</a:t>
            </a:r>
            <a:endParaRPr lang="en-US" sz="1500" b="1" baseline="300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SoLID Collaboration Meeting  2013/03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Cut the donut (15cm thick, 276cm long) </a:t>
            </a:r>
            <a:br>
              <a:rPr lang="en-US" sz="3000" dirty="0" smtClean="0"/>
            </a:br>
            <a:r>
              <a:rPr lang="en-US" sz="3000" dirty="0" smtClean="0"/>
              <a:t>out of the outer layer (46cm thick, 533cm long)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SoLID Collaboration Meeting  2013/03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646459" cy="439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124200" y="2286000"/>
            <a:ext cx="2057400" cy="228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3399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33400" y="1981200"/>
            <a:ext cx="8305800" cy="76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893879" y="1600200"/>
            <a:ext cx="32501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Beamline</a:t>
            </a:r>
            <a:r>
              <a:rPr lang="en-US" dirty="0" smtClean="0"/>
              <a:t> height 10 feet (305cm)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wner\Google Drive\SoLID_magnet\CLEOV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444" y="1676400"/>
            <a:ext cx="8223956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PVDIS target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chamber needs 30” clearance while we has only 26</a:t>
            </a:r>
            <a:r>
              <a:rPr lang="en-US" dirty="0" smtClean="0"/>
              <a:t>”</a:t>
            </a:r>
            <a:endParaRPr lang="en-US" dirty="0" smtClean="0"/>
          </a:p>
          <a:p>
            <a:r>
              <a:rPr lang="en-US" dirty="0" smtClean="0"/>
              <a:t>Make the first two planes opening to 30”</a:t>
            </a:r>
          </a:p>
          <a:p>
            <a:r>
              <a:rPr lang="en-US" dirty="0" smtClean="0"/>
              <a:t>Check how field changes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2013/03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Down Arrow 6"/>
          <p:cNvSpPr/>
          <p:nvPr/>
        </p:nvSpPr>
        <p:spPr>
          <a:xfrm rot="16200000">
            <a:off x="2095500" y="5372100"/>
            <a:ext cx="457200" cy="685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26275</TotalTime>
  <Words>1530</Words>
  <Application>Microsoft Office PowerPoint</Application>
  <PresentationFormat>On-screen Show (4:3)</PresentationFormat>
  <Paragraphs>334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Constantia</vt:lpstr>
      <vt:lpstr>Wingdings 2</vt:lpstr>
      <vt:lpstr>宋体</vt:lpstr>
      <vt:lpstr>Flow</vt:lpstr>
      <vt:lpstr>Office Theme</vt:lpstr>
      <vt:lpstr>SoLID Magnet Update</vt:lpstr>
      <vt:lpstr>CLEO</vt:lpstr>
      <vt:lpstr>CLEO</vt:lpstr>
      <vt:lpstr>Will Oren visited Cornell </vt:lpstr>
      <vt:lpstr>Slide 5</vt:lpstr>
      <vt:lpstr>From CLEO-II to SoLID (reused parts)</vt:lpstr>
      <vt:lpstr>From CLEO-II to SoLID (new parts)</vt:lpstr>
      <vt:lpstr>Cut the donut (15cm thick, 276cm long)  out of the outer layer (46cm thick, 533cm long)</vt:lpstr>
      <vt:lpstr>PVDIS target requirement</vt:lpstr>
      <vt:lpstr>Field</vt:lpstr>
      <vt:lpstr>Field Difference</vt:lpstr>
      <vt:lpstr>Summary</vt:lpstr>
      <vt:lpstr>backup</vt:lpstr>
      <vt:lpstr>SOLID CLEO Acceptance</vt:lpstr>
      <vt:lpstr>SoLID CLEO Field</vt:lpstr>
      <vt:lpstr>SoLID CLEO Force on coil</vt:lpstr>
      <vt:lpstr>SoLID CLEO Force on yoke (axial force only)</vt:lpstr>
      <vt:lpstr>SoLID CLEO: FEA study of axial force</vt:lpstr>
      <vt:lpstr>SoLID CLEO Yoke weight</vt:lpstr>
      <vt:lpstr>SoLID CLEO: Fringe field at SIDIS pol He3 target location</vt:lpstr>
      <vt:lpstr>SoLID CLEO: Fringe field at SIDIS pol He3 target location (with correction coil)</vt:lpstr>
      <vt:lpstr>SoLID CLEO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</dc:creator>
  <cp:lastModifiedBy>zhao</cp:lastModifiedBy>
  <cp:revision>2130</cp:revision>
  <dcterms:created xsi:type="dcterms:W3CDTF">2009-04-16T15:29:42Z</dcterms:created>
  <dcterms:modified xsi:type="dcterms:W3CDTF">2013-03-22T17:09:25Z</dcterms:modified>
</cp:coreProperties>
</file>