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58" r:id="rId6"/>
    <p:sldId id="261" r:id="rId7"/>
    <p:sldId id="260" r:id="rId8"/>
    <p:sldId id="267" r:id="rId9"/>
    <p:sldId id="271" r:id="rId10"/>
    <p:sldId id="268" r:id="rId11"/>
    <p:sldId id="269" r:id="rId12"/>
    <p:sldId id="281" r:id="rId13"/>
    <p:sldId id="265" r:id="rId14"/>
    <p:sldId id="273" r:id="rId15"/>
    <p:sldId id="263" r:id="rId16"/>
    <p:sldId id="274" r:id="rId17"/>
    <p:sldId id="278" r:id="rId18"/>
    <p:sldId id="277" r:id="rId19"/>
    <p:sldId id="280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9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4FA81D-9F31-45A4-905A-5D8EAD59A0ED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4F5B8A-7280-4666-A52A-25DEAD5250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DAQ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19</a:t>
            </a:r>
            <a:r>
              <a:rPr lang="en-US" baseline="30000" dirty="0" smtClean="0"/>
              <a:t>th</a:t>
            </a:r>
            <a:r>
              <a:rPr lang="en-US" dirty="0" smtClean="0"/>
              <a:t> 2013</a:t>
            </a:r>
          </a:p>
          <a:p>
            <a:r>
              <a:rPr lang="en-US" dirty="0" smtClean="0"/>
              <a:t>Alexandre Camsonne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10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1000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Need full simulation with digitization</a:t>
            </a:r>
          </a:p>
          <a:p>
            <a:r>
              <a:rPr lang="en-US" dirty="0" smtClean="0"/>
              <a:t>Assume two clusters maximum, </a:t>
            </a:r>
            <a:r>
              <a:rPr lang="en-US" dirty="0" err="1" smtClean="0"/>
              <a:t>cerenkov</a:t>
            </a:r>
            <a:r>
              <a:rPr lang="en-US" dirty="0" smtClean="0"/>
              <a:t> fires all the time</a:t>
            </a:r>
          </a:p>
          <a:p>
            <a:r>
              <a:rPr lang="en-US" dirty="0" smtClean="0"/>
              <a:t>For 10 samples :</a:t>
            </a:r>
          </a:p>
          <a:p>
            <a:pPr marL="109728" indent="0">
              <a:buNone/>
            </a:pPr>
            <a:r>
              <a:rPr lang="en-US" dirty="0" smtClean="0"/>
              <a:t>     event size = 12 + n * 4/2 with n number of                           channels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FADC event size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405372"/>
              </p:ext>
            </p:extLst>
          </p:nvPr>
        </p:nvGraphicFramePr>
        <p:xfrm>
          <a:off x="2590800" y="3200400"/>
          <a:ext cx="5232400" cy="3406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100"/>
                <a:gridCol w="1308100"/>
                <a:gridCol w="1308100"/>
                <a:gridCol w="1308100"/>
              </a:tblGrid>
              <a:tr h="6407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Detector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Nb</a:t>
                      </a:r>
                      <a:r>
                        <a:rPr lang="en-US" sz="1400" dirty="0" smtClean="0"/>
                        <a:t> fired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Size ( bytes 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7423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Calorimeter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560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</a:tr>
              <a:tr h="7423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Preshower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560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</a:tr>
              <a:tr h="6407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Cerenkov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360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</a:tr>
              <a:tr h="6407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1480 bytes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413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VME Backplane limitation : 100 MB/s</a:t>
            </a:r>
          </a:p>
          <a:p>
            <a:r>
              <a:rPr lang="en-US" dirty="0" smtClean="0"/>
              <a:t>Max rate : 65 KHz</a:t>
            </a:r>
          </a:p>
          <a:p>
            <a:endParaRPr lang="en-US" dirty="0"/>
          </a:p>
          <a:p>
            <a:r>
              <a:rPr lang="en-US" dirty="0" smtClean="0"/>
              <a:t>At 30 KHz :</a:t>
            </a:r>
          </a:p>
          <a:p>
            <a:pPr lvl="1"/>
            <a:r>
              <a:rPr lang="en-US" dirty="0" smtClean="0"/>
              <a:t>45 MB/s for FADC</a:t>
            </a:r>
          </a:p>
          <a:p>
            <a:pPr lvl="1"/>
            <a:r>
              <a:rPr lang="en-US" dirty="0" smtClean="0"/>
              <a:t>13 MB/s from GEM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58 MB/s  data rate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Total 30 sectors : 1740 MB/s  need reduction by factor of 7 by L3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data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3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be updated</a:t>
            </a:r>
          </a:p>
          <a:p>
            <a:endParaRPr lang="en-US" dirty="0"/>
          </a:p>
          <a:p>
            <a:r>
              <a:rPr lang="en-US" dirty="0" smtClean="0"/>
              <a:t>Around 2.5 Kbytes</a:t>
            </a:r>
          </a:p>
          <a:p>
            <a:endParaRPr lang="en-US" dirty="0"/>
          </a:p>
          <a:p>
            <a:r>
              <a:rPr lang="en-US" dirty="0" smtClean="0"/>
              <a:t>500 MB/s  with 60 crates</a:t>
            </a:r>
          </a:p>
          <a:p>
            <a:endParaRPr lang="en-US" dirty="0"/>
          </a:p>
          <a:p>
            <a:r>
              <a:rPr lang="en-US" dirty="0" smtClean="0"/>
              <a:t>L3 reduction by factor of 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event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19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Jin’s study of background</a:t>
            </a:r>
          </a:p>
          <a:p>
            <a:pPr lvl="1"/>
            <a:r>
              <a:rPr lang="en-US" dirty="0" smtClean="0"/>
              <a:t>Waveform not needed for calorimeter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Assume full waveform for scintillator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Pion trigger at MIP using clustering algorithm : has good efficiency : can use cluster readout, no issue with  background</a:t>
            </a:r>
          </a:p>
          <a:p>
            <a:pPr lvl="1"/>
            <a:endParaRPr lang="en-US" dirty="0"/>
          </a:p>
          <a:p>
            <a:r>
              <a:rPr lang="en-US" dirty="0" smtClean="0"/>
              <a:t>Assume 1 sample GEM readout and only integral readout for calorimeter and evaluate feasibility single trigger ( 200 KHz 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84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Current price DLO5 : 75 $ for 1.5 TB</a:t>
            </a:r>
          </a:p>
          <a:p>
            <a:r>
              <a:rPr lang="en-US" dirty="0" smtClean="0"/>
              <a:t>DLO 6 : 2.5 TB per tape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 cost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2209802"/>
          <a:ext cx="8458199" cy="3733800"/>
        </p:xfrm>
        <a:graphic>
          <a:graphicData uri="http://schemas.openxmlformats.org/drawingml/2006/table">
            <a:tbl>
              <a:tblPr/>
              <a:tblGrid>
                <a:gridCol w="1387854"/>
                <a:gridCol w="1660146"/>
                <a:gridCol w="457200"/>
                <a:gridCol w="914400"/>
                <a:gridCol w="861956"/>
                <a:gridCol w="814444"/>
                <a:gridCol w="762000"/>
                <a:gridCol w="860011"/>
                <a:gridCol w="740188"/>
              </a:tblGrid>
              <a:tr h="6761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Days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Data rate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Seconds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data TB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Double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DLO5 in $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DLO6 in $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E12-11-108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Pol proton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10368000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2592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5184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259200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155520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E12-12-006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J/Psi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5184000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1296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2592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129600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77760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E12-10-006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Transv. Pol. 3He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7776000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1944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3888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194400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116640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E12-11-007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Long. Pol. 3 He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3024000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756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1512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75600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45360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E12-10-007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PVDIS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169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14601600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3650.4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7300.8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365040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219024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474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40953600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10238.4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20476.8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1,023,840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614,304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Actual days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Actual years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Time in s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 year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394,200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236,520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948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2.60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474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40953600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43" marR="8343" marT="83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57800" y="6172200"/>
            <a:ext cx="3581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major limiting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7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9476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Hall D performance</a:t>
            </a:r>
          </a:p>
          <a:p>
            <a:pPr lvl="1"/>
            <a:r>
              <a:rPr lang="en-US" dirty="0" smtClean="0"/>
              <a:t>27 Hz with tracking ( 741 cores for 20 KHz )</a:t>
            </a:r>
          </a:p>
          <a:p>
            <a:pPr lvl="1"/>
            <a:r>
              <a:rPr lang="en-US" dirty="0" smtClean="0"/>
              <a:t>77 Hz without tracking ( 260 cores for 20 KHz )</a:t>
            </a:r>
          </a:p>
          <a:p>
            <a:pPr lvl="1"/>
            <a:r>
              <a:rPr lang="en-US" dirty="0" smtClean="0"/>
              <a:t>For 7000 strip and 2800 calorimeter channels</a:t>
            </a:r>
          </a:p>
          <a:p>
            <a:r>
              <a:rPr lang="en-US" dirty="0" smtClean="0"/>
              <a:t>128 cores server about 20 K$, price linear with rate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Farm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095811"/>
              </p:ext>
            </p:extLst>
          </p:nvPr>
        </p:nvGraphicFramePr>
        <p:xfrm>
          <a:off x="609600" y="3429000"/>
          <a:ext cx="8001000" cy="2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Rate</a:t>
                      </a:r>
                    </a:p>
                    <a:p>
                      <a:r>
                        <a:rPr lang="en-US" dirty="0" smtClean="0"/>
                        <a:t>(KHz)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</a:t>
                      </a:r>
                    </a:p>
                    <a:p>
                      <a:r>
                        <a:rPr lang="en-US" dirty="0" smtClean="0"/>
                        <a:t>With 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 sector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</a:t>
                      </a:r>
                    </a:p>
                    <a:p>
                      <a:r>
                        <a:rPr lang="en-US" dirty="0" smtClean="0"/>
                        <a:t>No 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</a:t>
                      </a:r>
                    </a:p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 K$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 M$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K$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r>
                        <a:rPr lang="en-US" baseline="0" dirty="0" smtClean="0"/>
                        <a:t> K$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K$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 M$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K$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 M$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0960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Can afford non tracking method need to check non tracking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98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reduction strategy</a:t>
            </a:r>
          </a:p>
          <a:p>
            <a:pPr lvl="1"/>
            <a:r>
              <a:rPr lang="en-US" dirty="0" smtClean="0"/>
              <a:t>Region of interest</a:t>
            </a:r>
          </a:p>
          <a:p>
            <a:pPr lvl="1"/>
            <a:r>
              <a:rPr lang="en-US" dirty="0" smtClean="0"/>
              <a:t>Pulse quality</a:t>
            </a:r>
          </a:p>
          <a:p>
            <a:pPr lvl="1"/>
            <a:r>
              <a:rPr lang="en-US" dirty="0" smtClean="0"/>
              <a:t>Clustering</a:t>
            </a:r>
          </a:p>
          <a:p>
            <a:pPr lvl="1"/>
            <a:r>
              <a:rPr lang="en-US" dirty="0" smtClean="0"/>
              <a:t>Tracking</a:t>
            </a:r>
          </a:p>
          <a:p>
            <a:endParaRPr lang="en-US" dirty="0" smtClean="0"/>
          </a:p>
          <a:p>
            <a:r>
              <a:rPr lang="en-US" dirty="0" smtClean="0"/>
              <a:t>Need to evaluate algorithm speeds </a:t>
            </a:r>
          </a:p>
          <a:p>
            <a:endParaRPr lang="en-US" dirty="0"/>
          </a:p>
          <a:p>
            <a:r>
              <a:rPr lang="en-US" dirty="0" smtClean="0"/>
              <a:t>Seems can only do non tracking, need to evaluate if sufficient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Farm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081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number of </a:t>
            </a:r>
            <a:r>
              <a:rPr lang="en-US" dirty="0" err="1" smtClean="0"/>
              <a:t>preshower</a:t>
            </a:r>
            <a:r>
              <a:rPr lang="en-US" dirty="0" smtClean="0"/>
              <a:t> as shower</a:t>
            </a:r>
          </a:p>
          <a:p>
            <a:r>
              <a:rPr lang="en-US" dirty="0" smtClean="0"/>
              <a:t>Added 60 </a:t>
            </a:r>
            <a:r>
              <a:rPr lang="en-US" dirty="0" err="1" smtClean="0"/>
              <a:t>additionnal</a:t>
            </a:r>
            <a:r>
              <a:rPr lang="en-US" dirty="0" smtClean="0"/>
              <a:t> FADC channel for SIDIS</a:t>
            </a:r>
          </a:p>
          <a:p>
            <a:r>
              <a:rPr lang="en-US" dirty="0" smtClean="0"/>
              <a:t>2 crates : 1 for APV and 1 for FADC</a:t>
            </a:r>
          </a:p>
          <a:p>
            <a:endParaRPr lang="en-US" dirty="0"/>
          </a:p>
          <a:p>
            <a:r>
              <a:rPr lang="en-US" dirty="0" smtClean="0"/>
              <a:t>3.1 M$, need to check new data rates</a:t>
            </a:r>
          </a:p>
          <a:p>
            <a:endParaRPr lang="en-US" dirty="0"/>
          </a:p>
          <a:p>
            <a:r>
              <a:rPr lang="en-US" dirty="0" smtClean="0"/>
              <a:t>1.8 M$ L3 at 30 </a:t>
            </a:r>
            <a:r>
              <a:rPr lang="en-US" smtClean="0"/>
              <a:t>KHz 0.6 M$ at 10 KHz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Updated budget ( to be checked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65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Occupancy  in calorimeter</a:t>
            </a:r>
          </a:p>
          <a:p>
            <a:pPr lvl="1"/>
            <a:r>
              <a:rPr lang="en-US" dirty="0" smtClean="0"/>
              <a:t>Efficiency of pion trigger</a:t>
            </a:r>
          </a:p>
          <a:p>
            <a:pPr lvl="1"/>
            <a:r>
              <a:rPr lang="en-US" dirty="0" smtClean="0"/>
              <a:t>Finalize rates PVDIS</a:t>
            </a:r>
          </a:p>
          <a:p>
            <a:pPr lvl="1"/>
            <a:r>
              <a:rPr lang="en-US" dirty="0" smtClean="0"/>
              <a:t>Generate trigger rates SIDIS </a:t>
            </a:r>
          </a:p>
          <a:p>
            <a:pPr lvl="1"/>
            <a:r>
              <a:rPr lang="en-US" dirty="0" smtClean="0"/>
              <a:t>Finalize GEM occupancy</a:t>
            </a:r>
          </a:p>
          <a:p>
            <a:pPr lvl="1"/>
            <a:r>
              <a:rPr lang="en-US" u="sng" dirty="0" smtClean="0"/>
              <a:t>Define L3 algorithm and speed and cost</a:t>
            </a:r>
          </a:p>
          <a:p>
            <a:pPr lvl="1"/>
            <a:r>
              <a:rPr lang="en-US" dirty="0" smtClean="0"/>
              <a:t>Finalize cost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needed for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41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Add more FADC channels to Cerenkov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 with SRS in proposal instead of VME ( saves crates 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4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Calorimeter</a:t>
            </a:r>
          </a:p>
          <a:p>
            <a:pPr lvl="1"/>
            <a:r>
              <a:rPr lang="en-US" dirty="0" smtClean="0"/>
              <a:t>Trigger</a:t>
            </a:r>
          </a:p>
          <a:p>
            <a:pPr lvl="1"/>
            <a:r>
              <a:rPr lang="en-US" dirty="0" smtClean="0"/>
              <a:t>readout</a:t>
            </a:r>
          </a:p>
          <a:p>
            <a:r>
              <a:rPr lang="en-US" dirty="0" smtClean="0"/>
              <a:t>Cerenkov trigger</a:t>
            </a:r>
          </a:p>
          <a:p>
            <a:pPr lvl="1"/>
            <a:r>
              <a:rPr lang="en-US" dirty="0" smtClean="0"/>
              <a:t>Rates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Efficiency</a:t>
            </a:r>
            <a:endParaRPr lang="en-US" dirty="0"/>
          </a:p>
          <a:p>
            <a:r>
              <a:rPr lang="en-US" dirty="0" smtClean="0"/>
              <a:t>PVDIS</a:t>
            </a:r>
          </a:p>
          <a:p>
            <a:pPr lvl="1"/>
            <a:r>
              <a:rPr lang="en-US" dirty="0" smtClean="0"/>
              <a:t>Trigger and rates</a:t>
            </a:r>
          </a:p>
          <a:p>
            <a:pPr lvl="1"/>
            <a:r>
              <a:rPr lang="en-US" dirty="0" smtClean="0"/>
              <a:t>GEM event size</a:t>
            </a:r>
          </a:p>
          <a:p>
            <a:r>
              <a:rPr lang="en-US" dirty="0" smtClean="0"/>
              <a:t>SIDIS update</a:t>
            </a:r>
          </a:p>
          <a:p>
            <a:pPr lvl="1"/>
            <a:r>
              <a:rPr lang="en-US" dirty="0" smtClean="0"/>
              <a:t>Pion trigger</a:t>
            </a:r>
          </a:p>
          <a:p>
            <a:pPr lvl="1"/>
            <a:r>
              <a:rPr lang="en-US" dirty="0" smtClean="0"/>
              <a:t>Event size</a:t>
            </a:r>
          </a:p>
          <a:p>
            <a:pPr lvl="1"/>
            <a:r>
              <a:rPr lang="en-US" dirty="0" smtClean="0"/>
              <a:t>Readout mode</a:t>
            </a:r>
          </a:p>
          <a:p>
            <a:r>
              <a:rPr lang="en-US" dirty="0" smtClean="0"/>
              <a:t>L3 farm</a:t>
            </a:r>
          </a:p>
          <a:p>
            <a:pPr lvl="1"/>
            <a:r>
              <a:rPr lang="en-US" dirty="0" smtClean="0"/>
              <a:t>Requirement</a:t>
            </a:r>
          </a:p>
          <a:p>
            <a:pPr lvl="1"/>
            <a:r>
              <a:rPr lang="en-US" dirty="0" smtClean="0"/>
              <a:t>Hall D</a:t>
            </a:r>
          </a:p>
          <a:p>
            <a:r>
              <a:rPr lang="en-US" dirty="0" smtClean="0"/>
              <a:t>Updated cost and man power</a:t>
            </a:r>
            <a:endParaRPr lang="en-US" dirty="0"/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347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DAQ location and radiation studies</a:t>
            </a:r>
          </a:p>
          <a:p>
            <a:r>
              <a:rPr lang="en-US" dirty="0" smtClean="0"/>
              <a:t>Evaluate and test </a:t>
            </a:r>
            <a:r>
              <a:rPr lang="en-US" dirty="0" err="1" smtClean="0"/>
              <a:t>deadtime</a:t>
            </a:r>
            <a:r>
              <a:rPr lang="en-US" dirty="0" smtClean="0"/>
              <a:t> when transferring waveform</a:t>
            </a:r>
          </a:p>
          <a:p>
            <a:r>
              <a:rPr lang="en-US" dirty="0" smtClean="0"/>
              <a:t>Full simulation to evaluate effect of background</a:t>
            </a:r>
          </a:p>
          <a:p>
            <a:r>
              <a:rPr lang="en-US" dirty="0" smtClean="0"/>
              <a:t>Implementation of trigger at small scale to check latency and logic</a:t>
            </a:r>
          </a:p>
          <a:p>
            <a:r>
              <a:rPr lang="en-US" dirty="0" smtClean="0"/>
              <a:t>Test of L3 speed</a:t>
            </a:r>
          </a:p>
          <a:p>
            <a:r>
              <a:rPr lang="en-US" dirty="0" smtClean="0"/>
              <a:t>APV25 high rate test readout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needed for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629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Progress on PVDIS trigger and readout</a:t>
            </a:r>
          </a:p>
          <a:p>
            <a:pPr lvl="1"/>
            <a:r>
              <a:rPr lang="en-US" dirty="0" smtClean="0"/>
              <a:t>Only readout of cluster allows 60 KHz</a:t>
            </a:r>
          </a:p>
          <a:p>
            <a:pPr lvl="1"/>
            <a:r>
              <a:rPr lang="en-US" dirty="0" smtClean="0"/>
              <a:t>Coincidence EC and Cerenkov gives only 6 KHz accidentals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SIDIS</a:t>
            </a:r>
          </a:p>
          <a:p>
            <a:pPr lvl="1"/>
            <a:r>
              <a:rPr lang="en-US" dirty="0" smtClean="0"/>
              <a:t>Pion trigger efficiency is good and can use cluster readout</a:t>
            </a:r>
          </a:p>
          <a:p>
            <a:r>
              <a:rPr lang="en-US" dirty="0" smtClean="0"/>
              <a:t>Need to evaluate effect of background with full simulation </a:t>
            </a:r>
          </a:p>
          <a:p>
            <a:r>
              <a:rPr lang="en-US" dirty="0" smtClean="0"/>
              <a:t>Need to evaluate L3 performance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5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dirty="0" smtClean="0"/>
              <a:t>HPS scheme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Calorimeter trigger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7224712" cy="5209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245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channel threshold sensitive to background and can reduce efficiency and resolution</a:t>
            </a:r>
          </a:p>
          <a:p>
            <a:endParaRPr lang="en-US" dirty="0"/>
          </a:p>
          <a:p>
            <a:r>
              <a:rPr lang="en-US" dirty="0" smtClean="0"/>
              <a:t>Solution : generate a 64 bit pattern to trigger the FADC of each crate and use trigger path to send to FADC</a:t>
            </a:r>
          </a:p>
          <a:p>
            <a:endParaRPr lang="en-US" dirty="0"/>
          </a:p>
          <a:p>
            <a:r>
              <a:rPr lang="en-US" dirty="0" smtClean="0"/>
              <a:t>Development of new firmware : </a:t>
            </a:r>
          </a:p>
          <a:p>
            <a:pPr marL="109728" indent="0">
              <a:buNone/>
            </a:pPr>
            <a:r>
              <a:rPr lang="en-US" dirty="0" smtClean="0"/>
              <a:t>                  add 1  FTE/year electronics group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Calorimeter FADC readout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0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Coincidence between two PMTs at 2 </a:t>
            </a:r>
            <a:r>
              <a:rPr lang="en-US" dirty="0" err="1" smtClean="0"/>
              <a:t>pe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Sum of 9 PMTs ( better efficiency ) might be noisier</a:t>
            </a:r>
          </a:p>
          <a:p>
            <a:endParaRPr lang="en-US" dirty="0" smtClean="0"/>
          </a:p>
          <a:p>
            <a:r>
              <a:rPr lang="en-US" dirty="0" smtClean="0"/>
              <a:t>Send information of one sector to the two neighboring sectors to compute sum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Cerenkov trigger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7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Cerenkov trigger efficiency</a:t>
            </a:r>
            <a:endParaRPr lang="en-US" dirty="0"/>
          </a:p>
        </p:txBody>
      </p:sp>
      <p:pic>
        <p:nvPicPr>
          <p:cNvPr id="1026" name="Picture 2" descr="https://hallaweb.jlab.org/wiki/images/e/ea/Sidis_trigger_comp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667" y="1481137"/>
            <a:ext cx="5457533" cy="529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71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simulation around 3 MHz</a:t>
            </a:r>
          </a:p>
          <a:p>
            <a:endParaRPr lang="en-US" dirty="0"/>
          </a:p>
          <a:p>
            <a:r>
              <a:rPr lang="en-US" dirty="0" smtClean="0"/>
              <a:t>Assuming 30 ns coincidence window :</a:t>
            </a:r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sz="2800" dirty="0" smtClean="0"/>
              <a:t>60KHz*3MHz*30 ns = 5.4 KHz accidentals</a:t>
            </a:r>
          </a:p>
          <a:p>
            <a:pPr marL="0" indent="0">
              <a:buNone/>
            </a:pPr>
            <a:endParaRPr lang="en-US" sz="2800" dirty="0"/>
          </a:p>
          <a:p>
            <a:pPr marL="457200" indent="-457200"/>
            <a:r>
              <a:rPr lang="en-US" sz="2800" dirty="0" smtClean="0"/>
              <a:t>Need to evaluate efficiency at interface as function of phi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Cerenkov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6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Coincidence </a:t>
            </a:r>
            <a:r>
              <a:rPr lang="en-US" dirty="0" err="1" smtClean="0"/>
              <a:t>cerenkov</a:t>
            </a:r>
            <a:r>
              <a:rPr lang="en-US" dirty="0" smtClean="0"/>
              <a:t> and Calorimeter</a:t>
            </a:r>
          </a:p>
          <a:p>
            <a:endParaRPr lang="en-US" dirty="0"/>
          </a:p>
          <a:p>
            <a:r>
              <a:rPr lang="en-US" dirty="0" smtClean="0"/>
              <a:t>5 KHz physics rate ? + 6 KHz accidentals</a:t>
            </a:r>
          </a:p>
          <a:p>
            <a:endParaRPr lang="en-US" dirty="0"/>
          </a:p>
          <a:p>
            <a:r>
              <a:rPr lang="en-US" dirty="0" smtClean="0"/>
              <a:t>11 KHz trigger rate per sector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trigger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34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 event occupancy and size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21984"/>
              </p:ext>
            </p:extLst>
          </p:nvPr>
        </p:nvGraphicFramePr>
        <p:xfrm>
          <a:off x="1752600" y="1143000"/>
          <a:ext cx="4789716" cy="3753075"/>
        </p:xfrm>
        <a:graphic>
          <a:graphicData uri="http://schemas.openxmlformats.org/drawingml/2006/table">
            <a:tbl>
              <a:tblPr/>
              <a:tblGrid>
                <a:gridCol w="1197429"/>
                <a:gridCol w="1197429"/>
                <a:gridCol w="1197429"/>
                <a:gridCol w="1197429"/>
              </a:tblGrid>
              <a:tr h="447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Bytes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hits / sector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rate / sector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25920000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rate ( sector Mb/s)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detector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777.6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Occupancy detector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0.011489362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5181600"/>
            <a:ext cx="548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Rates with deconvolution 1 sample readout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Need to check it works well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800 MB 3 sample without deconvolution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Only Geant4 pion background ( do we need to add physics pions too ?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98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256</TotalTime>
  <Words>883</Words>
  <Application>Microsoft Office PowerPoint</Application>
  <PresentationFormat>On-screen Show (4:3)</PresentationFormat>
  <Paragraphs>306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SoLID DAQ</vt:lpstr>
      <vt:lpstr>Outline</vt:lpstr>
      <vt:lpstr>Calorimeter trigger</vt:lpstr>
      <vt:lpstr>Calorimeter FADC readout</vt:lpstr>
      <vt:lpstr>Cerenkov trigger</vt:lpstr>
      <vt:lpstr>Cerenkov trigger efficiency</vt:lpstr>
      <vt:lpstr>Cerenkov rates</vt:lpstr>
      <vt:lpstr>PVDIS trigger rates</vt:lpstr>
      <vt:lpstr>GEM event occupancy and size</vt:lpstr>
      <vt:lpstr>PVDIS FADC event size</vt:lpstr>
      <vt:lpstr>PVDIS data rates</vt:lpstr>
      <vt:lpstr>SIDIS event size</vt:lpstr>
      <vt:lpstr>SIDIS update</vt:lpstr>
      <vt:lpstr>Tape cost</vt:lpstr>
      <vt:lpstr>L3 Farm</vt:lpstr>
      <vt:lpstr>L3 Farm</vt:lpstr>
      <vt:lpstr>Updated budget ( to be checked )</vt:lpstr>
      <vt:lpstr>Things needed for report</vt:lpstr>
      <vt:lpstr>Ideas questions</vt:lpstr>
      <vt:lpstr>Things needed for review</vt:lpstr>
      <vt:lpstr>Conclusion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</dc:title>
  <dc:creator>Alexandre Camsonne</dc:creator>
  <cp:lastModifiedBy>Alexandre Camsonne</cp:lastModifiedBy>
  <cp:revision>18</cp:revision>
  <dcterms:created xsi:type="dcterms:W3CDTF">2013-08-19T15:10:40Z</dcterms:created>
  <dcterms:modified xsi:type="dcterms:W3CDTF">2013-08-19T21:03:08Z</dcterms:modified>
</cp:coreProperties>
</file>